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18"/>
  </p:notesMasterIdLst>
  <p:sldIdLst>
    <p:sldId id="267" r:id="rId6"/>
    <p:sldId id="299" r:id="rId7"/>
    <p:sldId id="290" r:id="rId8"/>
    <p:sldId id="292" r:id="rId9"/>
    <p:sldId id="262" r:id="rId10"/>
    <p:sldId id="293" r:id="rId11"/>
    <p:sldId id="295" r:id="rId12"/>
    <p:sldId id="294" r:id="rId13"/>
    <p:sldId id="298" r:id="rId14"/>
    <p:sldId id="296" r:id="rId15"/>
    <p:sldId id="289" r:id="rId16"/>
    <p:sldId id="297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gg, Alison (DESE)" initials="BA(" lastIdx="10" clrIdx="0">
    <p:extLst>
      <p:ext uri="{19B8F6BF-5375-455C-9EA6-DF929625EA0E}">
        <p15:presenceInfo xmlns:p15="http://schemas.microsoft.com/office/powerpoint/2012/main" userId="S-1-5-21-875326689-928589111-1252796590-13879" providerId="AD"/>
      </p:ext>
    </p:extLst>
  </p:cmAuthor>
  <p:cmAuthor id="2" name="Laghetto, Joanna (DESE)" initials="LJ(" lastIdx="1" clrIdx="1">
    <p:extLst>
      <p:ext uri="{19B8F6BF-5375-455C-9EA6-DF929625EA0E}">
        <p15:presenceInfo xmlns:p15="http://schemas.microsoft.com/office/powerpoint/2012/main" userId="S-1-5-21-875326689-928589111-1252796590-160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94641" autoAdjust="0"/>
  </p:normalViewPr>
  <p:slideViewPr>
    <p:cSldViewPr snapToGrid="0" snapToObjects="1">
      <p:cViewPr varScale="1">
        <p:scale>
          <a:sx n="103" d="100"/>
          <a:sy n="103" d="100"/>
        </p:scale>
        <p:origin x="144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7EE8EAA-1EA9-0941-9C70-AF896B7E370B}" type="datetimeFigureOut">
              <a:rPr lang="en-US" smtClean="0"/>
              <a:t>1/7/2021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3A53C06-26AA-D34E-8C70-55226571CE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57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53C06-26AA-D34E-8C70-55226571CE9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6578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53C06-26AA-D34E-8C70-55226571CE9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465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53C06-26AA-D34E-8C70-55226571CE9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521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53C06-26AA-D34E-8C70-55226571CE9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071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53C06-26AA-D34E-8C70-55226571CE9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318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53C06-26AA-D34E-8C70-55226571CE9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366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53C06-26AA-D34E-8C70-55226571CE9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227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53C06-26AA-D34E-8C70-55226571CE9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332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53C06-26AA-D34E-8C70-55226571CE9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62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53C06-26AA-D34E-8C70-55226571CE9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309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53C06-26AA-D34E-8C70-55226571CE9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4243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53C06-26AA-D34E-8C70-55226571CE9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089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6954" y="6492875"/>
            <a:ext cx="2254546" cy="365125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801500" y="6492875"/>
            <a:ext cx="390500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100" b="1">
                <a:solidFill>
                  <a:schemeClr val="accent1"/>
                </a:solidFill>
              </a:defRPr>
            </a:lvl1pPr>
          </a:lstStyle>
          <a:p>
            <a:fld id="{C52C7A00-3396-214D-AD20-8D3891F065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050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161688" y="2546606"/>
            <a:ext cx="4979142" cy="1186082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7161688" y="3732688"/>
            <a:ext cx="4592023" cy="436006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1801500" y="6492875"/>
            <a:ext cx="390500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914400" rtl="0" eaLnBrk="1" latinLnBrk="0" hangingPunct="1">
              <a:defRPr sz="11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955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394487"/>
            <a:ext cx="10515600" cy="1137350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665349"/>
            <a:ext cx="10515600" cy="139366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4556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9665" y="1587249"/>
            <a:ext cx="9829833" cy="480788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B8082C1-9392-4922-81DF-4F844070AE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84419" y="6353006"/>
            <a:ext cx="2418961" cy="365125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D8B10E9-6B89-44F6-A001-D314D79019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3380" y="6353006"/>
            <a:ext cx="390500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100" b="0">
                <a:solidFill>
                  <a:schemeClr val="accent1"/>
                </a:solidFill>
              </a:defRPr>
            </a:lvl1pPr>
          </a:lstStyle>
          <a:p>
            <a:fld id="{C52C7A00-3396-214D-AD20-8D3891F065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40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664" y="1606163"/>
            <a:ext cx="4850135" cy="4570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70BD5AE-69C4-4522-B544-0BA80BDA231A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172203" y="1606163"/>
            <a:ext cx="4850135" cy="4570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B1E27FE-C7B8-4131-BE78-EAC4F1DEF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84419" y="6353006"/>
            <a:ext cx="2418961" cy="365125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DEC79FC3-5494-4B6E-BA72-872D3DB4B8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3380" y="6353006"/>
            <a:ext cx="390500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100" b="0">
                <a:solidFill>
                  <a:schemeClr val="accent1"/>
                </a:solidFill>
              </a:defRPr>
            </a:lvl1pPr>
          </a:lstStyle>
          <a:p>
            <a:fld id="{C52C7A00-3396-214D-AD20-8D3891F065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16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9B8DC-F01E-4436-9080-D74B16996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84419" y="6353006"/>
            <a:ext cx="2418961" cy="365125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8B5A541-8780-440B-9B5A-FEDEFB6FF1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3380" y="6353006"/>
            <a:ext cx="390500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100" b="0">
                <a:solidFill>
                  <a:schemeClr val="accent1"/>
                </a:solidFill>
              </a:defRPr>
            </a:lvl1pPr>
          </a:lstStyle>
          <a:p>
            <a:fld id="{C52C7A00-3396-214D-AD20-8D3891F065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45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BFECFC7-2A2D-40DA-B265-B364DE3FD2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84419" y="6353006"/>
            <a:ext cx="2418961" cy="365125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A4B138-D886-4503-9C2C-3CE0DAA62D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3380" y="6353006"/>
            <a:ext cx="390500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100" b="0">
                <a:solidFill>
                  <a:schemeClr val="accent1"/>
                </a:solidFill>
              </a:defRPr>
            </a:lvl1pPr>
          </a:lstStyle>
          <a:p>
            <a:fld id="{C52C7A00-3396-214D-AD20-8D3891F065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418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9601F31-1207-4792-8987-9FF016245B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84419" y="6353006"/>
            <a:ext cx="2418961" cy="365125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31712C6-72F7-4468-AB0F-0E0490B1AF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3380" y="6353006"/>
            <a:ext cx="390500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100" b="0">
                <a:solidFill>
                  <a:schemeClr val="accent1"/>
                </a:solidFill>
              </a:defRPr>
            </a:lvl1pPr>
          </a:lstStyle>
          <a:p>
            <a:fld id="{C52C7A00-3396-214D-AD20-8D3891F065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597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6C702A1-2E29-4CBB-8330-3477BB7D18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84419" y="6353006"/>
            <a:ext cx="2418961" cy="365125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2CC67D9-9588-426B-8136-93B2D0ACEB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3380" y="6353006"/>
            <a:ext cx="390500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100" b="0">
                <a:solidFill>
                  <a:schemeClr val="accent1"/>
                </a:solidFill>
              </a:defRPr>
            </a:lvl1pPr>
          </a:lstStyle>
          <a:p>
            <a:fld id="{C52C7A00-3396-214D-AD20-8D3891F065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2192002" cy="686163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9665" y="238870"/>
            <a:ext cx="9829833" cy="956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Massachusetts Charter School Financial Oversight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665" y="1401619"/>
            <a:ext cx="9829833" cy="4807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Charter School Audit Review</a:t>
            </a:r>
          </a:p>
          <a:p>
            <a:pPr lvl="0"/>
            <a:r>
              <a:rPr lang="en-US" dirty="0"/>
              <a:t>Charter School Financial Dashboard Review</a:t>
            </a:r>
          </a:p>
          <a:p>
            <a:pPr lvl="0"/>
            <a:r>
              <a:rPr lang="en-US" dirty="0"/>
              <a:t>Other Useful DESE Tools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84419" y="6353006"/>
            <a:ext cx="2418961" cy="365125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03380" y="6353006"/>
            <a:ext cx="390500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100" b="0">
                <a:solidFill>
                  <a:schemeClr val="accent1"/>
                </a:solidFill>
              </a:defRPr>
            </a:lvl1pPr>
          </a:lstStyle>
          <a:p>
            <a:fld id="{C52C7A00-3396-214D-AD20-8D3891F065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559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0" r:id="rId4"/>
    <p:sldLayoutId id="2147483652" r:id="rId5"/>
    <p:sldLayoutId id="2147483654" r:id="rId6"/>
    <p:sldLayoutId id="2147483655" r:id="rId7"/>
    <p:sldLayoutId id="2147483656" r:id="rId8"/>
    <p:sldLayoutId id="2147483657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 baseline="0">
          <a:solidFill>
            <a:schemeClr val="accent2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457200" marR="0" indent="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/>
        <a:buNone/>
        <a:tabLst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e.mass.edu/news/news.aspx?id=24371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doe.mass.edu/grants/edgrants.html" TargetMode="External"/><Relationship Id="rId4" Type="http://schemas.openxmlformats.org/officeDocument/2006/relationships/hyperlink" Target="https://edgrants.eoe.mass.edu/grantium/frontOffice.js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microsoft.com/office/2007/relationships/hdphoto" Target="../media/hdphoto1.wdp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e.mass.edu/grants/2021/534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survey.alchemer.com/s3/6094863/Charter-School-Program-Grant-CSP-COVID-19-Relief-Required-Questions-and-Assurance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e.mass.edu/grants/2021/534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82145-0B74-4AB5-852E-BFC3F7577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Welcome to the Charter School Webinar:</a:t>
            </a:r>
            <a:br>
              <a:rPr lang="en-US" dirty="0">
                <a:solidFill>
                  <a:schemeClr val="accent1"/>
                </a:solidFill>
              </a:rPr>
            </a:br>
            <a:endParaRPr lang="en-US" dirty="0"/>
          </a:p>
        </p:txBody>
      </p:sp>
      <p:sp>
        <p:nvSpPr>
          <p:cNvPr id="19" name="Content Placeholder 18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rgbClr val="C00000"/>
                </a:solidFill>
              </a:rPr>
              <a:t>Uniform Guidance Information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C00000"/>
                </a:solidFill>
              </a:rPr>
              <a:t>Charter School Program(CSP) Covid-19 Relief Grant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December 22, 2020</a:t>
            </a: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9546954" y="6492875"/>
            <a:ext cx="225454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>
          <a:xfrm>
            <a:off x="11801500" y="6492875"/>
            <a:ext cx="390500" cy="365125"/>
          </a:xfrm>
        </p:spPr>
        <p:txBody>
          <a:bodyPr/>
          <a:lstStyle/>
          <a:p>
            <a:fld id="{C52C7A00-3396-214D-AD20-8D3891F065A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81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052623" y="238870"/>
            <a:ext cx="9177657" cy="96428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</a:rPr>
              <a:t>EDGrants Process</a:t>
            </a:r>
            <a:b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2400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961326" y="1329629"/>
            <a:ext cx="9177656" cy="4514281"/>
          </a:xfrm>
        </p:spPr>
        <p:txBody>
          <a:bodyPr>
            <a:noAutofit/>
          </a:bodyPr>
          <a:lstStyle/>
          <a:p>
            <a:pPr marL="0" marR="0" lvl="0" indent="0" font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You must have EdGrants user credentials before you can submit the application in EdGrants.  If you need user credentials, please review </a:t>
            </a:r>
            <a:r>
              <a:rPr lang="en-US" sz="1400" u="sng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User Security Controls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  This is where you can obtain a User Request Form and who needs to send the requests.  </a:t>
            </a:r>
          </a:p>
          <a:p>
            <a:pPr marL="0" marR="0" lvl="0" indent="0" font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 font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Log in to </a:t>
            </a:r>
            <a:r>
              <a:rPr lang="en-US" sz="1400" b="1" u="sng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EdGrants Front Office</a:t>
            </a:r>
            <a:endParaRPr lang="en-US" sz="1400" b="1" u="sng" dirty="0">
              <a:solidFill>
                <a:schemeClr val="accent6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 font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14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 font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AutoNum type="arabicPeriod" startAt="2"/>
              <a:tabLst>
                <a:tab pos="457200" algn="l"/>
              </a:tabLst>
            </a:pP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Register and create the project in EdGrants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in order to upload the Application Submission. </a:t>
            </a:r>
          </a:p>
          <a:p>
            <a:pPr marL="0" marR="0" lvl="0" indent="0" font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 font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Click Funding Opportunity Registrations 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find the funding opportunity and click the register button to register for the funding opportunity. </a:t>
            </a: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Funding Opportunity Name in EdGrants is: </a:t>
            </a: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DESE - FY21 Fund Code 534 - Charter School Program: COVID-19 Relief (Federal) ENT/ALL</a:t>
            </a:r>
          </a:p>
          <a:p>
            <a:pPr marL="0" marR="0" lvl="0" indent="0" font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 font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AutoNum type="arabicPeriod" startAt="4"/>
              <a:tabLst>
                <a:tab pos="457200" algn="l"/>
              </a:tabLst>
            </a:pP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Please submit your grant by the 1/15/2021 due date.</a:t>
            </a:r>
          </a:p>
          <a:p>
            <a:pPr marL="0" marR="0" lvl="0" indent="0" font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 font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AutoNum type="arabicPeriod" startAt="5"/>
              <a:tabLst>
                <a:tab pos="457200" algn="l"/>
              </a:tabLst>
            </a:pP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Click Projects 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create and name your project. Use the filter to find the Funding Opportunity and click the add project icon 	to create and name the project. 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Please use the following naming convention in EdGrants: FY21 FC 534 (Applicant Name). </a:t>
            </a:r>
          </a:p>
          <a:p>
            <a:pPr marL="0" marR="0" lvl="0" indent="0" font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 font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AutoNum type="arabicPeriod" startAt="6"/>
              <a:tabLst>
                <a:tab pos="457200" algn="l"/>
              </a:tabLst>
            </a:pP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Click Submissions to enter your Application Submission in EdGrants.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All required forms posted in the RFP must be uploaded to EdGrants in the </a:t>
            </a: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Attachments List.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This includes a signed PDF of the Part I.  The budget will be entered directly into EdGrants on the </a:t>
            </a: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Budget Entry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formlet.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 fontAlgn="ctr">
              <a:lnSpc>
                <a:spcPts val="1200"/>
              </a:lnSpc>
              <a:buNone/>
            </a:pP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 more detailed guidance on uploading the grant application and other EdGrants information, please review the How to Apply documents posted </a:t>
            </a:r>
            <a:r>
              <a:rPr lang="en-US" sz="1400" b="1" u="sng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lang="en-US" sz="1400" b="1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 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document walks you through step by step as to how to complete Application submission in EdGrants.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br>
              <a:rPr lang="en-US" sz="1400" dirty="0"/>
            </a:br>
            <a:endParaRPr lang="en-US" sz="1400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9546954" y="6492875"/>
            <a:ext cx="225454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>
          <a:xfrm>
            <a:off x="11801500" y="6492875"/>
            <a:ext cx="390500" cy="365125"/>
          </a:xfrm>
        </p:spPr>
        <p:txBody>
          <a:bodyPr/>
          <a:lstStyle/>
          <a:p>
            <a:fld id="{C52C7A00-3396-214D-AD20-8D3891F065A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685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rgbClr val="C00000"/>
                </a:solidFill>
              </a:rPr>
              <a:t>Questions?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546954" y="6492875"/>
            <a:ext cx="225454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1801500" y="6492875"/>
            <a:ext cx="390500" cy="365125"/>
          </a:xfrm>
        </p:spPr>
        <p:txBody>
          <a:bodyPr/>
          <a:lstStyle/>
          <a:p>
            <a:fld id="{C52C7A00-3396-214D-AD20-8D3891F065A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874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Thank you!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546954" y="6492875"/>
            <a:ext cx="225454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1801500" y="6492875"/>
            <a:ext cx="390500" cy="365125"/>
          </a:xfrm>
        </p:spPr>
        <p:txBody>
          <a:bodyPr/>
          <a:lstStyle/>
          <a:p>
            <a:fld id="{C52C7A00-3396-214D-AD20-8D3891F065A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313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5BABE-9498-4661-AA80-4DC303BC4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Charter School Program(CSP) Covid-19 Relief Grant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 algn="ctr">
              <a:buNone/>
            </a:pPr>
            <a:r>
              <a:rPr lang="en-US" sz="31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Applicant Technical Assistance Webinar</a:t>
            </a:r>
            <a:endParaRPr lang="en-US" sz="3100" dirty="0"/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400" dirty="0"/>
              <a:t>By James DiMaio and Joanna Laghetto</a:t>
            </a:r>
          </a:p>
          <a:p>
            <a:pPr marL="0" indent="0" algn="ctr">
              <a:buNone/>
            </a:pPr>
            <a:r>
              <a:rPr lang="en-US" sz="2400" dirty="0"/>
              <a:t>December 22, 2020 and January 5, 2021</a:t>
            </a: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9546954" y="6492875"/>
            <a:ext cx="225454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>
          <a:xfrm>
            <a:off x="11801500" y="6492875"/>
            <a:ext cx="390500" cy="365125"/>
          </a:xfrm>
        </p:spPr>
        <p:txBody>
          <a:bodyPr/>
          <a:lstStyle/>
          <a:p>
            <a:fld id="{C52C7A00-3396-214D-AD20-8D3891F065A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967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169665" y="448058"/>
            <a:ext cx="10047768" cy="15580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/>
              <a:t>AGENDA</a:t>
            </a:r>
            <a:br>
              <a:rPr lang="en-US" sz="3600" dirty="0"/>
            </a:br>
            <a:r>
              <a:rPr lang="en-US" sz="3600" dirty="0"/>
              <a:t>(CSP) Covid-19 Relief Grant</a:t>
            </a:r>
            <a:br>
              <a:rPr lang="en-US" sz="2400" dirty="0"/>
            </a:br>
            <a:r>
              <a:rPr lang="en-US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Applicant Technical Assistance Webinar</a:t>
            </a:r>
            <a:endParaRPr lang="en-US" sz="2400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1169665" y="2147777"/>
            <a:ext cx="8995061" cy="4061723"/>
          </a:xfrm>
        </p:spPr>
        <p:txBody>
          <a:bodyPr>
            <a:normAutofit/>
          </a:bodyPr>
          <a:lstStyle/>
          <a:p>
            <a:endParaRPr lang="en-US" sz="2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600" b="1" dirty="0">
                <a:solidFill>
                  <a:srgbClr val="000000"/>
                </a:solidFill>
                <a:latin typeface="Calibri" panose="020F0502020204030204" pitchFamily="34" charset="0"/>
              </a:rPr>
              <a:t>Timeline and Overview of Waiver Request and Approval</a:t>
            </a:r>
          </a:p>
          <a:p>
            <a:r>
              <a:rPr lang="en-US" sz="2600" b="1" dirty="0">
                <a:solidFill>
                  <a:srgbClr val="000000"/>
                </a:solidFill>
                <a:latin typeface="Calibri" panose="020F0502020204030204" pitchFamily="34" charset="0"/>
              </a:rPr>
              <a:t>Eligibility and </a:t>
            </a:r>
            <a:r>
              <a:rPr lang="en-US" sz="2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Award Calculations</a:t>
            </a:r>
          </a:p>
          <a:p>
            <a:r>
              <a:rPr lang="en-US" sz="2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Fund Code 534 Request for Proposal  (RFP)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Application Requirements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Accepted Use of Funds</a:t>
            </a:r>
          </a:p>
          <a:p>
            <a:r>
              <a:rPr lang="en-US" sz="2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EDGrants Requirements</a:t>
            </a:r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9546954" y="6492875"/>
            <a:ext cx="225454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>
          <a:xfrm>
            <a:off x="11801500" y="6492875"/>
            <a:ext cx="390500" cy="365125"/>
          </a:xfrm>
        </p:spPr>
        <p:txBody>
          <a:bodyPr/>
          <a:lstStyle/>
          <a:p>
            <a:fld id="{C52C7A00-3396-214D-AD20-8D3891F065A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16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496570" y="365341"/>
            <a:ext cx="9177657" cy="964288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100" b="1" dirty="0">
                <a:solidFill>
                  <a:srgbClr val="C00000"/>
                </a:solidFill>
                <a:latin typeface="Calibri" panose="020F0502020204030204" pitchFamily="34" charset="0"/>
              </a:rPr>
            </a:br>
            <a:r>
              <a:rPr lang="en-US" sz="3100" b="1" dirty="0">
                <a:solidFill>
                  <a:srgbClr val="C00000"/>
                </a:solidFill>
                <a:latin typeface="Calibri" panose="020F0502020204030204" pitchFamily="34" charset="0"/>
              </a:rPr>
              <a:t>Timeline and Overview of Waiver Request and Approvals</a:t>
            </a:r>
            <a:b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2400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1143920" y="1329629"/>
            <a:ext cx="8995061" cy="4061723"/>
          </a:xfrm>
        </p:spPr>
        <p:txBody>
          <a:bodyPr>
            <a:normAutofit fontScale="77500" lnSpcReduction="20000"/>
          </a:bodyPr>
          <a:lstStyle/>
          <a:p>
            <a:endParaRPr lang="en-US" sz="2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600" b="1" dirty="0">
                <a:solidFill>
                  <a:srgbClr val="000000"/>
                </a:solidFill>
                <a:latin typeface="Calibri" panose="020F0502020204030204" pitchFamily="34" charset="0"/>
              </a:rPr>
              <a:t>March: Group Convened of All States With CSP Funds:</a:t>
            </a:r>
          </a:p>
          <a:p>
            <a:pPr lvl="1"/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Purpose to use funds for reasons that are outlined in federal law</a:t>
            </a:r>
          </a:p>
          <a:p>
            <a:pPr lvl="1"/>
            <a:endParaRPr lang="en-US" sz="18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600" b="1" dirty="0">
                <a:solidFill>
                  <a:srgbClr val="000000"/>
                </a:solidFill>
                <a:latin typeface="Calibri" panose="020F0502020204030204" pitchFamily="34" charset="0"/>
              </a:rPr>
              <a:t>Colorado and Florida Lead the Charge</a:t>
            </a:r>
          </a:p>
          <a:p>
            <a:endParaRPr lang="en-US" sz="26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DESE applied in April and Reapplied in July</a:t>
            </a:r>
          </a:p>
          <a:p>
            <a:endParaRPr lang="en-US" sz="26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Approved by USED in September </a:t>
            </a:r>
          </a:p>
          <a:p>
            <a:endParaRPr lang="en-US" sz="26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DESE Process Followed </a:t>
            </a:r>
            <a:r>
              <a:rPr lang="en-US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(Grant, Commissioner, Governor’s Office etc.)</a:t>
            </a:r>
            <a:endParaRPr lang="en-US" sz="2000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9546954" y="6492875"/>
            <a:ext cx="225454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>
          <a:xfrm>
            <a:off x="11801500" y="6492875"/>
            <a:ext cx="390500" cy="365125"/>
          </a:xfrm>
        </p:spPr>
        <p:txBody>
          <a:bodyPr/>
          <a:lstStyle/>
          <a:p>
            <a:fld id="{C52C7A00-3396-214D-AD20-8D3891F065A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85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169665" y="277507"/>
            <a:ext cx="9829833" cy="956417"/>
          </a:xfrm>
        </p:spPr>
        <p:txBody>
          <a:bodyPr/>
          <a:lstStyle/>
          <a:p>
            <a:r>
              <a:rPr lang="en-US" dirty="0"/>
              <a:t>Grant Process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3399" y="1502794"/>
            <a:ext cx="27131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Technical Assistance </a:t>
            </a:r>
          </a:p>
          <a:p>
            <a:r>
              <a:rPr lang="en-US" sz="2000" dirty="0"/>
              <a:t>Webinar-Information and Instructions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3397429" y="2016249"/>
            <a:ext cx="2050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Grant Application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86613" y="2034153"/>
            <a:ext cx="31599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DESE Review and Follow-up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068348" y="2034153"/>
            <a:ext cx="2066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Approval &amp; Award</a:t>
            </a:r>
          </a:p>
        </p:txBody>
      </p:sp>
      <p:pic>
        <p:nvPicPr>
          <p:cNvPr id="1062" name="Picture 38" descr="communication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4" y="2527223"/>
            <a:ext cx="1750862" cy="174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 descr="Straight arrow connector"/>
          <p:cNvCxnSpPr/>
          <p:nvPr/>
        </p:nvCxnSpPr>
        <p:spPr>
          <a:xfrm>
            <a:off x="2512299" y="3384977"/>
            <a:ext cx="1005840" cy="1"/>
          </a:xfrm>
          <a:prstGeom prst="straightConnector1">
            <a:avLst/>
          </a:prstGeom>
          <a:ln w="762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8" name="Picture 24" descr="filing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997" y="2564167"/>
            <a:ext cx="1641621" cy="1641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Straight Arrow Connector 44" descr="Straight arrow connector"/>
          <p:cNvCxnSpPr/>
          <p:nvPr/>
        </p:nvCxnSpPr>
        <p:spPr>
          <a:xfrm>
            <a:off x="5260110" y="3361890"/>
            <a:ext cx="1005840" cy="1"/>
          </a:xfrm>
          <a:prstGeom prst="straightConnector1">
            <a:avLst/>
          </a:prstGeom>
          <a:ln w="762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4" name="Picture 30" descr="check mark circle icon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816" y="2065278"/>
            <a:ext cx="2048108" cy="2654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6" name="Straight Arrow Connector 45" descr="Straight arrow connector"/>
          <p:cNvCxnSpPr/>
          <p:nvPr/>
        </p:nvCxnSpPr>
        <p:spPr>
          <a:xfrm>
            <a:off x="8100287" y="3366511"/>
            <a:ext cx="1005840" cy="1"/>
          </a:xfrm>
          <a:prstGeom prst="straightConnector1">
            <a:avLst/>
          </a:prstGeom>
          <a:ln w="762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Dollar with solid fill"/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9054517" y="2434263"/>
            <a:ext cx="1799233" cy="1799233"/>
          </a:xfrm>
          <a:prstGeom prst="rect">
            <a:avLst/>
          </a:prstGeom>
        </p:spPr>
      </p:pic>
      <p:sp>
        <p:nvSpPr>
          <p:cNvPr id="20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9546954" y="6492875"/>
            <a:ext cx="225454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>
          <a:xfrm>
            <a:off x="11801500" y="6492875"/>
            <a:ext cx="390500" cy="365125"/>
          </a:xfrm>
        </p:spPr>
        <p:txBody>
          <a:bodyPr/>
          <a:lstStyle/>
          <a:p>
            <a:fld id="{C52C7A00-3396-214D-AD20-8D3891F065A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19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052623" y="238870"/>
            <a:ext cx="9177657" cy="751157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</a:rPr>
            </a:b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</a:rPr>
              <a:t>Eligibility</a:t>
            </a:r>
            <a:b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2400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1143920" y="990027"/>
            <a:ext cx="8995061" cy="4401325"/>
          </a:xfrm>
        </p:spPr>
        <p:txBody>
          <a:bodyPr>
            <a:normAutofit fontScale="92500" lnSpcReduction="20000"/>
          </a:bodyPr>
          <a:lstStyle/>
          <a:p>
            <a:endParaRPr lang="en-US" sz="2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600" b="1" dirty="0">
                <a:solidFill>
                  <a:srgbClr val="000000"/>
                </a:solidFill>
                <a:latin typeface="Calibri" panose="020F0502020204030204" pitchFamily="34" charset="0"/>
              </a:rPr>
              <a:t>School Received FY20 Title I funds; and</a:t>
            </a:r>
          </a:p>
          <a:p>
            <a:endParaRPr lang="en-US" sz="2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600" b="1" dirty="0">
                <a:solidFill>
                  <a:srgbClr val="000000"/>
                </a:solidFill>
                <a:latin typeface="Calibri" panose="020F0502020204030204" pitchFamily="34" charset="0"/>
              </a:rPr>
              <a:t>School participated in FY20 Free &amp; Reduced Lunch Program; and</a:t>
            </a:r>
          </a:p>
          <a:p>
            <a:endParaRPr lang="en-US" sz="2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School does not have current CSP Grant; and</a:t>
            </a:r>
          </a:p>
          <a:p>
            <a:endParaRPr lang="en-US" sz="26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600" b="1" dirty="0">
                <a:solidFill>
                  <a:srgbClr val="000000"/>
                </a:solidFill>
                <a:latin typeface="Calibri" panose="020F0502020204030204" pitchFamily="34" charset="0"/>
              </a:rPr>
              <a:t>School has fully closed out past CSP Grant if applicable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If your school has had CSP funds in the past few years, please ensure that all of the DESE Grant Office requirements have been met (amendments, FR1, etc</a:t>
            </a: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.)</a:t>
            </a:r>
            <a:endParaRPr lang="en-US" sz="1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/>
            <a:endParaRPr lang="en-US" sz="1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9546954" y="6492875"/>
            <a:ext cx="225454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>
          <a:xfrm>
            <a:off x="11801500" y="6492875"/>
            <a:ext cx="390500" cy="365125"/>
          </a:xfrm>
        </p:spPr>
        <p:txBody>
          <a:bodyPr/>
          <a:lstStyle/>
          <a:p>
            <a:fld id="{C52C7A00-3396-214D-AD20-8D3891F065A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02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052623" y="238870"/>
            <a:ext cx="9177657" cy="751157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</a:rPr>
            </a:b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</a:rPr>
              <a:t>Award Calculations</a:t>
            </a:r>
            <a:b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2400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1143920" y="990027"/>
            <a:ext cx="8995061" cy="4401325"/>
          </a:xfrm>
        </p:spPr>
        <p:txBody>
          <a:bodyPr>
            <a:normAutofit fontScale="85000" lnSpcReduction="10000"/>
          </a:bodyPr>
          <a:lstStyle/>
          <a:p>
            <a:endParaRPr lang="en-US" sz="26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Schools were assigned a level based on Free &amp; Reduced Lunch Participation Percent</a:t>
            </a:r>
            <a:r>
              <a:rPr lang="en-US" sz="2600" b="1" dirty="0">
                <a:solidFill>
                  <a:srgbClr val="000000"/>
                </a:solidFill>
                <a:latin typeface="Calibri" panose="020F0502020204030204" pitchFamily="34" charset="0"/>
              </a:rPr>
              <a:t> and Highly Impacted Communities (according to state data)</a:t>
            </a:r>
          </a:p>
          <a:p>
            <a:endParaRPr lang="en-US" sz="2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600" b="1" dirty="0">
                <a:solidFill>
                  <a:srgbClr val="000000"/>
                </a:solidFill>
                <a:latin typeface="Calibri" panose="020F0502020204030204" pitchFamily="34" charset="0"/>
              </a:rPr>
              <a:t>Per Pupil (PP) Amount was applied to each level</a:t>
            </a:r>
          </a:p>
          <a:p>
            <a:endParaRPr lang="en-US" sz="2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600" b="1" dirty="0">
                <a:solidFill>
                  <a:srgbClr val="000000"/>
                </a:solidFill>
                <a:latin typeface="Calibri" panose="020F0502020204030204" pitchFamily="34" charset="0"/>
              </a:rPr>
              <a:t>Schools given extra PP if FY21 Enrollment higher than FY20 Enrollment</a:t>
            </a:r>
          </a:p>
          <a:p>
            <a:pPr marL="0" indent="0">
              <a:buNone/>
            </a:pPr>
            <a:endParaRPr lang="en-US" sz="2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600" b="1" dirty="0">
                <a:solidFill>
                  <a:srgbClr val="000000"/>
                </a:solidFill>
                <a:latin typeface="Calibri" panose="020F0502020204030204" pitchFamily="34" charset="0"/>
              </a:rPr>
              <a:t>Ceiling of $100K and Floor of $40K</a:t>
            </a:r>
            <a:endParaRPr lang="en-US" sz="2000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9546954" y="6492875"/>
            <a:ext cx="225454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>
          <a:xfrm>
            <a:off x="11801500" y="6492875"/>
            <a:ext cx="390500" cy="365125"/>
          </a:xfrm>
        </p:spPr>
        <p:txBody>
          <a:bodyPr/>
          <a:lstStyle/>
          <a:p>
            <a:fld id="{C52C7A00-3396-214D-AD20-8D3891F065A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000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052623" y="238870"/>
            <a:ext cx="9177657" cy="964288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</a:rPr>
            </a:b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</a:rPr>
              <a:t>Request for Proposal</a:t>
            </a:r>
            <a:b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2400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1143920" y="1329629"/>
            <a:ext cx="8995061" cy="40617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chemeClr val="accent6"/>
                </a:solidFill>
                <a:latin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 to RFP</a:t>
            </a:r>
            <a:endParaRPr lang="en-US" sz="2600" b="1" dirty="0">
              <a:solidFill>
                <a:schemeClr val="accent6"/>
              </a:solidFill>
              <a:latin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Due Date January 15, 2021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Expires June 30, 2021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Can use retroactively 90 days from approved submission date</a:t>
            </a:r>
          </a:p>
          <a:p>
            <a:pPr lvl="1"/>
            <a:endParaRPr lang="en-US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RFP Requirements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Budget with details and justification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Answers to required Questions and Assurances via </a:t>
            </a:r>
            <a:r>
              <a:rPr lang="en-US" b="1" i="0" u="none" strike="noStrike" baseline="0" dirty="0">
                <a:solidFill>
                  <a:schemeClr val="accent6"/>
                </a:solidFill>
                <a:latin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Survey</a:t>
            </a:r>
            <a:endParaRPr lang="en-US" b="1" i="0" u="none" strike="noStrike" baseline="0" dirty="0">
              <a:solidFill>
                <a:schemeClr val="accent6"/>
              </a:solidFill>
              <a:latin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Calibri" panose="020F0502020204030204" pitchFamily="34" charset="0"/>
              </a:rPr>
              <a:t>Review Allowable and Unallowable Use of Funds from RFP</a:t>
            </a:r>
            <a:endParaRPr lang="en-US" b="1" i="0" u="none" strike="noStrike" baseline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9546954" y="6492875"/>
            <a:ext cx="225454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>
          <a:xfrm>
            <a:off x="11801500" y="6492875"/>
            <a:ext cx="390500" cy="365125"/>
          </a:xfrm>
        </p:spPr>
        <p:txBody>
          <a:bodyPr/>
          <a:lstStyle/>
          <a:p>
            <a:fld id="{C52C7A00-3396-214D-AD20-8D3891F065A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86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052623" y="238870"/>
            <a:ext cx="9177657" cy="964288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</a:rPr>
            </a:b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</a:rPr>
              <a:t>Additional Information</a:t>
            </a:r>
            <a:b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2400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1143920" y="1329629"/>
            <a:ext cx="8995061" cy="4061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chemeClr val="accent6"/>
                </a:solidFill>
                <a:latin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 to RFP</a:t>
            </a:r>
            <a:endParaRPr lang="en-US" sz="2600" b="1" dirty="0">
              <a:solidFill>
                <a:schemeClr val="accent6"/>
              </a:solidFill>
              <a:latin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CSP Agreed Upon Procedure is Needed as part of FY21 Audit if no Uniform Guidance is performed.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Supplement not Supplant</a:t>
            </a:r>
          </a:p>
          <a:p>
            <a:pPr lvl="1"/>
            <a:endParaRPr lang="en-US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ESSA Flexibilities</a:t>
            </a:r>
          </a:p>
          <a:p>
            <a:pPr lvl="1"/>
            <a:endParaRPr lang="en-US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9546954" y="6492875"/>
            <a:ext cx="225454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>
          <a:xfrm>
            <a:off x="11801500" y="6492875"/>
            <a:ext cx="390500" cy="365125"/>
          </a:xfrm>
        </p:spPr>
        <p:txBody>
          <a:bodyPr/>
          <a:lstStyle/>
          <a:p>
            <a:fld id="{C52C7A00-3396-214D-AD20-8D3891F065A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67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2019 Conferen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45B80"/>
      </a:accent1>
      <a:accent2>
        <a:srgbClr val="972D38"/>
      </a:accent2>
      <a:accent3>
        <a:srgbClr val="E8F8F4"/>
      </a:accent3>
      <a:accent4>
        <a:srgbClr val="CAEDE6"/>
      </a:accent4>
      <a:accent5>
        <a:srgbClr val="A8E3D8"/>
      </a:accent5>
      <a:accent6>
        <a:srgbClr val="245B80"/>
      </a:accent6>
      <a:hlink>
        <a:srgbClr val="CBEEE7"/>
      </a:hlink>
      <a:folHlink>
        <a:srgbClr val="972D38"/>
      </a:folHlink>
    </a:clrScheme>
    <a:fontScheme name="NACSA 2017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4261BFE874874F899C38CF9C771BFF" ma:contentTypeVersion="7" ma:contentTypeDescription="Create a new document." ma:contentTypeScope="" ma:versionID="1a175f6fd76af162c8631baf02b0c7de">
  <xsd:schema xmlns:xsd="http://www.w3.org/2001/XMLSchema" xmlns:xs="http://www.w3.org/2001/XMLSchema" xmlns:p="http://schemas.microsoft.com/office/2006/metadata/properties" xmlns:ns2="0a4e05da-b9bc-4326-ad73-01ef31b95567" xmlns:ns3="733efe1c-5bbe-4968-87dc-d400e65c879f" targetNamespace="http://schemas.microsoft.com/office/2006/metadata/properties" ma:root="true" ma:fieldsID="18e3a758e1be3a571da4157f53c3d381" ns2:_="" ns3:_="">
    <xsd:import namespace="0a4e05da-b9bc-4326-ad73-01ef31b95567"/>
    <xsd:import namespace="733efe1c-5bbe-4968-87dc-d400e65c879f"/>
    <xsd:element name="properties">
      <xsd:complexType>
        <xsd:sequence>
          <xsd:element name="documentManagement">
            <xsd:complexType>
              <xsd:all>
                <xsd:element ref="ns2:_vti_RoutingExistingPropertie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e05da-b9bc-4326-ad73-01ef31b95567" elementFormDefault="qualified">
    <xsd:import namespace="http://schemas.microsoft.com/office/2006/documentManagement/types"/>
    <xsd:import namespace="http://schemas.microsoft.com/office/infopath/2007/PartnerControls"/>
    <xsd:element name="_vti_RoutingExistingProperties" ma:index="8" nillable="true" ma:displayName="Original Properties" ma:description="" ma:hidden="true" ma:internalName="_vti_RoutingExistingPropertie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3efe1c-5bbe-4968-87dc-d400e65c879f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ti_RoutingExistingProperties xmlns="0a4e05da-b9bc-4326-ad73-01ef31b95567" xsi:nil="true"/>
    <_dlc_DocIdPersistId xmlns="733efe1c-5bbe-4968-87dc-d400e65c879f">true</_dlc_DocIdPersistId>
    <_dlc_DocId xmlns="733efe1c-5bbe-4968-87dc-d400e65c879f">DESE-231-67274</_dlc_DocId>
    <_dlc_DocIdUrl xmlns="733efe1c-5bbe-4968-87dc-d400e65c879f">
      <Url>https://sharepoint.doemass.org/ese/webteam/cps/_layouts/DocIdRedir.aspx?ID=DESE-231-67274</Url>
      <Description>DESE-231-67274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DropOffZoneRoutingForm</Edit>
  <New>DocumentLibraryForm</New>
</FormTemplates>
</file>

<file path=customXml/itemProps1.xml><?xml version="1.0" encoding="utf-8"?>
<ds:datastoreItem xmlns:ds="http://schemas.openxmlformats.org/officeDocument/2006/customXml" ds:itemID="{5263DCC6-0CF0-4077-9833-24F255FC967E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4294BA0-BCC3-436F-B745-1AD00BE0DF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4e05da-b9bc-4326-ad73-01ef31b95567"/>
    <ds:schemaRef ds:uri="733efe1c-5bbe-4968-87dc-d400e65c87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28EF830-E089-4D30-83A9-0083D28D10FC}">
  <ds:schemaRefs>
    <ds:schemaRef ds:uri="0a4e05da-b9bc-4326-ad73-01ef31b95567"/>
    <ds:schemaRef ds:uri="http://purl.org/dc/dcmitype/"/>
    <ds:schemaRef ds:uri="http://schemas.microsoft.com/office/2006/documentManagement/types"/>
    <ds:schemaRef ds:uri="733efe1c-5bbe-4968-87dc-d400e65c879f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336C3285-79EF-4DC9-875D-14373DA5CD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2678</TotalTime>
  <Words>694</Words>
  <Application>Microsoft Office PowerPoint</Application>
  <PresentationFormat>Widescreen</PresentationFormat>
  <Paragraphs>124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Franklin Gothic Book</vt:lpstr>
      <vt:lpstr>Office Theme</vt:lpstr>
      <vt:lpstr> Welcome to the Charter School Webinar: </vt:lpstr>
      <vt:lpstr>Charter School Program(CSP) Covid-19 Relief Grant</vt:lpstr>
      <vt:lpstr>AGENDA (CSP) Covid-19 Relief Grant Applicant Technical Assistance Webinar</vt:lpstr>
      <vt:lpstr> Timeline and Overview of Waiver Request and Approvals </vt:lpstr>
      <vt:lpstr>Grant Process</vt:lpstr>
      <vt:lpstr> Eligibility </vt:lpstr>
      <vt:lpstr> Award Calculations </vt:lpstr>
      <vt:lpstr> Request for Proposal </vt:lpstr>
      <vt:lpstr> Additional Information </vt:lpstr>
      <vt:lpstr>EDGrants Process </vt:lpstr>
      <vt:lpstr>Questions?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CSP FC 534 COVID-19 Relief</dc:title>
  <dc:creator>DESE</dc:creator>
  <cp:keywords>DESE</cp:keywords>
  <cp:lastModifiedBy>Zou, Dong (EOE)</cp:lastModifiedBy>
  <cp:revision>99</cp:revision>
  <cp:lastPrinted>2019-10-17T15:31:38Z</cp:lastPrinted>
  <dcterms:created xsi:type="dcterms:W3CDTF">2019-08-08T17:27:29Z</dcterms:created>
  <dcterms:modified xsi:type="dcterms:W3CDTF">2021-01-07T20:26:49Z</dcterms:modified>
  <cp:category>DESE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tadate">
    <vt:lpwstr>Jan 7 2021</vt:lpwstr>
  </property>
</Properties>
</file>