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7"/>
  </p:notesMasterIdLst>
  <p:handoutMasterIdLst>
    <p:handoutMasterId r:id="rId38"/>
  </p:handoutMasterIdLst>
  <p:sldIdLst>
    <p:sldId id="256" r:id="rId5"/>
    <p:sldId id="2439" r:id="rId6"/>
    <p:sldId id="2482" r:id="rId7"/>
    <p:sldId id="2485" r:id="rId8"/>
    <p:sldId id="2496" r:id="rId9"/>
    <p:sldId id="2495" r:id="rId10"/>
    <p:sldId id="2484" r:id="rId11"/>
    <p:sldId id="2492" r:id="rId12"/>
    <p:sldId id="2449" r:id="rId13"/>
    <p:sldId id="2494" r:id="rId14"/>
    <p:sldId id="2493" r:id="rId15"/>
    <p:sldId id="2491" r:id="rId16"/>
    <p:sldId id="2487" r:id="rId17"/>
    <p:sldId id="2385" r:id="rId18"/>
    <p:sldId id="445" r:id="rId19"/>
    <p:sldId id="2391" r:id="rId20"/>
    <p:sldId id="259" r:id="rId21"/>
    <p:sldId id="2376" r:id="rId22"/>
    <p:sldId id="2377" r:id="rId23"/>
    <p:sldId id="2378" r:id="rId24"/>
    <p:sldId id="2379" r:id="rId25"/>
    <p:sldId id="2374" r:id="rId26"/>
    <p:sldId id="2380" r:id="rId27"/>
    <p:sldId id="2388" r:id="rId28"/>
    <p:sldId id="2389" r:id="rId29"/>
    <p:sldId id="2381" r:id="rId30"/>
    <p:sldId id="2382" r:id="rId31"/>
    <p:sldId id="2383" r:id="rId32"/>
    <p:sldId id="2384" r:id="rId33"/>
    <p:sldId id="2375" r:id="rId34"/>
    <p:sldId id="2386" r:id="rId35"/>
    <p:sldId id="2446" r:id="rId36"/>
  </p:sldIdLst>
  <p:sldSz cx="12192000" cy="6858000"/>
  <p:notesSz cx="6858000" cy="91440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2412E00-88EA-0128-5970-55B523F4B181}" name="Roberts, Jannelle K. (DESE)" initials="RJK(" userId="S::jannelle.k.roberts@mass.gov::9334b947-3dcb-411a-8e7d-589c093a1d72" providerId="AD"/>
  <p188:author id="{217EAE0F-8528-53DC-F8D2-F7DBFEB12EC6}" name="Coonley, Brian (DESE)" initials="C(" userId="S::brian.coonley@mass.gov::9dc2155b-58ac-4cdb-8629-a595a378b023" providerId="AD"/>
  <p188:author id="{16D4B40F-AF8E-6D72-4C2D-CA4F5FC88935}" name="Rist, April K." initials="RAK" userId="S::April.K.Rist@mass.gov::4389eada-97b1-467b-82fe-16345834928a" providerId="AD"/>
  <p188:author id="{A5F34446-3393-BAE8-FB62-0AD708AA3B1A}" name="Camacho, Jamie L. (DESE)" initials="C(" userId="S::jamie.l.camacho@mass.gov::21f49f1e-e593-4860-b32e-bdd5656b5338" providerId="AD"/>
  <p188:author id="{F7C2575C-9356-1678-9FC7-A8242AE29B77}" name="Johnston, Russell (DESE)" initials="J(" userId="S::russell.johnston@mass.gov::7c120461-dde6-4347-b09f-f9c0472c7017" providerId="AD"/>
  <p188:author id="{F0D0A25C-1152-AB87-4A03-191442AE67D4}" name="Daigle, Martha (DESE)" initials="D(" userId="S::martha.s.daigle@mass.gov::30cc7468-3554-4040-b5ec-110ac3e947d8" providerId="AD"/>
  <p188:author id="{34E2AC71-14A6-BAF0-FE8D-5B7FC4B39284}" name="Camacho, Jamie L. (DESE)" initials="CJL(" userId="S::Jamie.L.Camacho@mass.gov::21f49f1e-e593-4860-b32e-bdd5656b5338" providerId="AD"/>
  <p188:author id="{4ACE8C92-3892-9D00-C143-9FE7F6538A3F}" name="Rist, April K." initials="RK" userId="S::april.k.rist@mass.gov::4389eada-97b1-467b-82fe-16345834928a" providerId="AD"/>
  <p188:author id="{D638D6DF-AF41-6081-4A5E-249713589F40}" name="Thomas, Arabela (DESE)" initials="TA(" userId="S::arabela.thomas@mass.gov::c61caa2c-bd09-41fa-982d-4db69e7cef18" providerId="AD"/>
  <p188:author id="{1B0707E1-ECD2-90FA-4D1A-BF222CA53DD6}" name="Johnston, Russell (DESE)" initials="JR(" userId="S::Russell.Johnston@mass.gov::7c120461-dde6-4347-b09f-f9c0472c7017" providerId="AD"/>
  <p188:author id="{4F08D7FB-1392-BA33-72FA-90F2B7A61763}" name="Mao, Yu-Ping (DESE)" initials="M(" userId="S::yu-ping.mao@mass.gov::8534b1b7-a0d5-4f47-86c1-c5d493c1640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97E7"/>
    <a:srgbClr val="AFCBFD"/>
    <a:srgbClr val="93A9FF"/>
    <a:srgbClr val="86A9E2"/>
    <a:srgbClr val="3647B6"/>
    <a:srgbClr val="4948B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3" d="100"/>
          <a:sy n="53" d="100"/>
        </p:scale>
        <p:origin x="78" y="10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afin, Bob (DESE)" userId="25a69306-b138-4eaf-8c82-7191c527c81b" providerId="ADAL" clId="{5E05036C-55F8-4E7B-9B63-CF6C45C2EE2D}"/>
    <pc:docChg chg="modSld">
      <pc:chgData name="Hanafin, Bob (DESE)" userId="25a69306-b138-4eaf-8c82-7191c527c81b" providerId="ADAL" clId="{5E05036C-55F8-4E7B-9B63-CF6C45C2EE2D}" dt="2023-05-30T14:23:14.512" v="1" actId="20577"/>
      <pc:docMkLst>
        <pc:docMk/>
      </pc:docMkLst>
      <pc:sldChg chg="modSp mod">
        <pc:chgData name="Hanafin, Bob (DESE)" userId="25a69306-b138-4eaf-8c82-7191c527c81b" providerId="ADAL" clId="{5E05036C-55F8-4E7B-9B63-CF6C45C2EE2D}" dt="2023-05-30T14:23:14.512" v="1" actId="20577"/>
        <pc:sldMkLst>
          <pc:docMk/>
          <pc:sldMk cId="3095524694" sldId="445"/>
        </pc:sldMkLst>
        <pc:spChg chg="mod">
          <ac:chgData name="Hanafin, Bob (DESE)" userId="25a69306-b138-4eaf-8c82-7191c527c81b" providerId="ADAL" clId="{5E05036C-55F8-4E7B-9B63-CF6C45C2EE2D}" dt="2023-05-30T14:23:14.512" v="1" actId="20577"/>
          <ac:spMkLst>
            <pc:docMk/>
            <pc:sldMk cId="3095524694" sldId="445"/>
            <ac:spMk id="3" creationId="{3C12215C-BFD8-5049-8C86-A7DCAA965350}"/>
          </ac:spMkLst>
        </pc:spChg>
      </pc:sldChg>
      <pc:sldChg chg="modSp mod">
        <pc:chgData name="Hanafin, Bob (DESE)" userId="25a69306-b138-4eaf-8c82-7191c527c81b" providerId="ADAL" clId="{5E05036C-55F8-4E7B-9B63-CF6C45C2EE2D}" dt="2023-05-30T14:23:00.692" v="0" actId="20577"/>
        <pc:sldMkLst>
          <pc:docMk/>
          <pc:sldMk cId="1710642630" sldId="2496"/>
        </pc:sldMkLst>
        <pc:spChg chg="mod">
          <ac:chgData name="Hanafin, Bob (DESE)" userId="25a69306-b138-4eaf-8c82-7191c527c81b" providerId="ADAL" clId="{5E05036C-55F8-4E7B-9B63-CF6C45C2EE2D}" dt="2023-05-30T14:23:00.692" v="0" actId="20577"/>
          <ac:spMkLst>
            <pc:docMk/>
            <pc:sldMk cId="1710642630" sldId="2496"/>
            <ac:spMk id="3" creationId="{DB552C86-A22D-9501-1E02-C7369207C4C9}"/>
          </ac:spMkLst>
        </pc:spChg>
      </pc:sldChg>
    </pc:docChg>
  </pc:docChgLst>
  <pc:docChgLst>
    <pc:chgData name="Bowie, Megan (DESE)" userId="9060f317-2b97-4e04-b5a7-ae4e8b7daca6" providerId="ADAL" clId="{9FFD371A-2901-4A6A-AF62-FFBB92B8AFC8}"/>
    <pc:docChg chg="custSel delSld modSld">
      <pc:chgData name="Bowie, Megan (DESE)" userId="9060f317-2b97-4e04-b5a7-ae4e8b7daca6" providerId="ADAL" clId="{9FFD371A-2901-4A6A-AF62-FFBB92B8AFC8}" dt="2023-05-26T14:42:22.209" v="174" actId="478"/>
      <pc:docMkLst>
        <pc:docMk/>
      </pc:docMkLst>
      <pc:sldChg chg="modSp mod">
        <pc:chgData name="Bowie, Megan (DESE)" userId="9060f317-2b97-4e04-b5a7-ae4e8b7daca6" providerId="ADAL" clId="{9FFD371A-2901-4A6A-AF62-FFBB92B8AFC8}" dt="2023-05-26T14:03:46.331" v="160" actId="13244"/>
        <pc:sldMkLst>
          <pc:docMk/>
          <pc:sldMk cId="2511530727" sldId="2376"/>
        </pc:sldMkLst>
        <pc:spChg chg="ord">
          <ac:chgData name="Bowie, Megan (DESE)" userId="9060f317-2b97-4e04-b5a7-ae4e8b7daca6" providerId="ADAL" clId="{9FFD371A-2901-4A6A-AF62-FFBB92B8AFC8}" dt="2023-05-26T14:03:46.331" v="160" actId="13244"/>
          <ac:spMkLst>
            <pc:docMk/>
            <pc:sldMk cId="2511530727" sldId="2376"/>
            <ac:spMk id="3" creationId="{9DDF17D9-86AE-4C7D-A1C2-BC2B6173A2A7}"/>
          </ac:spMkLst>
        </pc:spChg>
      </pc:sldChg>
      <pc:sldChg chg="modSp mod">
        <pc:chgData name="Bowie, Megan (DESE)" userId="9060f317-2b97-4e04-b5a7-ae4e8b7daca6" providerId="ADAL" clId="{9FFD371A-2901-4A6A-AF62-FFBB92B8AFC8}" dt="2023-05-26T14:03:50.548" v="161" actId="13244"/>
        <pc:sldMkLst>
          <pc:docMk/>
          <pc:sldMk cId="3951081708" sldId="2377"/>
        </pc:sldMkLst>
        <pc:spChg chg="ord">
          <ac:chgData name="Bowie, Megan (DESE)" userId="9060f317-2b97-4e04-b5a7-ae4e8b7daca6" providerId="ADAL" clId="{9FFD371A-2901-4A6A-AF62-FFBB92B8AFC8}" dt="2023-05-26T14:03:50.548" v="161" actId="13244"/>
          <ac:spMkLst>
            <pc:docMk/>
            <pc:sldMk cId="3951081708" sldId="2377"/>
            <ac:spMk id="3" creationId="{189A4164-B69C-455C-B71B-CB6003434E40}"/>
          </ac:spMkLst>
        </pc:spChg>
      </pc:sldChg>
      <pc:sldChg chg="modSp mod">
        <pc:chgData name="Bowie, Megan (DESE)" userId="9060f317-2b97-4e04-b5a7-ae4e8b7daca6" providerId="ADAL" clId="{9FFD371A-2901-4A6A-AF62-FFBB92B8AFC8}" dt="2023-05-26T14:03:58.543" v="163" actId="13244"/>
        <pc:sldMkLst>
          <pc:docMk/>
          <pc:sldMk cId="3547857183" sldId="2378"/>
        </pc:sldMkLst>
        <pc:spChg chg="ord">
          <ac:chgData name="Bowie, Megan (DESE)" userId="9060f317-2b97-4e04-b5a7-ae4e8b7daca6" providerId="ADAL" clId="{9FFD371A-2901-4A6A-AF62-FFBB92B8AFC8}" dt="2023-05-26T14:03:58.543" v="163" actId="13244"/>
          <ac:spMkLst>
            <pc:docMk/>
            <pc:sldMk cId="3547857183" sldId="2378"/>
            <ac:spMk id="3" creationId="{E4966BC1-3BDE-45AB-8AD4-4940317CCACE}"/>
          </ac:spMkLst>
        </pc:spChg>
      </pc:sldChg>
      <pc:sldChg chg="modSp mod">
        <pc:chgData name="Bowie, Megan (DESE)" userId="9060f317-2b97-4e04-b5a7-ae4e8b7daca6" providerId="ADAL" clId="{9FFD371A-2901-4A6A-AF62-FFBB92B8AFC8}" dt="2023-05-26T14:04:03.556" v="164" actId="13244"/>
        <pc:sldMkLst>
          <pc:docMk/>
          <pc:sldMk cId="1745777394" sldId="2379"/>
        </pc:sldMkLst>
        <pc:spChg chg="ord">
          <ac:chgData name="Bowie, Megan (DESE)" userId="9060f317-2b97-4e04-b5a7-ae4e8b7daca6" providerId="ADAL" clId="{9FFD371A-2901-4A6A-AF62-FFBB92B8AFC8}" dt="2023-05-26T14:04:03.556" v="164" actId="13244"/>
          <ac:spMkLst>
            <pc:docMk/>
            <pc:sldMk cId="1745777394" sldId="2379"/>
            <ac:spMk id="3" creationId="{078BA579-1866-433C-8435-4C065A9142F8}"/>
          </ac:spMkLst>
        </pc:spChg>
      </pc:sldChg>
      <pc:sldChg chg="modSp mod">
        <pc:chgData name="Bowie, Megan (DESE)" userId="9060f317-2b97-4e04-b5a7-ae4e8b7daca6" providerId="ADAL" clId="{9FFD371A-2901-4A6A-AF62-FFBB92B8AFC8}" dt="2023-05-26T14:04:08.450" v="165" actId="13244"/>
        <pc:sldMkLst>
          <pc:docMk/>
          <pc:sldMk cId="1687240731" sldId="2380"/>
        </pc:sldMkLst>
        <pc:spChg chg="ord">
          <ac:chgData name="Bowie, Megan (DESE)" userId="9060f317-2b97-4e04-b5a7-ae4e8b7daca6" providerId="ADAL" clId="{9FFD371A-2901-4A6A-AF62-FFBB92B8AFC8}" dt="2023-05-26T14:04:08.450" v="165" actId="13244"/>
          <ac:spMkLst>
            <pc:docMk/>
            <pc:sldMk cId="1687240731" sldId="2380"/>
            <ac:spMk id="3" creationId="{2FE7D292-B2B2-408B-908C-E5ABCD74EE9E}"/>
          </ac:spMkLst>
        </pc:spChg>
      </pc:sldChg>
      <pc:sldChg chg="modSp mod">
        <pc:chgData name="Bowie, Megan (DESE)" userId="9060f317-2b97-4e04-b5a7-ae4e8b7daca6" providerId="ADAL" clId="{9FFD371A-2901-4A6A-AF62-FFBB92B8AFC8}" dt="2023-05-26T14:04:27.472" v="169" actId="13244"/>
        <pc:sldMkLst>
          <pc:docMk/>
          <pc:sldMk cId="3256430476" sldId="2381"/>
        </pc:sldMkLst>
        <pc:spChg chg="ord">
          <ac:chgData name="Bowie, Megan (DESE)" userId="9060f317-2b97-4e04-b5a7-ae4e8b7daca6" providerId="ADAL" clId="{9FFD371A-2901-4A6A-AF62-FFBB92B8AFC8}" dt="2023-05-26T14:04:27.472" v="169" actId="13244"/>
          <ac:spMkLst>
            <pc:docMk/>
            <pc:sldMk cId="3256430476" sldId="2381"/>
            <ac:spMk id="2" creationId="{1AD652E1-8E74-442B-944E-DA19E6CB57C7}"/>
          </ac:spMkLst>
        </pc:spChg>
      </pc:sldChg>
      <pc:sldChg chg="modSp mod">
        <pc:chgData name="Bowie, Megan (DESE)" userId="9060f317-2b97-4e04-b5a7-ae4e8b7daca6" providerId="ADAL" clId="{9FFD371A-2901-4A6A-AF62-FFBB92B8AFC8}" dt="2023-05-26T14:04:23.542" v="168" actId="13244"/>
        <pc:sldMkLst>
          <pc:docMk/>
          <pc:sldMk cId="2107578451" sldId="2382"/>
        </pc:sldMkLst>
        <pc:spChg chg="ord">
          <ac:chgData name="Bowie, Megan (DESE)" userId="9060f317-2b97-4e04-b5a7-ae4e8b7daca6" providerId="ADAL" clId="{9FFD371A-2901-4A6A-AF62-FFBB92B8AFC8}" dt="2023-05-26T14:04:23.542" v="168" actId="13244"/>
          <ac:spMkLst>
            <pc:docMk/>
            <pc:sldMk cId="2107578451" sldId="2382"/>
            <ac:spMk id="2" creationId="{BF6D9A4F-DE8D-4D24-A6E5-B220F2D1AFB8}"/>
          </ac:spMkLst>
        </pc:spChg>
      </pc:sldChg>
      <pc:sldChg chg="modSp mod">
        <pc:chgData name="Bowie, Megan (DESE)" userId="9060f317-2b97-4e04-b5a7-ae4e8b7daca6" providerId="ADAL" clId="{9FFD371A-2901-4A6A-AF62-FFBB92B8AFC8}" dt="2023-05-26T14:04:30.908" v="170" actId="13244"/>
        <pc:sldMkLst>
          <pc:docMk/>
          <pc:sldMk cId="967560316" sldId="2383"/>
        </pc:sldMkLst>
        <pc:spChg chg="ord">
          <ac:chgData name="Bowie, Megan (DESE)" userId="9060f317-2b97-4e04-b5a7-ae4e8b7daca6" providerId="ADAL" clId="{9FFD371A-2901-4A6A-AF62-FFBB92B8AFC8}" dt="2023-05-26T14:04:30.908" v="170" actId="13244"/>
          <ac:spMkLst>
            <pc:docMk/>
            <pc:sldMk cId="967560316" sldId="2383"/>
            <ac:spMk id="2" creationId="{46CAE304-FD19-4B40-902F-2268B63FF47C}"/>
          </ac:spMkLst>
        </pc:spChg>
      </pc:sldChg>
      <pc:sldChg chg="modSp mod">
        <pc:chgData name="Bowie, Megan (DESE)" userId="9060f317-2b97-4e04-b5a7-ae4e8b7daca6" providerId="ADAL" clId="{9FFD371A-2901-4A6A-AF62-FFBB92B8AFC8}" dt="2023-05-26T14:04:34.414" v="171" actId="13244"/>
        <pc:sldMkLst>
          <pc:docMk/>
          <pc:sldMk cId="3243222486" sldId="2384"/>
        </pc:sldMkLst>
        <pc:spChg chg="ord">
          <ac:chgData name="Bowie, Megan (DESE)" userId="9060f317-2b97-4e04-b5a7-ae4e8b7daca6" providerId="ADAL" clId="{9FFD371A-2901-4A6A-AF62-FFBB92B8AFC8}" dt="2023-05-26T14:04:34.414" v="171" actId="13244"/>
          <ac:spMkLst>
            <pc:docMk/>
            <pc:sldMk cId="3243222486" sldId="2384"/>
            <ac:spMk id="2" creationId="{7DEDDDA5-B612-48C2-8F06-538E953A6F0B}"/>
          </ac:spMkLst>
        </pc:spChg>
      </pc:sldChg>
      <pc:sldChg chg="modSp mod">
        <pc:chgData name="Bowie, Megan (DESE)" userId="9060f317-2b97-4e04-b5a7-ae4e8b7daca6" providerId="ADAL" clId="{9FFD371A-2901-4A6A-AF62-FFBB92B8AFC8}" dt="2023-05-26T14:03:34.284" v="158" actId="13244"/>
        <pc:sldMkLst>
          <pc:docMk/>
          <pc:sldMk cId="520707665" sldId="2385"/>
        </pc:sldMkLst>
        <pc:spChg chg="ord">
          <ac:chgData name="Bowie, Megan (DESE)" userId="9060f317-2b97-4e04-b5a7-ae4e8b7daca6" providerId="ADAL" clId="{9FFD371A-2901-4A6A-AF62-FFBB92B8AFC8}" dt="2023-05-26T14:03:34.284" v="158" actId="13244"/>
          <ac:spMkLst>
            <pc:docMk/>
            <pc:sldMk cId="520707665" sldId="2385"/>
            <ac:spMk id="3" creationId="{38E348D2-3E8B-4B75-BC3F-7799732A9630}"/>
          </ac:spMkLst>
        </pc:spChg>
      </pc:sldChg>
      <pc:sldChg chg="addSp delSp modSp mod">
        <pc:chgData name="Bowie, Megan (DESE)" userId="9060f317-2b97-4e04-b5a7-ae4e8b7daca6" providerId="ADAL" clId="{9FFD371A-2901-4A6A-AF62-FFBB92B8AFC8}" dt="2023-05-26T14:42:22.209" v="174" actId="478"/>
        <pc:sldMkLst>
          <pc:docMk/>
          <pc:sldMk cId="3215995130" sldId="2386"/>
        </pc:sldMkLst>
        <pc:spChg chg="ord">
          <ac:chgData name="Bowie, Megan (DESE)" userId="9060f317-2b97-4e04-b5a7-ae4e8b7daca6" providerId="ADAL" clId="{9FFD371A-2901-4A6A-AF62-FFBB92B8AFC8}" dt="2023-05-26T14:04:38.401" v="172" actId="13244"/>
          <ac:spMkLst>
            <pc:docMk/>
            <pc:sldMk cId="3215995130" sldId="2386"/>
            <ac:spMk id="2" creationId="{E17A9803-5593-4235-8A4D-7CBB180B272B}"/>
          </ac:spMkLst>
        </pc:spChg>
        <pc:spChg chg="add del">
          <ac:chgData name="Bowie, Megan (DESE)" userId="9060f317-2b97-4e04-b5a7-ae4e8b7daca6" providerId="ADAL" clId="{9FFD371A-2901-4A6A-AF62-FFBB92B8AFC8}" dt="2023-05-26T14:42:22.209" v="174" actId="478"/>
          <ac:spMkLst>
            <pc:docMk/>
            <pc:sldMk cId="3215995130" sldId="2386"/>
            <ac:spMk id="5" creationId="{01500D2C-5EC4-4D33-59A2-55BA1AA17D6A}"/>
          </ac:spMkLst>
        </pc:spChg>
      </pc:sldChg>
      <pc:sldChg chg="modSp mod">
        <pc:chgData name="Bowie, Megan (DESE)" userId="9060f317-2b97-4e04-b5a7-ae4e8b7daca6" providerId="ADAL" clId="{9FFD371A-2901-4A6A-AF62-FFBB92B8AFC8}" dt="2023-05-26T14:04:14.941" v="166" actId="13244"/>
        <pc:sldMkLst>
          <pc:docMk/>
          <pc:sldMk cId="2244641014" sldId="2388"/>
        </pc:sldMkLst>
        <pc:spChg chg="ord">
          <ac:chgData name="Bowie, Megan (DESE)" userId="9060f317-2b97-4e04-b5a7-ae4e8b7daca6" providerId="ADAL" clId="{9FFD371A-2901-4A6A-AF62-FFBB92B8AFC8}" dt="2023-05-26T14:04:14.941" v="166" actId="13244"/>
          <ac:spMkLst>
            <pc:docMk/>
            <pc:sldMk cId="2244641014" sldId="2388"/>
            <ac:spMk id="2" creationId="{9313B82B-6343-77B3-DC6E-F18DE92633C8}"/>
          </ac:spMkLst>
        </pc:spChg>
      </pc:sldChg>
      <pc:sldChg chg="modSp mod">
        <pc:chgData name="Bowie, Megan (DESE)" userId="9060f317-2b97-4e04-b5a7-ae4e8b7daca6" providerId="ADAL" clId="{9FFD371A-2901-4A6A-AF62-FFBB92B8AFC8}" dt="2023-05-26T14:04:18.874" v="167" actId="13244"/>
        <pc:sldMkLst>
          <pc:docMk/>
          <pc:sldMk cId="330302036" sldId="2389"/>
        </pc:sldMkLst>
        <pc:spChg chg="ord">
          <ac:chgData name="Bowie, Megan (DESE)" userId="9060f317-2b97-4e04-b5a7-ae4e8b7daca6" providerId="ADAL" clId="{9FFD371A-2901-4A6A-AF62-FFBB92B8AFC8}" dt="2023-05-26T14:04:18.874" v="167" actId="13244"/>
          <ac:spMkLst>
            <pc:docMk/>
            <pc:sldMk cId="330302036" sldId="2389"/>
            <ac:spMk id="2" creationId="{AEE47BDC-6311-BDFD-AF9B-D3B82EC954C4}"/>
          </ac:spMkLst>
        </pc:spChg>
      </pc:sldChg>
      <pc:sldChg chg="modSp mod">
        <pc:chgData name="Bowie, Megan (DESE)" userId="9060f317-2b97-4e04-b5a7-ae4e8b7daca6" providerId="ADAL" clId="{9FFD371A-2901-4A6A-AF62-FFBB92B8AFC8}" dt="2023-05-26T14:03:40.179" v="159" actId="13244"/>
        <pc:sldMkLst>
          <pc:docMk/>
          <pc:sldMk cId="1412411891" sldId="2391"/>
        </pc:sldMkLst>
        <pc:spChg chg="ord">
          <ac:chgData name="Bowie, Megan (DESE)" userId="9060f317-2b97-4e04-b5a7-ae4e8b7daca6" providerId="ADAL" clId="{9FFD371A-2901-4A6A-AF62-FFBB92B8AFC8}" dt="2023-05-26T14:03:40.179" v="159" actId="13244"/>
          <ac:spMkLst>
            <pc:docMk/>
            <pc:sldMk cId="1412411891" sldId="2391"/>
            <ac:spMk id="3" creationId="{7C7BCA27-6F72-418E-AB53-D1C2551772C3}"/>
          </ac:spMkLst>
        </pc:spChg>
      </pc:sldChg>
      <pc:sldChg chg="modSp mod">
        <pc:chgData name="Bowie, Megan (DESE)" userId="9060f317-2b97-4e04-b5a7-ae4e8b7daca6" providerId="ADAL" clId="{9FFD371A-2901-4A6A-AF62-FFBB92B8AFC8}" dt="2023-05-26T14:02:53.627" v="154" actId="13244"/>
        <pc:sldMkLst>
          <pc:docMk/>
          <pc:sldMk cId="2165275359" sldId="2485"/>
        </pc:sldMkLst>
        <pc:spChg chg="ord">
          <ac:chgData name="Bowie, Megan (DESE)" userId="9060f317-2b97-4e04-b5a7-ae4e8b7daca6" providerId="ADAL" clId="{9FFD371A-2901-4A6A-AF62-FFBB92B8AFC8}" dt="2023-05-26T14:02:53.627" v="154" actId="13244"/>
          <ac:spMkLst>
            <pc:docMk/>
            <pc:sldMk cId="2165275359" sldId="2485"/>
            <ac:spMk id="3" creationId="{8C7BAAF9-4F2C-301D-4A76-1220431F0F13}"/>
          </ac:spMkLst>
        </pc:spChg>
      </pc:sldChg>
      <pc:sldChg chg="del">
        <pc:chgData name="Bowie, Megan (DESE)" userId="9060f317-2b97-4e04-b5a7-ae4e8b7daca6" providerId="ADAL" clId="{9FFD371A-2901-4A6A-AF62-FFBB92B8AFC8}" dt="2023-05-26T14:01:45.288" v="0" actId="47"/>
        <pc:sldMkLst>
          <pc:docMk/>
          <pc:sldMk cId="3168470412" sldId="2488"/>
        </pc:sldMkLst>
      </pc:sldChg>
      <pc:sldChg chg="del">
        <pc:chgData name="Bowie, Megan (DESE)" userId="9060f317-2b97-4e04-b5a7-ae4e8b7daca6" providerId="ADAL" clId="{9FFD371A-2901-4A6A-AF62-FFBB92B8AFC8}" dt="2023-05-26T14:01:48.113" v="1" actId="47"/>
        <pc:sldMkLst>
          <pc:docMk/>
          <pc:sldMk cId="982165351" sldId="2489"/>
        </pc:sldMkLst>
      </pc:sldChg>
      <pc:sldChg chg="delSp modSp mod">
        <pc:chgData name="Bowie, Megan (DESE)" userId="9060f317-2b97-4e04-b5a7-ae4e8b7daca6" providerId="ADAL" clId="{9FFD371A-2901-4A6A-AF62-FFBB92B8AFC8}" dt="2023-05-26T14:03:28.293" v="157" actId="478"/>
        <pc:sldMkLst>
          <pc:docMk/>
          <pc:sldMk cId="3486761943" sldId="2491"/>
        </pc:sldMkLst>
        <pc:spChg chg="del">
          <ac:chgData name="Bowie, Megan (DESE)" userId="9060f317-2b97-4e04-b5a7-ae4e8b7daca6" providerId="ADAL" clId="{9FFD371A-2901-4A6A-AF62-FFBB92B8AFC8}" dt="2023-05-26T14:03:28.293" v="157" actId="478"/>
          <ac:spMkLst>
            <pc:docMk/>
            <pc:sldMk cId="3486761943" sldId="2491"/>
            <ac:spMk id="5" creationId="{9BBE55A7-B4E6-A05E-84FB-A45755BE2E41}"/>
          </ac:spMkLst>
        </pc:spChg>
        <pc:spChg chg="ord">
          <ac:chgData name="Bowie, Megan (DESE)" userId="9060f317-2b97-4e04-b5a7-ae4e8b7daca6" providerId="ADAL" clId="{9FFD371A-2901-4A6A-AF62-FFBB92B8AFC8}" dt="2023-05-26T14:03:23.688" v="156" actId="13244"/>
          <ac:spMkLst>
            <pc:docMk/>
            <pc:sldMk cId="3486761943" sldId="2491"/>
            <ac:spMk id="6" creationId="{A03F32CA-7D7D-D2F1-B935-300C40B16D59}"/>
          </ac:spMkLst>
        </pc:spChg>
      </pc:sldChg>
      <pc:sldChg chg="modSp mod">
        <pc:chgData name="Bowie, Megan (DESE)" userId="9060f317-2b97-4e04-b5a7-ae4e8b7daca6" providerId="ADAL" clId="{9FFD371A-2901-4A6A-AF62-FFBB92B8AFC8}" dt="2023-05-26T14:03:14.754" v="155" actId="13244"/>
        <pc:sldMkLst>
          <pc:docMk/>
          <pc:sldMk cId="2284335587" sldId="2492"/>
        </pc:sldMkLst>
        <pc:spChg chg="ord">
          <ac:chgData name="Bowie, Megan (DESE)" userId="9060f317-2b97-4e04-b5a7-ae4e8b7daca6" providerId="ADAL" clId="{9FFD371A-2901-4A6A-AF62-FFBB92B8AFC8}" dt="2023-05-26T14:03:14.754" v="155" actId="13244"/>
          <ac:spMkLst>
            <pc:docMk/>
            <pc:sldMk cId="2284335587" sldId="2492"/>
            <ac:spMk id="3" creationId="{AE9F77E9-EB7D-4479-2032-8E2BDF5BF593}"/>
          </ac:spMkLst>
        </pc:spChg>
        <pc:picChg chg="mod">
          <ac:chgData name="Bowie, Megan (DESE)" userId="9060f317-2b97-4e04-b5a7-ae4e8b7daca6" providerId="ADAL" clId="{9FFD371A-2901-4A6A-AF62-FFBB92B8AFC8}" dt="2023-05-26T14:02:24.496" v="93" actId="962"/>
          <ac:picMkLst>
            <pc:docMk/>
            <pc:sldMk cId="2284335587" sldId="2492"/>
            <ac:picMk id="4" creationId="{C8655CC8-4323-9FCC-BDCC-BEBAA16F8D6B}"/>
          </ac:picMkLst>
        </pc:picChg>
      </pc:sldChg>
      <pc:sldChg chg="modSp mod">
        <pc:chgData name="Bowie, Megan (DESE)" userId="9060f317-2b97-4e04-b5a7-ae4e8b7daca6" providerId="ADAL" clId="{9FFD371A-2901-4A6A-AF62-FFBB92B8AFC8}" dt="2023-05-26T14:02:41.199" v="153" actId="962"/>
        <pc:sldMkLst>
          <pc:docMk/>
          <pc:sldMk cId="4271148500" sldId="2493"/>
        </pc:sldMkLst>
        <pc:picChg chg="mod">
          <ac:chgData name="Bowie, Megan (DESE)" userId="9060f317-2b97-4e04-b5a7-ae4e8b7daca6" providerId="ADAL" clId="{9FFD371A-2901-4A6A-AF62-FFBB92B8AFC8}" dt="2023-05-26T14:02:41.199" v="153" actId="962"/>
          <ac:picMkLst>
            <pc:docMk/>
            <pc:sldMk cId="4271148500" sldId="2493"/>
            <ac:picMk id="4" creationId="{4FC9013E-3F1C-00F1-A76B-A2AD2E7332A4}"/>
          </ac:picMkLst>
        </pc:picChg>
      </pc:sldChg>
      <pc:sldChg chg="modSp mod">
        <pc:chgData name="Bowie, Megan (DESE)" userId="9060f317-2b97-4e04-b5a7-ae4e8b7daca6" providerId="ADAL" clId="{9FFD371A-2901-4A6A-AF62-FFBB92B8AFC8}" dt="2023-05-26T14:03:54.982" v="162" actId="13244"/>
        <pc:sldMkLst>
          <pc:docMk/>
          <pc:sldMk cId="1710642630" sldId="2496"/>
        </pc:sldMkLst>
        <pc:spChg chg="ord">
          <ac:chgData name="Bowie, Megan (DESE)" userId="9060f317-2b97-4e04-b5a7-ae4e8b7daca6" providerId="ADAL" clId="{9FFD371A-2901-4A6A-AF62-FFBB92B8AFC8}" dt="2023-05-26T14:03:54.982" v="162" actId="13244"/>
          <ac:spMkLst>
            <pc:docMk/>
            <pc:sldMk cId="1710642630" sldId="2496"/>
            <ac:spMk id="3" creationId="{DB552C86-A22D-9501-1E02-C7369207C4C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11163C-EE2E-7546-90F8-CF22AAE91DD9}" type="datetimeFigureOut">
              <a:rPr lang="en-US" smtClean="0"/>
              <a:t>6/1/2023</a:t>
            </a:fld>
            <a:endParaRPr lang="en-US"/>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190C47-E711-1845-B18B-7A2271B9705D}" type="slidenum">
              <a:rPr lang="en-US" smtClean="0"/>
              <a:t>‹#›</a:t>
            </a:fld>
            <a:endParaRPr lang="en-US"/>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51491-C050-C142-BE35-A9B9D73644B3}" type="datetimeFigureOut">
              <a:rPr lang="en-US" smtClean="0"/>
              <a:t>6/1/2023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FC15E-7FD1-034A-9729-2C6FA6821FBB}" type="slidenum">
              <a:rPr lang="en-US" smtClean="0"/>
              <a:t>‹#›</a:t>
            </a:fld>
            <a:endParaRPr lang="en-US"/>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Updates to website:</a:t>
            </a:r>
          </a:p>
          <a:p>
            <a:pPr marL="171450" indent="-171450">
              <a:buFont typeface="Calibri"/>
              <a:buChar char="-"/>
            </a:pPr>
            <a:r>
              <a:rPr lang="en-US">
                <a:cs typeface="Calibri"/>
              </a:rPr>
              <a:t>Removed outdated materials</a:t>
            </a:r>
          </a:p>
          <a:p>
            <a:pPr marL="171450" indent="-171450">
              <a:buFont typeface="Calibri"/>
              <a:buChar char="-"/>
            </a:pPr>
            <a:r>
              <a:rPr lang="en-US">
                <a:cs typeface="Calibri"/>
              </a:rPr>
              <a:t>Posted fillable PDF of IEP</a:t>
            </a:r>
          </a:p>
          <a:p>
            <a:pPr marL="171450" indent="-171450">
              <a:buFont typeface="Calibri"/>
              <a:buChar char="-"/>
            </a:pPr>
            <a:r>
              <a:rPr lang="en-US">
                <a:cs typeface="Calibri"/>
              </a:rPr>
              <a:t>Posted translated versions of IEP, Admin Data Sheet, Invitation</a:t>
            </a:r>
          </a:p>
          <a:p>
            <a:pPr marL="171450" indent="-171450">
              <a:buFont typeface="Calibri"/>
              <a:buChar char="-"/>
            </a:pPr>
            <a:r>
              <a:rPr lang="en-US">
                <a:cs typeface="Calibri"/>
              </a:rPr>
              <a:t>Updated Business Rules for vendors – COMING SOON (note – very few, minor updates that align to the final updates to the IEP form</a:t>
            </a:r>
          </a:p>
          <a:p>
            <a:endParaRPr lang="en-US">
              <a:cs typeface="Calibri"/>
            </a:endParaRPr>
          </a:p>
          <a:p>
            <a:pPr>
              <a:buFont typeface="Calibri"/>
            </a:pPr>
            <a:r>
              <a:rPr lang="en-US">
                <a:cs typeface="Calibri"/>
              </a:rPr>
              <a:t>PLEASE ask directors to either send questions to us OR have the vendors submit questions to the special ed inbox beforehand!!!!</a:t>
            </a:r>
          </a:p>
          <a:p>
            <a:endParaRPr lang="en-US">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8</a:t>
            </a:fld>
            <a:endParaRPr lang="en-US"/>
          </a:p>
        </p:txBody>
      </p:sp>
    </p:spTree>
    <p:extLst>
      <p:ext uri="{BB962C8B-B14F-4D97-AF65-F5344CB8AC3E}">
        <p14:creationId xmlns:p14="http://schemas.microsoft.com/office/powerpoint/2010/main" val="3903987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10</a:t>
            </a:fld>
            <a:endParaRPr lang="en-US"/>
          </a:p>
        </p:txBody>
      </p:sp>
    </p:spTree>
    <p:extLst>
      <p:ext uri="{BB962C8B-B14F-4D97-AF65-F5344CB8AC3E}">
        <p14:creationId xmlns:p14="http://schemas.microsoft.com/office/powerpoint/2010/main" val="809590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13</a:t>
            </a:fld>
            <a:endParaRPr lang="en-US"/>
          </a:p>
        </p:txBody>
      </p:sp>
    </p:spTree>
    <p:extLst>
      <p:ext uri="{BB962C8B-B14F-4D97-AF65-F5344CB8AC3E}">
        <p14:creationId xmlns:p14="http://schemas.microsoft.com/office/powerpoint/2010/main" val="2418345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15</a:t>
            </a:fld>
            <a:endParaRPr lang="en-US"/>
          </a:p>
        </p:txBody>
      </p:sp>
    </p:spTree>
    <p:extLst>
      <p:ext uri="{BB962C8B-B14F-4D97-AF65-F5344CB8AC3E}">
        <p14:creationId xmlns:p14="http://schemas.microsoft.com/office/powerpoint/2010/main" val="107086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21</a:t>
            </a:fld>
            <a:endParaRPr lang="en-US"/>
          </a:p>
        </p:txBody>
      </p:sp>
    </p:spTree>
    <p:extLst>
      <p:ext uri="{BB962C8B-B14F-4D97-AF65-F5344CB8AC3E}">
        <p14:creationId xmlns:p14="http://schemas.microsoft.com/office/powerpoint/2010/main" val="4193501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32</a:t>
            </a:fld>
            <a:endParaRPr lang="en-US"/>
          </a:p>
        </p:txBody>
      </p:sp>
    </p:spTree>
    <p:extLst>
      <p:ext uri="{BB962C8B-B14F-4D97-AF65-F5344CB8AC3E}">
        <p14:creationId xmlns:p14="http://schemas.microsoft.com/office/powerpoint/2010/main" val="38422487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23403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rtl="0">
              <a:spcBef>
                <a:spcPts val="0"/>
              </a:spcBef>
              <a:spcAft>
                <a:spcPts val="0"/>
              </a:spcAft>
              <a:buSzPts val="1800"/>
              <a:buChar char="●"/>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1576157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rtl="0">
              <a:spcBef>
                <a:spcPts val="0"/>
              </a:spcBef>
              <a:spcAft>
                <a:spcPts val="0"/>
              </a:spcAft>
              <a:buSzPts val="1400"/>
              <a:buChar char="●"/>
              <a:defRPr sz="1867"/>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rtl="0">
              <a:spcBef>
                <a:spcPts val="0"/>
              </a:spcBef>
              <a:spcAft>
                <a:spcPts val="0"/>
              </a:spcAft>
              <a:buSzPts val="1400"/>
              <a:buChar char="●"/>
              <a:defRPr sz="1867"/>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3483022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1097280" y="286603"/>
            <a:ext cx="10058400" cy="1450800"/>
          </a:xfrm>
          <a:prstGeom prst="rect">
            <a:avLst/>
          </a:prstGeom>
          <a:noFill/>
          <a:ln>
            <a:noFill/>
          </a:ln>
        </p:spPr>
        <p:txBody>
          <a:bodyPr spcFirstLastPara="1" wrap="square" lIns="68575" tIns="34275" rIns="68575" bIns="34275" anchor="b" anchorCtr="0">
            <a:normAutofit/>
          </a:bodyPr>
          <a:lstStyle>
            <a:lvl1pPr lvl="0" algn="l" rtl="0">
              <a:lnSpc>
                <a:spcPct val="85000"/>
              </a:lnSpc>
              <a:spcBef>
                <a:spcPts val="0"/>
              </a:spcBef>
              <a:spcAft>
                <a:spcPts val="0"/>
              </a:spcAft>
              <a:buClr>
                <a:srgbClr val="3F3F3F"/>
              </a:buClr>
              <a:buSzPts val="3600"/>
              <a:buFont typeface="Calibri"/>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0" name="Google Shape;70;p15"/>
          <p:cNvSpPr txBox="1">
            <a:spLocks noGrp="1"/>
          </p:cNvSpPr>
          <p:nvPr>
            <p:ph type="body" idx="1"/>
          </p:nvPr>
        </p:nvSpPr>
        <p:spPr>
          <a:xfrm>
            <a:off x="1097280" y="1845733"/>
            <a:ext cx="10058400" cy="4023200"/>
          </a:xfrm>
          <a:prstGeom prst="rect">
            <a:avLst/>
          </a:prstGeom>
          <a:noFill/>
          <a:ln>
            <a:noFill/>
          </a:ln>
        </p:spPr>
        <p:txBody>
          <a:bodyPr spcFirstLastPara="1" wrap="square" lIns="0" tIns="34275" rIns="0" bIns="34275" anchor="t" anchorCtr="0">
            <a:normAutofit/>
          </a:bodyPr>
          <a:lstStyle>
            <a:lvl1pPr marL="609585" lvl="0" indent="-423323" algn="l" rtl="0">
              <a:lnSpc>
                <a:spcPct val="90000"/>
              </a:lnSpc>
              <a:spcBef>
                <a:spcPts val="1200"/>
              </a:spcBef>
              <a:spcAft>
                <a:spcPts val="0"/>
              </a:spcAft>
              <a:buSzPts val="1400"/>
              <a:buChar char=" "/>
              <a:defRPr/>
            </a:lvl1pPr>
            <a:lvl2pPr marL="1219170" lvl="1" indent="-423323" algn="l" rtl="0">
              <a:lnSpc>
                <a:spcPct val="90000"/>
              </a:lnSpc>
              <a:spcBef>
                <a:spcPts val="267"/>
              </a:spcBef>
              <a:spcAft>
                <a:spcPts val="0"/>
              </a:spcAft>
              <a:buSzPts val="1400"/>
              <a:buChar char="◦"/>
              <a:defRPr/>
            </a:lvl2pPr>
            <a:lvl3pPr marL="1828754" lvl="2" indent="-423323" algn="l" rtl="0">
              <a:lnSpc>
                <a:spcPct val="90000"/>
              </a:lnSpc>
              <a:spcBef>
                <a:spcPts val="400"/>
              </a:spcBef>
              <a:spcAft>
                <a:spcPts val="0"/>
              </a:spcAft>
              <a:buSzPts val="1400"/>
              <a:buChar char="◦"/>
              <a:defRPr/>
            </a:lvl3pPr>
            <a:lvl4pPr marL="2438339" lvl="3" indent="-423323" algn="l" rtl="0">
              <a:lnSpc>
                <a:spcPct val="90000"/>
              </a:lnSpc>
              <a:spcBef>
                <a:spcPts val="400"/>
              </a:spcBef>
              <a:spcAft>
                <a:spcPts val="0"/>
              </a:spcAft>
              <a:buSzPts val="1400"/>
              <a:buChar char="◦"/>
              <a:defRPr/>
            </a:lvl4pPr>
            <a:lvl5pPr marL="3047924" lvl="4" indent="-423323" algn="l" rtl="0">
              <a:lnSpc>
                <a:spcPct val="90000"/>
              </a:lnSpc>
              <a:spcBef>
                <a:spcPts val="400"/>
              </a:spcBef>
              <a:spcAft>
                <a:spcPts val="0"/>
              </a:spcAft>
              <a:buSzPts val="1400"/>
              <a:buChar char="◦"/>
              <a:defRPr/>
            </a:lvl5pPr>
            <a:lvl6pPr marL="3657509" lvl="5" indent="-423323" algn="l" rtl="0">
              <a:lnSpc>
                <a:spcPct val="90000"/>
              </a:lnSpc>
              <a:spcBef>
                <a:spcPts val="400"/>
              </a:spcBef>
              <a:spcAft>
                <a:spcPts val="0"/>
              </a:spcAft>
              <a:buSzPts val="1400"/>
              <a:buChar char="◦"/>
              <a:defRPr/>
            </a:lvl6pPr>
            <a:lvl7pPr marL="4267093" lvl="6" indent="-423323" algn="l" rtl="0">
              <a:lnSpc>
                <a:spcPct val="90000"/>
              </a:lnSpc>
              <a:spcBef>
                <a:spcPts val="400"/>
              </a:spcBef>
              <a:spcAft>
                <a:spcPts val="0"/>
              </a:spcAft>
              <a:buSzPts val="1400"/>
              <a:buChar char="◦"/>
              <a:defRPr/>
            </a:lvl7pPr>
            <a:lvl8pPr marL="4876678" lvl="7" indent="-423323" algn="l" rtl="0">
              <a:lnSpc>
                <a:spcPct val="90000"/>
              </a:lnSpc>
              <a:spcBef>
                <a:spcPts val="400"/>
              </a:spcBef>
              <a:spcAft>
                <a:spcPts val="0"/>
              </a:spcAft>
              <a:buSzPts val="1400"/>
              <a:buChar char="◦"/>
              <a:defRPr/>
            </a:lvl8pPr>
            <a:lvl9pPr marL="5486263" lvl="8" indent="-423323" algn="l" rtl="0">
              <a:lnSpc>
                <a:spcPct val="90000"/>
              </a:lnSpc>
              <a:spcBef>
                <a:spcPts val="400"/>
              </a:spcBef>
              <a:spcAft>
                <a:spcPts val="400"/>
              </a:spcAft>
              <a:buSzPts val="1400"/>
              <a:buChar char="◦"/>
              <a:defRPr/>
            </a:lvl9pPr>
          </a:lstStyle>
          <a:p>
            <a:endParaRPr/>
          </a:p>
        </p:txBody>
      </p:sp>
      <p:sp>
        <p:nvSpPr>
          <p:cNvPr id="71" name="Google Shape;71;p15"/>
          <p:cNvSpPr txBox="1">
            <a:spLocks noGrp="1"/>
          </p:cNvSpPr>
          <p:nvPr>
            <p:ph type="dt" idx="10"/>
          </p:nvPr>
        </p:nvSpPr>
        <p:spPr>
          <a:xfrm>
            <a:off x="1097280" y="6459785"/>
            <a:ext cx="2472400" cy="3652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2" name="Google Shape;72;p15"/>
          <p:cNvSpPr txBox="1">
            <a:spLocks noGrp="1"/>
          </p:cNvSpPr>
          <p:nvPr>
            <p:ph type="ftr" idx="11"/>
          </p:nvPr>
        </p:nvSpPr>
        <p:spPr>
          <a:xfrm>
            <a:off x="3686185" y="6459785"/>
            <a:ext cx="4822800" cy="3652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3" name="Google Shape;73;p15"/>
          <p:cNvSpPr txBox="1">
            <a:spLocks noGrp="1"/>
          </p:cNvSpPr>
          <p:nvPr>
            <p:ph type="sldNum" idx="12"/>
          </p:nvPr>
        </p:nvSpPr>
        <p:spPr>
          <a:xfrm>
            <a:off x="9900459" y="6459785"/>
            <a:ext cx="13120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00678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1_Two Content">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1097280" y="286603"/>
            <a:ext cx="10058400" cy="1450800"/>
          </a:xfrm>
          <a:prstGeom prst="rect">
            <a:avLst/>
          </a:prstGeom>
          <a:noFill/>
          <a:ln>
            <a:noFill/>
          </a:ln>
        </p:spPr>
        <p:txBody>
          <a:bodyPr spcFirstLastPara="1" wrap="square" lIns="68575" tIns="34275" rIns="68575" bIns="34275" anchor="b" anchorCtr="0">
            <a:normAutofit/>
          </a:bodyPr>
          <a:lstStyle>
            <a:lvl1pPr lvl="0" algn="l" rtl="0">
              <a:lnSpc>
                <a:spcPct val="85000"/>
              </a:lnSpc>
              <a:spcBef>
                <a:spcPts val="0"/>
              </a:spcBef>
              <a:spcAft>
                <a:spcPts val="0"/>
              </a:spcAft>
              <a:buClr>
                <a:srgbClr val="3F3F3F"/>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6" name="Google Shape;76;p16"/>
          <p:cNvSpPr txBox="1">
            <a:spLocks noGrp="1"/>
          </p:cNvSpPr>
          <p:nvPr>
            <p:ph type="body" idx="1"/>
          </p:nvPr>
        </p:nvSpPr>
        <p:spPr>
          <a:xfrm>
            <a:off x="1097279" y="1845733"/>
            <a:ext cx="4937600" cy="4023200"/>
          </a:xfrm>
          <a:prstGeom prst="rect">
            <a:avLst/>
          </a:prstGeom>
          <a:noFill/>
          <a:ln>
            <a:noFill/>
          </a:ln>
        </p:spPr>
        <p:txBody>
          <a:bodyPr spcFirstLastPara="1" wrap="square" lIns="0" tIns="34275" rIns="0" bIns="34275" anchor="t" anchorCtr="0">
            <a:normAutofit/>
          </a:bodyPr>
          <a:lstStyle>
            <a:lvl1pPr marL="609585" lvl="0" indent="-423323" algn="l" rtl="0">
              <a:lnSpc>
                <a:spcPct val="90000"/>
              </a:lnSpc>
              <a:spcBef>
                <a:spcPts val="1200"/>
              </a:spcBef>
              <a:spcAft>
                <a:spcPts val="0"/>
              </a:spcAft>
              <a:buSzPts val="1400"/>
              <a:buChar char=" "/>
              <a:defRPr/>
            </a:lvl1pPr>
            <a:lvl2pPr marL="1219170" lvl="1" indent="-423323" algn="l" rtl="0">
              <a:lnSpc>
                <a:spcPct val="90000"/>
              </a:lnSpc>
              <a:spcBef>
                <a:spcPts val="267"/>
              </a:spcBef>
              <a:spcAft>
                <a:spcPts val="0"/>
              </a:spcAft>
              <a:buSzPts val="1400"/>
              <a:buChar char="◦"/>
              <a:defRPr/>
            </a:lvl2pPr>
            <a:lvl3pPr marL="1828754" lvl="2" indent="-423323" algn="l" rtl="0">
              <a:lnSpc>
                <a:spcPct val="90000"/>
              </a:lnSpc>
              <a:spcBef>
                <a:spcPts val="400"/>
              </a:spcBef>
              <a:spcAft>
                <a:spcPts val="0"/>
              </a:spcAft>
              <a:buSzPts val="1400"/>
              <a:buChar char="◦"/>
              <a:defRPr/>
            </a:lvl3pPr>
            <a:lvl4pPr marL="2438339" lvl="3" indent="-423323" algn="l" rtl="0">
              <a:lnSpc>
                <a:spcPct val="90000"/>
              </a:lnSpc>
              <a:spcBef>
                <a:spcPts val="400"/>
              </a:spcBef>
              <a:spcAft>
                <a:spcPts val="0"/>
              </a:spcAft>
              <a:buSzPts val="1400"/>
              <a:buChar char="◦"/>
              <a:defRPr/>
            </a:lvl4pPr>
            <a:lvl5pPr marL="3047924" lvl="4" indent="-423323" algn="l" rtl="0">
              <a:lnSpc>
                <a:spcPct val="90000"/>
              </a:lnSpc>
              <a:spcBef>
                <a:spcPts val="400"/>
              </a:spcBef>
              <a:spcAft>
                <a:spcPts val="0"/>
              </a:spcAft>
              <a:buSzPts val="1400"/>
              <a:buChar char="◦"/>
              <a:defRPr/>
            </a:lvl5pPr>
            <a:lvl6pPr marL="3657509" lvl="5" indent="-423323" algn="l" rtl="0">
              <a:lnSpc>
                <a:spcPct val="90000"/>
              </a:lnSpc>
              <a:spcBef>
                <a:spcPts val="400"/>
              </a:spcBef>
              <a:spcAft>
                <a:spcPts val="0"/>
              </a:spcAft>
              <a:buSzPts val="1400"/>
              <a:buChar char="◦"/>
              <a:defRPr/>
            </a:lvl6pPr>
            <a:lvl7pPr marL="4267093" lvl="6" indent="-423323" algn="l" rtl="0">
              <a:lnSpc>
                <a:spcPct val="90000"/>
              </a:lnSpc>
              <a:spcBef>
                <a:spcPts val="400"/>
              </a:spcBef>
              <a:spcAft>
                <a:spcPts val="0"/>
              </a:spcAft>
              <a:buSzPts val="1400"/>
              <a:buChar char="◦"/>
              <a:defRPr/>
            </a:lvl7pPr>
            <a:lvl8pPr marL="4876678" lvl="7" indent="-423323" algn="l" rtl="0">
              <a:lnSpc>
                <a:spcPct val="90000"/>
              </a:lnSpc>
              <a:spcBef>
                <a:spcPts val="400"/>
              </a:spcBef>
              <a:spcAft>
                <a:spcPts val="0"/>
              </a:spcAft>
              <a:buSzPts val="1400"/>
              <a:buChar char="◦"/>
              <a:defRPr/>
            </a:lvl8pPr>
            <a:lvl9pPr marL="5486263" lvl="8" indent="-423323" algn="l" rtl="0">
              <a:lnSpc>
                <a:spcPct val="90000"/>
              </a:lnSpc>
              <a:spcBef>
                <a:spcPts val="400"/>
              </a:spcBef>
              <a:spcAft>
                <a:spcPts val="400"/>
              </a:spcAft>
              <a:buSzPts val="1400"/>
              <a:buChar char="◦"/>
              <a:defRPr/>
            </a:lvl9pPr>
          </a:lstStyle>
          <a:p>
            <a:endParaRPr/>
          </a:p>
        </p:txBody>
      </p:sp>
      <p:sp>
        <p:nvSpPr>
          <p:cNvPr id="77" name="Google Shape;77;p16"/>
          <p:cNvSpPr txBox="1">
            <a:spLocks noGrp="1"/>
          </p:cNvSpPr>
          <p:nvPr>
            <p:ph type="body" idx="2"/>
          </p:nvPr>
        </p:nvSpPr>
        <p:spPr>
          <a:xfrm>
            <a:off x="6217920" y="1845735"/>
            <a:ext cx="4937600" cy="4023200"/>
          </a:xfrm>
          <a:prstGeom prst="rect">
            <a:avLst/>
          </a:prstGeom>
          <a:noFill/>
          <a:ln>
            <a:noFill/>
          </a:ln>
        </p:spPr>
        <p:txBody>
          <a:bodyPr spcFirstLastPara="1" wrap="square" lIns="0" tIns="34275" rIns="0" bIns="34275" anchor="t" anchorCtr="0">
            <a:normAutofit/>
          </a:bodyPr>
          <a:lstStyle>
            <a:lvl1pPr marL="609585" lvl="0" indent="-423323" algn="l" rtl="0">
              <a:lnSpc>
                <a:spcPct val="90000"/>
              </a:lnSpc>
              <a:spcBef>
                <a:spcPts val="1200"/>
              </a:spcBef>
              <a:spcAft>
                <a:spcPts val="0"/>
              </a:spcAft>
              <a:buSzPts val="1400"/>
              <a:buChar char=" "/>
              <a:defRPr/>
            </a:lvl1pPr>
            <a:lvl2pPr marL="1219170" lvl="1" indent="-423323" algn="l" rtl="0">
              <a:lnSpc>
                <a:spcPct val="90000"/>
              </a:lnSpc>
              <a:spcBef>
                <a:spcPts val="267"/>
              </a:spcBef>
              <a:spcAft>
                <a:spcPts val="0"/>
              </a:spcAft>
              <a:buSzPts val="1400"/>
              <a:buChar char="◦"/>
              <a:defRPr/>
            </a:lvl2pPr>
            <a:lvl3pPr marL="1828754" lvl="2" indent="-423323" algn="l" rtl="0">
              <a:lnSpc>
                <a:spcPct val="90000"/>
              </a:lnSpc>
              <a:spcBef>
                <a:spcPts val="400"/>
              </a:spcBef>
              <a:spcAft>
                <a:spcPts val="0"/>
              </a:spcAft>
              <a:buSzPts val="1400"/>
              <a:buChar char="◦"/>
              <a:defRPr/>
            </a:lvl3pPr>
            <a:lvl4pPr marL="2438339" lvl="3" indent="-423323" algn="l" rtl="0">
              <a:lnSpc>
                <a:spcPct val="90000"/>
              </a:lnSpc>
              <a:spcBef>
                <a:spcPts val="400"/>
              </a:spcBef>
              <a:spcAft>
                <a:spcPts val="0"/>
              </a:spcAft>
              <a:buSzPts val="1400"/>
              <a:buChar char="◦"/>
              <a:defRPr/>
            </a:lvl4pPr>
            <a:lvl5pPr marL="3047924" lvl="4" indent="-423323" algn="l" rtl="0">
              <a:lnSpc>
                <a:spcPct val="90000"/>
              </a:lnSpc>
              <a:spcBef>
                <a:spcPts val="400"/>
              </a:spcBef>
              <a:spcAft>
                <a:spcPts val="0"/>
              </a:spcAft>
              <a:buSzPts val="1400"/>
              <a:buChar char="◦"/>
              <a:defRPr/>
            </a:lvl5pPr>
            <a:lvl6pPr marL="3657509" lvl="5" indent="-423323" algn="l" rtl="0">
              <a:lnSpc>
                <a:spcPct val="90000"/>
              </a:lnSpc>
              <a:spcBef>
                <a:spcPts val="400"/>
              </a:spcBef>
              <a:spcAft>
                <a:spcPts val="0"/>
              </a:spcAft>
              <a:buSzPts val="1400"/>
              <a:buChar char="◦"/>
              <a:defRPr/>
            </a:lvl6pPr>
            <a:lvl7pPr marL="4267093" lvl="6" indent="-423323" algn="l" rtl="0">
              <a:lnSpc>
                <a:spcPct val="90000"/>
              </a:lnSpc>
              <a:spcBef>
                <a:spcPts val="400"/>
              </a:spcBef>
              <a:spcAft>
                <a:spcPts val="0"/>
              </a:spcAft>
              <a:buSzPts val="1400"/>
              <a:buChar char="◦"/>
              <a:defRPr/>
            </a:lvl7pPr>
            <a:lvl8pPr marL="4876678" lvl="7" indent="-423323" algn="l" rtl="0">
              <a:lnSpc>
                <a:spcPct val="90000"/>
              </a:lnSpc>
              <a:spcBef>
                <a:spcPts val="400"/>
              </a:spcBef>
              <a:spcAft>
                <a:spcPts val="0"/>
              </a:spcAft>
              <a:buSzPts val="1400"/>
              <a:buChar char="◦"/>
              <a:defRPr/>
            </a:lvl8pPr>
            <a:lvl9pPr marL="5486263" lvl="8" indent="-423323" algn="l" rtl="0">
              <a:lnSpc>
                <a:spcPct val="90000"/>
              </a:lnSpc>
              <a:spcBef>
                <a:spcPts val="400"/>
              </a:spcBef>
              <a:spcAft>
                <a:spcPts val="400"/>
              </a:spcAft>
              <a:buSzPts val="1400"/>
              <a:buChar char="◦"/>
              <a:defRPr/>
            </a:lvl9pPr>
          </a:lstStyle>
          <a:p>
            <a:endParaRPr/>
          </a:p>
        </p:txBody>
      </p:sp>
      <p:sp>
        <p:nvSpPr>
          <p:cNvPr id="78" name="Google Shape;78;p16"/>
          <p:cNvSpPr txBox="1">
            <a:spLocks noGrp="1"/>
          </p:cNvSpPr>
          <p:nvPr>
            <p:ph type="dt" idx="10"/>
          </p:nvPr>
        </p:nvSpPr>
        <p:spPr>
          <a:xfrm>
            <a:off x="1097280" y="6459785"/>
            <a:ext cx="2472400" cy="3652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9" name="Google Shape;79;p16"/>
          <p:cNvSpPr txBox="1">
            <a:spLocks noGrp="1"/>
          </p:cNvSpPr>
          <p:nvPr>
            <p:ph type="ftr" idx="11"/>
          </p:nvPr>
        </p:nvSpPr>
        <p:spPr>
          <a:xfrm>
            <a:off x="3686185" y="6459785"/>
            <a:ext cx="4822800" cy="3652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0" name="Google Shape;80;p16"/>
          <p:cNvSpPr txBox="1">
            <a:spLocks noGrp="1"/>
          </p:cNvSpPr>
          <p:nvPr>
            <p:ph type="sldNum" idx="12"/>
          </p:nvPr>
        </p:nvSpPr>
        <p:spPr>
          <a:xfrm>
            <a:off x="9900459" y="6459785"/>
            <a:ext cx="13120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45392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346038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41106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372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6"/>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711" r:id="rId10"/>
    <p:sldLayoutId id="2147483712" r:id="rId11"/>
    <p:sldLayoutId id="2147483660" r:id="rId12"/>
    <p:sldLayoutId id="2147483713" r:id="rId13"/>
    <p:sldLayoutId id="2147483662" r:id="rId14"/>
  </p:sldLayoutIdLst>
  <p:hf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hyperlink" Target="https://www.williamjames.edu/centers-and-services/behavioral-health-equity-and-leadership-in-schools/academic-and-licensure-programs/special-education-administrative-leadership.html"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hyperlink" Target="https://forms.gle/KAHdPkkooABBGJB18" TargetMode="External"/><Relationship Id="rId4" Type="http://schemas.openxmlformats.org/officeDocument/2006/relationships/hyperlink" Target="https://urldefense.com/v3/__https:/r20.rs6.net/tn.jsp?f=001Kp8AzSXNw6ueD9Uia-iY1Z73u8Ary_P0dNobbFer5nxOYblPTpXSPu_ODpeJXhiSf4GTA7NyBBlUHPLWfrPmXQ5xshJT8kxkeoko-V1TwqY7hf9cl8ZRp3LnMdsl_AP3-E0KT93sdIl1kDUopRJyWSwI3kHjWon8v8JPTeXxeiqb2wm4I3xOPQbKTJ9ZAgW9Jsp-c9an5tdaNGRss_5OGaZIAftEEUefRUJ4azPDUctX0JCmewtbSqjuiMA20sfqq_nJhLCPg-g=&amp;c=FVgR98mtL4JaG377pjhksYikCpyaBvi_GsrmT2TF-CI4teOcsgd1cQ==&amp;ch=w-r66dbRCIzY1nXXtP4lCzsVdNl79MQcz_fdI_owkSiRRftGZJ1gEQ==__;!!CUhgQOZqV7M!ip1SKVrJf3MwzJygDEwByGOaHQ26YbHT_Sb2kMUGYOdcwv3jhpoF6tYAt3iaUo6_b_p90aP0GjxSS6Jjl3xACo7ozwc$"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mailto:dmullaley@accept.or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wrightslaw.com/idea/comment/46547-46579.reg.001-100.definitions.pdf" TargetMode="Externa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hyperlink" Target="https://osepideasthatwork.org/find-a-resource/school-nursing-mentor-program" TargetMode="External"/><Relationship Id="rId4" Type="http://schemas.openxmlformats.org/officeDocument/2006/relationships/hyperlink" Target="https://osepideasthatwork.org/" TargetMode="Externa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23.xml.rels><?xml version="1.0" encoding="UTF-8" standalone="yes"?>
<Relationships xmlns="http://schemas.openxmlformats.org/package/2006/relationships"><Relationship Id="rId3" Type="http://schemas.openxmlformats.org/officeDocument/2006/relationships/hyperlink" Target="https://www.doe.mass.edu/lawsregs/603cmr7.html?section=all" TargetMode="Externa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4.xml.rels><?xml version="1.0" encoding="UTF-8" standalone="yes"?>
<Relationships xmlns="http://schemas.openxmlformats.org/package/2006/relationships"><Relationship Id="rId3" Type="http://schemas.openxmlformats.org/officeDocument/2006/relationships/hyperlink" Target="https://survey.alchemer.com/s3/7325481/Spring-2023-Public-Comment-Proposed-Revisions-to-Regulations-for-Educator-Licensure-and-Preparation-Program-Approval" TargetMode="Externa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7.xml.rels><?xml version="1.0" encoding="UTF-8" standalone="yes"?>
<Relationships xmlns="http://schemas.openxmlformats.org/package/2006/relationships"><Relationship Id="rId2" Type="http://schemas.openxmlformats.org/officeDocument/2006/relationships/hyperlink" Target="https://www.doe.mass.edu/lawsregs/603cmr7.html?section=al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mass.gov/regulations/105-CMR-21000-the-administration-of-prescription-medications-in-public-and-private-school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view.officeapps.live.com/op/view.aspx?src=https%3A%2F%2Fwww.doe.mass.edu%2Fsped%2Fosep%2Fgepa-section427-form.docx&amp;wdOrigin=BROWSELIN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doe.mass.edu/sped/ImproveIEP/"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mailto:SpecialEducation@doe.mass.edu"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4766-0EE3-8028-2E23-5FACFF09600A}"/>
              </a:ext>
            </a:extLst>
          </p:cNvPr>
          <p:cNvSpPr>
            <a:spLocks noGrp="1"/>
          </p:cNvSpPr>
          <p:nvPr>
            <p:ph type="ctrTitle"/>
          </p:nvPr>
        </p:nvSpPr>
        <p:spPr/>
        <p:txBody>
          <a:bodyPr/>
          <a:lstStyle/>
          <a:p>
            <a:r>
              <a:rPr lang="en-US" b="1" dirty="0">
                <a:latin typeface="Calibri"/>
                <a:cs typeface="Arial"/>
              </a:rPr>
              <a:t>Special Education Leaders Meeting</a:t>
            </a:r>
          </a:p>
        </p:txBody>
      </p:sp>
      <p:sp>
        <p:nvSpPr>
          <p:cNvPr id="3" name="Subtitle 2">
            <a:extLst>
              <a:ext uri="{FF2B5EF4-FFF2-40B4-BE49-F238E27FC236}">
                <a16:creationId xmlns:a16="http://schemas.microsoft.com/office/drawing/2014/main" id="{451FB839-A537-685A-EE8C-AF8C11F1A27D}"/>
              </a:ext>
            </a:extLst>
          </p:cNvPr>
          <p:cNvSpPr>
            <a:spLocks noGrp="1"/>
          </p:cNvSpPr>
          <p:nvPr>
            <p:ph type="subTitle" idx="1"/>
          </p:nvPr>
        </p:nvSpPr>
        <p:spPr/>
        <p:txBody>
          <a:bodyPr vert="horz" lIns="91440" tIns="45720" rIns="91440" bIns="45720" rtlCol="0" anchor="t">
            <a:normAutofit/>
          </a:bodyPr>
          <a:lstStyle/>
          <a:p>
            <a:r>
              <a:rPr lang="en-US" b="1">
                <a:latin typeface="Calibri"/>
                <a:cs typeface="Arial"/>
              </a:rPr>
              <a:t>Friday, May 26, 2023</a:t>
            </a:r>
          </a:p>
        </p:txBody>
      </p:sp>
    </p:spTree>
    <p:custDataLst>
      <p:tags r:id="rId1"/>
    </p:custDataLst>
    <p:extLst>
      <p:ext uri="{BB962C8B-B14F-4D97-AF65-F5344CB8AC3E}">
        <p14:creationId xmlns:p14="http://schemas.microsoft.com/office/powerpoint/2010/main" val="3472057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027383D-016F-1C2B-4E10-7BC2D8DEF310}"/>
              </a:ext>
            </a:extLst>
          </p:cNvPr>
          <p:cNvSpPr>
            <a:spLocks noGrp="1"/>
          </p:cNvSpPr>
          <p:nvPr>
            <p:ph type="title"/>
          </p:nvPr>
        </p:nvSpPr>
        <p:spPr>
          <a:xfrm>
            <a:off x="1371599" y="294538"/>
            <a:ext cx="9895951" cy="1033669"/>
          </a:xfrm>
        </p:spPr>
        <p:txBody>
          <a:bodyPr>
            <a:normAutofit/>
          </a:bodyPr>
          <a:lstStyle/>
          <a:p>
            <a:r>
              <a:rPr lang="en-US" sz="4000">
                <a:solidFill>
                  <a:srgbClr val="FFFFFF"/>
                </a:solidFill>
                <a:latin typeface="+mn-lt"/>
              </a:rPr>
              <a:t>What are the Leadership Institutes?</a:t>
            </a:r>
          </a:p>
        </p:txBody>
      </p:sp>
      <p:sp>
        <p:nvSpPr>
          <p:cNvPr id="8" name="Text Placeholder 7">
            <a:extLst>
              <a:ext uri="{FF2B5EF4-FFF2-40B4-BE49-F238E27FC236}">
                <a16:creationId xmlns:a16="http://schemas.microsoft.com/office/drawing/2014/main" id="{305F42DA-6AC4-84CF-D8D2-CD58079B4BC4}"/>
              </a:ext>
            </a:extLst>
          </p:cNvPr>
          <p:cNvSpPr>
            <a:spLocks noGrp="1"/>
          </p:cNvSpPr>
          <p:nvPr>
            <p:ph type="body" idx="1"/>
          </p:nvPr>
        </p:nvSpPr>
        <p:spPr>
          <a:xfrm>
            <a:off x="209550" y="2002805"/>
            <a:ext cx="11982445" cy="4953000"/>
          </a:xfrm>
        </p:spPr>
        <p:txBody>
          <a:bodyPr anchor="ctr">
            <a:normAutofit fontScale="92500" lnSpcReduction="20000"/>
          </a:bodyPr>
          <a:lstStyle/>
          <a:p>
            <a:pPr marL="186262" indent="0">
              <a:buNone/>
            </a:pPr>
            <a:r>
              <a:rPr lang="en-US" sz="1900" b="1" i="0">
                <a:effectLst/>
                <a:latin typeface="+mn-lt"/>
              </a:rPr>
              <a:t>Special Education Administrative Leadership Institute – </a:t>
            </a:r>
            <a:r>
              <a:rPr lang="en-US" sz="1900" b="1">
                <a:latin typeface="+mn-lt"/>
              </a:rPr>
              <a:t>Year-long - </a:t>
            </a:r>
            <a:r>
              <a:rPr lang="en-US" sz="1900" b="1" i="0">
                <a:effectLst/>
                <a:latin typeface="+mn-lt"/>
              </a:rPr>
              <a:t>William James College</a:t>
            </a:r>
          </a:p>
          <a:p>
            <a:pPr lvl="1">
              <a:buFont typeface="Arial" panose="020B0604020202020204" pitchFamily="34" charset="0"/>
              <a:buChar char="•"/>
            </a:pPr>
            <a:r>
              <a:rPr lang="en-US" sz="1700">
                <a:latin typeface="+mn-lt"/>
              </a:rPr>
              <a:t>Designed to enhance and enrich the already well-established knowledge base of the seasoned Special Education Administrator. Through seminars, communities of practice, personalized coaching, and problem-solving experiences and projects, participants will develop strategies and solutions to challenging issues and dilemmas</a:t>
            </a:r>
            <a:r>
              <a:rPr lang="en-US" sz="1700" b="0" i="0">
                <a:effectLst/>
                <a:latin typeface="+mn-lt"/>
              </a:rPr>
              <a:t>  </a:t>
            </a:r>
          </a:p>
          <a:p>
            <a:pPr lvl="1">
              <a:buFont typeface="Arial" panose="020B0604020202020204" pitchFamily="34" charset="0"/>
              <a:buChar char="•"/>
            </a:pPr>
            <a:r>
              <a:rPr lang="en-US" sz="1700">
                <a:latin typeface="+mn-lt"/>
                <a:hlinkClick r:id="rId3"/>
              </a:rPr>
              <a:t>Learn more about this Institute</a:t>
            </a:r>
            <a:endParaRPr lang="en-US" sz="1700" i="0">
              <a:effectLst/>
              <a:latin typeface="+mn-lt"/>
            </a:endParaRPr>
          </a:p>
          <a:p>
            <a:pPr marL="186262" indent="0">
              <a:buNone/>
            </a:pPr>
            <a:r>
              <a:rPr lang="en-US" sz="1900" b="1">
                <a:effectLst/>
                <a:latin typeface="+mn-lt"/>
                <a:ea typeface="Calibri" panose="020F0502020204030204" pitchFamily="34" charset="0"/>
              </a:rPr>
              <a:t>New Special Education Directors Leadership Institute – Two Year-Long  - ACCEPT Collaborative</a:t>
            </a:r>
            <a:endParaRPr lang="en-US" sz="1900">
              <a:latin typeface="+mn-lt"/>
              <a:ea typeface="Calibri" panose="020F0502020204030204" pitchFamily="34" charset="0"/>
            </a:endParaRPr>
          </a:p>
          <a:p>
            <a:pPr lvl="1">
              <a:buFont typeface="Arial" panose="020B0604020202020204" pitchFamily="34" charset="0"/>
              <a:buChar char="•"/>
            </a:pPr>
            <a:r>
              <a:rPr lang="en-US" sz="1700">
                <a:effectLst/>
                <a:latin typeface="+mn-lt"/>
                <a:ea typeface="Calibri" panose="020F0502020204030204" pitchFamily="34" charset="0"/>
              </a:rPr>
              <a:t>Participants will develop and strengthen proactive management and leadership skills to implement a responsive and legally compliant special education service delivery system in their districts. A mentor will be assigned to help guide you through your learning opportunities. Additionally, you will meet fellow new Directors and create lasting bonds and friendships.  </a:t>
            </a:r>
          </a:p>
          <a:p>
            <a:pPr lvl="1">
              <a:buFont typeface="Arial" panose="020B0604020202020204" pitchFamily="34" charset="0"/>
              <a:buChar char="•"/>
            </a:pPr>
            <a:r>
              <a:rPr lang="en-US" sz="1700" b="0" i="0">
                <a:effectLst/>
                <a:latin typeface="+mn-lt"/>
                <a:hlinkClick r:id="rId4"/>
              </a:rPr>
              <a:t>Apply for this Institute</a:t>
            </a:r>
            <a:endParaRPr lang="en-US" sz="1700" b="0" i="0">
              <a:effectLst/>
              <a:latin typeface="+mn-lt"/>
            </a:endParaRPr>
          </a:p>
          <a:p>
            <a:pPr marL="186262" indent="0">
              <a:buNone/>
            </a:pPr>
            <a:r>
              <a:rPr lang="en-US" sz="1900" b="1">
                <a:latin typeface="+mn-lt"/>
              </a:rPr>
              <a:t>Early Childhood Coordinators Administrative Leadership Institute – Year-long – AnLar</a:t>
            </a:r>
          </a:p>
          <a:p>
            <a:pPr lvl="1">
              <a:buFont typeface="Arial" panose="020B0604020202020204" pitchFamily="34" charset="0"/>
              <a:buChar char="•"/>
            </a:pPr>
            <a:r>
              <a:rPr lang="en-US" sz="1700">
                <a:latin typeface="+mn-lt"/>
              </a:rPr>
              <a:t>Provides an opportunity for participants to examine and increase their competency in  the components of effective leadership of early childhood special education programs, including instructional leadership, management and operations, professional culture, and family and community engagement</a:t>
            </a:r>
          </a:p>
          <a:p>
            <a:pPr lvl="1">
              <a:buFont typeface="Arial" panose="020B0604020202020204" pitchFamily="34" charset="0"/>
              <a:buChar char="•"/>
            </a:pPr>
            <a:r>
              <a:rPr lang="en-US" sz="1700">
                <a:latin typeface="+mn-lt"/>
                <a:hlinkClick r:id="rId5"/>
              </a:rPr>
              <a:t>Apply for this Institute</a:t>
            </a:r>
            <a:endParaRPr lang="en-US" sz="1700">
              <a:latin typeface="+mn-lt"/>
            </a:endParaRPr>
          </a:p>
          <a:p>
            <a:pPr marL="186262" indent="0">
              <a:buNone/>
            </a:pPr>
            <a:r>
              <a:rPr lang="en-US" sz="1900" b="1">
                <a:latin typeface="+mn-lt"/>
              </a:rPr>
              <a:t>Special Education Team Leader Institute – Year-long – Collaborative for Educational Services</a:t>
            </a:r>
          </a:p>
          <a:p>
            <a:pPr lvl="1">
              <a:buFont typeface="Arial" panose="020B0604020202020204" pitchFamily="34" charset="0"/>
              <a:buChar char="•"/>
            </a:pPr>
            <a:r>
              <a:rPr lang="en-US" sz="1700">
                <a:latin typeface="+mn-lt"/>
              </a:rPr>
              <a:t>Designed to equip special educational team leaders with tools to foster family and community engagement and improve student outcomes by facilitating team meetings that are collaborative and compliant with regulations and best practices in the field</a:t>
            </a:r>
          </a:p>
          <a:p>
            <a:pPr lvl="1">
              <a:buFont typeface="Arial" panose="020B0604020202020204" pitchFamily="34" charset="0"/>
              <a:buChar char="•"/>
            </a:pPr>
            <a:r>
              <a:rPr lang="en-US" sz="1700" i="1">
                <a:latin typeface="+mn-lt"/>
              </a:rPr>
              <a:t>Registration for this Institute is closed</a:t>
            </a:r>
            <a:endParaRPr lang="en-US" sz="1700">
              <a:latin typeface="+mn-lt"/>
            </a:endParaRPr>
          </a:p>
          <a:p>
            <a:pPr marL="186262" indent="0">
              <a:buNone/>
            </a:pPr>
            <a:endParaRPr lang="en-US" sz="1400">
              <a:latin typeface="+mn-lt"/>
            </a:endParaRPr>
          </a:p>
          <a:p>
            <a:br>
              <a:rPr lang="en-US" sz="800"/>
            </a:br>
            <a:endParaRPr lang="en-US" sz="800" b="1">
              <a:latin typeface="+mn-lt"/>
            </a:endParaRPr>
          </a:p>
        </p:txBody>
      </p:sp>
    </p:spTree>
    <p:extLst>
      <p:ext uri="{BB962C8B-B14F-4D97-AF65-F5344CB8AC3E}">
        <p14:creationId xmlns:p14="http://schemas.microsoft.com/office/powerpoint/2010/main" val="3756239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4492D06A-4FB6-5028-3DF1-CBB216A0BD74}"/>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4600">
                <a:solidFill>
                  <a:schemeClr val="tx1"/>
                </a:solidFill>
                <a:latin typeface="+mj-lt"/>
                <a:cs typeface="+mj-cs"/>
              </a:rPr>
              <a:t>New Special Education Directors Leadership Institute</a:t>
            </a:r>
          </a:p>
        </p:txBody>
      </p:sp>
      <p:sp>
        <p:nvSpPr>
          <p:cNvPr id="1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F58F58AF-B332-FE66-9B6F-E74F096303EE}"/>
              </a:ext>
            </a:extLst>
          </p:cNvPr>
          <p:cNvSpPr>
            <a:spLocks noGrp="1"/>
          </p:cNvSpPr>
          <p:nvPr>
            <p:ph idx="1"/>
          </p:nvPr>
        </p:nvSpPr>
        <p:spPr>
          <a:xfrm>
            <a:off x="572493" y="2071316"/>
            <a:ext cx="6713552" cy="4119172"/>
          </a:xfrm>
        </p:spPr>
        <p:txBody>
          <a:bodyPr vert="horz" lIns="91440" tIns="45720" rIns="91440" bIns="45720" rtlCol="0" anchor="t">
            <a:normAutofit/>
          </a:bodyPr>
          <a:lstStyle/>
          <a:p>
            <a:r>
              <a:rPr lang="en-US" sz="3200">
                <a:latin typeface="+mn-lt"/>
                <a:cs typeface="+mn-cs"/>
              </a:rPr>
              <a:t>The New Special Education Directors Leadership Institute is accepting applications for Directors and Assistant Directors from Districts, Collaboratives and Charter Schools </a:t>
            </a:r>
            <a:endParaRPr lang="en-US" sz="4000"/>
          </a:p>
          <a:p>
            <a:pPr marL="0" indent="0">
              <a:buNone/>
            </a:pPr>
            <a:endParaRPr lang="en-US" sz="3200">
              <a:latin typeface="+mn-lt"/>
              <a:cs typeface="Calibri" panose="020F0502020204030204"/>
            </a:endParaRPr>
          </a:p>
          <a:p>
            <a:r>
              <a:rPr lang="en-US" sz="3200">
                <a:latin typeface="+mn-lt"/>
                <a:cs typeface="+mn-cs"/>
              </a:rPr>
              <a:t>Contact Dana </a:t>
            </a:r>
            <a:r>
              <a:rPr lang="en-US" sz="3200" err="1">
                <a:latin typeface="+mn-lt"/>
                <a:cs typeface="+mn-cs"/>
              </a:rPr>
              <a:t>Mullaley</a:t>
            </a:r>
            <a:r>
              <a:rPr lang="en-US" sz="3200">
                <a:latin typeface="+mn-lt"/>
                <a:cs typeface="+mn-cs"/>
              </a:rPr>
              <a:t> at </a:t>
            </a:r>
            <a:r>
              <a:rPr lang="en-US" sz="3200">
                <a:latin typeface="+mn-lt"/>
                <a:cs typeface="+mn-cs"/>
                <a:hlinkClick r:id="rId2"/>
              </a:rPr>
              <a:t>dmullaley@accept.org</a:t>
            </a:r>
            <a:r>
              <a:rPr lang="en-US" sz="3200">
                <a:latin typeface="+mn-lt"/>
                <a:cs typeface="+mn-cs"/>
              </a:rPr>
              <a:t> </a:t>
            </a:r>
            <a:endParaRPr lang="en-US" sz="2400"/>
          </a:p>
        </p:txBody>
      </p:sp>
      <p:pic>
        <p:nvPicPr>
          <p:cNvPr id="4" name="Picture 4" descr="Image that states &quot;Free!&quot;&#10;">
            <a:extLst>
              <a:ext uri="{FF2B5EF4-FFF2-40B4-BE49-F238E27FC236}">
                <a16:creationId xmlns:a16="http://schemas.microsoft.com/office/drawing/2014/main" id="{4FC9013E-3F1C-00F1-A76B-A2AD2E7332A4}"/>
              </a:ext>
            </a:extLst>
          </p:cNvPr>
          <p:cNvPicPr>
            <a:picLocks noChangeAspect="1"/>
          </p:cNvPicPr>
          <p:nvPr/>
        </p:nvPicPr>
        <p:blipFill rotWithShape="1">
          <a:blip r:embed="rId3"/>
          <a:srcRect l="666" r="3130" b="2"/>
          <a:stretch/>
        </p:blipFill>
        <p:spPr>
          <a:xfrm>
            <a:off x="7675658" y="2093976"/>
            <a:ext cx="3941064" cy="4096512"/>
          </a:xfrm>
          <a:prstGeom prst="rect">
            <a:avLst/>
          </a:prstGeom>
        </p:spPr>
      </p:pic>
    </p:spTree>
    <p:extLst>
      <p:ext uri="{BB962C8B-B14F-4D97-AF65-F5344CB8AC3E}">
        <p14:creationId xmlns:p14="http://schemas.microsoft.com/office/powerpoint/2010/main" val="4271148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3F32CA-7D7D-D2F1-B935-300C40B16D59}"/>
              </a:ext>
            </a:extLst>
          </p:cNvPr>
          <p:cNvSpPr>
            <a:spLocks noGrp="1"/>
          </p:cNvSpPr>
          <p:nvPr>
            <p:ph type="title"/>
          </p:nvPr>
        </p:nvSpPr>
        <p:spPr>
          <a:xfrm>
            <a:off x="1096963" y="287338"/>
            <a:ext cx="10058400" cy="1449387"/>
          </a:xfrm>
        </p:spPr>
        <p:txBody>
          <a:bodyPr/>
          <a:lstStyle/>
          <a:p>
            <a:r>
              <a:rPr lang="en-US"/>
              <a:t>Upcoming Special Education Leaders Meetings</a:t>
            </a:r>
          </a:p>
        </p:txBody>
      </p:sp>
      <p:sp>
        <p:nvSpPr>
          <p:cNvPr id="3" name="Text Placeholder 2">
            <a:extLst>
              <a:ext uri="{FF2B5EF4-FFF2-40B4-BE49-F238E27FC236}">
                <a16:creationId xmlns:a16="http://schemas.microsoft.com/office/drawing/2014/main" id="{0F5F88D8-5B87-824C-32F0-043C14EAF6FD}"/>
              </a:ext>
            </a:extLst>
          </p:cNvPr>
          <p:cNvSpPr>
            <a:spLocks noGrp="1"/>
          </p:cNvSpPr>
          <p:nvPr>
            <p:ph type="body" idx="1"/>
          </p:nvPr>
        </p:nvSpPr>
        <p:spPr>
          <a:xfrm>
            <a:off x="804316" y="2023286"/>
            <a:ext cx="4937600" cy="4023200"/>
          </a:xfrm>
        </p:spPr>
        <p:txBody>
          <a:bodyPr/>
          <a:lstStyle/>
          <a:p>
            <a:pPr marL="186055" indent="0" algn="ctr">
              <a:buNone/>
            </a:pPr>
            <a:r>
              <a:rPr lang="en-US" b="1"/>
              <a:t>2023 Meetings</a:t>
            </a:r>
            <a:endParaRPr lang="en-US"/>
          </a:p>
          <a:p>
            <a:pPr marL="608965" indent="-422910">
              <a:buFont typeface="Courier New" panose="02070309020205020404" pitchFamily="49" charset="0"/>
              <a:buChar char="o"/>
            </a:pPr>
            <a:r>
              <a:rPr lang="en-US" sz="2000"/>
              <a:t>No July Meeting</a:t>
            </a:r>
          </a:p>
          <a:p>
            <a:pPr marL="608965" indent="-422910">
              <a:buFont typeface="Courier New" panose="02070309020205020404" pitchFamily="49" charset="0"/>
              <a:buChar char="o"/>
            </a:pPr>
            <a:r>
              <a:rPr lang="en-US" sz="2000"/>
              <a:t>Friday, August 18, 2023 (12-1 pm)</a:t>
            </a:r>
          </a:p>
          <a:p>
            <a:pPr marL="608965" indent="-422910">
              <a:buFont typeface="Courier New" panose="02070309020205020404" pitchFamily="49" charset="0"/>
              <a:buChar char="o"/>
            </a:pPr>
            <a:r>
              <a:rPr lang="en-US" sz="2000"/>
              <a:t>Friday, September 15, 2023 (12-1 pm)</a:t>
            </a:r>
          </a:p>
          <a:p>
            <a:pPr marL="608965" indent="-422910">
              <a:buFont typeface="Courier New" panose="02070309020205020404" pitchFamily="49" charset="0"/>
              <a:buChar char="o"/>
            </a:pPr>
            <a:r>
              <a:rPr lang="en-US" sz="2000">
                <a:solidFill>
                  <a:srgbClr val="FF0000"/>
                </a:solidFill>
                <a:latin typeface="Arial"/>
                <a:cs typeface="Arial"/>
              </a:rPr>
              <a:t>October (Regional In-Person Mtgs)</a:t>
            </a:r>
          </a:p>
          <a:p>
            <a:pPr marL="608965" indent="-422910">
              <a:buFont typeface="Courier New" panose="02070309020205020404" pitchFamily="49" charset="0"/>
              <a:buChar char="o"/>
            </a:pPr>
            <a:r>
              <a:rPr lang="en-US" sz="2000"/>
              <a:t>Friday, November 17, 2023 (12-1 pm)</a:t>
            </a:r>
          </a:p>
          <a:p>
            <a:pPr marL="608965" indent="-422910">
              <a:buFont typeface="Courier New" panose="02070309020205020404" pitchFamily="49" charset="0"/>
              <a:buChar char="o"/>
            </a:pPr>
            <a:r>
              <a:rPr lang="en-US" sz="2000">
                <a:latin typeface="Arial"/>
                <a:cs typeface="Arial"/>
              </a:rPr>
              <a:t>Friday, December 15, 2023 (12-1 pm)</a:t>
            </a:r>
          </a:p>
          <a:p>
            <a:pPr marL="608965" indent="-422910">
              <a:buFont typeface="Courier New" panose="02070309020205020404" pitchFamily="49" charset="0"/>
              <a:buChar char="o"/>
            </a:pPr>
            <a:endParaRPr lang="en-US" sz="2000"/>
          </a:p>
        </p:txBody>
      </p:sp>
      <p:sp>
        <p:nvSpPr>
          <p:cNvPr id="4" name="Text Placeholder 3">
            <a:extLst>
              <a:ext uri="{FF2B5EF4-FFF2-40B4-BE49-F238E27FC236}">
                <a16:creationId xmlns:a16="http://schemas.microsoft.com/office/drawing/2014/main" id="{BD9938CC-98B2-5746-47B7-E62D2294EF21}"/>
              </a:ext>
            </a:extLst>
          </p:cNvPr>
          <p:cNvSpPr>
            <a:spLocks noGrp="1"/>
          </p:cNvSpPr>
          <p:nvPr>
            <p:ph type="body" idx="2"/>
          </p:nvPr>
        </p:nvSpPr>
        <p:spPr>
          <a:xfrm>
            <a:off x="6217763" y="2023286"/>
            <a:ext cx="4937600" cy="4023200"/>
          </a:xfrm>
        </p:spPr>
        <p:txBody>
          <a:bodyPr/>
          <a:lstStyle/>
          <a:p>
            <a:pPr marL="186055" indent="0" algn="ctr">
              <a:buNone/>
            </a:pPr>
            <a:r>
              <a:rPr lang="en-US" b="1"/>
              <a:t>2024 Meetings</a:t>
            </a:r>
            <a:endParaRPr lang="en-US"/>
          </a:p>
          <a:p>
            <a:pPr marL="608965" indent="-422910">
              <a:buFont typeface="Courier New" panose="02070309020205020404" pitchFamily="49" charset="0"/>
              <a:buChar char="o"/>
            </a:pPr>
            <a:r>
              <a:rPr lang="en-US" sz="2000"/>
              <a:t>Friday, January 26, 2024 (12-1 pm)</a:t>
            </a:r>
          </a:p>
          <a:p>
            <a:pPr marL="608965" indent="-422910">
              <a:buFont typeface="Courier New" panose="02070309020205020404" pitchFamily="49" charset="0"/>
              <a:buChar char="o"/>
            </a:pPr>
            <a:r>
              <a:rPr lang="en-US" sz="2000"/>
              <a:t>Friday, February 9, 2024 (12-1 pm)</a:t>
            </a:r>
          </a:p>
          <a:p>
            <a:pPr marL="608965" indent="-422910">
              <a:buFont typeface="Courier New" panose="02070309020205020404" pitchFamily="49" charset="0"/>
              <a:buChar char="o"/>
            </a:pPr>
            <a:r>
              <a:rPr lang="en-US" sz="2000"/>
              <a:t>Friday, March 29, 2024 (12-1 pm)</a:t>
            </a:r>
          </a:p>
          <a:p>
            <a:pPr marL="608965" indent="-422910">
              <a:buFont typeface="Courier New" panose="02070309020205020404" pitchFamily="49" charset="0"/>
              <a:buChar char="o"/>
            </a:pPr>
            <a:r>
              <a:rPr lang="en-US" sz="2000">
                <a:solidFill>
                  <a:srgbClr val="FF0000"/>
                </a:solidFill>
                <a:latin typeface="Arial"/>
                <a:cs typeface="Arial"/>
              </a:rPr>
              <a:t>April (Regional In-Person Mtgs)</a:t>
            </a:r>
            <a:endParaRPr lang="en-US" sz="2000">
              <a:solidFill>
                <a:srgbClr val="FF0000"/>
              </a:solidFill>
            </a:endParaRPr>
          </a:p>
          <a:p>
            <a:pPr marL="608965" indent="-422910">
              <a:buFont typeface="Courier New" panose="02070309020205020404" pitchFamily="49" charset="0"/>
              <a:buChar char="o"/>
            </a:pPr>
            <a:r>
              <a:rPr lang="en-US" sz="2000"/>
              <a:t>Friday, May 17, 2024 (12-1 pm)</a:t>
            </a:r>
          </a:p>
          <a:p>
            <a:pPr marL="608965" indent="-422910">
              <a:buFont typeface="Courier New" panose="02070309020205020404" pitchFamily="49" charset="0"/>
              <a:buChar char="o"/>
            </a:pPr>
            <a:r>
              <a:rPr lang="en-US" sz="2000"/>
              <a:t>Friday, June 21, 2024 (12-1 pm)</a:t>
            </a:r>
          </a:p>
          <a:p>
            <a:pPr marL="608965" indent="-422910">
              <a:buFont typeface="Courier New" panose="02070309020205020404" pitchFamily="49" charset="0"/>
              <a:buChar char="o"/>
            </a:pPr>
            <a:endParaRPr lang="en-US" sz="2000"/>
          </a:p>
          <a:p>
            <a:pPr marL="608965" indent="-422910"/>
            <a:endParaRPr lang="en-US" sz="2400"/>
          </a:p>
        </p:txBody>
      </p:sp>
    </p:spTree>
    <p:extLst>
      <p:ext uri="{BB962C8B-B14F-4D97-AF65-F5344CB8AC3E}">
        <p14:creationId xmlns:p14="http://schemas.microsoft.com/office/powerpoint/2010/main" val="3486761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4766-0EE3-8028-2E23-5FACFF09600A}"/>
              </a:ext>
            </a:extLst>
          </p:cNvPr>
          <p:cNvSpPr>
            <a:spLocks noGrp="1"/>
          </p:cNvSpPr>
          <p:nvPr>
            <p:ph type="ctrTitle"/>
          </p:nvPr>
        </p:nvSpPr>
        <p:spPr>
          <a:xfrm>
            <a:off x="1216467" y="2154417"/>
            <a:ext cx="8631677" cy="2738649"/>
          </a:xfrm>
        </p:spPr>
        <p:txBody>
          <a:bodyPr>
            <a:normAutofit fontScale="90000"/>
          </a:bodyPr>
          <a:lstStyle/>
          <a:p>
            <a:br>
              <a:rPr lang="en-US"/>
            </a:br>
            <a:br>
              <a:rPr lang="en-US"/>
            </a:br>
            <a:r>
              <a:rPr lang="en-US">
                <a:solidFill>
                  <a:schemeClr val="tx1"/>
                </a:solidFill>
                <a:latin typeface="Arial"/>
                <a:cs typeface="Arial"/>
              </a:rPr>
              <a:t>Connecting School Health and Special Education Through Staffing Solutions</a:t>
            </a:r>
          </a:p>
        </p:txBody>
      </p:sp>
      <p:sp>
        <p:nvSpPr>
          <p:cNvPr id="3" name="Subtitle 2">
            <a:extLst>
              <a:ext uri="{FF2B5EF4-FFF2-40B4-BE49-F238E27FC236}">
                <a16:creationId xmlns:a16="http://schemas.microsoft.com/office/drawing/2014/main" id="{451FB839-A537-685A-EE8C-AF8C11F1A27D}"/>
              </a:ext>
            </a:extLst>
          </p:cNvPr>
          <p:cNvSpPr>
            <a:spLocks noGrp="1"/>
          </p:cNvSpPr>
          <p:nvPr>
            <p:ph type="subTitle" idx="1"/>
          </p:nvPr>
        </p:nvSpPr>
        <p:spPr/>
        <p:txBody>
          <a:bodyPr/>
          <a:lstStyle/>
          <a:p>
            <a:r>
              <a:rPr lang="en-US"/>
              <a:t>May 26, 2023</a:t>
            </a:r>
          </a:p>
        </p:txBody>
      </p:sp>
    </p:spTree>
    <p:custDataLst>
      <p:tags r:id="rId1"/>
    </p:custDataLst>
    <p:extLst>
      <p:ext uri="{BB962C8B-B14F-4D97-AF65-F5344CB8AC3E}">
        <p14:creationId xmlns:p14="http://schemas.microsoft.com/office/powerpoint/2010/main" val="934069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E348D2-3E8B-4B75-BC3F-7799732A9630}"/>
              </a:ext>
            </a:extLst>
          </p:cNvPr>
          <p:cNvSpPr>
            <a:spLocks noGrp="1"/>
          </p:cNvSpPr>
          <p:nvPr>
            <p:ph type="title"/>
          </p:nvPr>
        </p:nvSpPr>
        <p:spPr/>
        <p:txBody>
          <a:bodyPr/>
          <a:lstStyle/>
          <a:p>
            <a:r>
              <a:rPr lang="en-US"/>
              <a:t>Today’s Panel</a:t>
            </a:r>
          </a:p>
        </p:txBody>
      </p:sp>
      <p:sp>
        <p:nvSpPr>
          <p:cNvPr id="2" name="Content Placeholder 1">
            <a:extLst>
              <a:ext uri="{FF2B5EF4-FFF2-40B4-BE49-F238E27FC236}">
                <a16:creationId xmlns:a16="http://schemas.microsoft.com/office/drawing/2014/main" id="{5456EE19-0EE6-4DA0-B621-557ADCA7BEA3}"/>
              </a:ext>
            </a:extLst>
          </p:cNvPr>
          <p:cNvSpPr>
            <a:spLocks noGrp="1"/>
          </p:cNvSpPr>
          <p:nvPr>
            <p:ph idx="1"/>
          </p:nvPr>
        </p:nvSpPr>
        <p:spPr/>
        <p:txBody>
          <a:bodyPr>
            <a:normAutofit fontScale="92500" lnSpcReduction="20000"/>
          </a:bodyPr>
          <a:lstStyle/>
          <a:p>
            <a:pPr>
              <a:lnSpc>
                <a:spcPct val="100000"/>
              </a:lnSpc>
              <a:spcAft>
                <a:spcPts val="1800"/>
              </a:spcAft>
            </a:pPr>
            <a:r>
              <a:rPr lang="en-US" b="1"/>
              <a:t>Karen Robitaille, </a:t>
            </a:r>
            <a:r>
              <a:rPr lang="en-US" sz="2800" b="1">
                <a:solidFill>
                  <a:srgbClr val="000000"/>
                </a:solidFill>
                <a:effectLst/>
                <a:ea typeface="Calibri" panose="020F0502020204030204" pitchFamily="34" charset="0"/>
              </a:rPr>
              <a:t>MBA, MSN, RN, NCSN</a:t>
            </a:r>
            <a:r>
              <a:rPr lang="en-US"/>
              <a:t>: Director, School Health Services, Massachusetts Department of Public Health (DPH)</a:t>
            </a:r>
          </a:p>
          <a:p>
            <a:pPr>
              <a:lnSpc>
                <a:spcPct val="100000"/>
              </a:lnSpc>
              <a:spcAft>
                <a:spcPts val="1800"/>
              </a:spcAft>
            </a:pPr>
            <a:r>
              <a:rPr lang="en-US" b="1"/>
              <a:t>Cynthia Carbone, MEd, MSN, RN: </a:t>
            </a:r>
            <a:r>
              <a:rPr lang="en-US"/>
              <a:t>Director of Health, Wellness, and Nursing, Holyoke Public Schools</a:t>
            </a:r>
          </a:p>
          <a:p>
            <a:pPr>
              <a:lnSpc>
                <a:spcPct val="100000"/>
              </a:lnSpc>
              <a:spcAft>
                <a:spcPts val="1800"/>
              </a:spcAft>
            </a:pPr>
            <a:r>
              <a:rPr lang="en-US" b="1"/>
              <a:t>Jeanne Clancy MEd, BSN, RN: </a:t>
            </a:r>
            <a:r>
              <a:rPr lang="en-US"/>
              <a:t>Senior Administrator of Nursing, Springfield Public Schools</a:t>
            </a:r>
          </a:p>
          <a:p>
            <a:pPr marL="225425" marR="0" indent="-225425">
              <a:lnSpc>
                <a:spcPct val="100000"/>
              </a:lnSpc>
              <a:spcBef>
                <a:spcPts val="0"/>
              </a:spcBef>
              <a:spcAft>
                <a:spcPts val="1800"/>
              </a:spcAft>
            </a:pPr>
            <a:r>
              <a:rPr lang="en-US" b="1">
                <a:effectLst/>
                <a:ea typeface="Calibri" panose="020F0502020204030204" pitchFamily="34" charset="0"/>
              </a:rPr>
              <a:t>Patricia A. Kenney, MEd, BSN, RN, NCSN: </a:t>
            </a:r>
            <a:r>
              <a:rPr lang="en-US">
                <a:effectLst/>
                <a:ea typeface="Calibri" panose="020F0502020204030204" pitchFamily="34" charset="0"/>
              </a:rPr>
              <a:t>Nurse Liaison for Children with Special Health Care Needs, Boston Public Schools</a:t>
            </a:r>
          </a:p>
          <a:p>
            <a:pPr marL="0" indent="0">
              <a:buNone/>
            </a:pPr>
            <a:endParaRPr lang="en-US"/>
          </a:p>
          <a:p>
            <a:endParaRPr lang="en-US"/>
          </a:p>
          <a:p>
            <a:endParaRPr lang="en-US"/>
          </a:p>
        </p:txBody>
      </p:sp>
    </p:spTree>
    <p:extLst>
      <p:ext uri="{BB962C8B-B14F-4D97-AF65-F5344CB8AC3E}">
        <p14:creationId xmlns:p14="http://schemas.microsoft.com/office/powerpoint/2010/main" val="520707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lstStyle/>
          <a:p>
            <a:r>
              <a:rPr lang="en-US"/>
              <a:t>Agenda:</a:t>
            </a:r>
            <a:endParaRPr lang="en-US" dirty="0"/>
          </a:p>
        </p:txBody>
      </p:sp>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a:xfrm>
            <a:off x="130630" y="2278951"/>
            <a:ext cx="11673444" cy="4052559"/>
          </a:xfrm>
        </p:spPr>
        <p:txBody>
          <a:bodyPr vert="horz" lIns="91440" tIns="45720" rIns="91440" bIns="45720" rtlCol="0" anchor="t">
            <a:normAutofit/>
          </a:bodyPr>
          <a:lstStyle/>
          <a:p>
            <a:pPr marL="1484313" indent="-973138">
              <a:buFont typeface="Wingdings" panose="05000000000000000000" pitchFamily="2" charset="2"/>
              <a:buChar char="v"/>
            </a:pPr>
            <a:r>
              <a:rPr lang="en-US" sz="4400">
                <a:solidFill>
                  <a:schemeClr val="accent1">
                    <a:lumMod val="75000"/>
                  </a:schemeClr>
                </a:solidFill>
              </a:rPr>
              <a:t>Considerations Under the Individuals with Disabilities Education Act (IDEA) and Key Resources</a:t>
            </a:r>
          </a:p>
          <a:p>
            <a:pPr marL="1484313" indent="-973138">
              <a:buFont typeface="Wingdings" panose="05000000000000000000" pitchFamily="2" charset="2"/>
              <a:buChar char="v"/>
            </a:pPr>
            <a:r>
              <a:rPr lang="en-US" sz="4400">
                <a:solidFill>
                  <a:schemeClr val="accent1">
                    <a:lumMod val="75000"/>
                  </a:schemeClr>
                </a:solidFill>
              </a:rPr>
              <a:t>State Requirements: Massachusetts</a:t>
            </a:r>
          </a:p>
          <a:p>
            <a:pPr marL="1484313" indent="-973138">
              <a:buFont typeface="Wingdings" panose="05000000000000000000" pitchFamily="2" charset="2"/>
              <a:buChar char="v"/>
            </a:pPr>
            <a:r>
              <a:rPr lang="en-US" sz="4400">
                <a:solidFill>
                  <a:schemeClr val="accent1">
                    <a:lumMod val="75000"/>
                  </a:schemeClr>
                </a:solidFill>
              </a:rPr>
              <a:t>Panel Discussion: Meeting Challenges</a:t>
            </a:r>
          </a:p>
        </p:txBody>
      </p:sp>
    </p:spTree>
    <p:extLst>
      <p:ext uri="{BB962C8B-B14F-4D97-AF65-F5344CB8AC3E}">
        <p14:creationId xmlns:p14="http://schemas.microsoft.com/office/powerpoint/2010/main" val="3095524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7BCA27-6F72-418E-AB53-D1C2551772C3}"/>
              </a:ext>
            </a:extLst>
          </p:cNvPr>
          <p:cNvSpPr>
            <a:spLocks noGrp="1"/>
          </p:cNvSpPr>
          <p:nvPr>
            <p:ph type="title"/>
          </p:nvPr>
        </p:nvSpPr>
        <p:spPr/>
        <p:txBody>
          <a:bodyPr/>
          <a:lstStyle/>
          <a:p>
            <a:r>
              <a:rPr lang="en-US" dirty="0"/>
              <a:t>Key Considerations</a:t>
            </a:r>
          </a:p>
        </p:txBody>
      </p:sp>
      <p:sp>
        <p:nvSpPr>
          <p:cNvPr id="2" name="Content Placeholder 1">
            <a:extLst>
              <a:ext uri="{FF2B5EF4-FFF2-40B4-BE49-F238E27FC236}">
                <a16:creationId xmlns:a16="http://schemas.microsoft.com/office/drawing/2014/main" id="{F00CE644-CDD4-4E7C-B1FA-CDCF41872925}"/>
              </a:ext>
            </a:extLst>
          </p:cNvPr>
          <p:cNvSpPr>
            <a:spLocks noGrp="1"/>
          </p:cNvSpPr>
          <p:nvPr>
            <p:ph idx="1"/>
          </p:nvPr>
        </p:nvSpPr>
        <p:spPr/>
        <p:txBody>
          <a:bodyPr/>
          <a:lstStyle/>
          <a:p>
            <a:r>
              <a:rPr lang="en-US" sz="3600" b="0">
                <a:solidFill>
                  <a:srgbClr val="424242"/>
                </a:solidFill>
                <a:effectLst/>
                <a:latin typeface="Calibri" panose="020F0502020204030204" pitchFamily="34" charset="0"/>
              </a:rPr>
              <a:t>Information shared during this panel is being provided for </a:t>
            </a:r>
            <a:r>
              <a:rPr lang="en-US" sz="3600" b="0" i="1">
                <a:solidFill>
                  <a:srgbClr val="424242"/>
                </a:solidFill>
                <a:effectLst/>
                <a:latin typeface="Calibri" panose="020F0502020204030204" pitchFamily="34" charset="0"/>
              </a:rPr>
              <a:t>informational purposes only </a:t>
            </a:r>
            <a:r>
              <a:rPr lang="en-US" sz="3600" b="0">
                <a:solidFill>
                  <a:srgbClr val="424242"/>
                </a:solidFill>
                <a:effectLst/>
                <a:latin typeface="Calibri" panose="020F0502020204030204" pitchFamily="34" charset="0"/>
              </a:rPr>
              <a:t>and does not constitute medical, healthcare, or legal advice. </a:t>
            </a:r>
          </a:p>
          <a:p>
            <a:r>
              <a:rPr lang="en-US" sz="3600" b="0">
                <a:solidFill>
                  <a:srgbClr val="424242"/>
                </a:solidFill>
                <a:effectLst/>
                <a:latin typeface="Calibri" panose="020F0502020204030204" pitchFamily="34" charset="0"/>
              </a:rPr>
              <a:t>Each district and school should consider the specific needs of its students and communities when making decisions about health services.  </a:t>
            </a:r>
          </a:p>
          <a:p>
            <a:pPr marL="0" indent="0">
              <a:buNone/>
            </a:pPr>
            <a:endParaRPr lang="en-US"/>
          </a:p>
        </p:txBody>
      </p:sp>
    </p:spTree>
    <p:custDataLst>
      <p:tags r:id="rId1"/>
    </p:custDataLst>
    <p:extLst>
      <p:ext uri="{BB962C8B-B14F-4D97-AF65-F5344CB8AC3E}">
        <p14:creationId xmlns:p14="http://schemas.microsoft.com/office/powerpoint/2010/main" val="1412411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age 2">
            <a:extLst>
              <a:ext uri="{FF2B5EF4-FFF2-40B4-BE49-F238E27FC236}">
                <a16:creationId xmlns:a16="http://schemas.microsoft.com/office/drawing/2014/main" id="{7642CB58-A052-D5E6-68A1-3F013147C161}"/>
              </a:ext>
            </a:extLst>
          </p:cNvPr>
          <p:cNvSpPr>
            <a:spLocks noGrp="1"/>
          </p:cNvSpPr>
          <p:nvPr>
            <p:ph type="title"/>
          </p:nvPr>
        </p:nvSpPr>
        <p:spPr/>
        <p:txBody>
          <a:bodyPr/>
          <a:lstStyle/>
          <a:p>
            <a:r>
              <a:rPr lang="en-US"/>
              <a:t>IDEA Considerations and Key Resources</a:t>
            </a:r>
          </a:p>
        </p:txBody>
      </p:sp>
    </p:spTree>
    <p:custDataLst>
      <p:tags r:id="rId1"/>
    </p:custDataLst>
    <p:extLst>
      <p:ext uri="{BB962C8B-B14F-4D97-AF65-F5344CB8AC3E}">
        <p14:creationId xmlns:p14="http://schemas.microsoft.com/office/powerpoint/2010/main" val="3344633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DF17D9-86AE-4C7D-A1C2-BC2B6173A2A7}"/>
              </a:ext>
            </a:extLst>
          </p:cNvPr>
          <p:cNvSpPr>
            <a:spLocks noGrp="1"/>
          </p:cNvSpPr>
          <p:nvPr>
            <p:ph type="title"/>
          </p:nvPr>
        </p:nvSpPr>
        <p:spPr/>
        <p:txBody>
          <a:bodyPr>
            <a:normAutofit fontScale="90000"/>
          </a:bodyPr>
          <a:lstStyle/>
          <a:p>
            <a:r>
              <a:rPr lang="en-US"/>
              <a:t>Connection Between Special Education and Health Services</a:t>
            </a:r>
          </a:p>
        </p:txBody>
      </p:sp>
      <p:sp>
        <p:nvSpPr>
          <p:cNvPr id="2" name="Content Placeholder 1">
            <a:extLst>
              <a:ext uri="{FF2B5EF4-FFF2-40B4-BE49-F238E27FC236}">
                <a16:creationId xmlns:a16="http://schemas.microsoft.com/office/drawing/2014/main" id="{53968C1A-324B-4C53-BDB3-0312A7E98587}"/>
              </a:ext>
            </a:extLst>
          </p:cNvPr>
          <p:cNvSpPr>
            <a:spLocks noGrp="1"/>
          </p:cNvSpPr>
          <p:nvPr>
            <p:ph idx="1"/>
          </p:nvPr>
        </p:nvSpPr>
        <p:spPr>
          <a:xfrm>
            <a:off x="1150705" y="2260315"/>
            <a:ext cx="10685980" cy="3868954"/>
          </a:xfrm>
        </p:spPr>
        <p:txBody>
          <a:bodyPr>
            <a:normAutofit/>
          </a:bodyPr>
          <a:lstStyle/>
          <a:p>
            <a:pPr marL="0" indent="0">
              <a:buNone/>
            </a:pPr>
            <a:r>
              <a:rPr lang="en-US" sz="3600"/>
              <a:t>Federal special education regulations specify that “school health services and school nurse services mean health services that are designed to enable a child with a disability to receive FAPE as described in the child’s IEP.” 34 C.F.R. § 330.34(13). </a:t>
            </a:r>
          </a:p>
        </p:txBody>
      </p:sp>
    </p:spTree>
    <p:extLst>
      <p:ext uri="{BB962C8B-B14F-4D97-AF65-F5344CB8AC3E}">
        <p14:creationId xmlns:p14="http://schemas.microsoft.com/office/powerpoint/2010/main" val="2511530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9A4164-B69C-455C-B71B-CB6003434E40}"/>
              </a:ext>
            </a:extLst>
          </p:cNvPr>
          <p:cNvSpPr>
            <a:spLocks noGrp="1"/>
          </p:cNvSpPr>
          <p:nvPr>
            <p:ph type="title"/>
          </p:nvPr>
        </p:nvSpPr>
        <p:spPr/>
        <p:txBody>
          <a:bodyPr>
            <a:normAutofit/>
          </a:bodyPr>
          <a:lstStyle/>
          <a:p>
            <a:r>
              <a:rPr lang="en-US"/>
              <a:t>Qualifications of Personnel Under IDEA</a:t>
            </a:r>
          </a:p>
        </p:txBody>
      </p:sp>
      <p:sp>
        <p:nvSpPr>
          <p:cNvPr id="2" name="Content Placeholder 1">
            <a:extLst>
              <a:ext uri="{FF2B5EF4-FFF2-40B4-BE49-F238E27FC236}">
                <a16:creationId xmlns:a16="http://schemas.microsoft.com/office/drawing/2014/main" id="{5CBCF51F-49F2-4465-A2E3-ABDBE034E2EE}"/>
              </a:ext>
            </a:extLst>
          </p:cNvPr>
          <p:cNvSpPr>
            <a:spLocks noGrp="1"/>
          </p:cNvSpPr>
          <p:nvPr>
            <p:ph idx="1"/>
          </p:nvPr>
        </p:nvSpPr>
        <p:spPr/>
        <p:txBody>
          <a:bodyPr>
            <a:normAutofit/>
          </a:bodyPr>
          <a:lstStyle/>
          <a:p>
            <a:pPr marL="0" indent="0">
              <a:buNone/>
            </a:pPr>
            <a:r>
              <a:rPr lang="en-US" sz="4000" b="0" i="0">
                <a:solidFill>
                  <a:srgbClr val="000000"/>
                </a:solidFill>
                <a:effectLst/>
              </a:rPr>
              <a:t>Federal special education regulations further specify that “school nurse services are provided by a qualified school nurse” and “school health services” may be provided by “either a qualified school nurse </a:t>
            </a:r>
            <a:r>
              <a:rPr lang="en-US" sz="4000" b="0" i="0" u="sng">
                <a:solidFill>
                  <a:srgbClr val="000000"/>
                </a:solidFill>
                <a:effectLst/>
              </a:rPr>
              <a:t>or other qualified person</a:t>
            </a:r>
            <a:r>
              <a:rPr lang="en-US" sz="4000" b="0" i="0">
                <a:solidFill>
                  <a:srgbClr val="000000"/>
                </a:solidFill>
                <a:effectLst/>
              </a:rPr>
              <a:t>.” </a:t>
            </a:r>
            <a:r>
              <a:rPr lang="en-US" sz="4000"/>
              <a:t>34 C.F.R. § 330.34(13)</a:t>
            </a:r>
            <a:r>
              <a:rPr lang="en-US" sz="4000" b="0" i="0">
                <a:solidFill>
                  <a:srgbClr val="000000"/>
                </a:solidFill>
                <a:effectLst/>
              </a:rPr>
              <a:t> (emphasis added).</a:t>
            </a:r>
            <a:endParaRPr lang="en-US" sz="4000"/>
          </a:p>
        </p:txBody>
      </p:sp>
    </p:spTree>
    <p:custDataLst>
      <p:tags r:id="rId1"/>
    </p:custDataLst>
    <p:extLst>
      <p:ext uri="{BB962C8B-B14F-4D97-AF65-F5344CB8AC3E}">
        <p14:creationId xmlns:p14="http://schemas.microsoft.com/office/powerpoint/2010/main" val="3951081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FE90AB-6E4B-2BE9-F85A-60276EF4744D}"/>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US" sz="5400" b="1">
                <a:latin typeface="Calibri"/>
                <a:cs typeface="Arial"/>
              </a:rPr>
              <a:t>AGENDA</a:t>
            </a:r>
            <a:endParaRPr lang="en-US" sz="5400" b="1">
              <a:latin typeface="Calibri"/>
            </a:endParaRPr>
          </a:p>
        </p:txBody>
      </p:sp>
      <p:sp>
        <p:nvSpPr>
          <p:cNvPr id="2" name="Content Placeholder 1">
            <a:extLst>
              <a:ext uri="{FF2B5EF4-FFF2-40B4-BE49-F238E27FC236}">
                <a16:creationId xmlns:a16="http://schemas.microsoft.com/office/drawing/2014/main" id="{00BC87A8-6AB0-2138-7DF3-85A90C556567}"/>
              </a:ext>
              <a:ext uri="{C183D7F6-B498-43B3-948B-1728B52AA6E4}">
                <adec:decorative xmlns:adec="http://schemas.microsoft.com/office/drawing/2017/decorative" val="1"/>
              </a:ext>
            </a:extLst>
          </p:cNvPr>
          <p:cNvSpPr>
            <a:spLocks noGrp="1"/>
          </p:cNvSpPr>
          <p:nvPr>
            <p:ph idx="1"/>
          </p:nvPr>
        </p:nvSpPr>
        <p:spPr>
          <a:xfrm>
            <a:off x="432486" y="2086984"/>
            <a:ext cx="11491784" cy="4405890"/>
          </a:xfrm>
        </p:spPr>
        <p:txBody>
          <a:bodyPr vert="horz" lIns="91440" tIns="45720" rIns="91440" bIns="45720" rtlCol="0" anchor="t">
            <a:normAutofit/>
          </a:bodyPr>
          <a:lstStyle/>
          <a:p>
            <a:pPr>
              <a:spcBef>
                <a:spcPts val="0"/>
              </a:spcBef>
            </a:pPr>
            <a:r>
              <a:rPr lang="en-US" sz="4400" b="0" i="0">
                <a:solidFill>
                  <a:srgbClr val="000000"/>
                </a:solidFill>
                <a:effectLst/>
                <a:latin typeface="inherit"/>
                <a:cs typeface="Arial"/>
              </a:rPr>
              <a:t>Special Education </a:t>
            </a:r>
            <a:r>
              <a:rPr lang="en-US" sz="4400">
                <a:solidFill>
                  <a:srgbClr val="000000"/>
                </a:solidFill>
                <a:latin typeface="inherit"/>
                <a:cs typeface="Arial"/>
              </a:rPr>
              <a:t>U</a:t>
            </a:r>
            <a:r>
              <a:rPr lang="en-US" sz="4400" b="0" i="0">
                <a:solidFill>
                  <a:srgbClr val="000000"/>
                </a:solidFill>
                <a:effectLst/>
                <a:latin typeface="inherit"/>
                <a:cs typeface="Arial"/>
              </a:rPr>
              <a:t>pdates</a:t>
            </a:r>
          </a:p>
          <a:p>
            <a:pPr>
              <a:spcBef>
                <a:spcPts val="0"/>
              </a:spcBef>
            </a:pPr>
            <a:endParaRPr lang="en-US" sz="4400">
              <a:solidFill>
                <a:srgbClr val="000000"/>
              </a:solidFill>
              <a:latin typeface="inherit"/>
              <a:cs typeface="Arial"/>
            </a:endParaRPr>
          </a:p>
          <a:p>
            <a:pPr>
              <a:spcBef>
                <a:spcPts val="0"/>
              </a:spcBef>
            </a:pPr>
            <a:r>
              <a:rPr lang="en-US" sz="4400" b="0" i="0">
                <a:solidFill>
                  <a:srgbClr val="000000"/>
                </a:solidFill>
                <a:effectLst/>
                <a:latin typeface="inherit"/>
                <a:cs typeface="Arial"/>
              </a:rPr>
              <a:t>Connecting School Health and Special Education Through Staffing Solutions</a:t>
            </a:r>
          </a:p>
          <a:p>
            <a:pPr>
              <a:spcBef>
                <a:spcPts val="0"/>
              </a:spcBef>
            </a:pPr>
            <a:endParaRPr lang="en-US" sz="4400">
              <a:solidFill>
                <a:srgbClr val="000000"/>
              </a:solidFill>
              <a:latin typeface="inherit"/>
              <a:cs typeface="Arial"/>
            </a:endParaRPr>
          </a:p>
          <a:p>
            <a:pPr>
              <a:spcBef>
                <a:spcPts val="0"/>
              </a:spcBef>
            </a:pPr>
            <a:r>
              <a:rPr lang="en-US" sz="4400">
                <a:solidFill>
                  <a:srgbClr val="000000"/>
                </a:solidFill>
                <a:latin typeface="inherit"/>
                <a:cs typeface="Arial"/>
              </a:rPr>
              <a:t>Q&amp;A</a:t>
            </a:r>
            <a:endParaRPr lang="en-US"/>
          </a:p>
          <a:p>
            <a:pPr>
              <a:spcBef>
                <a:spcPts val="0"/>
              </a:spcBef>
            </a:pPr>
            <a:endParaRPr lang="en-US" sz="4000" b="0" i="0">
              <a:solidFill>
                <a:srgbClr val="000000"/>
              </a:solidFill>
              <a:effectLst/>
              <a:latin typeface="inherit"/>
              <a:cs typeface="Arial"/>
            </a:endParaRPr>
          </a:p>
          <a:p>
            <a:pPr>
              <a:spcBef>
                <a:spcPts val="0"/>
              </a:spcBef>
            </a:pPr>
            <a:endParaRPr lang="en-US" sz="4000" b="0" i="0">
              <a:solidFill>
                <a:srgbClr val="000000"/>
              </a:solidFill>
              <a:effectLst/>
              <a:latin typeface="Calibri" panose="020F0502020204030204" pitchFamily="34" charset="0"/>
              <a:cs typeface="Arial"/>
            </a:endParaRPr>
          </a:p>
          <a:p>
            <a:pPr>
              <a:spcBef>
                <a:spcPts val="0"/>
              </a:spcBef>
            </a:pPr>
            <a:endParaRPr lang="en-US" sz="4000" b="0" i="0">
              <a:solidFill>
                <a:srgbClr val="000000"/>
              </a:solidFill>
              <a:effectLst/>
              <a:latin typeface="inherit"/>
              <a:cs typeface="Arial"/>
            </a:endParaRPr>
          </a:p>
          <a:p>
            <a:pPr marL="0" indent="0">
              <a:spcBef>
                <a:spcPts val="0"/>
              </a:spcBef>
              <a:buNone/>
            </a:pPr>
            <a:endParaRPr lang="en-US" sz="4000" b="0" i="0">
              <a:solidFill>
                <a:srgbClr val="000000"/>
              </a:solidFill>
              <a:effectLst/>
              <a:latin typeface="inherit"/>
            </a:endParaRPr>
          </a:p>
        </p:txBody>
      </p:sp>
    </p:spTree>
    <p:extLst>
      <p:ext uri="{BB962C8B-B14F-4D97-AF65-F5344CB8AC3E}">
        <p14:creationId xmlns:p14="http://schemas.microsoft.com/office/powerpoint/2010/main" val="41369531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966BC1-3BDE-45AB-8AD4-4940317CCACE}"/>
              </a:ext>
            </a:extLst>
          </p:cNvPr>
          <p:cNvSpPr>
            <a:spLocks noGrp="1"/>
          </p:cNvSpPr>
          <p:nvPr>
            <p:ph type="title"/>
          </p:nvPr>
        </p:nvSpPr>
        <p:spPr/>
        <p:txBody>
          <a:bodyPr/>
          <a:lstStyle/>
          <a:p>
            <a:r>
              <a:rPr lang="en-US">
                <a:latin typeface="Arial"/>
                <a:cs typeface="Arial"/>
              </a:rPr>
              <a:t>Other Qualified School Personnel</a:t>
            </a:r>
          </a:p>
        </p:txBody>
      </p:sp>
      <p:sp>
        <p:nvSpPr>
          <p:cNvPr id="2" name="Content Placeholder 1">
            <a:extLst>
              <a:ext uri="{FF2B5EF4-FFF2-40B4-BE49-F238E27FC236}">
                <a16:creationId xmlns:a16="http://schemas.microsoft.com/office/drawing/2014/main" id="{625BF96C-8C3A-4D05-8761-9C2907427A12}"/>
              </a:ext>
            </a:extLst>
          </p:cNvPr>
          <p:cNvSpPr>
            <a:spLocks noGrp="1"/>
          </p:cNvSpPr>
          <p:nvPr>
            <p:ph idx="1"/>
          </p:nvPr>
        </p:nvSpPr>
        <p:spPr/>
        <p:txBody>
          <a:bodyPr>
            <a:normAutofit lnSpcReduction="10000"/>
          </a:bodyPr>
          <a:lstStyle/>
          <a:p>
            <a:pPr marL="0" indent="0">
              <a:buNone/>
            </a:pPr>
            <a:r>
              <a:rPr lang="en-US" sz="4000" b="0" i="0">
                <a:solidFill>
                  <a:srgbClr val="000000"/>
                </a:solidFill>
                <a:effectLst/>
              </a:rPr>
              <a:t>When the federal regulations were promulgated, in response to public comments, the U.S. Department of Education explained that “many schools rely on other qualified school personnel to provide school health services under the direction of a school nurse.” </a:t>
            </a:r>
            <a:r>
              <a:rPr lang="en-US" sz="4000" b="0" i="0" u="none" strike="noStrike">
                <a:effectLst/>
                <a:hlinkClick r:id="rId3"/>
              </a:rPr>
              <a:t>71 </a:t>
            </a:r>
            <a:r>
              <a:rPr lang="en-US" sz="4000" b="0" i="0" u="sng" strike="noStrike">
                <a:solidFill>
                  <a:srgbClr val="0563C1"/>
                </a:solidFill>
                <a:effectLst/>
                <a:hlinkClick r:id="rId3"/>
              </a:rPr>
              <a:t>Fed. Reg. 46574</a:t>
            </a:r>
            <a:r>
              <a:rPr lang="en-US" sz="4000" b="0" i="0">
                <a:solidFill>
                  <a:srgbClr val="000000"/>
                </a:solidFill>
                <a:effectLst/>
              </a:rPr>
              <a:t> (Aug. 14, 2006). </a:t>
            </a:r>
            <a:endParaRPr lang="en-US" sz="4000"/>
          </a:p>
        </p:txBody>
      </p:sp>
    </p:spTree>
    <p:custDataLst>
      <p:tags r:id="rId1"/>
    </p:custDataLst>
    <p:extLst>
      <p:ext uri="{BB962C8B-B14F-4D97-AF65-F5344CB8AC3E}">
        <p14:creationId xmlns:p14="http://schemas.microsoft.com/office/powerpoint/2010/main" val="35478571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8BA579-1866-433C-8435-4C065A9142F8}"/>
              </a:ext>
            </a:extLst>
          </p:cNvPr>
          <p:cNvSpPr>
            <a:spLocks noGrp="1"/>
          </p:cNvSpPr>
          <p:nvPr>
            <p:ph type="title"/>
          </p:nvPr>
        </p:nvSpPr>
        <p:spPr/>
        <p:txBody>
          <a:bodyPr/>
          <a:lstStyle/>
          <a:p>
            <a:r>
              <a:rPr lang="en-US">
                <a:latin typeface="Arial"/>
                <a:cs typeface="Arial"/>
              </a:rPr>
              <a:t>OSEP’s “IDEAs That Work” Resource</a:t>
            </a:r>
            <a:endParaRPr lang="en-US"/>
          </a:p>
        </p:txBody>
      </p:sp>
      <p:sp>
        <p:nvSpPr>
          <p:cNvPr id="2" name="Content Placeholder 1">
            <a:extLst>
              <a:ext uri="{FF2B5EF4-FFF2-40B4-BE49-F238E27FC236}">
                <a16:creationId xmlns:a16="http://schemas.microsoft.com/office/drawing/2014/main" id="{A7F9F8FF-57BC-4574-B3BF-8EBD23780478}"/>
              </a:ext>
            </a:extLst>
          </p:cNvPr>
          <p:cNvSpPr>
            <a:spLocks noGrp="1"/>
          </p:cNvSpPr>
          <p:nvPr>
            <p:ph idx="1"/>
          </p:nvPr>
        </p:nvSpPr>
        <p:spPr>
          <a:xfrm>
            <a:off x="514992" y="2241097"/>
            <a:ext cx="11162016" cy="4169978"/>
          </a:xfrm>
        </p:spPr>
        <p:txBody>
          <a:bodyPr vert="horz" lIns="91440" tIns="45720" rIns="91440" bIns="45720" rtlCol="0" anchor="t">
            <a:noAutofit/>
          </a:bodyPr>
          <a:lstStyle/>
          <a:p>
            <a:r>
              <a:rPr lang="en-US" sz="3000">
                <a:latin typeface="Arial"/>
                <a:cs typeface="Arial"/>
              </a:rPr>
              <a:t>Resources about a broad range of topics available at: </a:t>
            </a:r>
            <a:r>
              <a:rPr lang="en-US" sz="3000">
                <a:hlinkClick r:id="rId4"/>
              </a:rPr>
              <a:t>https://osepideasthatwork.org/</a:t>
            </a:r>
            <a:endParaRPr lang="en-US" sz="3000">
              <a:latin typeface="Arial"/>
              <a:cs typeface="Arial"/>
            </a:endParaRPr>
          </a:p>
          <a:p>
            <a:r>
              <a:rPr lang="en-US" sz="3000">
                <a:latin typeface="Arial"/>
                <a:cs typeface="Arial"/>
              </a:rPr>
              <a:t>Highlighted Colorado Department of Education’s </a:t>
            </a:r>
            <a:r>
              <a:rPr lang="en-US" sz="3000">
                <a:latin typeface="Arial"/>
                <a:cs typeface="Arial"/>
                <a:hlinkClick r:id="rId5"/>
              </a:rPr>
              <a:t>School Nursing Mentor Program</a:t>
            </a:r>
            <a:r>
              <a:rPr lang="en-US" sz="3000">
                <a:latin typeface="Arial"/>
                <a:cs typeface="Arial"/>
              </a:rPr>
              <a:t> that "aims to address the shortage of school nurses by matching new school nurses with expert mentors who provide onsite or virtual mentoring during their first year working in a school.” </a:t>
            </a:r>
            <a:endParaRPr lang="en-US" sz="3000"/>
          </a:p>
          <a:p>
            <a:r>
              <a:rPr lang="en-US" sz="3000"/>
              <a:t>The program helps with the recruitment and retention of school nurses. </a:t>
            </a:r>
          </a:p>
        </p:txBody>
      </p:sp>
    </p:spTree>
    <p:custDataLst>
      <p:tags r:id="rId1"/>
    </p:custDataLst>
    <p:extLst>
      <p:ext uri="{BB962C8B-B14F-4D97-AF65-F5344CB8AC3E}">
        <p14:creationId xmlns:p14="http://schemas.microsoft.com/office/powerpoint/2010/main" val="1745777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E7B1F-42C0-4F69-B499-8F2AF30E13FD}"/>
              </a:ext>
            </a:extLst>
          </p:cNvPr>
          <p:cNvSpPr>
            <a:spLocks noGrp="1"/>
          </p:cNvSpPr>
          <p:nvPr>
            <p:ph type="title"/>
          </p:nvPr>
        </p:nvSpPr>
        <p:spPr/>
        <p:txBody>
          <a:bodyPr>
            <a:normAutofit fontScale="90000"/>
          </a:bodyPr>
          <a:lstStyle/>
          <a:p>
            <a:r>
              <a:rPr lang="en-US">
                <a:solidFill>
                  <a:schemeClr val="accent1">
                    <a:lumMod val="75000"/>
                  </a:schemeClr>
                </a:solidFill>
                <a:latin typeface="Arial"/>
                <a:cs typeface="Arial"/>
              </a:rPr>
              <a:t>Massachusetts Requirements and Resources</a:t>
            </a:r>
            <a:br>
              <a:rPr lang="en-US" sz="6000"/>
            </a:br>
            <a:br>
              <a:rPr lang="en-US" sz="6000"/>
            </a:br>
            <a:endParaRPr lang="en-US"/>
          </a:p>
        </p:txBody>
      </p:sp>
    </p:spTree>
    <p:custDataLst>
      <p:tags r:id="rId1"/>
    </p:custDataLst>
    <p:extLst>
      <p:ext uri="{BB962C8B-B14F-4D97-AF65-F5344CB8AC3E}">
        <p14:creationId xmlns:p14="http://schemas.microsoft.com/office/powerpoint/2010/main" val="1814950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E7D292-B2B2-408B-908C-E5ABCD74EE9E}"/>
              </a:ext>
            </a:extLst>
          </p:cNvPr>
          <p:cNvSpPr>
            <a:spLocks noGrp="1"/>
          </p:cNvSpPr>
          <p:nvPr>
            <p:ph type="title"/>
          </p:nvPr>
        </p:nvSpPr>
        <p:spPr/>
        <p:txBody>
          <a:bodyPr/>
          <a:lstStyle/>
          <a:p>
            <a:r>
              <a:rPr lang="en-US" dirty="0"/>
              <a:t>DESE’s Licensure Regulations</a:t>
            </a:r>
          </a:p>
        </p:txBody>
      </p:sp>
      <p:sp>
        <p:nvSpPr>
          <p:cNvPr id="2" name="Content Placeholder 1">
            <a:extLst>
              <a:ext uri="{FF2B5EF4-FFF2-40B4-BE49-F238E27FC236}">
                <a16:creationId xmlns:a16="http://schemas.microsoft.com/office/drawing/2014/main" id="{FD1A1C9C-EE4C-4FA0-BF8C-665E475D74A4}"/>
              </a:ext>
            </a:extLst>
          </p:cNvPr>
          <p:cNvSpPr>
            <a:spLocks noGrp="1"/>
          </p:cNvSpPr>
          <p:nvPr>
            <p:ph idx="1"/>
          </p:nvPr>
        </p:nvSpPr>
        <p:spPr/>
        <p:txBody>
          <a:bodyPr>
            <a:normAutofit/>
          </a:bodyPr>
          <a:lstStyle/>
          <a:p>
            <a:r>
              <a:rPr lang="en-US" sz="3200"/>
              <a:t>The Department’s licensure regulations include requirements for obtaining a “school nurse” license. </a:t>
            </a:r>
            <a:r>
              <a:rPr lang="en-US" sz="3200">
                <a:hlinkClick r:id="rId3"/>
              </a:rPr>
              <a:t>603 CMR 7.11(2)</a:t>
            </a:r>
            <a:r>
              <a:rPr lang="en-US" sz="3200"/>
              <a:t>.</a:t>
            </a:r>
          </a:p>
          <a:p>
            <a:r>
              <a:rPr lang="en-US" sz="3200"/>
              <a:t>Must have a “valid license to practice as a registered nurse in Massachusetts” for licensure as a “school nurse.” </a:t>
            </a:r>
            <a:r>
              <a:rPr lang="en-US" sz="3200">
                <a:hlinkClick r:id="rId3"/>
              </a:rPr>
              <a:t>603 CMR 7.11(2)</a:t>
            </a:r>
            <a:r>
              <a:rPr lang="en-US" sz="3200"/>
              <a:t>.</a:t>
            </a:r>
          </a:p>
        </p:txBody>
      </p:sp>
    </p:spTree>
    <p:custDataLst>
      <p:tags r:id="rId1"/>
    </p:custDataLst>
    <p:extLst>
      <p:ext uri="{BB962C8B-B14F-4D97-AF65-F5344CB8AC3E}">
        <p14:creationId xmlns:p14="http://schemas.microsoft.com/office/powerpoint/2010/main" val="16872407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AC1447-08A4-EFD5-146A-6DE7C97FAF2C}"/>
              </a:ext>
            </a:extLst>
          </p:cNvPr>
          <p:cNvSpPr>
            <a:spLocks noGrp="1"/>
          </p:cNvSpPr>
          <p:nvPr>
            <p:ph type="title"/>
          </p:nvPr>
        </p:nvSpPr>
        <p:spPr/>
        <p:txBody>
          <a:bodyPr>
            <a:normAutofit fontScale="90000"/>
          </a:bodyPr>
          <a:lstStyle/>
          <a:p>
            <a:r>
              <a:rPr lang="en-US"/>
              <a:t>Public Comment on Proposed Amendments to 603 CMR 7.00</a:t>
            </a:r>
          </a:p>
        </p:txBody>
      </p:sp>
      <p:sp>
        <p:nvSpPr>
          <p:cNvPr id="2" name="Content Placeholder 1">
            <a:extLst>
              <a:ext uri="{FF2B5EF4-FFF2-40B4-BE49-F238E27FC236}">
                <a16:creationId xmlns:a16="http://schemas.microsoft.com/office/drawing/2014/main" id="{9313B82B-6343-77B3-DC6E-F18DE92633C8}"/>
              </a:ext>
            </a:extLst>
          </p:cNvPr>
          <p:cNvSpPr>
            <a:spLocks noGrp="1"/>
          </p:cNvSpPr>
          <p:nvPr>
            <p:ph idx="1"/>
          </p:nvPr>
        </p:nvSpPr>
        <p:spPr/>
        <p:txBody>
          <a:bodyPr>
            <a:normAutofit/>
          </a:bodyPr>
          <a:lstStyle/>
          <a:p>
            <a:pPr marL="0" indent="0">
              <a:buNone/>
            </a:pPr>
            <a:r>
              <a:rPr lang="en-US">
                <a:solidFill>
                  <a:srgbClr val="222222"/>
                </a:solidFill>
                <a:latin typeface="-apple-system"/>
              </a:rPr>
              <a:t>Proposed amendments would: </a:t>
            </a:r>
          </a:p>
          <a:p>
            <a:r>
              <a:rPr lang="en-US">
                <a:solidFill>
                  <a:srgbClr val="222222"/>
                </a:solidFill>
                <a:latin typeface="-apple-system"/>
              </a:rPr>
              <a:t>A</a:t>
            </a:r>
            <a:r>
              <a:rPr lang="en-US" b="0" i="0">
                <a:solidFill>
                  <a:srgbClr val="222222"/>
                </a:solidFill>
                <a:effectLst/>
                <a:latin typeface="-apple-system"/>
              </a:rPr>
              <a:t>llow Initial and Professional license holders to</a:t>
            </a:r>
            <a:r>
              <a:rPr lang="en-US">
                <a:solidFill>
                  <a:srgbClr val="222222"/>
                </a:solidFill>
                <a:latin typeface="-apple-system"/>
              </a:rPr>
              <a:t> o</a:t>
            </a:r>
            <a:r>
              <a:rPr lang="en-US" b="0" i="0">
                <a:solidFill>
                  <a:srgbClr val="222222"/>
                </a:solidFill>
                <a:effectLst/>
                <a:latin typeface="-apple-system"/>
              </a:rPr>
              <a:t>btain a Provisional license in special education fields and English as a second language;</a:t>
            </a:r>
          </a:p>
          <a:p>
            <a:r>
              <a:rPr lang="en-US">
                <a:solidFill>
                  <a:srgbClr val="222222"/>
                </a:solidFill>
                <a:latin typeface="-apple-system"/>
              </a:rPr>
              <a:t>C</a:t>
            </a:r>
            <a:r>
              <a:rPr lang="en-US" b="0" i="0">
                <a:solidFill>
                  <a:srgbClr val="222222"/>
                </a:solidFill>
                <a:effectLst/>
                <a:latin typeface="-apple-system"/>
              </a:rPr>
              <a:t>reate two new special education licenses at the PreK–2 level;</a:t>
            </a:r>
          </a:p>
          <a:p>
            <a:r>
              <a:rPr lang="en-US">
                <a:solidFill>
                  <a:srgbClr val="222222"/>
                </a:solidFill>
                <a:latin typeface="-apple-system"/>
              </a:rPr>
              <a:t>A</a:t>
            </a:r>
            <a:r>
              <a:rPr lang="en-US" b="0" i="0">
                <a:solidFill>
                  <a:srgbClr val="222222"/>
                </a:solidFill>
                <a:effectLst/>
                <a:latin typeface="-apple-system"/>
              </a:rPr>
              <a:t>llow an additional method for candidates to satisfy a licensure requirement; and </a:t>
            </a:r>
          </a:p>
          <a:p>
            <a:r>
              <a:rPr lang="en-US">
                <a:solidFill>
                  <a:srgbClr val="222222"/>
                </a:solidFill>
                <a:latin typeface="-apple-system"/>
              </a:rPr>
              <a:t>C</a:t>
            </a:r>
            <a:r>
              <a:rPr lang="en-US" b="0" i="0">
                <a:solidFill>
                  <a:srgbClr val="222222"/>
                </a:solidFill>
                <a:effectLst/>
                <a:latin typeface="-apple-system"/>
              </a:rPr>
              <a:t>reate a new Provisional license for school nurses.</a:t>
            </a:r>
          </a:p>
          <a:p>
            <a:pPr marL="0" indent="0">
              <a:buNone/>
            </a:pPr>
            <a:r>
              <a:rPr lang="en-US" b="0" i="0">
                <a:solidFill>
                  <a:srgbClr val="222222"/>
                </a:solidFill>
                <a:effectLst/>
                <a:latin typeface="-apple-system"/>
              </a:rPr>
              <a:t>The deadline for submission of </a:t>
            </a:r>
            <a:r>
              <a:rPr lang="en-US" b="0" i="0" u="none" strike="noStrike">
                <a:solidFill>
                  <a:srgbClr val="0060C7"/>
                </a:solidFill>
                <a:effectLst/>
                <a:latin typeface="-apple-system"/>
                <a:hlinkClick r:id="rId3" tooltip="External Link, Opens in New Window"/>
              </a:rPr>
              <a:t>public comment</a:t>
            </a:r>
            <a:r>
              <a:rPr lang="en-US" b="0" i="0">
                <a:solidFill>
                  <a:srgbClr val="222222"/>
                </a:solidFill>
                <a:effectLst/>
                <a:latin typeface="-apple-system"/>
              </a:rPr>
              <a:t> is </a:t>
            </a:r>
            <a:r>
              <a:rPr lang="en-US" b="1" i="0">
                <a:solidFill>
                  <a:srgbClr val="222222"/>
                </a:solidFill>
                <a:effectLst/>
                <a:latin typeface="-apple-system"/>
              </a:rPr>
              <a:t>June 2, 2023.</a:t>
            </a:r>
            <a:endParaRPr lang="en-US">
              <a:solidFill>
                <a:srgbClr val="222222"/>
              </a:solidFill>
              <a:latin typeface="-apple-system"/>
            </a:endParaRPr>
          </a:p>
        </p:txBody>
      </p:sp>
    </p:spTree>
    <p:custDataLst>
      <p:tags r:id="rId1"/>
    </p:custDataLst>
    <p:extLst>
      <p:ext uri="{BB962C8B-B14F-4D97-AF65-F5344CB8AC3E}">
        <p14:creationId xmlns:p14="http://schemas.microsoft.com/office/powerpoint/2010/main" val="22446410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BAE65D-30A6-6AEE-64D7-4C6CBCE523E1}"/>
              </a:ext>
            </a:extLst>
          </p:cNvPr>
          <p:cNvSpPr>
            <a:spLocks noGrp="1"/>
          </p:cNvSpPr>
          <p:nvPr>
            <p:ph type="title"/>
          </p:nvPr>
        </p:nvSpPr>
        <p:spPr/>
        <p:txBody>
          <a:bodyPr/>
          <a:lstStyle/>
          <a:p>
            <a:r>
              <a:rPr lang="en-US">
                <a:latin typeface="Arial"/>
                <a:cs typeface="Arial"/>
              </a:rPr>
              <a:t>Key Points</a:t>
            </a:r>
            <a:endParaRPr lang="en-US"/>
          </a:p>
        </p:txBody>
      </p:sp>
      <p:sp>
        <p:nvSpPr>
          <p:cNvPr id="2" name="Content Placeholder 1">
            <a:extLst>
              <a:ext uri="{FF2B5EF4-FFF2-40B4-BE49-F238E27FC236}">
                <a16:creationId xmlns:a16="http://schemas.microsoft.com/office/drawing/2014/main" id="{AEE47BDC-6311-BDFD-AF9B-D3B82EC954C4}"/>
              </a:ext>
            </a:extLst>
          </p:cNvPr>
          <p:cNvSpPr>
            <a:spLocks noGrp="1"/>
          </p:cNvSpPr>
          <p:nvPr>
            <p:ph idx="1"/>
          </p:nvPr>
        </p:nvSpPr>
        <p:spPr/>
        <p:txBody>
          <a:bodyPr/>
          <a:lstStyle/>
          <a:p>
            <a:r>
              <a:rPr lang="en-US"/>
              <a:t>Role of the school nurse</a:t>
            </a:r>
          </a:p>
          <a:p>
            <a:r>
              <a:rPr lang="en-US"/>
              <a:t>Supporting school health personnel</a:t>
            </a:r>
          </a:p>
          <a:p>
            <a:r>
              <a:rPr lang="en-US"/>
              <a:t>School nurses </a:t>
            </a:r>
            <a:r>
              <a:rPr lang="en-US" u="sng"/>
              <a:t>and</a:t>
            </a:r>
            <a:r>
              <a:rPr lang="en-US"/>
              <a:t> other nurses in the school</a:t>
            </a:r>
          </a:p>
        </p:txBody>
      </p:sp>
    </p:spTree>
    <p:custDataLst>
      <p:tags r:id="rId1"/>
    </p:custDataLst>
    <p:extLst>
      <p:ext uri="{BB962C8B-B14F-4D97-AF65-F5344CB8AC3E}">
        <p14:creationId xmlns:p14="http://schemas.microsoft.com/office/powerpoint/2010/main" val="3303020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E7BFD5-1E1D-48C1-BB7D-75818D08A13D}"/>
              </a:ext>
            </a:extLst>
          </p:cNvPr>
          <p:cNvSpPr>
            <a:spLocks noGrp="1"/>
          </p:cNvSpPr>
          <p:nvPr>
            <p:ph type="title"/>
          </p:nvPr>
        </p:nvSpPr>
        <p:spPr/>
        <p:txBody>
          <a:bodyPr>
            <a:normAutofit fontScale="90000"/>
          </a:bodyPr>
          <a:lstStyle/>
          <a:p>
            <a:br>
              <a:rPr lang="en-US" sz="4900" b="0" i="0">
                <a:effectLst/>
                <a:latin typeface="Calibri" panose="020F0502020204030204" pitchFamily="34" charset="0"/>
              </a:rPr>
            </a:br>
            <a:r>
              <a:rPr lang="en-US" sz="4900"/>
              <a:t>Key </a:t>
            </a:r>
            <a:r>
              <a:rPr lang="en-US" sz="4900" b="0" i="0">
                <a:effectLst/>
              </a:rPr>
              <a:t>Resource</a:t>
            </a:r>
            <a:br>
              <a:rPr lang="en-US"/>
            </a:br>
            <a:endParaRPr lang="en-US"/>
          </a:p>
        </p:txBody>
      </p:sp>
      <p:sp>
        <p:nvSpPr>
          <p:cNvPr id="2" name="Content Placeholder 1">
            <a:extLst>
              <a:ext uri="{FF2B5EF4-FFF2-40B4-BE49-F238E27FC236}">
                <a16:creationId xmlns:a16="http://schemas.microsoft.com/office/drawing/2014/main" id="{1AD652E1-8E74-442B-944E-DA19E6CB57C7}"/>
              </a:ext>
            </a:extLst>
          </p:cNvPr>
          <p:cNvSpPr>
            <a:spLocks noGrp="1"/>
          </p:cNvSpPr>
          <p:nvPr>
            <p:ph idx="1"/>
          </p:nvPr>
        </p:nvSpPr>
        <p:spPr>
          <a:xfrm>
            <a:off x="285008" y="2086984"/>
            <a:ext cx="11637818" cy="4052559"/>
          </a:xfrm>
        </p:spPr>
        <p:txBody>
          <a:bodyPr>
            <a:normAutofit/>
          </a:bodyPr>
          <a:lstStyle/>
          <a:p>
            <a:r>
              <a:rPr lang="en-US" sz="4400" b="0" i="0">
                <a:solidFill>
                  <a:srgbClr val="000000"/>
                </a:solidFill>
                <a:effectLst/>
                <a:latin typeface="Calibri" panose="020F0502020204030204" pitchFamily="34" charset="0"/>
              </a:rPr>
              <a:t>Massachusetts Department of Public Health’s </a:t>
            </a:r>
            <a:r>
              <a:rPr lang="en-US" sz="4400" b="0" i="0" strike="noStrike">
                <a:effectLst/>
                <a:latin typeface="Calibri" panose="020F0502020204030204" pitchFamily="34" charset="0"/>
              </a:rPr>
              <a:t>School Health Manual</a:t>
            </a:r>
          </a:p>
          <a:p>
            <a:pPr marL="0" indent="0">
              <a:buNone/>
            </a:pPr>
            <a:r>
              <a:rPr lang="en-US" sz="4400" b="0" i="0" u="sng" strike="noStrike">
                <a:solidFill>
                  <a:srgbClr val="0563C1"/>
                </a:solidFill>
                <a:effectLst/>
                <a:latin typeface="Calibri" panose="020F0502020204030204" pitchFamily="34" charset="0"/>
              </a:rPr>
              <a:t>(https://www.mass.gov/files/documents/2018/07/12/School_Health_Manual_July2017.pdf</a:t>
            </a:r>
          </a:p>
        </p:txBody>
      </p:sp>
    </p:spTree>
    <p:custDataLst>
      <p:tags r:id="rId1"/>
    </p:custDataLst>
    <p:extLst>
      <p:ext uri="{BB962C8B-B14F-4D97-AF65-F5344CB8AC3E}">
        <p14:creationId xmlns:p14="http://schemas.microsoft.com/office/powerpoint/2010/main" val="32564304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BA6AF2-D98F-4E7B-9541-09DEA2A88243}"/>
              </a:ext>
            </a:extLst>
          </p:cNvPr>
          <p:cNvSpPr>
            <a:spLocks noGrp="1"/>
          </p:cNvSpPr>
          <p:nvPr>
            <p:ph type="title"/>
          </p:nvPr>
        </p:nvSpPr>
        <p:spPr/>
        <p:txBody>
          <a:bodyPr/>
          <a:lstStyle/>
          <a:p>
            <a:r>
              <a:rPr lang="en-US"/>
              <a:t>Licensed Practical Nurses</a:t>
            </a:r>
          </a:p>
        </p:txBody>
      </p:sp>
      <p:sp>
        <p:nvSpPr>
          <p:cNvPr id="2" name="Content Placeholder 1">
            <a:extLst>
              <a:ext uri="{FF2B5EF4-FFF2-40B4-BE49-F238E27FC236}">
                <a16:creationId xmlns:a16="http://schemas.microsoft.com/office/drawing/2014/main" id="{BF6D9A4F-DE8D-4D24-A6E5-B220F2D1AFB8}"/>
              </a:ext>
            </a:extLst>
          </p:cNvPr>
          <p:cNvSpPr>
            <a:spLocks noGrp="1"/>
          </p:cNvSpPr>
          <p:nvPr>
            <p:ph idx="1"/>
          </p:nvPr>
        </p:nvSpPr>
        <p:spPr/>
        <p:txBody>
          <a:bodyPr>
            <a:normAutofit/>
          </a:bodyPr>
          <a:lstStyle/>
          <a:p>
            <a:r>
              <a:rPr lang="en-US" sz="3200"/>
              <a:t>While Licensed Practical Nurses (LPNs) do not meet the DESE licensure requirements for “school nurse” under </a:t>
            </a:r>
            <a:r>
              <a:rPr lang="en-US" sz="3200">
                <a:hlinkClick r:id="rId2"/>
              </a:rPr>
              <a:t>603 CMR 7.11(2)</a:t>
            </a:r>
            <a:r>
              <a:rPr lang="en-US" sz="3200"/>
              <a:t>, they may serve as an integral member of your school’s or district’s health services team. </a:t>
            </a:r>
          </a:p>
          <a:p>
            <a:r>
              <a:rPr lang="en-US" sz="3200"/>
              <a:t>In some schools and districts, an LPN may serve an important role in providing health services to a child with disabilities, who needs such services to access FAPE.</a:t>
            </a:r>
          </a:p>
        </p:txBody>
      </p:sp>
    </p:spTree>
    <p:extLst>
      <p:ext uri="{BB962C8B-B14F-4D97-AF65-F5344CB8AC3E}">
        <p14:creationId xmlns:p14="http://schemas.microsoft.com/office/powerpoint/2010/main" val="21075784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1E2C8E-3610-44D2-922D-7160AB5E6313}"/>
              </a:ext>
            </a:extLst>
          </p:cNvPr>
          <p:cNvSpPr>
            <a:spLocks noGrp="1"/>
          </p:cNvSpPr>
          <p:nvPr>
            <p:ph type="title"/>
          </p:nvPr>
        </p:nvSpPr>
        <p:spPr/>
        <p:txBody>
          <a:bodyPr>
            <a:normAutofit/>
          </a:bodyPr>
          <a:lstStyle/>
          <a:p>
            <a:r>
              <a:rPr lang="en-US"/>
              <a:t>LPNs and Medication Administration</a:t>
            </a:r>
          </a:p>
        </p:txBody>
      </p:sp>
      <p:sp>
        <p:nvSpPr>
          <p:cNvPr id="2" name="Content Placeholder 1">
            <a:extLst>
              <a:ext uri="{FF2B5EF4-FFF2-40B4-BE49-F238E27FC236}">
                <a16:creationId xmlns:a16="http://schemas.microsoft.com/office/drawing/2014/main" id="{46CAE304-FD19-4B40-902F-2268B63FF47C}"/>
              </a:ext>
            </a:extLst>
          </p:cNvPr>
          <p:cNvSpPr>
            <a:spLocks noGrp="1"/>
          </p:cNvSpPr>
          <p:nvPr>
            <p:ph idx="1"/>
          </p:nvPr>
        </p:nvSpPr>
        <p:spPr>
          <a:xfrm>
            <a:off x="838200" y="2075380"/>
            <a:ext cx="11127769" cy="4284323"/>
          </a:xfrm>
        </p:spPr>
        <p:txBody>
          <a:bodyPr vert="horz" lIns="91440" tIns="45720" rIns="91440" bIns="45720" rtlCol="0" anchor="t">
            <a:noAutofit/>
          </a:bodyPr>
          <a:lstStyle/>
          <a:p>
            <a:r>
              <a:rPr lang="en-US" sz="3200">
                <a:latin typeface="Arial"/>
                <a:cs typeface="Arial"/>
              </a:rPr>
              <a:t>DPH has regulations relating to Administration of Prescription Medications In Schools, </a:t>
            </a:r>
            <a:r>
              <a:rPr lang="en-US" sz="3200">
                <a:latin typeface="Arial"/>
                <a:cs typeface="Arial"/>
                <a:hlinkClick r:id="rId2"/>
              </a:rPr>
              <a:t>105 CMR 210</a:t>
            </a:r>
            <a:endParaRPr lang="en-US" sz="3200">
              <a:latin typeface="Arial"/>
              <a:cs typeface="Arial"/>
            </a:endParaRPr>
          </a:p>
          <a:p>
            <a:pPr lvl="1"/>
            <a:r>
              <a:rPr lang="en-US" sz="3200">
                <a:latin typeface="Arial"/>
                <a:cs typeface="Arial"/>
              </a:rPr>
              <a:t>“For the purposes of 105 CMR 210.000, a Licensed Practical Nurse functions under the general supervision of the school nurse who has delegating authority.” 105 CMR 210.005(I).</a:t>
            </a:r>
          </a:p>
          <a:p>
            <a:pPr lvl="1"/>
            <a:r>
              <a:rPr lang="en-US" sz="3200">
                <a:latin typeface="Arial"/>
                <a:cs typeface="Arial"/>
              </a:rPr>
              <a:t>DPH has stated that LPNs may administer prescription medications and over-the-counter medications, but LPNs may not delegate medication administration to unlicensed staff. </a:t>
            </a:r>
            <a:endParaRPr lang="en-US" sz="3200"/>
          </a:p>
        </p:txBody>
      </p:sp>
    </p:spTree>
    <p:extLst>
      <p:ext uri="{BB962C8B-B14F-4D97-AF65-F5344CB8AC3E}">
        <p14:creationId xmlns:p14="http://schemas.microsoft.com/office/powerpoint/2010/main" val="9675603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F1417D-8F94-4A63-AD40-41D302F9E027}"/>
              </a:ext>
            </a:extLst>
          </p:cNvPr>
          <p:cNvSpPr>
            <a:spLocks noGrp="1"/>
          </p:cNvSpPr>
          <p:nvPr>
            <p:ph type="title"/>
          </p:nvPr>
        </p:nvSpPr>
        <p:spPr/>
        <p:txBody>
          <a:bodyPr/>
          <a:lstStyle/>
          <a:p>
            <a:r>
              <a:rPr lang="en-US"/>
              <a:t>Other Considerations</a:t>
            </a:r>
          </a:p>
        </p:txBody>
      </p:sp>
      <p:sp>
        <p:nvSpPr>
          <p:cNvPr id="2" name="Content Placeholder 1">
            <a:extLst>
              <a:ext uri="{FF2B5EF4-FFF2-40B4-BE49-F238E27FC236}">
                <a16:creationId xmlns:a16="http://schemas.microsoft.com/office/drawing/2014/main" id="{7DEDDDA5-B612-48C2-8F06-538E953A6F0B}"/>
              </a:ext>
            </a:extLst>
          </p:cNvPr>
          <p:cNvSpPr>
            <a:spLocks noGrp="1"/>
          </p:cNvSpPr>
          <p:nvPr>
            <p:ph idx="1"/>
          </p:nvPr>
        </p:nvSpPr>
        <p:spPr/>
        <p:txBody>
          <a:bodyPr/>
          <a:lstStyle/>
          <a:p>
            <a:r>
              <a:rPr lang="en-US"/>
              <a:t>Additional staff may include health aides/assistants, technology and clerical support. </a:t>
            </a:r>
          </a:p>
          <a:p>
            <a:r>
              <a:rPr lang="en-US"/>
              <a:t>In some schools, a health aide/assistant performs support activities under the supervision of the school nurse. </a:t>
            </a:r>
          </a:p>
          <a:p>
            <a:r>
              <a:rPr lang="en-US"/>
              <a:t>As management information technology and data requirements expand, many school districts are also obtaining additional technical assistance for the program data and evaluation systems.</a:t>
            </a:r>
          </a:p>
        </p:txBody>
      </p:sp>
    </p:spTree>
    <p:custDataLst>
      <p:tags r:id="rId1"/>
    </p:custDataLst>
    <p:extLst>
      <p:ext uri="{BB962C8B-B14F-4D97-AF65-F5344CB8AC3E}">
        <p14:creationId xmlns:p14="http://schemas.microsoft.com/office/powerpoint/2010/main" val="3243222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FEB0D-CC7E-4DDA-AD43-1B03DCE0725F}"/>
              </a:ext>
            </a:extLst>
          </p:cNvPr>
          <p:cNvSpPr>
            <a:spLocks noGrp="1"/>
          </p:cNvSpPr>
          <p:nvPr>
            <p:ph type="title"/>
          </p:nvPr>
        </p:nvSpPr>
        <p:spPr/>
        <p:txBody>
          <a:bodyPr/>
          <a:lstStyle/>
          <a:p>
            <a:pPr algn="ctr"/>
            <a:r>
              <a:rPr lang="en-US">
                <a:latin typeface="Arial"/>
                <a:cs typeface="Arial"/>
              </a:rPr>
              <a:t>Special Education Updates</a:t>
            </a:r>
          </a:p>
        </p:txBody>
      </p:sp>
    </p:spTree>
    <p:extLst>
      <p:ext uri="{BB962C8B-B14F-4D97-AF65-F5344CB8AC3E}">
        <p14:creationId xmlns:p14="http://schemas.microsoft.com/office/powerpoint/2010/main" val="268709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E7B1F-42C0-4F69-B499-8F2AF30E13FD}"/>
              </a:ext>
            </a:extLst>
          </p:cNvPr>
          <p:cNvSpPr>
            <a:spLocks noGrp="1"/>
          </p:cNvSpPr>
          <p:nvPr>
            <p:ph type="title"/>
          </p:nvPr>
        </p:nvSpPr>
        <p:spPr/>
        <p:txBody>
          <a:bodyPr>
            <a:normAutofit fontScale="90000"/>
          </a:bodyPr>
          <a:lstStyle/>
          <a:p>
            <a:br>
              <a:rPr lang="en-US" sz="6000">
                <a:solidFill>
                  <a:schemeClr val="accent1">
                    <a:lumMod val="75000"/>
                  </a:schemeClr>
                </a:solidFill>
              </a:rPr>
            </a:br>
            <a:br>
              <a:rPr lang="en-US" sz="6000">
                <a:solidFill>
                  <a:schemeClr val="accent1">
                    <a:lumMod val="75000"/>
                  </a:schemeClr>
                </a:solidFill>
              </a:rPr>
            </a:br>
            <a:br>
              <a:rPr lang="en-US" sz="6000">
                <a:solidFill>
                  <a:schemeClr val="accent1">
                    <a:lumMod val="75000"/>
                  </a:schemeClr>
                </a:solidFill>
              </a:rPr>
            </a:br>
            <a:r>
              <a:rPr lang="en-US" sz="6000">
                <a:solidFill>
                  <a:schemeClr val="accent1">
                    <a:lumMod val="75000"/>
                  </a:schemeClr>
                </a:solidFill>
              </a:rPr>
              <a:t>Panel Discussion: </a:t>
            </a:r>
            <a:br>
              <a:rPr lang="en-US" sz="6000">
                <a:solidFill>
                  <a:schemeClr val="accent1">
                    <a:lumMod val="75000"/>
                  </a:schemeClr>
                </a:solidFill>
              </a:rPr>
            </a:br>
            <a:r>
              <a:rPr lang="en-US" sz="6000">
                <a:solidFill>
                  <a:schemeClr val="accent1">
                    <a:lumMod val="75000"/>
                  </a:schemeClr>
                </a:solidFill>
              </a:rPr>
              <a:t>Meeting Challenges</a:t>
            </a:r>
            <a:br>
              <a:rPr lang="en-US" sz="6000">
                <a:solidFill>
                  <a:schemeClr val="accent1">
                    <a:lumMod val="75000"/>
                  </a:schemeClr>
                </a:solidFill>
              </a:rPr>
            </a:br>
            <a:br>
              <a:rPr lang="en-US" sz="6000">
                <a:solidFill>
                  <a:schemeClr val="accent1">
                    <a:lumMod val="75000"/>
                  </a:schemeClr>
                </a:solidFill>
              </a:rPr>
            </a:br>
            <a:br>
              <a:rPr lang="en-US" sz="6000">
                <a:solidFill>
                  <a:schemeClr val="accent1">
                    <a:lumMod val="75000"/>
                  </a:schemeClr>
                </a:solidFill>
              </a:rPr>
            </a:br>
            <a:endParaRPr lang="en-US"/>
          </a:p>
        </p:txBody>
      </p:sp>
    </p:spTree>
    <p:custDataLst>
      <p:tags r:id="rId1"/>
    </p:custDataLst>
    <p:extLst>
      <p:ext uri="{BB962C8B-B14F-4D97-AF65-F5344CB8AC3E}">
        <p14:creationId xmlns:p14="http://schemas.microsoft.com/office/powerpoint/2010/main" val="33408431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91E9A5-4E94-4ACA-9237-81E6FBB30733}"/>
              </a:ext>
            </a:extLst>
          </p:cNvPr>
          <p:cNvSpPr>
            <a:spLocks noGrp="1"/>
          </p:cNvSpPr>
          <p:nvPr>
            <p:ph type="title"/>
          </p:nvPr>
        </p:nvSpPr>
        <p:spPr/>
        <p:txBody>
          <a:bodyPr/>
          <a:lstStyle/>
          <a:p>
            <a:r>
              <a:rPr lang="en-US"/>
              <a:t>Key Questions for the Panel</a:t>
            </a:r>
          </a:p>
        </p:txBody>
      </p:sp>
      <p:sp>
        <p:nvSpPr>
          <p:cNvPr id="2" name="Content Placeholder 1">
            <a:extLst>
              <a:ext uri="{FF2B5EF4-FFF2-40B4-BE49-F238E27FC236}">
                <a16:creationId xmlns:a16="http://schemas.microsoft.com/office/drawing/2014/main" id="{E17A9803-5593-4235-8A4D-7CBB180B272B}"/>
              </a:ext>
            </a:extLst>
          </p:cNvPr>
          <p:cNvSpPr>
            <a:spLocks noGrp="1"/>
          </p:cNvSpPr>
          <p:nvPr>
            <p:ph idx="1"/>
          </p:nvPr>
        </p:nvSpPr>
        <p:spPr/>
        <p:txBody>
          <a:bodyPr vert="horz" lIns="91440" tIns="45720" rIns="91440" bIns="45720" rtlCol="0" anchor="t">
            <a:normAutofit fontScale="92500"/>
          </a:bodyPr>
          <a:lstStyle/>
          <a:p>
            <a:r>
              <a:rPr lang="en-US" sz="3600">
                <a:latin typeface="Arial"/>
                <a:cs typeface="Arial"/>
              </a:rPr>
              <a:t>Please describe the staffing solutions you have employed to meet the needs of students with disabilities in your district.</a:t>
            </a:r>
          </a:p>
          <a:p>
            <a:r>
              <a:rPr lang="en-US" sz="3600">
                <a:latin typeface="Arial"/>
                <a:cs typeface="Arial"/>
              </a:rPr>
              <a:t>What have you done to facilitate both the recruitment and retention of nurses in your district?</a:t>
            </a:r>
          </a:p>
          <a:p>
            <a:r>
              <a:rPr lang="en-US" sz="3600">
                <a:latin typeface="Arial"/>
                <a:cs typeface="Arial"/>
              </a:rPr>
              <a:t>What advice would you give to special education and school health leaders in supporting students with a wide range of disabilities?</a:t>
            </a:r>
          </a:p>
          <a:p>
            <a:pPr marL="0" indent="0">
              <a:buNone/>
            </a:pPr>
            <a:endParaRPr lang="en-US" sz="3600">
              <a:latin typeface="Arial"/>
              <a:cs typeface="Arial"/>
            </a:endParaRPr>
          </a:p>
        </p:txBody>
      </p:sp>
    </p:spTree>
    <p:custDataLst>
      <p:tags r:id="rId1"/>
    </p:custDataLst>
    <p:extLst>
      <p:ext uri="{BB962C8B-B14F-4D97-AF65-F5344CB8AC3E}">
        <p14:creationId xmlns:p14="http://schemas.microsoft.com/office/powerpoint/2010/main" val="32159951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65E6555-7291-3AAF-2019-A8B7D35545C1}"/>
              </a:ext>
            </a:extLst>
          </p:cNvPr>
          <p:cNvSpPr>
            <a:spLocks noGrp="1"/>
          </p:cNvSpPr>
          <p:nvPr>
            <p:ph type="title"/>
          </p:nvPr>
        </p:nvSpPr>
        <p:spPr>
          <a:xfrm>
            <a:off x="1314824" y="735106"/>
            <a:ext cx="10053763" cy="2928470"/>
          </a:xfrm>
        </p:spPr>
        <p:txBody>
          <a:bodyPr vert="horz" lIns="91440" tIns="45720" rIns="91440" bIns="45720" rtlCol="0" anchor="b">
            <a:normAutofit/>
          </a:bodyPr>
          <a:lstStyle/>
          <a:p>
            <a:pPr algn="ctr"/>
            <a:r>
              <a:rPr lang="en-US" sz="6600">
                <a:solidFill>
                  <a:schemeClr val="bg1"/>
                </a:solidFill>
                <a:latin typeface="Calibri"/>
                <a:cs typeface="Arial"/>
              </a:rPr>
              <a:t>Q&amp;A</a:t>
            </a:r>
            <a:endParaRPr lang="en-US" sz="6600">
              <a:solidFill>
                <a:schemeClr val="bg1"/>
              </a:solidFill>
              <a:latin typeface="Calibri"/>
            </a:endParaRPr>
          </a:p>
        </p:txBody>
      </p:sp>
    </p:spTree>
    <p:custDataLst>
      <p:tags r:id="rId1"/>
    </p:custDataLst>
    <p:extLst>
      <p:ext uri="{BB962C8B-B14F-4D97-AF65-F5344CB8AC3E}">
        <p14:creationId xmlns:p14="http://schemas.microsoft.com/office/powerpoint/2010/main" val="3873130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7BAAF9-4F2C-301D-4A76-1220431F0F13}"/>
              </a:ext>
            </a:extLst>
          </p:cNvPr>
          <p:cNvSpPr>
            <a:spLocks noGrp="1"/>
          </p:cNvSpPr>
          <p:nvPr>
            <p:ph type="title"/>
          </p:nvPr>
        </p:nvSpPr>
        <p:spPr/>
        <p:txBody>
          <a:bodyPr>
            <a:normAutofit/>
          </a:bodyPr>
          <a:lstStyle/>
          <a:p>
            <a:pPr algn="ctr"/>
            <a:r>
              <a:rPr lang="en-US" sz="3600" dirty="0"/>
              <a:t>Planning for the FY2024 Federal Grant Application</a:t>
            </a:r>
          </a:p>
        </p:txBody>
      </p:sp>
      <p:sp>
        <p:nvSpPr>
          <p:cNvPr id="2" name="Content Placeholder 1">
            <a:extLst>
              <a:ext uri="{FF2B5EF4-FFF2-40B4-BE49-F238E27FC236}">
                <a16:creationId xmlns:a16="http://schemas.microsoft.com/office/drawing/2014/main" id="{8D3AECF6-13EA-8EA5-807A-CB4E3328382C}"/>
              </a:ext>
            </a:extLst>
          </p:cNvPr>
          <p:cNvSpPr>
            <a:spLocks noGrp="1"/>
          </p:cNvSpPr>
          <p:nvPr>
            <p:ph idx="1"/>
          </p:nvPr>
        </p:nvSpPr>
        <p:spPr>
          <a:xfrm>
            <a:off x="838200" y="1900718"/>
            <a:ext cx="10515600" cy="4238825"/>
          </a:xfrm>
        </p:spPr>
        <p:txBody>
          <a:bodyPr vert="horz" lIns="91440" tIns="45720" rIns="91440" bIns="45720" rtlCol="0" anchor="t">
            <a:noAutofit/>
          </a:bodyPr>
          <a:lstStyle/>
          <a:p>
            <a:r>
              <a:rPr lang="en-US" sz="2600">
                <a:latin typeface="Calibri"/>
                <a:cs typeface="Arial"/>
              </a:rPr>
              <a:t>Conditions of Assistance: IDEA Part B Funding</a:t>
            </a:r>
          </a:p>
          <a:p>
            <a:pPr lvl="1"/>
            <a:r>
              <a:rPr lang="en-US" sz="2600">
                <a:latin typeface="Calibri"/>
                <a:cs typeface="Arial"/>
              </a:rPr>
              <a:t>Submitted annually</a:t>
            </a:r>
          </a:p>
          <a:p>
            <a:pPr lvl="1"/>
            <a:r>
              <a:rPr lang="en-US" sz="2600">
                <a:latin typeface="Calibri"/>
                <a:cs typeface="Arial"/>
              </a:rPr>
              <a:t>Certification Section - The Superintendent (or school leader), Special Education Administrator, School Business Official, and School Committee Chairperson/Board of Trustees Chairperson</a:t>
            </a:r>
            <a:endParaRPr lang="en-US" sz="2600">
              <a:latin typeface="Calibri"/>
            </a:endParaRPr>
          </a:p>
          <a:p>
            <a:r>
              <a:rPr lang="en-US" sz="2600">
                <a:latin typeface="Calibri"/>
                <a:cs typeface="Arial"/>
              </a:rPr>
              <a:t>Maintenance of Effort (MOE)</a:t>
            </a:r>
            <a:endParaRPr lang="en-US" sz="2600">
              <a:latin typeface="Calibri"/>
            </a:endParaRPr>
          </a:p>
          <a:p>
            <a:pPr lvl="1"/>
            <a:r>
              <a:rPr lang="en-US" sz="2600">
                <a:solidFill>
                  <a:srgbClr val="000000"/>
                </a:solidFill>
                <a:latin typeface="Calibri" panose="020F0502020204030204" pitchFamily="34" charset="0"/>
              </a:rPr>
              <a:t>B</a:t>
            </a:r>
            <a:r>
              <a:rPr lang="en-US" sz="2600" b="0" i="0">
                <a:solidFill>
                  <a:srgbClr val="000000"/>
                </a:solidFill>
                <a:effectLst/>
                <a:latin typeface="Calibri" panose="020F0502020204030204" pitchFamily="34" charset="0"/>
              </a:rPr>
              <a:t>udget and student data for the upcoming school year</a:t>
            </a:r>
            <a:r>
              <a:rPr lang="en-US" sz="2600" b="0" i="0">
                <a:solidFill>
                  <a:srgbClr val="000000"/>
                </a:solidFill>
                <a:effectLst/>
                <a:latin typeface="Calibri"/>
              </a:rPr>
              <a:t>	</a:t>
            </a:r>
            <a:endParaRPr lang="en-US" sz="2600">
              <a:latin typeface="Calibri"/>
            </a:endParaRPr>
          </a:p>
          <a:p>
            <a:r>
              <a:rPr lang="en-US" sz="2600">
                <a:latin typeface="Calibri"/>
              </a:rPr>
              <a:t>Making Money Matter (M3) Budget</a:t>
            </a:r>
          </a:p>
          <a:p>
            <a:pPr lvl="1"/>
            <a:r>
              <a:rPr lang="en-US" sz="2600">
                <a:latin typeface="Calibri"/>
                <a:cs typeface="Arial"/>
              </a:rPr>
              <a:t>LEAs that were identified in 2022-2023 as Needing Intervention on LEA Determinations</a:t>
            </a:r>
            <a:endParaRPr lang="en-US" sz="2600">
              <a:latin typeface="Calibri"/>
            </a:endParaRPr>
          </a:p>
          <a:p>
            <a:pPr lvl="1"/>
            <a:r>
              <a:rPr lang="en-US" sz="2600">
                <a:latin typeface="Calibri"/>
              </a:rPr>
              <a:t>At least 2% of IDEA Funds</a:t>
            </a:r>
          </a:p>
        </p:txBody>
      </p:sp>
    </p:spTree>
    <p:extLst>
      <p:ext uri="{BB962C8B-B14F-4D97-AF65-F5344CB8AC3E}">
        <p14:creationId xmlns:p14="http://schemas.microsoft.com/office/powerpoint/2010/main" val="2165275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552C86-A22D-9501-1E02-C7369207C4C9}"/>
              </a:ext>
            </a:extLst>
          </p:cNvPr>
          <p:cNvSpPr>
            <a:spLocks noGrp="1"/>
          </p:cNvSpPr>
          <p:nvPr>
            <p:ph type="title"/>
          </p:nvPr>
        </p:nvSpPr>
        <p:spPr/>
        <p:txBody>
          <a:bodyPr>
            <a:normAutofit/>
          </a:bodyPr>
          <a:lstStyle/>
          <a:p>
            <a:r>
              <a:rPr lang="en-US" sz="3600" dirty="0"/>
              <a:t>Planning for the FY 2024 Federal Grant Application</a:t>
            </a:r>
          </a:p>
        </p:txBody>
      </p:sp>
      <p:sp>
        <p:nvSpPr>
          <p:cNvPr id="2" name="Content Placeholder 1">
            <a:extLst>
              <a:ext uri="{FF2B5EF4-FFF2-40B4-BE49-F238E27FC236}">
                <a16:creationId xmlns:a16="http://schemas.microsoft.com/office/drawing/2014/main" id="{F3B98A23-EED6-0D42-72A4-04EDD23F9160}"/>
              </a:ext>
            </a:extLst>
          </p:cNvPr>
          <p:cNvSpPr>
            <a:spLocks noGrp="1"/>
          </p:cNvSpPr>
          <p:nvPr>
            <p:ph idx="1"/>
          </p:nvPr>
        </p:nvSpPr>
        <p:spPr/>
        <p:txBody>
          <a:bodyPr vert="horz" lIns="91440" tIns="45720" rIns="91440" bIns="45720" rtlCol="0" anchor="t">
            <a:noAutofit/>
          </a:bodyPr>
          <a:lstStyle/>
          <a:p>
            <a:r>
              <a:rPr lang="en-US" sz="2600" b="0" i="0">
                <a:effectLst/>
                <a:latin typeface="Calibri"/>
                <a:cs typeface="Calibri"/>
              </a:rPr>
              <a:t>Comprehensive Coordinated Early Intervening Services (CCEIS)</a:t>
            </a:r>
          </a:p>
          <a:p>
            <a:pPr lvl="1"/>
            <a:r>
              <a:rPr lang="en-US" sz="2600">
                <a:latin typeface="Calibri"/>
                <a:cs typeface="Calibri"/>
              </a:rPr>
              <a:t>Mandatory 15% reserve (</a:t>
            </a:r>
            <a:r>
              <a:rPr lang="en-US" sz="2600" b="0" i="0">
                <a:solidFill>
                  <a:srgbClr val="000000"/>
                </a:solidFill>
                <a:effectLst/>
                <a:latin typeface="Calibri"/>
                <a:cs typeface="Calibri"/>
              </a:rPr>
              <a:t>districts identified in the fall 2022)</a:t>
            </a:r>
            <a:endParaRPr lang="en-US" sz="2600" b="0" i="0">
              <a:effectLst/>
              <a:latin typeface="Calibri"/>
              <a:cs typeface="Calibri"/>
            </a:endParaRPr>
          </a:p>
          <a:p>
            <a:r>
              <a:rPr lang="en-US" sz="2600" i="0">
                <a:effectLst/>
                <a:latin typeface="Calibri"/>
                <a:cs typeface="Calibri"/>
              </a:rPr>
              <a:t>Coordinated Early Intervening Services (CEIS)</a:t>
            </a:r>
          </a:p>
          <a:p>
            <a:pPr lvl="1"/>
            <a:r>
              <a:rPr lang="en-US" sz="2600">
                <a:latin typeface="Calibri"/>
                <a:cs typeface="Calibri"/>
              </a:rPr>
              <a:t>Optional</a:t>
            </a:r>
          </a:p>
          <a:p>
            <a:r>
              <a:rPr lang="en-US" sz="2600">
                <a:latin typeface="Calibri"/>
                <a:cs typeface="Calibri"/>
              </a:rPr>
              <a:t>Equitable Services</a:t>
            </a:r>
          </a:p>
          <a:p>
            <a:pPr lvl="1"/>
            <a:r>
              <a:rPr lang="en-US" sz="2600">
                <a:latin typeface="Calibri"/>
                <a:cs typeface="Calibri"/>
              </a:rPr>
              <a:t>Proportionate Share (fall 2022 child count)</a:t>
            </a:r>
          </a:p>
          <a:p>
            <a:pPr lvl="1"/>
            <a:r>
              <a:rPr lang="en-US" sz="2600">
                <a:latin typeface="Calibri"/>
                <a:cs typeface="Calibri"/>
              </a:rPr>
              <a:t>Resolution Funds (Year 3 allocations for fund code 240)</a:t>
            </a:r>
          </a:p>
          <a:p>
            <a:pPr lvl="1"/>
            <a:r>
              <a:rPr lang="en-US" sz="2600">
                <a:latin typeface="Calibri"/>
                <a:cs typeface="Calibri"/>
              </a:rPr>
              <a:t>Written Affirmation (including Resolution Funds)</a:t>
            </a:r>
          </a:p>
          <a:p>
            <a:pPr lvl="1"/>
            <a:r>
              <a:rPr lang="en-US" sz="2600">
                <a:latin typeface="Calibri"/>
                <a:cs typeface="Calibri"/>
              </a:rPr>
              <a:t>Carryover Questionnaire</a:t>
            </a:r>
          </a:p>
          <a:p>
            <a:r>
              <a:rPr lang="en-US" sz="2600">
                <a:latin typeface="Calibri"/>
                <a:cs typeface="Arial"/>
              </a:rPr>
              <a:t> General Education Provision Act (</a:t>
            </a:r>
            <a:r>
              <a:rPr lang="en-US" sz="2600">
                <a:latin typeface="Calibri"/>
                <a:cs typeface="Calibri"/>
              </a:rPr>
              <a:t>GEPA) Statement</a:t>
            </a:r>
          </a:p>
        </p:txBody>
      </p:sp>
    </p:spTree>
    <p:extLst>
      <p:ext uri="{BB962C8B-B14F-4D97-AF65-F5344CB8AC3E}">
        <p14:creationId xmlns:p14="http://schemas.microsoft.com/office/powerpoint/2010/main" val="1710642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36B450-246C-41C5-F888-9D402EA999B3}"/>
              </a:ext>
            </a:extLst>
          </p:cNvPr>
          <p:cNvSpPr>
            <a:spLocks noGrp="1"/>
          </p:cNvSpPr>
          <p:nvPr>
            <p:ph idx="1"/>
          </p:nvPr>
        </p:nvSpPr>
        <p:spPr/>
        <p:txBody>
          <a:bodyPr>
            <a:normAutofit/>
          </a:bodyPr>
          <a:lstStyle/>
          <a:p>
            <a:pPr marL="0" indent="0">
              <a:buNone/>
            </a:pPr>
            <a:r>
              <a:rPr lang="en-US" sz="2800" b="1">
                <a:latin typeface="+mn-lt"/>
              </a:rPr>
              <a:t>General GEPA Question</a:t>
            </a:r>
            <a:endParaRPr lang="en-US">
              <a:latin typeface="Calibri"/>
              <a:cs typeface="Arial"/>
            </a:endParaRPr>
          </a:p>
          <a:p>
            <a:r>
              <a:rPr lang="en-US" sz="2800">
                <a:latin typeface="Calibri"/>
                <a:cs typeface="Arial"/>
              </a:rPr>
              <a:t>Describe how your entity’s existing mission, policies, or commitments ensure equitable access to, and equitable participation in, the proposed project or activity (in the general federal grant section to be answered once by the district).</a:t>
            </a:r>
          </a:p>
          <a:p>
            <a:pPr marL="0" indent="0">
              <a:buNone/>
            </a:pPr>
            <a:endParaRPr lang="en-US" sz="2800"/>
          </a:p>
          <a:p>
            <a:r>
              <a:rPr lang="en-US" sz="2800">
                <a:latin typeface="Calibri"/>
                <a:cs typeface="Arial"/>
              </a:rPr>
              <a:t>The Department’s </a:t>
            </a:r>
            <a:r>
              <a:rPr lang="en-US" sz="2800">
                <a:latin typeface="Calibri"/>
                <a:cs typeface="Arial"/>
                <a:hlinkClick r:id="rId2"/>
              </a:rPr>
              <a:t>GEPA Statement</a:t>
            </a:r>
            <a:r>
              <a:rPr lang="en-US" sz="2800">
                <a:latin typeface="Calibri"/>
                <a:cs typeface="Arial"/>
              </a:rPr>
              <a:t> was filed with the IDEA State Application.</a:t>
            </a:r>
          </a:p>
          <a:p>
            <a:endParaRPr lang="en-US"/>
          </a:p>
        </p:txBody>
      </p:sp>
      <p:sp>
        <p:nvSpPr>
          <p:cNvPr id="3" name="Title 2">
            <a:extLst>
              <a:ext uri="{FF2B5EF4-FFF2-40B4-BE49-F238E27FC236}">
                <a16:creationId xmlns:a16="http://schemas.microsoft.com/office/drawing/2014/main" id="{893EBE37-478F-2AE0-B76E-381321285A81}"/>
              </a:ext>
            </a:extLst>
          </p:cNvPr>
          <p:cNvSpPr>
            <a:spLocks noGrp="1"/>
          </p:cNvSpPr>
          <p:nvPr>
            <p:ph type="title"/>
          </p:nvPr>
        </p:nvSpPr>
        <p:spPr>
          <a:xfrm>
            <a:off x="838200" y="365126"/>
            <a:ext cx="10515600" cy="1987656"/>
          </a:xfrm>
        </p:spPr>
        <p:txBody>
          <a:bodyPr>
            <a:normAutofit/>
          </a:bodyPr>
          <a:lstStyle/>
          <a:p>
            <a:pPr algn="ctr"/>
            <a:r>
              <a:rPr lang="en-US" sz="4400" b="1">
                <a:latin typeface="+mn-lt"/>
              </a:rPr>
              <a:t>Federal Grant Application </a:t>
            </a:r>
            <a:br>
              <a:rPr lang="en-US" sz="4400" b="1">
                <a:latin typeface="+mn-lt"/>
              </a:rPr>
            </a:br>
            <a:r>
              <a:rPr lang="en-US" sz="4400" b="1">
                <a:latin typeface="+mn-lt"/>
              </a:rPr>
              <a:t>Assurances</a:t>
            </a:r>
            <a:br>
              <a:rPr lang="en-US" sz="4400" b="1">
                <a:latin typeface="+mn-lt"/>
                <a:cs typeface="Arial"/>
              </a:rPr>
            </a:br>
            <a:endParaRPr lang="en-US"/>
          </a:p>
        </p:txBody>
      </p:sp>
    </p:spTree>
    <p:extLst>
      <p:ext uri="{BB962C8B-B14F-4D97-AF65-F5344CB8AC3E}">
        <p14:creationId xmlns:p14="http://schemas.microsoft.com/office/powerpoint/2010/main" val="3752605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7BAAF9-4F2C-301D-4A76-1220431F0F13}"/>
              </a:ext>
            </a:extLst>
          </p:cNvPr>
          <p:cNvSpPr>
            <a:spLocks noGrp="1"/>
          </p:cNvSpPr>
          <p:nvPr>
            <p:ph type="title"/>
          </p:nvPr>
        </p:nvSpPr>
        <p:spPr>
          <a:xfrm>
            <a:off x="1190185" y="300872"/>
            <a:ext cx="10543859" cy="1491888"/>
          </a:xfrm>
        </p:spPr>
        <p:txBody>
          <a:bodyPr>
            <a:normAutofit/>
          </a:bodyPr>
          <a:lstStyle/>
          <a:p>
            <a:pPr algn="ctr"/>
            <a:r>
              <a:rPr lang="en-US" sz="3600" b="1">
                <a:latin typeface="Calibri"/>
                <a:cs typeface="Calibri"/>
              </a:rPr>
              <a:t>Federal Grant Application</a:t>
            </a:r>
            <a:br>
              <a:rPr lang="en-US" sz="3600" b="1">
                <a:latin typeface="Calibri"/>
                <a:cs typeface="Calibri"/>
              </a:rPr>
            </a:br>
            <a:r>
              <a:rPr lang="en-US" sz="3600" b="1">
                <a:latin typeface="Calibri"/>
                <a:cs typeface="Calibri"/>
              </a:rPr>
              <a:t>IDEA Related Questions</a:t>
            </a:r>
          </a:p>
        </p:txBody>
      </p:sp>
      <p:pic>
        <p:nvPicPr>
          <p:cNvPr id="2" name="Picture 3" descr="A table of how the questions will look like in the system. The questions including What barriers may impede equitable access and participation of students, educators, or other beneficiaries?, What steps will you take to address such barriers to equitable access and participation in the proposed project or activity?,​ and What is your timeline, including targeted milestones, for addressing these identified barriers?​">
            <a:extLst>
              <a:ext uri="{FF2B5EF4-FFF2-40B4-BE49-F238E27FC236}">
                <a16:creationId xmlns:a16="http://schemas.microsoft.com/office/drawing/2014/main" id="{5FEB7E22-5F44-A860-F024-2772DC2426F3}"/>
              </a:ext>
            </a:extLst>
          </p:cNvPr>
          <p:cNvPicPr>
            <a:picLocks noChangeAspect="1"/>
          </p:cNvPicPr>
          <p:nvPr/>
        </p:nvPicPr>
        <p:blipFill>
          <a:blip r:embed="rId2"/>
          <a:stretch>
            <a:fillRect/>
          </a:stretch>
        </p:blipFill>
        <p:spPr>
          <a:xfrm>
            <a:off x="286870" y="2205765"/>
            <a:ext cx="11461376" cy="3847206"/>
          </a:xfrm>
          <a:prstGeom prst="rect">
            <a:avLst/>
          </a:prstGeom>
        </p:spPr>
      </p:pic>
    </p:spTree>
    <p:extLst>
      <p:ext uri="{BB962C8B-B14F-4D97-AF65-F5344CB8AC3E}">
        <p14:creationId xmlns:p14="http://schemas.microsoft.com/office/powerpoint/2010/main" val="2280955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9F77E9-EB7D-4479-2032-8E2BDF5BF593}"/>
              </a:ext>
            </a:extLst>
          </p:cNvPr>
          <p:cNvSpPr>
            <a:spLocks noGrp="1"/>
          </p:cNvSpPr>
          <p:nvPr>
            <p:ph type="title"/>
          </p:nvPr>
        </p:nvSpPr>
        <p:spPr/>
        <p:txBody>
          <a:bodyPr>
            <a:normAutofit/>
          </a:bodyPr>
          <a:lstStyle/>
          <a:p>
            <a:r>
              <a:rPr lang="en-US">
                <a:latin typeface="Arial"/>
                <a:cs typeface="Arial"/>
              </a:rPr>
              <a:t>IEP Improvement Project Updates</a:t>
            </a:r>
            <a:endParaRPr lang="en-US"/>
          </a:p>
        </p:txBody>
      </p:sp>
      <p:sp>
        <p:nvSpPr>
          <p:cNvPr id="2" name="Content Placeholder 1">
            <a:extLst>
              <a:ext uri="{FF2B5EF4-FFF2-40B4-BE49-F238E27FC236}">
                <a16:creationId xmlns:a16="http://schemas.microsoft.com/office/drawing/2014/main" id="{9E2CEF32-E698-59CD-24A9-1C56DB18B309}"/>
              </a:ext>
            </a:extLst>
          </p:cNvPr>
          <p:cNvSpPr>
            <a:spLocks noGrp="1"/>
          </p:cNvSpPr>
          <p:nvPr>
            <p:ph idx="1"/>
          </p:nvPr>
        </p:nvSpPr>
        <p:spPr>
          <a:xfrm>
            <a:off x="205597" y="2302644"/>
            <a:ext cx="11148203" cy="4414821"/>
          </a:xfrm>
        </p:spPr>
        <p:txBody>
          <a:bodyPr vert="horz" lIns="91440" tIns="45720" rIns="91440" bIns="45720" rtlCol="0" anchor="t">
            <a:normAutofit fontScale="92500"/>
          </a:bodyPr>
          <a:lstStyle/>
          <a:p>
            <a:r>
              <a:rPr lang="en-US">
                <a:latin typeface="Arial"/>
                <a:cs typeface="Arial"/>
              </a:rPr>
              <a:t>Check out the updated </a:t>
            </a:r>
            <a:r>
              <a:rPr lang="en-US">
                <a:latin typeface="Arial"/>
                <a:cs typeface="Arial"/>
                <a:hlinkClick r:id="rId3"/>
              </a:rPr>
              <a:t>website</a:t>
            </a:r>
            <a:r>
              <a:rPr lang="en-US">
                <a:latin typeface="Arial"/>
                <a:cs typeface="Arial"/>
              </a:rPr>
              <a:t>!</a:t>
            </a:r>
            <a:endParaRPr lang="en-US"/>
          </a:p>
          <a:p>
            <a:r>
              <a:rPr lang="en-US">
                <a:latin typeface="Arial"/>
                <a:cs typeface="Arial"/>
              </a:rPr>
              <a:t>Save the date </a:t>
            </a:r>
            <a:endParaRPr lang="en-US"/>
          </a:p>
          <a:p>
            <a:pPr lvl="1"/>
            <a:r>
              <a:rPr lang="en-US">
                <a:latin typeface="Arial"/>
                <a:cs typeface="Arial"/>
              </a:rPr>
              <a:t>IEP Office Hours – June 15 2:00-3:00 PM </a:t>
            </a:r>
            <a:endParaRPr lang="en-US"/>
          </a:p>
          <a:p>
            <a:r>
              <a:rPr lang="en-US">
                <a:latin typeface="Arial"/>
                <a:cs typeface="Arial"/>
              </a:rPr>
              <a:t>Reminder for schools and districts that will be implementing in 2023-2024</a:t>
            </a:r>
            <a:endParaRPr lang="en-US"/>
          </a:p>
          <a:p>
            <a:pPr lvl="1"/>
            <a:r>
              <a:rPr lang="en-US">
                <a:latin typeface="Arial"/>
                <a:cs typeface="Arial"/>
              </a:rPr>
              <a:t>Training of Trainers Symposium May 31 and June 1 12:00-3:00 PM</a:t>
            </a:r>
            <a:endParaRPr lang="en-US"/>
          </a:p>
          <a:p>
            <a:pPr lvl="1"/>
            <a:r>
              <a:rPr lang="en-US">
                <a:latin typeface="Arial"/>
                <a:cs typeface="Arial"/>
              </a:rPr>
              <a:t>Registration Closed!</a:t>
            </a:r>
            <a:endParaRPr lang="en-US"/>
          </a:p>
          <a:p>
            <a:r>
              <a:rPr lang="en-US">
                <a:latin typeface="Arial"/>
                <a:cs typeface="Arial"/>
              </a:rPr>
              <a:t>Vendor Communication and Support</a:t>
            </a:r>
            <a:endParaRPr lang="en-US"/>
          </a:p>
          <a:p>
            <a:pPr lvl="1"/>
            <a:r>
              <a:rPr lang="en-US">
                <a:latin typeface="Arial"/>
                <a:cs typeface="Arial"/>
              </a:rPr>
              <a:t>Upcoming Additional Office Hours Session – PLEASE NOTIFY YOUR VENDORS!</a:t>
            </a:r>
            <a:endParaRPr lang="en-US"/>
          </a:p>
          <a:p>
            <a:pPr lvl="1"/>
            <a:r>
              <a:rPr lang="en-US">
                <a:latin typeface="Arial"/>
                <a:cs typeface="Arial"/>
              </a:rPr>
              <a:t>June 8 11:00-12:00 (Please have vendors email </a:t>
            </a:r>
            <a:r>
              <a:rPr lang="en-US">
                <a:latin typeface="Arial"/>
                <a:cs typeface="Arial"/>
                <a:hlinkClick r:id="rId4"/>
              </a:rPr>
              <a:t>SpecialEducation@doe.mass.edu</a:t>
            </a:r>
            <a:r>
              <a:rPr lang="en-US">
                <a:latin typeface="Arial"/>
                <a:cs typeface="Arial"/>
              </a:rPr>
              <a:t> if they are interested in attending</a:t>
            </a:r>
            <a:endParaRPr lang="en-US"/>
          </a:p>
          <a:p>
            <a:endParaRPr lang="en-US"/>
          </a:p>
        </p:txBody>
      </p:sp>
      <p:pic>
        <p:nvPicPr>
          <p:cNvPr id="4" name="Picture 4" descr="Image that states &quot;Send us your questions&quot;">
            <a:extLst>
              <a:ext uri="{FF2B5EF4-FFF2-40B4-BE49-F238E27FC236}">
                <a16:creationId xmlns:a16="http://schemas.microsoft.com/office/drawing/2014/main" id="{C8655CC8-4323-9FCC-BDCC-BEBAA16F8D6B}"/>
              </a:ext>
            </a:extLst>
          </p:cNvPr>
          <p:cNvPicPr>
            <a:picLocks noChangeAspect="1"/>
          </p:cNvPicPr>
          <p:nvPr/>
        </p:nvPicPr>
        <p:blipFill>
          <a:blip r:embed="rId5"/>
          <a:stretch>
            <a:fillRect/>
          </a:stretch>
        </p:blipFill>
        <p:spPr>
          <a:xfrm rot="1080000">
            <a:off x="9596438" y="1005966"/>
            <a:ext cx="2143125" cy="2143125"/>
          </a:xfrm>
          <a:prstGeom prst="rect">
            <a:avLst/>
          </a:prstGeom>
        </p:spPr>
      </p:pic>
    </p:spTree>
    <p:extLst>
      <p:ext uri="{BB962C8B-B14F-4D97-AF65-F5344CB8AC3E}">
        <p14:creationId xmlns:p14="http://schemas.microsoft.com/office/powerpoint/2010/main" val="2284335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1F43D5-BACB-43D4-8779-B288F13B84D4}"/>
              </a:ext>
            </a:extLst>
          </p:cNvPr>
          <p:cNvSpPr txBox="1">
            <a:spLocks noGrp="1"/>
          </p:cNvSpPr>
          <p:nvPr>
            <p:ph type="title"/>
          </p:nvPr>
        </p:nvSpPr>
        <p:spPr>
          <a:xfrm>
            <a:off x="826396" y="586855"/>
            <a:ext cx="4230100" cy="4051820"/>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fontScale="90000"/>
          </a:bodyPr>
          <a:lstStyle/>
          <a:p>
            <a:pPr marL="457200" lvl="0" indent="-457200" algn="r">
              <a:spcAft>
                <a:spcPts val="600"/>
              </a:spcAft>
              <a:defRPr/>
            </a:pPr>
            <a:br>
              <a:rPr lang="en-US" sz="1600" kern="1200">
                <a:solidFill>
                  <a:srgbClr val="FFFFFF"/>
                </a:solidFill>
                <a:latin typeface="+mj-lt"/>
                <a:ea typeface="+mj-ea"/>
                <a:cs typeface="+mj-cs"/>
              </a:rPr>
            </a:br>
            <a:br>
              <a:rPr lang="en-US" sz="1600" b="1" kern="1200">
                <a:solidFill>
                  <a:srgbClr val="FFFFFF"/>
                </a:solidFill>
                <a:latin typeface="+mj-lt"/>
                <a:ea typeface="+mj-ea"/>
                <a:cs typeface="+mj-cs"/>
              </a:rPr>
            </a:br>
            <a:br>
              <a:rPr lang="en-US" sz="1600" b="0" i="0" kern="1200">
                <a:solidFill>
                  <a:srgbClr val="FFFFFF"/>
                </a:solidFill>
                <a:effectLst/>
                <a:latin typeface="+mj-lt"/>
                <a:ea typeface="+mj-ea"/>
                <a:cs typeface="+mj-cs"/>
              </a:rPr>
            </a:br>
            <a:br>
              <a:rPr lang="en-US" sz="1600" b="0" i="0" kern="1200">
                <a:solidFill>
                  <a:srgbClr val="FFFFFF"/>
                </a:solidFill>
                <a:effectLst/>
                <a:latin typeface="+mj-lt"/>
                <a:ea typeface="+mj-ea"/>
                <a:cs typeface="+mj-cs"/>
              </a:rPr>
            </a:br>
            <a:br>
              <a:rPr lang="en-US" sz="1600" b="0" i="0" kern="1200">
                <a:solidFill>
                  <a:srgbClr val="FFFFFF"/>
                </a:solidFill>
                <a:effectLst/>
                <a:latin typeface="+mj-lt"/>
                <a:ea typeface="+mj-ea"/>
                <a:cs typeface="+mj-cs"/>
              </a:rPr>
            </a:br>
            <a:br>
              <a:rPr lang="en-US" sz="1600" b="0" i="0" kern="1200">
                <a:solidFill>
                  <a:srgbClr val="FFFFFF"/>
                </a:solidFill>
                <a:effectLst/>
                <a:latin typeface="+mj-lt"/>
                <a:ea typeface="+mj-ea"/>
                <a:cs typeface="+mj-cs"/>
              </a:rPr>
            </a:br>
            <a:br>
              <a:rPr lang="en-US" sz="1600" b="0" i="0" kern="1200">
                <a:solidFill>
                  <a:srgbClr val="FFFFFF"/>
                </a:solidFill>
                <a:effectLst/>
                <a:latin typeface="+mj-lt"/>
                <a:ea typeface="+mj-ea"/>
                <a:cs typeface="+mj-cs"/>
              </a:rPr>
            </a:br>
            <a:br>
              <a:rPr lang="en-US" sz="1600" b="0" i="0" kern="1200">
                <a:solidFill>
                  <a:srgbClr val="FFFFFF"/>
                </a:solidFill>
                <a:effectLst/>
                <a:latin typeface="+mj-lt"/>
                <a:ea typeface="+mj-ea"/>
                <a:cs typeface="+mj-cs"/>
              </a:rPr>
            </a:br>
            <a:br>
              <a:rPr lang="en-US" sz="1600" b="0" i="0" kern="1200">
                <a:solidFill>
                  <a:srgbClr val="002060"/>
                </a:solidFill>
                <a:effectLst/>
                <a:latin typeface="+mj-lt"/>
                <a:ea typeface="+mj-ea"/>
                <a:cs typeface="+mj-cs"/>
              </a:rPr>
            </a:br>
            <a:br>
              <a:rPr lang="en-US" sz="1600" b="0" i="0" kern="1200">
                <a:solidFill>
                  <a:srgbClr val="002060"/>
                </a:solidFill>
                <a:effectLst/>
                <a:latin typeface="+mj-lt"/>
                <a:ea typeface="+mj-ea"/>
                <a:cs typeface="+mj-cs"/>
              </a:rPr>
            </a:br>
            <a:r>
              <a:rPr lang="en-US" b="1" kern="1200">
                <a:solidFill>
                  <a:srgbClr val="002060"/>
                </a:solidFill>
                <a:latin typeface="+mj-lt"/>
                <a:ea typeface="+mj-ea"/>
                <a:cs typeface="+mj-cs"/>
              </a:rPr>
              <a:t>Special Education Leadership Institutes</a:t>
            </a:r>
            <a:br>
              <a:rPr lang="en-US" sz="1600" b="0" i="0" kern="1200">
                <a:solidFill>
                  <a:srgbClr val="FFFFFF"/>
                </a:solidFill>
                <a:effectLst/>
                <a:latin typeface="+mj-lt"/>
                <a:ea typeface="+mj-ea"/>
                <a:cs typeface="+mj-cs"/>
              </a:rPr>
            </a:br>
            <a:br>
              <a:rPr lang="en-US" sz="1600" b="0" i="0" kern="1200">
                <a:solidFill>
                  <a:srgbClr val="FFFFFF"/>
                </a:solidFill>
                <a:effectLst/>
                <a:latin typeface="+mj-lt"/>
                <a:ea typeface="+mj-ea"/>
                <a:cs typeface="+mj-cs"/>
              </a:rPr>
            </a:br>
            <a:endParaRPr kumimoji="0" lang="en-US" sz="1600" b="0" i="0" u="none" strike="noStrike" kern="1200" cap="none" spc="0" normalizeH="0" baseline="0" noProof="0">
              <a:ln>
                <a:noFill/>
              </a:ln>
              <a:solidFill>
                <a:srgbClr val="FFFFFF"/>
              </a:solidFill>
              <a:effectLst/>
              <a:uLnTx/>
              <a:uFillTx/>
              <a:latin typeface="+mj-lt"/>
              <a:ea typeface="+mj-ea"/>
              <a:cs typeface="+mj-cs"/>
            </a:endParaRPr>
          </a:p>
        </p:txBody>
      </p:sp>
      <p:sp>
        <p:nvSpPr>
          <p:cNvPr id="3" name="Content Placeholder 2">
            <a:extLst>
              <a:ext uri="{FF2B5EF4-FFF2-40B4-BE49-F238E27FC236}">
                <a16:creationId xmlns:a16="http://schemas.microsoft.com/office/drawing/2014/main" id="{0B546E5E-6FDC-453F-9540-9D88D4E8F8C6}"/>
              </a:ext>
            </a:extLst>
          </p:cNvPr>
          <p:cNvSpPr>
            <a:spLocks noGrp="1"/>
          </p:cNvSpPr>
          <p:nvPr>
            <p:ph idx="1"/>
          </p:nvPr>
        </p:nvSpPr>
        <p:spPr>
          <a:xfrm>
            <a:off x="5485239" y="1100487"/>
            <a:ext cx="5545830" cy="6033602"/>
          </a:xfrm>
        </p:spPr>
        <p:txBody>
          <a:bodyPr vert="horz" lIns="91440" tIns="45720" rIns="91440" bIns="45720" rtlCol="0" anchor="ctr">
            <a:normAutofit/>
          </a:bodyPr>
          <a:lstStyle/>
          <a:p>
            <a:r>
              <a:rPr lang="en-US" sz="2400">
                <a:latin typeface="+mn-lt"/>
                <a:cs typeface="+mn-cs"/>
              </a:rPr>
              <a:t>Focus on the key principles of state and federal priorities for student and educator success. </a:t>
            </a:r>
          </a:p>
          <a:p>
            <a:r>
              <a:rPr lang="en-US" sz="2400">
                <a:latin typeface="+mn-lt"/>
                <a:cs typeface="+mn-cs"/>
              </a:rPr>
              <a:t>Provides educator development </a:t>
            </a:r>
          </a:p>
          <a:p>
            <a:r>
              <a:rPr lang="en-US" sz="2400">
                <a:latin typeface="+mn-lt"/>
                <a:cs typeface="+mn-cs"/>
              </a:rPr>
              <a:t>Provides opportunities to: </a:t>
            </a:r>
          </a:p>
          <a:p>
            <a:pPr lvl="1"/>
            <a:r>
              <a:rPr lang="en-US">
                <a:latin typeface="+mn-lt"/>
                <a:cs typeface="+mn-cs"/>
              </a:rPr>
              <a:t>network </a:t>
            </a:r>
          </a:p>
          <a:p>
            <a:pPr lvl="1"/>
            <a:r>
              <a:rPr lang="en-US">
                <a:latin typeface="+mn-lt"/>
                <a:cs typeface="+mn-cs"/>
              </a:rPr>
              <a:t>apply concepts of systemic change to improve student outcomes</a:t>
            </a:r>
          </a:p>
          <a:p>
            <a:pPr lvl="1"/>
            <a:r>
              <a:rPr lang="en-US">
                <a:latin typeface="+mn-lt"/>
                <a:cs typeface="+mn-cs"/>
              </a:rPr>
              <a:t>better understand federal and state legal requirements</a:t>
            </a:r>
          </a:p>
          <a:p>
            <a:pPr lvl="1"/>
            <a:r>
              <a:rPr lang="en-US">
                <a:latin typeface="+mn-lt"/>
                <a:cs typeface="+mn-cs"/>
              </a:rPr>
              <a:t>implement evidence-based practices for creating inclusive environments</a:t>
            </a:r>
          </a:p>
        </p:txBody>
      </p:sp>
      <p:sp>
        <p:nvSpPr>
          <p:cNvPr id="2" name="Slide Number Placeholder 1">
            <a:extLst>
              <a:ext uri="{FF2B5EF4-FFF2-40B4-BE49-F238E27FC236}">
                <a16:creationId xmlns:a16="http://schemas.microsoft.com/office/drawing/2014/main" id="{5A676CD0-BA30-4635-9F38-A3308A1B2271}"/>
              </a:ext>
            </a:extLst>
          </p:cNvPr>
          <p:cNvSpPr>
            <a:spLocks noGrp="1"/>
          </p:cNvSpPr>
          <p:nvPr>
            <p:ph type="sldNum" idx="4294967295"/>
          </p:nvPr>
        </p:nvSpPr>
        <p:spPr>
          <a:xfrm>
            <a:off x="11704320" y="6455664"/>
            <a:ext cx="448056" cy="365125"/>
          </a:xfrm>
          <a:prstGeom prst="rect">
            <a:avLst/>
          </a:prstGeom>
        </p:spPr>
        <p:txBody>
          <a:bodyPr vert="horz" lIns="91440" tIns="45720" rIns="91440" bIns="45720" rtlCol="0" anchor="ctr">
            <a:normAutofit/>
          </a:bodyPr>
          <a:lstStyle/>
          <a:p>
            <a:pPr algn="r">
              <a:spcAft>
                <a:spcPts val="600"/>
              </a:spcAft>
              <a:defRPr/>
            </a:pPr>
            <a:fld id="{FF27229C-EC7B-4063-A33B-28A5E87E32ED}" type="slidenum">
              <a:rPr lang="en-US" altLang="zh-CN" sz="1100" smtClean="0">
                <a:solidFill>
                  <a:schemeClr val="tx1">
                    <a:lumMod val="50000"/>
                    <a:lumOff val="50000"/>
                  </a:schemeClr>
                </a:solidFill>
                <a:sym typeface="Calibri"/>
              </a:rPr>
              <a:pPr algn="r">
                <a:spcAft>
                  <a:spcPts val="600"/>
                </a:spcAft>
                <a:defRPr/>
              </a:pPr>
              <a:t>9</a:t>
            </a:fld>
            <a:endParaRPr lang="en-US" altLang="zh-CN" sz="1100">
              <a:solidFill>
                <a:schemeClr val="tx1">
                  <a:lumMod val="50000"/>
                  <a:lumOff val="50000"/>
                </a:schemeClr>
              </a:solidFill>
              <a:sym typeface="Calibri"/>
            </a:endParaRPr>
          </a:p>
        </p:txBody>
      </p:sp>
    </p:spTree>
    <p:extLst>
      <p:ext uri="{BB962C8B-B14F-4D97-AF65-F5344CB8AC3E}">
        <p14:creationId xmlns:p14="http://schemas.microsoft.com/office/powerpoint/2010/main" val="13375836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c7223b7f-d29a-40a7-89e9-7fcbaea795a5">
      <UserInfo>
        <DisplayName>Suwal, Navin (EOE)</DisplayName>
        <AccountId>18</AccountId>
        <AccountType/>
      </UserInfo>
      <UserInfo>
        <DisplayName>Johnston, Russell (DESE)</DisplayName>
        <AccountId>19</AccountId>
        <AccountType/>
      </UserInfo>
      <UserInfo>
        <DisplayName>Castner, Kristin (DESE)</DisplayName>
        <AccountId>71</AccountId>
        <AccountType/>
      </UserInfo>
      <UserInfo>
        <DisplayName>Thomas, Arabela (DESE)</DisplayName>
        <AccountId>69</AccountId>
        <AccountType/>
      </UserInfo>
      <UserInfo>
        <DisplayName>Wall, Lucy (DESE)</DisplayName>
        <AccountId>160</AccountId>
        <AccountType/>
      </UserInfo>
      <UserInfo>
        <DisplayName>Pond, Christine A. (DESE)</DisplayName>
        <AccountId>172</AccountId>
        <AccountType/>
      </UserInfo>
      <UserInfo>
        <DisplayName>Evans, Julie (DESE)</DisplayName>
        <AccountId>174</AccountId>
        <AccountType/>
      </UserInfo>
      <UserInfo>
        <DisplayName>Fitzgerald, Patrick G. (DESE)</DisplayName>
        <AccountId>176</AccountId>
        <AccountType/>
      </UserInfo>
      <UserInfo>
        <DisplayName>Bowie, Megan (DESE)</DisplayName>
        <AccountId>177</AccountId>
        <AccountType/>
      </UserInfo>
      <UserInfo>
        <DisplayName>Mao, Yu-Ping (DESE)</DisplayName>
        <AccountId>179</AccountId>
        <AccountType/>
      </UserInfo>
    </SharedWithUsers>
    <TaxCatchAll xmlns="c7223b7f-d29a-40a7-89e9-7fcbaea795a5" xsi:nil="true"/>
    <lcf76f155ced4ddcb4097134ff3c332f xmlns="6cc6ac48-9972-4fdd-8495-0ab5ba7fdac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868B9A924C50B4E83B552A1AE49283C" ma:contentTypeVersion="13" ma:contentTypeDescription="Create a new document." ma:contentTypeScope="" ma:versionID="3facba1da2e84fb452894f73973319f8">
  <xsd:schema xmlns:xsd="http://www.w3.org/2001/XMLSchema" xmlns:xs="http://www.w3.org/2001/XMLSchema" xmlns:p="http://schemas.microsoft.com/office/2006/metadata/properties" xmlns:ns2="6cc6ac48-9972-4fdd-8495-0ab5ba7fdac9" xmlns:ns3="c7223b7f-d29a-40a7-89e9-7fcbaea795a5" targetNamespace="http://schemas.microsoft.com/office/2006/metadata/properties" ma:root="true" ma:fieldsID="a9d0e6513c40f5d2ea3a19b89a14b598" ns2:_="" ns3:_="">
    <xsd:import namespace="6cc6ac48-9972-4fdd-8495-0ab5ba7fdac9"/>
    <xsd:import namespace="c7223b7f-d29a-40a7-89e9-7fcbaea795a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c6ac48-9972-4fdd-8495-0ab5ba7fda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7223b7f-d29a-40a7-89e9-7fcbaea795a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5de48d7c-e0ec-4b87-aad7-01d3c90c6494}" ma:internalName="TaxCatchAll" ma:showField="CatchAllData" ma:web="c7223b7f-d29a-40a7-89e9-7fcbaea795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F4F6BA-9256-4D68-961F-89F22BA60EA2}">
  <ds:schemaRefs>
    <ds:schemaRef ds:uri="http://schemas.microsoft.com/sharepoint/v3/contenttype/forms"/>
  </ds:schemaRefs>
</ds:datastoreItem>
</file>

<file path=customXml/itemProps2.xml><?xml version="1.0" encoding="utf-8"?>
<ds:datastoreItem xmlns:ds="http://schemas.openxmlformats.org/officeDocument/2006/customXml" ds:itemID="{FA434A98-F106-45CE-8E8A-DD686612E616}">
  <ds:schemaRefs>
    <ds:schemaRef ds:uri="http://purl.org/dc/terms/"/>
    <ds:schemaRef ds:uri="6cc6ac48-9972-4fdd-8495-0ab5ba7fdac9"/>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c7223b7f-d29a-40a7-89e9-7fcbaea795a5"/>
    <ds:schemaRef ds:uri="http://www.w3.org/XML/1998/namespace"/>
  </ds:schemaRefs>
</ds:datastoreItem>
</file>

<file path=customXml/itemProps3.xml><?xml version="1.0" encoding="utf-8"?>
<ds:datastoreItem xmlns:ds="http://schemas.openxmlformats.org/officeDocument/2006/customXml" ds:itemID="{C66BB436-2D44-4738-AC71-38A5C7FBFEE4}">
  <ds:schemaRefs>
    <ds:schemaRef ds:uri="6cc6ac48-9972-4fdd-8495-0ab5ba7fdac9"/>
    <ds:schemaRef ds:uri="c7223b7f-d29a-40a7-89e9-7fcbaea795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5</TotalTime>
  <Words>1797</Words>
  <Application>Microsoft Office PowerPoint</Application>
  <PresentationFormat>Widescreen</PresentationFormat>
  <Paragraphs>164</Paragraphs>
  <Slides>32</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-apple-system</vt:lpstr>
      <vt:lpstr>Arial</vt:lpstr>
      <vt:lpstr>Calibri</vt:lpstr>
      <vt:lpstr>Calibri Light</vt:lpstr>
      <vt:lpstr>Courier New</vt:lpstr>
      <vt:lpstr>inherit</vt:lpstr>
      <vt:lpstr>Segoe</vt:lpstr>
      <vt:lpstr>Segoe UI</vt:lpstr>
      <vt:lpstr>Segoe UI Semibold</vt:lpstr>
      <vt:lpstr>Wingdings</vt:lpstr>
      <vt:lpstr>Office Theme</vt:lpstr>
      <vt:lpstr>Special Education Leaders Meeting</vt:lpstr>
      <vt:lpstr>AGENDA</vt:lpstr>
      <vt:lpstr>Special Education Updates</vt:lpstr>
      <vt:lpstr>Planning for the FY2024 Federal Grant Application</vt:lpstr>
      <vt:lpstr>Planning for the FY 2024 Federal Grant Application</vt:lpstr>
      <vt:lpstr>Federal Grant Application  Assurances </vt:lpstr>
      <vt:lpstr>Federal Grant Application IDEA Related Questions</vt:lpstr>
      <vt:lpstr>IEP Improvement Project Updates</vt:lpstr>
      <vt:lpstr>          Special Education Leadership Institutes  </vt:lpstr>
      <vt:lpstr>What are the Leadership Institutes?</vt:lpstr>
      <vt:lpstr>New Special Education Directors Leadership Institute</vt:lpstr>
      <vt:lpstr>Upcoming Special Education Leaders Meetings</vt:lpstr>
      <vt:lpstr>  Connecting School Health and Special Education Through Staffing Solutions</vt:lpstr>
      <vt:lpstr>Today’s Panel</vt:lpstr>
      <vt:lpstr>Agenda:</vt:lpstr>
      <vt:lpstr>Key Considerations</vt:lpstr>
      <vt:lpstr>IDEA Considerations and Key Resources</vt:lpstr>
      <vt:lpstr>Connection Between Special Education and Health Services</vt:lpstr>
      <vt:lpstr>Qualifications of Personnel Under IDEA</vt:lpstr>
      <vt:lpstr>Other Qualified School Personnel</vt:lpstr>
      <vt:lpstr>OSEP’s “IDEAs That Work” Resource</vt:lpstr>
      <vt:lpstr>Massachusetts Requirements and Resources  </vt:lpstr>
      <vt:lpstr>DESE’s Licensure Regulations</vt:lpstr>
      <vt:lpstr>Public Comment on Proposed Amendments to 603 CMR 7.00</vt:lpstr>
      <vt:lpstr>Key Points</vt:lpstr>
      <vt:lpstr> Key Resource </vt:lpstr>
      <vt:lpstr>Licensed Practical Nurses</vt:lpstr>
      <vt:lpstr>LPNs and Medication Administration</vt:lpstr>
      <vt:lpstr>Other Considerations</vt:lpstr>
      <vt:lpstr>   Panel Discussion:  Meeting Challenges   </vt:lpstr>
      <vt:lpstr>Key Questions for the Panel</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Education Leaders Meeting May 26, 2023</dc:title>
  <dc:creator>DESE</dc:creator>
  <cp:lastModifiedBy>Zou, Dong (EOE)</cp:lastModifiedBy>
  <cp:revision>5</cp:revision>
  <dcterms:created xsi:type="dcterms:W3CDTF">2022-10-11T20:32:22Z</dcterms:created>
  <dcterms:modified xsi:type="dcterms:W3CDTF">2023-06-01T15:33:40Z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Jun 1 2023 12:00AM</vt:lpwstr>
  </property>
  <property fmtid="{D5CDD505-2E9C-101B-9397-08002B2CF9AE}" pid="3" name="ArticulateGUID">
    <vt:lpwstr>E6F9AC23-678C-4703-998D-328F18B751AB</vt:lpwstr>
  </property>
  <property fmtid="{D5CDD505-2E9C-101B-9397-08002B2CF9AE}" pid="4" name="ArticulatePath">
    <vt:lpwstr>2023 - 05.26.23 Special Ed Leaders Presentation</vt:lpwstr>
  </property>
</Properties>
</file>