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277" r:id="rId6"/>
    <p:sldId id="284" r:id="rId7"/>
    <p:sldId id="318" r:id="rId8"/>
    <p:sldId id="319" r:id="rId9"/>
    <p:sldId id="285" r:id="rId10"/>
    <p:sldId id="286" r:id="rId11"/>
    <p:sldId id="287" r:id="rId12"/>
    <p:sldId id="288" r:id="rId13"/>
    <p:sldId id="308" r:id="rId14"/>
    <p:sldId id="309" r:id="rId15"/>
    <p:sldId id="310" r:id="rId16"/>
    <p:sldId id="311" r:id="rId17"/>
    <p:sldId id="293" r:id="rId18"/>
    <p:sldId id="294" r:id="rId19"/>
    <p:sldId id="295" r:id="rId20"/>
    <p:sldId id="296" r:id="rId21"/>
    <p:sldId id="297" r:id="rId22"/>
    <p:sldId id="298" r:id="rId23"/>
    <p:sldId id="312" r:id="rId24"/>
    <p:sldId id="300" r:id="rId25"/>
    <p:sldId id="313" r:id="rId26"/>
    <p:sldId id="314" r:id="rId27"/>
    <p:sldId id="315" r:id="rId28"/>
    <p:sldId id="316" r:id="rId29"/>
    <p:sldId id="305" r:id="rId30"/>
    <p:sldId id="317" r:id="rId31"/>
    <p:sldId id="307" r:id="rId3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4"/>
            <p14:sldId id="318"/>
            <p14:sldId id="319"/>
            <p14:sldId id="285"/>
            <p14:sldId id="286"/>
            <p14:sldId id="287"/>
            <p14:sldId id="288"/>
            <p14:sldId id="308"/>
            <p14:sldId id="309"/>
            <p14:sldId id="310"/>
            <p14:sldId id="311"/>
            <p14:sldId id="293"/>
            <p14:sldId id="294"/>
            <p14:sldId id="295"/>
            <p14:sldId id="296"/>
            <p14:sldId id="297"/>
            <p14:sldId id="298"/>
            <p14:sldId id="312"/>
            <p14:sldId id="300"/>
            <p14:sldId id="313"/>
            <p14:sldId id="314"/>
            <p14:sldId id="315"/>
            <p14:sldId id="316"/>
            <p14:sldId id="305"/>
            <p14:sldId id="317"/>
            <p14:sldId id="307"/>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615" autoAdjust="0"/>
  </p:normalViewPr>
  <p:slideViewPr>
    <p:cSldViewPr snapToGrid="0">
      <p:cViewPr varScale="1">
        <p:scale>
          <a:sx n="69" d="100"/>
          <a:sy n="69" d="100"/>
        </p:scale>
        <p:origin x="78" y="180"/>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Local Contribution</c:v>
                </c:pt>
              </c:strCache>
            </c:strRef>
          </c:tx>
          <c:invertIfNegative val="0"/>
          <c:cat>
            <c:strRef>
              <c:f>Sheet1!$A$2:$A$10</c:f>
              <c:strCache>
                <c:ptCount val="9"/>
                <c:pt idx="0">
                  <c:v>Lawrence</c:v>
                </c:pt>
                <c:pt idx="1">
                  <c:v>Fitchburg</c:v>
                </c:pt>
                <c:pt idx="2">
                  <c:v>Leicester</c:v>
                </c:pt>
                <c:pt idx="3">
                  <c:v>Oxford</c:v>
                </c:pt>
                <c:pt idx="4">
                  <c:v>Norton</c:v>
                </c:pt>
                <c:pt idx="5">
                  <c:v>Georgetown</c:v>
                </c:pt>
                <c:pt idx="6">
                  <c:v>Littleton</c:v>
                </c:pt>
                <c:pt idx="7">
                  <c:v>Tisbury</c:v>
                </c:pt>
                <c:pt idx="8">
                  <c:v>Natick</c:v>
                </c:pt>
              </c:strCache>
            </c:strRef>
          </c:cat>
          <c:val>
            <c:numRef>
              <c:f>Sheet1!$B$2:$B$10</c:f>
              <c:numCache>
                <c:formatCode>#,##0</c:formatCode>
                <c:ptCount val="9"/>
                <c:pt idx="0">
                  <c:v>10120196</c:v>
                </c:pt>
                <c:pt idx="1">
                  <c:v>17709864</c:v>
                </c:pt>
                <c:pt idx="2">
                  <c:v>8009280</c:v>
                </c:pt>
                <c:pt idx="3">
                  <c:v>9416652</c:v>
                </c:pt>
                <c:pt idx="4">
                  <c:v>16452105</c:v>
                </c:pt>
                <c:pt idx="5">
                  <c:v>9605551</c:v>
                </c:pt>
                <c:pt idx="6">
                  <c:v>12516415</c:v>
                </c:pt>
                <c:pt idx="7">
                  <c:v>3157697</c:v>
                </c:pt>
                <c:pt idx="8">
                  <c:v>45925643</c:v>
                </c:pt>
              </c:numCache>
            </c:numRef>
          </c:val>
          <c:extLst>
            <c:ext xmlns:c16="http://schemas.microsoft.com/office/drawing/2014/chart" uri="{C3380CC4-5D6E-409C-BE32-E72D297353CC}">
              <c16:uniqueId val="{00000000-808B-42CC-85E9-A7D4D244D369}"/>
            </c:ext>
          </c:extLst>
        </c:ser>
        <c:ser>
          <c:idx val="1"/>
          <c:order val="1"/>
          <c:tx>
            <c:strRef>
              <c:f>Sheet1!$C$1</c:f>
              <c:strCache>
                <c:ptCount val="1"/>
                <c:pt idx="0">
                  <c:v>State Aid</c:v>
                </c:pt>
              </c:strCache>
            </c:strRef>
          </c:tx>
          <c:invertIfNegative val="0"/>
          <c:cat>
            <c:strRef>
              <c:f>Sheet1!$A$2:$A$10</c:f>
              <c:strCache>
                <c:ptCount val="9"/>
                <c:pt idx="0">
                  <c:v>Lawrence</c:v>
                </c:pt>
                <c:pt idx="1">
                  <c:v>Fitchburg</c:v>
                </c:pt>
                <c:pt idx="2">
                  <c:v>Leicester</c:v>
                </c:pt>
                <c:pt idx="3">
                  <c:v>Oxford</c:v>
                </c:pt>
                <c:pt idx="4">
                  <c:v>Norton</c:v>
                </c:pt>
                <c:pt idx="5">
                  <c:v>Georgetown</c:v>
                </c:pt>
                <c:pt idx="6">
                  <c:v>Littleton</c:v>
                </c:pt>
                <c:pt idx="7">
                  <c:v>Tisbury</c:v>
                </c:pt>
                <c:pt idx="8">
                  <c:v>Natick</c:v>
                </c:pt>
              </c:strCache>
            </c:strRef>
          </c:cat>
          <c:val>
            <c:numRef>
              <c:f>Sheet1!$C$2:$C$10</c:f>
              <c:numCache>
                <c:formatCode>#,##0_);\(#,##0\)</c:formatCode>
                <c:ptCount val="9"/>
                <c:pt idx="0">
                  <c:v>184170366</c:v>
                </c:pt>
                <c:pt idx="1">
                  <c:v>51950524</c:v>
                </c:pt>
                <c:pt idx="2">
                  <c:v>9739887</c:v>
                </c:pt>
                <c:pt idx="3">
                  <c:v>10496804</c:v>
                </c:pt>
                <c:pt idx="4">
                  <c:v>12729070</c:v>
                </c:pt>
                <c:pt idx="5">
                  <c:v>5474978</c:v>
                </c:pt>
                <c:pt idx="6">
                  <c:v>3975467.5084462874</c:v>
                </c:pt>
                <c:pt idx="7">
                  <c:v>705364</c:v>
                </c:pt>
                <c:pt idx="8">
                  <c:v>9638233</c:v>
                </c:pt>
              </c:numCache>
            </c:numRef>
          </c:val>
          <c:extLst>
            <c:ext xmlns:c16="http://schemas.microsoft.com/office/drawing/2014/chart" uri="{C3380CC4-5D6E-409C-BE32-E72D297353CC}">
              <c16:uniqueId val="{00000001-808B-42CC-85E9-A7D4D244D36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crossAx val="89238144"/>
        <c:crosses val="autoZero"/>
        <c:auto val="1"/>
        <c:lblAlgn val="ctr"/>
        <c:lblOffset val="100"/>
        <c:noMultiLvlLbl val="0"/>
      </c:catAx>
      <c:valAx>
        <c:axId val="89238144"/>
        <c:scaling>
          <c:orientation val="minMax"/>
        </c:scaling>
        <c:delete val="0"/>
        <c:axPos val="l"/>
        <c:title>
          <c:tx>
            <c:rich>
              <a:bodyPr rot="-5400000" vert="horz"/>
              <a:lstStyle/>
              <a:p>
                <a:pPr>
                  <a:defRPr/>
                </a:pPr>
                <a:r>
                  <a:rPr lang="en-US" dirty="0" smtClean="0"/>
                  <a:t>% Net School Spending</a:t>
                </a:r>
                <a:endParaRPr lang="en-US" dirty="0"/>
              </a:p>
            </c:rich>
          </c:tx>
          <c:layout/>
          <c:overlay val="0"/>
        </c:title>
        <c:numFmt formatCode="0%" sourceLinked="1"/>
        <c:majorTickMark val="out"/>
        <c:minorTickMark val="none"/>
        <c:tickLblPos val="nextTo"/>
        <c:crossAx val="8923660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FY19 Foundation </a:t>
            </a:r>
            <a:r>
              <a:rPr lang="en-US" dirty="0"/>
              <a:t>Budget per pupil</a:t>
            </a:r>
          </a:p>
        </c:rich>
      </c:tx>
      <c:overlay val="0"/>
    </c:title>
    <c:autoTitleDeleted val="0"/>
    <c:plotArea>
      <c:layout/>
      <c:barChart>
        <c:barDir val="bar"/>
        <c:grouping val="clustered"/>
        <c:varyColors val="0"/>
        <c:ser>
          <c:idx val="0"/>
          <c:order val="0"/>
          <c:tx>
            <c:strRef>
              <c:f>Sheet1!$B$1</c:f>
              <c:strCache>
                <c:ptCount val="1"/>
                <c:pt idx="0">
                  <c:v>Foundation Budget per pupil</c:v>
                </c:pt>
              </c:strCache>
            </c:strRef>
          </c:tx>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Urban Centers</c:v>
                </c:pt>
                <c:pt idx="1">
                  <c:v>Economically Developed Suburbs</c:v>
                </c:pt>
                <c:pt idx="2">
                  <c:v>Residential Suburbs</c:v>
                </c:pt>
                <c:pt idx="3">
                  <c:v>Rural Economic Centers</c:v>
                </c:pt>
                <c:pt idx="4">
                  <c:v>Small Rural Communities</c:v>
                </c:pt>
                <c:pt idx="5">
                  <c:v>Resort/Retirement/Artistic</c:v>
                </c:pt>
                <c:pt idx="6">
                  <c:v>Vocational Regionals</c:v>
                </c:pt>
              </c:strCache>
            </c:strRef>
          </c:cat>
          <c:val>
            <c:numRef>
              <c:f>Sheet1!$B$2:$B$8</c:f>
              <c:numCache>
                <c:formatCode>_(* #,##0_);_(* \(#,##0\);_(* "-"??_);_(@_)</c:formatCode>
                <c:ptCount val="7"/>
                <c:pt idx="0">
                  <c:v>12175.578509291487</c:v>
                </c:pt>
                <c:pt idx="1">
                  <c:v>10384.792857552895</c:v>
                </c:pt>
                <c:pt idx="2">
                  <c:v>9979.9685876569929</c:v>
                </c:pt>
                <c:pt idx="3">
                  <c:v>10612.833014096039</c:v>
                </c:pt>
                <c:pt idx="4">
                  <c:v>10407.348943235011</c:v>
                </c:pt>
                <c:pt idx="5">
                  <c:v>10655.5799860672</c:v>
                </c:pt>
                <c:pt idx="6">
                  <c:v>16752.106094408566</c:v>
                </c:pt>
              </c:numCache>
            </c:numRef>
          </c:val>
          <c:extLst>
            <c:ext xmlns:c16="http://schemas.microsoft.com/office/drawing/2014/chart" uri="{C3380CC4-5D6E-409C-BE32-E72D297353CC}">
              <c16:uniqueId val="{00000000-20AB-4C3D-ACB2-83B6414EC168}"/>
            </c:ext>
          </c:extLst>
        </c:ser>
        <c:dLbls>
          <c:showLegendKey val="0"/>
          <c:showVal val="0"/>
          <c:showCatName val="0"/>
          <c:showSerName val="0"/>
          <c:showPercent val="0"/>
          <c:showBubbleSize val="0"/>
        </c:dLbls>
        <c:gapWidth val="150"/>
        <c:axId val="88698240"/>
        <c:axId val="88712320"/>
      </c:barChart>
      <c:catAx>
        <c:axId val="88698240"/>
        <c:scaling>
          <c:orientation val="maxMin"/>
        </c:scaling>
        <c:delete val="0"/>
        <c:axPos val="l"/>
        <c:numFmt formatCode="General" sourceLinked="0"/>
        <c:majorTickMark val="out"/>
        <c:minorTickMark val="none"/>
        <c:tickLblPos val="nextTo"/>
        <c:txPr>
          <a:bodyPr/>
          <a:lstStyle/>
          <a:p>
            <a:pPr>
              <a:defRPr b="0"/>
            </a:pPr>
            <a:endParaRPr lang="en-US"/>
          </a:p>
        </c:txPr>
        <c:crossAx val="88712320"/>
        <c:crosses val="autoZero"/>
        <c:auto val="1"/>
        <c:lblAlgn val="ctr"/>
        <c:lblOffset val="100"/>
        <c:noMultiLvlLbl val="0"/>
      </c:catAx>
      <c:valAx>
        <c:axId val="88712320"/>
        <c:scaling>
          <c:orientation val="minMax"/>
        </c:scaling>
        <c:delete val="1"/>
        <c:axPos val="t"/>
        <c:numFmt formatCode="_(* #,##0_);_(* \(#,##0\);_(* &quot;-&quot;??_);_(@_)" sourceLinked="1"/>
        <c:majorTickMark val="out"/>
        <c:minorTickMark val="none"/>
        <c:tickLblPos val="none"/>
        <c:crossAx val="88698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Foundation Budget = $11.6M</a:t>
            </a:r>
          </a:p>
        </c:rich>
      </c:tx>
      <c:layout/>
      <c:overlay val="0"/>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$12.1M</c:v>
                </c:pt>
              </c:strCache>
            </c:strRef>
          </c:tx>
          <c:dLbls>
            <c:dLbl>
              <c:idx val="0"/>
              <c:layout>
                <c:manualLayout>
                  <c:x val="-0.22659790026246987"/>
                  <c:y val="-0.1111552967643750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2F9D-481F-BE68-51F689D429D8}"/>
                </c:ext>
              </c:extLst>
            </c:dLbl>
            <c:dLbl>
              <c:idx val="1"/>
              <c:layout>
                <c:manualLayout>
                  <c:x val="8.9131233595800708E-3"/>
                  <c:y val="-2.521008403361344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F9D-481F-BE68-51F689D429D8}"/>
                </c:ext>
              </c:extLst>
            </c:dLbl>
            <c:dLbl>
              <c:idx val="3"/>
              <c:layout>
                <c:manualLayout>
                  <c:x val="0.16443556430446193"/>
                  <c:y val="4.266459339641381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2F9D-481F-BE68-51F689D429D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Berkley</c:v>
                </c:pt>
                <c:pt idx="1">
                  <c:v>Somerset Berkley</c:v>
                </c:pt>
                <c:pt idx="2">
                  <c:v>Bristol Plymouth</c:v>
                </c:pt>
                <c:pt idx="3">
                  <c:v>Bristol County</c:v>
                </c:pt>
              </c:strCache>
            </c:strRef>
          </c:cat>
          <c:val>
            <c:numRef>
              <c:f>Sheet1!$B$2:$B$5</c:f>
              <c:numCache>
                <c:formatCode>_(* #,##0_);_(* \(#,##0\);_(* "-"??_);_(@_)</c:formatCode>
                <c:ptCount val="4"/>
                <c:pt idx="0">
                  <c:v>7473874.1800000006</c:v>
                </c:pt>
                <c:pt idx="1">
                  <c:v>2913029.7812661412</c:v>
                </c:pt>
                <c:pt idx="2">
                  <c:v>1495985.9897335987</c:v>
                </c:pt>
                <c:pt idx="3">
                  <c:v>193187.8494673986</c:v>
                </c:pt>
              </c:numCache>
            </c:numRef>
          </c:val>
          <c:extLst>
            <c:ext xmlns:c16="http://schemas.microsoft.com/office/drawing/2014/chart" uri="{C3380CC4-5D6E-409C-BE32-E72D297353CC}">
              <c16:uniqueId val="{00000003-2F9D-481F-BE68-51F689D429D8}"/>
            </c:ext>
          </c:extLst>
        </c:ser>
        <c:dLbls>
          <c:showLegendKey val="0"/>
          <c:showVal val="0"/>
          <c:showCatName val="0"/>
          <c:showSerName val="0"/>
          <c:showPercent val="0"/>
          <c:showBubbleSize val="0"/>
          <c:showLeaderLines val="1"/>
        </c:dLbls>
        <c:firstSliceAng val="0"/>
      </c:pieChart>
      <c:spPr>
        <a:noFill/>
        <a:ln w="25421">
          <a:noFill/>
        </a:ln>
      </c:spPr>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$6.2M</c:v>
                </c:pt>
              </c:strCache>
            </c:strRef>
          </c:tx>
          <c:dLbls>
            <c:dLbl>
              <c:idx val="0"/>
              <c:layout>
                <c:manualLayout>
                  <c:x val="-0.22659790026246995"/>
                  <c:y val="-0.1111552967643750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2490-491C-AAA4-BF3DE33A4EBA}"/>
                </c:ext>
              </c:extLst>
            </c:dLbl>
            <c:dLbl>
              <c:idx val="1"/>
              <c:layout>
                <c:manualLayout>
                  <c:x val="8.9131233595800708E-3"/>
                  <c:y val="-2.521008403361344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490-491C-AAA4-BF3DE33A4EBA}"/>
                </c:ext>
              </c:extLst>
            </c:dLbl>
            <c:dLbl>
              <c:idx val="3"/>
              <c:layout>
                <c:manualLayout>
                  <c:x val="0.16443556430446193"/>
                  <c:y val="4.266459339641381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2490-491C-AAA4-BF3DE33A4EBA}"/>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Berkley</c:v>
                </c:pt>
                <c:pt idx="1">
                  <c:v>Somerset Berkley</c:v>
                </c:pt>
                <c:pt idx="2">
                  <c:v>Bristol Plymouth</c:v>
                </c:pt>
                <c:pt idx="3">
                  <c:v>Bristol County</c:v>
                </c:pt>
              </c:strCache>
            </c:strRef>
          </c:cat>
          <c:val>
            <c:numRef>
              <c:f>Sheet1!$B$2:$B$5</c:f>
              <c:numCache>
                <c:formatCode>#,##0</c:formatCode>
                <c:ptCount val="4"/>
                <c:pt idx="0">
                  <c:v>3819740</c:v>
                </c:pt>
                <c:pt idx="1">
                  <c:v>1488788</c:v>
                </c:pt>
                <c:pt idx="2">
                  <c:v>764567</c:v>
                </c:pt>
                <c:pt idx="3">
                  <c:v>98734</c:v>
                </c:pt>
              </c:numCache>
            </c:numRef>
          </c:val>
          <c:extLst>
            <c:ext xmlns:c16="http://schemas.microsoft.com/office/drawing/2014/chart" uri="{C3380CC4-5D6E-409C-BE32-E72D297353CC}">
              <c16:uniqueId val="{00000003-2490-491C-AAA4-BF3DE33A4EBA}"/>
            </c:ext>
          </c:extLst>
        </c:ser>
        <c:dLbls>
          <c:showLegendKey val="0"/>
          <c:showVal val="0"/>
          <c:showCatName val="0"/>
          <c:showSerName val="0"/>
          <c:showPercent val="0"/>
          <c:showBubbleSize val="0"/>
          <c:showLeaderLines val="1"/>
        </c:dLbls>
        <c:firstSliceAng val="0"/>
      </c:pieChart>
      <c:spPr>
        <a:noFill/>
        <a:ln w="25421">
          <a:noFill/>
        </a:ln>
      </c:spPr>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2018/1/24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2018/1/24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--Calculating</a:t>
            </a:r>
            <a:r>
              <a:rPr lang="en-US" baseline="0" dirty="0" smtClean="0"/>
              <a:t> the district’s foundation budget is the first step in determining aid.</a:t>
            </a:r>
            <a:endParaRPr lang="en-US" dirty="0" smtClean="0"/>
          </a:p>
          <a:p>
            <a:endParaRPr lang="en-US" dirty="0" smtClean="0"/>
          </a:p>
          <a:p>
            <a:r>
              <a:rPr lang="en-US" dirty="0" smtClean="0"/>
              <a:t>--A</a:t>
            </a:r>
            <a:r>
              <a:rPr lang="en-US" baseline="0" dirty="0" smtClean="0"/>
              <a:t>id is derivative of the city/town’s local contribution, allocated to each district to which it belongs.  That is, the local contribution is calculated first, and then the remainder of the foundation budget is made up by the state in aid to each district.</a:t>
            </a:r>
          </a:p>
          <a:p>
            <a:endParaRPr lang="en-US" baseline="0" dirty="0" smtClean="0"/>
          </a:p>
          <a:p>
            <a:r>
              <a:rPr lang="en-US" b="1" dirty="0" smtClean="0"/>
              <a:t>--Compliance With Net School Spending Requirements </a:t>
            </a:r>
            <a:r>
              <a:rPr lang="en-US" b="0" dirty="0" smtClean="0"/>
              <a:t>(</a:t>
            </a:r>
            <a:r>
              <a:rPr lang="en-US" sz="1100" dirty="0"/>
              <a:t>http://finance1.doe.mass.edu/chapter70/compliance.html) </a:t>
            </a:r>
            <a:endParaRPr lang="en-US" b="0" dirty="0" smtClean="0"/>
          </a:p>
          <a:p>
            <a:r>
              <a:rPr lang="en-US" dirty="0" smtClean="0"/>
              <a:t>The Commonwealth's school finance statute, Chapter 70 of the General Laws, establishes an annual "net school spending" requirement for each Massachusetts school district. Failure to comply with this requirement may result in non-approval of a municipality's tax rate, enforcement action by the Attorney General, or loss of state aid.</a:t>
            </a:r>
          </a:p>
          <a:p>
            <a:endParaRPr lang="en-US" dirty="0" smtClean="0"/>
          </a:p>
          <a:p>
            <a:r>
              <a:rPr lang="en-US" dirty="0" smtClean="0"/>
              <a:t>Detailed data about prior year expenditures and current year budgets are submitted annually on each school district's End-of-Year Pupil and Financial Report. Once a district's information has passed ESE review, its compliance report is published on this web site.</a:t>
            </a:r>
          </a:p>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MassBudget</a:t>
            </a:r>
            <a:r>
              <a:rPr lang="en-US" dirty="0" smtClean="0"/>
              <a:t>, “the state expects</a:t>
            </a:r>
            <a:r>
              <a:rPr lang="en-US" baseline="0" dirty="0" smtClean="0"/>
              <a:t> that each municipality can contribute the same share of local resources to the foundation budget by setting uniform contribution rates.”</a:t>
            </a:r>
          </a:p>
          <a:p>
            <a:endParaRPr lang="en-US" baseline="0" dirty="0" smtClean="0"/>
          </a:p>
          <a:p>
            <a:r>
              <a:rPr lang="en-US" baseline="0" dirty="0" smtClean="0"/>
              <a:t>--Local contribution/local share is a </a:t>
            </a:r>
            <a:r>
              <a:rPr lang="en-US" u="sng" baseline="0" dirty="0" smtClean="0"/>
              <a:t>municipal </a:t>
            </a:r>
            <a:r>
              <a:rPr lang="en-US" baseline="0" dirty="0" smtClean="0"/>
              <a:t>measure.</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smtClean="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six factors referenced earlier impact how quickly each community approaches its target.  State revenue available to increase C70, and political preferences, also impact the result.</a:t>
            </a:r>
          </a:p>
          <a:p>
            <a:endParaRPr lang="en-US" baseline="0" dirty="0" smtClean="0"/>
          </a:p>
          <a:p>
            <a:r>
              <a:rPr lang="en-US" baseline="0" dirty="0" smtClean="0"/>
              <a:t>--Under the Governor’s proposal, all communities who were required to contribute more than their target local share were moved all the way down to their targets.  Because the local contribution drives aid, the more local effort is reduced to target, the more aid is needed to ensure districts can spend at their foundation budgets.</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two plots show the distribution of communities as they each approach their targets.  In FY07, </a:t>
            </a:r>
            <a:r>
              <a:rPr lang="en-US" baseline="0" smtClean="0"/>
              <a:t>few districts </a:t>
            </a:r>
            <a:r>
              <a:rPr lang="en-US" baseline="0" dirty="0" smtClean="0"/>
              <a:t>were at their targets (yellow dots/line).  The goal is for all communities to be on the line (at target).  In FY14 (prelim), all communities required previously to spend at a level greater than their target were brought down to the yellow line.</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last step before calculating aid is to distribute a town’s local contribution amongst all districts to which it belongs (i.e. a town district, an academic regional, a vocational, an agricultural school).</a:t>
            </a:r>
          </a:p>
          <a:p>
            <a:endParaRPr lang="en-US" baseline="0" dirty="0" smtClean="0"/>
          </a:p>
          <a:p>
            <a:r>
              <a:rPr lang="en-US" baseline="0" dirty="0" smtClean="0"/>
              <a:t>--This is done </a:t>
            </a:r>
            <a:r>
              <a:rPr lang="en-US" i="1" baseline="0" dirty="0" smtClean="0"/>
              <a:t>in direct proportion </a:t>
            </a:r>
            <a:r>
              <a:rPr lang="en-US" i="0" baseline="0" dirty="0" smtClean="0"/>
              <a:t> to the share of the town’s foundation budget belonging to each district. </a:t>
            </a:r>
          </a:p>
          <a:p>
            <a:endParaRPr lang="en-US" i="0" baseline="0" dirty="0" smtClean="0"/>
          </a:p>
          <a:p>
            <a:r>
              <a:rPr lang="en-US" i="0" baseline="0" dirty="0" smtClean="0"/>
              <a:t>--The major factor in changes in required local contribution is changes in foundation budget proportion attributable to each district.  In other words, if Berkley were to lose students at the town district, while Somerset Berkley were to pick up kids, therefore its share of foundation budget were to grow, it would take a larger share of the town of Berkley’s total required contribution.</a:t>
            </a:r>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Text</a:t>
            </a:r>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subtitle</a:t>
            </a:r>
            <a:endParaRPr lang="zh-CN" altLang="en-US" dirty="0"/>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zh-CN" altLang="en-US" dirty="0"/>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1/25/2017</a:t>
            </a:r>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malegislature.gov/Laws/SessionLaws/Acts/2014/Chapter16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doe.mass.edu/finance/chapter70/"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mailto:rodonnell@doe.mass.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latin typeface="Segoe SemiBold" panose="020B0703040204020203" pitchFamily="34" charset="0"/>
                <a:cs typeface="Segoe SemiBold" panose="020B0703040204020203" pitchFamily="34" charset="0"/>
              </a:rPr>
              <a:t>FY19 Chapter 70</a:t>
            </a:r>
            <a:endParaRPr lang="en-US" dirty="0"/>
          </a:p>
        </p:txBody>
      </p:sp>
      <p:sp>
        <p:nvSpPr>
          <p:cNvPr id="3" name="Subtitle 2"/>
          <p:cNvSpPr>
            <a:spLocks noGrp="1"/>
          </p:cNvSpPr>
          <p:nvPr>
            <p:ph type="subTitle" idx="1"/>
          </p:nvPr>
        </p:nvSpPr>
        <p:spPr/>
        <p:txBody>
          <a:bodyPr/>
          <a:lstStyle/>
          <a:p>
            <a:r>
              <a:rPr lang="en-US" dirty="0" smtClean="0"/>
              <a:t>Preliminary House 2 Proposal</a:t>
            </a:r>
          </a:p>
          <a:p>
            <a:r>
              <a:rPr lang="en-US" dirty="0" smtClean="0"/>
              <a:t>January 24, 2018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 district's foundation budget is derived by multiplying the number of pupils in 13 enrollment categories by cost rates in 11 functional areas.</a:t>
            </a:r>
            <a:endParaRPr lang="en-US" sz="2000" dirty="0"/>
          </a:p>
        </p:txBody>
      </p:sp>
      <p:sp>
        <p:nvSpPr>
          <p:cNvPr id="4" name="Rectangle 3" descr="All of your students are counted in categories 1-10.  Special education and economically disadvantaged costs are treated as “costs above the base” and are captured in 11-13.&#10;"/>
          <p:cNvSpPr/>
          <p:nvPr/>
        </p:nvSpPr>
        <p:spPr>
          <a:xfrm>
            <a:off x="1219200" y="5715003"/>
            <a:ext cx="95504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smtClean="0"/>
              <a:t>All of your students are counted in categories 1-10.  Special education and economically disadvantaged costs are treated as “costs above the base” and are captured in 11-13.</a:t>
            </a:r>
            <a:endParaRPr lang="en-US" sz="2000" dirty="0">
              <a:solidFill>
                <a:prstClr val="white"/>
              </a:solidFill>
            </a:endParaRPr>
          </a:p>
        </p:txBody>
      </p:sp>
      <p:pic>
        <p:nvPicPr>
          <p:cNvPr id="18" name="Picture Placeholder 17" descr="This is a screenshot of the FY19 foundation budget for Stoneham, which can be found in the Complete Formula Workbook posted to the Chapter 70 page of the ESE website."/>
          <p:cNvPicPr>
            <a:picLocks noGrp="1" noChangeAspect="1"/>
          </p:cNvPicPr>
          <p:nvPr>
            <p:ph type="pic" idx="1"/>
          </p:nvPr>
        </p:nvPicPr>
        <p:blipFill>
          <a:blip r:embed="rId2" cstate="print"/>
          <a:stretch>
            <a:fillRect/>
          </a:stretch>
        </p:blipFill>
        <p:spPr>
          <a:xfrm>
            <a:off x="583878" y="1346882"/>
            <a:ext cx="10821338" cy="42447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is is a screenshot of the FY19 foundation budget rates from the Complete Formula Workbook, available on the Chapter 70 page of the ESE website."/>
          <p:cNvPicPr>
            <a:picLocks noGrp="1" noChangeAspect="1"/>
          </p:cNvPicPr>
          <p:nvPr>
            <p:ph type="pic" idx="1"/>
          </p:nvPr>
        </p:nvPicPr>
        <p:blipFill>
          <a:blip r:embed="rId2" cstate="print"/>
          <a:stretch>
            <a:fillRect/>
          </a:stretch>
        </p:blipFill>
        <p:spPr>
          <a:xfrm>
            <a:off x="151168" y="1390425"/>
            <a:ext cx="11942858" cy="4609524"/>
          </a:xfrm>
          <a:prstGeom prst="rect">
            <a:avLst/>
          </a:prstGeom>
          <a:noFill/>
          <a:ln>
            <a:noFill/>
          </a:ln>
        </p:spPr>
      </p:pic>
      <p:sp>
        <p:nvSpPr>
          <p:cNvPr id="2" name="Title 1"/>
          <p:cNvSpPr>
            <a:spLocks noGrp="1"/>
          </p:cNvSpPr>
          <p:nvPr>
            <p:ph type="title"/>
          </p:nvPr>
        </p:nvSpPr>
        <p:spPr/>
        <p:txBody>
          <a:bodyPr/>
          <a:lstStyle/>
          <a:p>
            <a:r>
              <a:rPr lang="en-US" sz="2800" dirty="0" smtClean="0"/>
              <a:t>Foundation budget rates reflect differences in the cost of educating different types of students.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is is a screenshot of the 11 foundation budget categories as a percent of the statewide foundation budget. Teachers comprise the largest share, 45%."/>
          <p:cNvPicPr>
            <a:picLocks noGrp="1" noChangeAspect="1"/>
          </p:cNvPicPr>
          <p:nvPr>
            <p:ph type="pic" idx="1"/>
          </p:nvPr>
        </p:nvPicPr>
        <p:blipFill>
          <a:blip r:embed="rId2" cstate="print"/>
          <a:stretch>
            <a:fillRect/>
          </a:stretch>
        </p:blipFill>
        <p:spPr>
          <a:xfrm>
            <a:off x="1928360" y="1270467"/>
            <a:ext cx="7314286" cy="5350650"/>
          </a:xfrm>
          <a:prstGeom prst="rect">
            <a:avLst/>
          </a:prstGeom>
          <a:noFill/>
          <a:ln>
            <a:noFill/>
          </a:ln>
        </p:spPr>
      </p:pic>
      <p:sp>
        <p:nvSpPr>
          <p:cNvPr id="2" name="Title 1"/>
          <p:cNvSpPr>
            <a:spLocks noGrp="1"/>
          </p:cNvSpPr>
          <p:nvPr>
            <p:ph type="title"/>
          </p:nvPr>
        </p:nvSpPr>
        <p:spPr/>
        <p:txBody>
          <a:bodyPr/>
          <a:lstStyle/>
          <a:p>
            <a:r>
              <a:rPr lang="en-US" sz="2800" dirty="0" smtClean="0"/>
              <a:t>Instructional categories (in red) comprise 69% of the statewide foundation budget.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Local Contribution</a:t>
            </a:r>
            <a:br>
              <a:rPr lang="en-US" sz="3200" dirty="0" smtClean="0"/>
            </a:br>
            <a:r>
              <a:rPr lang="en-US" sz="2000" dirty="0" smtClean="0"/>
              <a:t>Establishing local ability to pay</a:t>
            </a:r>
            <a:endParaRPr lang="en-US" sz="3200" dirty="0"/>
          </a:p>
        </p:txBody>
      </p:sp>
      <p:sp>
        <p:nvSpPr>
          <p:cNvPr id="3" name="Content Placeholder 2"/>
          <p:cNvSpPr>
            <a:spLocks noGrp="1"/>
          </p:cNvSpPr>
          <p:nvPr>
            <p:ph idx="1"/>
          </p:nvPr>
        </p:nvSpPr>
        <p:spPr>
          <a:xfrm>
            <a:off x="812800" y="1676401"/>
            <a:ext cx="10566400" cy="4114800"/>
          </a:xfrm>
        </p:spPr>
        <p:txBody>
          <a:bodyPr>
            <a:normAutofit fontScale="85000" lnSpcReduction="10000"/>
          </a:bodyPr>
          <a:lstStyle/>
          <a:p>
            <a:r>
              <a:rPr lang="en-US" dirty="0" smtClean="0"/>
              <a:t>The foundation budget is a shared municipal-state responsibility.</a:t>
            </a:r>
          </a:p>
          <a:p>
            <a:endParaRPr lang="en-US" dirty="0" smtClean="0"/>
          </a:p>
          <a:p>
            <a:r>
              <a:rPr lang="en-US" dirty="0" smtClean="0"/>
              <a:t>Each community has a different </a:t>
            </a:r>
            <a:r>
              <a:rPr lang="en-US" b="1" dirty="0" smtClean="0"/>
              <a:t>target local share</a:t>
            </a:r>
            <a:r>
              <a:rPr lang="en-US" dirty="0" smtClean="0"/>
              <a:t>, or ability to pay, based on its property values and residents’ incomes.</a:t>
            </a:r>
          </a:p>
          <a:p>
            <a:endParaRPr lang="en-US" dirty="0" smtClean="0"/>
          </a:p>
          <a:p>
            <a:r>
              <a:rPr lang="en-US" dirty="0" smtClean="0"/>
              <a:t>Prior to this policy, required local contributions had become less linked to ability to pay.  A process was established in 2007 to move each community from its 2006 baseline to its new target.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How is the required local contribution calculated? </a:t>
            </a:r>
            <a:br>
              <a:rPr lang="en-US" sz="2400" dirty="0" smtClean="0"/>
            </a:br>
            <a:r>
              <a:rPr lang="en-US" sz="2000" dirty="0" smtClean="0"/>
              <a:t>Determining each community’s target local share starts with the local share of statewide foundation.</a:t>
            </a:r>
            <a:endParaRPr lang="en-US" sz="2400" dirty="0"/>
          </a:p>
        </p:txBody>
      </p:sp>
      <p:sp>
        <p:nvSpPr>
          <p:cNvPr id="13" name="Rounded Rectangle 12" descr="Determine local share of statewide foundation.&#10;"/>
          <p:cNvSpPr/>
          <p:nvPr/>
        </p:nvSpPr>
        <p:spPr>
          <a:xfrm>
            <a:off x="42672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D1969"/>
                </a:solidFill>
              </a:rPr>
              <a:t>Determine local share of </a:t>
            </a:r>
            <a:r>
              <a:rPr lang="en-US" sz="1400" b="1" u="sng" dirty="0" smtClean="0">
                <a:solidFill>
                  <a:srgbClr val="0D1969"/>
                </a:solidFill>
              </a:rPr>
              <a:t>statewide</a:t>
            </a:r>
            <a:r>
              <a:rPr lang="en-US" sz="1400" dirty="0" smtClean="0">
                <a:solidFill>
                  <a:srgbClr val="0D1969"/>
                </a:solidFill>
              </a:rPr>
              <a:t> foundation.</a:t>
            </a:r>
            <a:endParaRPr lang="en-US" sz="1400" dirty="0">
              <a:solidFill>
                <a:srgbClr val="0D1969"/>
              </a:solidFill>
            </a:endParaRPr>
          </a:p>
        </p:txBody>
      </p:sp>
      <p:sp>
        <p:nvSpPr>
          <p:cNvPr id="19" name="Rounded Rectangle 18" descr="Statewide, determine percentages that yield ½ from property and ½ from income"/>
          <p:cNvSpPr/>
          <p:nvPr/>
        </p:nvSpPr>
        <p:spPr>
          <a:xfrm>
            <a:off x="8128000" y="1524000"/>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smtClean="0">
                <a:solidFill>
                  <a:srgbClr val="0D1969"/>
                </a:solidFill>
              </a:rPr>
              <a:t>Statewide</a:t>
            </a:r>
            <a:r>
              <a:rPr lang="en-US" sz="1400" dirty="0" smtClean="0">
                <a:solidFill>
                  <a:srgbClr val="0D1969"/>
                </a:solidFill>
              </a:rPr>
              <a:t>, determine percentages that yield ½ from property and ½ from income.</a:t>
            </a:r>
            <a:endParaRPr lang="en-US" sz="1400" dirty="0">
              <a:solidFill>
                <a:srgbClr val="0D1969"/>
              </a:solidFill>
            </a:endParaRPr>
          </a:p>
        </p:txBody>
      </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solidFill>
                  <a:prstClr val="white"/>
                </a:solidFill>
              </a:rPr>
              <a:t>Property and income percentages are applied uniformly across </a:t>
            </a:r>
            <a:r>
              <a:rPr lang="en-US" b="1" u="sng" dirty="0" smtClean="0">
                <a:solidFill>
                  <a:prstClr val="white"/>
                </a:solidFill>
              </a:rPr>
              <a:t>all cities and towns </a:t>
            </a:r>
            <a:r>
              <a:rPr lang="en-US" dirty="0" smtClean="0">
                <a:solidFill>
                  <a:prstClr val="white"/>
                </a:solidFill>
              </a:rPr>
              <a:t>to determine the </a:t>
            </a:r>
            <a:r>
              <a:rPr lang="en-US" b="1" dirty="0" smtClean="0">
                <a:solidFill>
                  <a:prstClr val="white"/>
                </a:solidFill>
              </a:rPr>
              <a:t>combined effort yield </a:t>
            </a:r>
            <a:r>
              <a:rPr lang="en-US" dirty="0" smtClean="0">
                <a:solidFill>
                  <a:prstClr val="white"/>
                </a:solidFill>
              </a:rPr>
              <a:t>from property and income. </a:t>
            </a:r>
            <a:endParaRPr lang="en-US" dirty="0">
              <a:solidFill>
                <a:prstClr val="white"/>
              </a:solidFill>
            </a:endParaRPr>
          </a:p>
        </p:txBody>
      </p:sp>
      <p:sp>
        <p:nvSpPr>
          <p:cNvPr id="17" name="Rounded Rectangle 16" descr="Calculate statewide foundation budget.&#10;"/>
          <p:cNvSpPr/>
          <p:nvPr/>
        </p:nvSpPr>
        <p:spPr>
          <a:xfrm>
            <a:off x="4064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D1969"/>
                </a:solidFill>
              </a:rPr>
              <a:t>Calculate </a:t>
            </a:r>
            <a:r>
              <a:rPr lang="en-US" sz="1400" b="1" u="sng" dirty="0" smtClean="0">
                <a:solidFill>
                  <a:srgbClr val="0D1969"/>
                </a:solidFill>
              </a:rPr>
              <a:t>statewide</a:t>
            </a:r>
            <a:r>
              <a:rPr lang="en-US" sz="1400" dirty="0" smtClean="0">
                <a:solidFill>
                  <a:srgbClr val="0D1969"/>
                </a:solidFill>
              </a:rPr>
              <a:t> foundation budget.</a:t>
            </a:r>
            <a:endParaRPr lang="en-US" sz="1400" dirty="0">
              <a:solidFill>
                <a:srgbClr val="0D1969"/>
              </a:solidFill>
            </a:endParaRPr>
          </a:p>
        </p:txBody>
      </p:sp>
      <p:grpSp>
        <p:nvGrpSpPr>
          <p:cNvPr id="3" name="Group 22" descr="This shows the process for calculating the required local contribution, starting with calculating the statewide foundation budget."/>
          <p:cNvGrpSpPr/>
          <p:nvPr/>
        </p:nvGrpSpPr>
        <p:grpSpPr>
          <a:xfrm>
            <a:off x="508000" y="2133600"/>
            <a:ext cx="10378440" cy="2667000"/>
            <a:chOff x="381000" y="2133600"/>
            <a:chExt cx="7783830" cy="2667000"/>
          </a:xfrm>
        </p:grpSpPr>
        <p:sp>
          <p:nvSpPr>
            <p:cNvPr id="21" name="Rounded Rectangle 20" descr="59% Local Contribution&#10;$6.221B &#10;"/>
            <p:cNvSpPr/>
            <p:nvPr/>
          </p:nvSpPr>
          <p:spPr>
            <a:xfrm>
              <a:off x="3276601" y="3352800"/>
              <a:ext cx="184023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59% Local Contribution</a:t>
              </a:r>
            </a:p>
            <a:p>
              <a:pPr algn="ctr"/>
              <a:r>
                <a:rPr lang="en-US" sz="1400" dirty="0" smtClean="0">
                  <a:solidFill>
                    <a:prstClr val="white"/>
                  </a:solidFill>
                </a:rPr>
                <a:t>$6.221B </a:t>
              </a:r>
              <a:endParaRPr lang="en-US" sz="1400" dirty="0">
                <a:solidFill>
                  <a:prstClr val="white"/>
                </a:solidFill>
              </a:endParaRPr>
            </a:p>
          </p:txBody>
        </p:sp>
        <p:sp>
          <p:nvSpPr>
            <p:cNvPr id="22" name="Rounded Rectangle 21" descr="41% State Aid&#10;$4.463B &#10;"/>
            <p:cNvSpPr/>
            <p:nvPr/>
          </p:nvSpPr>
          <p:spPr>
            <a:xfrm>
              <a:off x="3276600" y="2209800"/>
              <a:ext cx="1840230" cy="1143000"/>
            </a:xfrm>
            <a:prstGeom prst="roundRect">
              <a:avLst/>
            </a:prstGeom>
            <a:solidFill>
              <a:schemeClr val="accent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41% State Aid</a:t>
              </a:r>
            </a:p>
            <a:p>
              <a:pPr algn="ctr"/>
              <a:r>
                <a:rPr lang="en-US" sz="1400" dirty="0" smtClean="0">
                  <a:solidFill>
                    <a:prstClr val="white"/>
                  </a:solidFill>
                </a:rPr>
                <a:t>$4.463B </a:t>
              </a:r>
              <a:endParaRPr lang="en-US" sz="1400" dirty="0">
                <a:solidFill>
                  <a:prstClr val="white"/>
                </a:solidFill>
              </a:endParaRP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D1969"/>
                  </a:solidFill>
                </a:rPr>
                <a:t>Property Effort</a:t>
              </a:r>
            </a:p>
            <a:p>
              <a:pPr algn="ctr"/>
              <a:r>
                <a:rPr lang="en-US" sz="1050" dirty="0" smtClean="0">
                  <a:solidFill>
                    <a:srgbClr val="0D1969"/>
                  </a:solidFill>
                </a:rPr>
                <a:t>0.3642%</a:t>
              </a:r>
            </a:p>
            <a:p>
              <a:pPr algn="ctr"/>
              <a:r>
                <a:rPr lang="en-US" sz="1200" dirty="0" smtClean="0">
                  <a:solidFill>
                    <a:srgbClr val="0D1969"/>
                  </a:solidFill>
                </a:rPr>
                <a:t>$3.111B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D1969"/>
                  </a:solidFill>
                </a:rPr>
                <a:t>Income Effort</a:t>
              </a:r>
            </a:p>
            <a:p>
              <a:pPr algn="ctr"/>
              <a:r>
                <a:rPr lang="en-US" sz="1050" dirty="0" smtClean="0">
                  <a:solidFill>
                    <a:srgbClr val="0D1969"/>
                  </a:solidFill>
                </a:rPr>
                <a:t>1.4174%</a:t>
              </a:r>
            </a:p>
            <a:p>
              <a:pPr algn="ctr"/>
              <a:r>
                <a:rPr lang="en-US" sz="1200" dirty="0" smtClean="0">
                  <a:solidFill>
                    <a:srgbClr val="0D1969"/>
                  </a:solidFill>
                </a:rPr>
                <a:t>$3.111B</a:t>
              </a:r>
            </a:p>
          </p:txBody>
        </p:sp>
        <p:sp>
          <p:nvSpPr>
            <p:cNvPr id="32" name="Rounded Rectangle 31"/>
            <p:cNvSpPr/>
            <p:nvPr/>
          </p:nvSpPr>
          <p:spPr>
            <a:xfrm>
              <a:off x="3276600" y="2209800"/>
              <a:ext cx="1840230" cy="25908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D1969"/>
                  </a:solidFill>
                </a:rPr>
                <a:t>Statewide Foundation Budget </a:t>
              </a:r>
            </a:p>
            <a:p>
              <a:pPr algn="ctr"/>
              <a:r>
                <a:rPr lang="en-US" sz="1400" dirty="0" smtClean="0">
                  <a:solidFill>
                    <a:srgbClr val="0D1969"/>
                  </a:solidFill>
                </a:rPr>
                <a:t>$10.683B</a:t>
              </a:r>
              <a:endParaRPr lang="en-US" sz="1400" dirty="0">
                <a:solidFill>
                  <a:srgbClr val="0D1969"/>
                </a:solidFill>
              </a:endParaRPr>
            </a:p>
          </p:txBody>
        </p:sp>
        <p:sp>
          <p:nvSpPr>
            <p:cNvPr id="20" name="Rounded Rectangle 19"/>
            <p:cNvSpPr/>
            <p:nvPr/>
          </p:nvSpPr>
          <p:spPr>
            <a:xfrm>
              <a:off x="6400800" y="3276600"/>
              <a:ext cx="1764030" cy="15240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Individual communities’ target local shares are based on local property values and income, and foundation budget. </a:t>
            </a:r>
            <a:endParaRPr lang="en-US" sz="2400" dirty="0"/>
          </a:p>
        </p:txBody>
      </p:sp>
      <p:sp>
        <p:nvSpPr>
          <p:cNvPr id="6" name="Content Placeholder 7"/>
          <p:cNvSpPr>
            <a:spLocks noGrp="1"/>
          </p:cNvSpPr>
          <p:nvPr>
            <p:ph sz="half" idx="4294967295"/>
          </p:nvPr>
        </p:nvSpPr>
        <p:spPr>
          <a:xfrm>
            <a:off x="914399" y="1164771"/>
            <a:ext cx="10874829" cy="5214258"/>
          </a:xfrm>
          <a:prstGeom prst="rect">
            <a:avLst/>
          </a:prstGeom>
        </p:spPr>
        <p:txBody>
          <a:bodyPr rtlCol="0">
            <a:noAutofit/>
          </a:bodyPr>
          <a:lstStyle/>
          <a:p>
            <a:pPr eaLnBrk="1" fontAlgn="auto" hangingPunct="1">
              <a:spcAft>
                <a:spcPts val="0"/>
              </a:spcAft>
              <a:buFont typeface="Arial" pitchFamily="34" charset="0"/>
              <a:buChar char="•"/>
              <a:defRPr/>
            </a:pPr>
            <a:r>
              <a:rPr lang="en-US" sz="2400" dirty="0" smtClean="0"/>
              <a:t>To determine local effort, first apply this year’s property percentage (0.3642%) to the town’s 2016 total equalized property valuation</a:t>
            </a:r>
          </a:p>
          <a:p>
            <a:pPr eaLnBrk="1" fontAlgn="auto" hangingPunct="1">
              <a:spcAft>
                <a:spcPts val="0"/>
              </a:spcAft>
              <a:buFont typeface="Arial" pitchFamily="34" charset="0"/>
              <a:buChar char="•"/>
              <a:defRPr/>
            </a:pPr>
            <a:r>
              <a:rPr lang="en-US" sz="2400" dirty="0" smtClean="0"/>
              <a:t>Then apply this year’s income percentage (1.4174%) to the town’s 2015 total residential income</a:t>
            </a:r>
          </a:p>
          <a:p>
            <a:pPr lvl="1"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None/>
              <a:defRPr/>
            </a:pPr>
            <a:r>
              <a:rPr lang="en-US" sz="2400" dirty="0" smtClean="0"/>
              <a:t>		</a:t>
            </a:r>
            <a:r>
              <a:rPr lang="en-US" sz="2400" b="1" dirty="0" smtClean="0">
                <a:solidFill>
                  <a:schemeClr val="accent1"/>
                </a:solidFill>
              </a:rPr>
              <a:t>Local Property Effort </a:t>
            </a:r>
          </a:p>
          <a:p>
            <a:pPr eaLnBrk="1" fontAlgn="auto" hangingPunct="1">
              <a:spcAft>
                <a:spcPts val="0"/>
              </a:spcAft>
              <a:buFont typeface="Arial" pitchFamily="34" charset="0"/>
              <a:buNone/>
              <a:defRPr/>
            </a:pPr>
            <a:r>
              <a:rPr lang="en-US" sz="2400" b="1" dirty="0" smtClean="0">
                <a:solidFill>
                  <a:schemeClr val="accent1"/>
                </a:solidFill>
              </a:rPr>
              <a:t>	+ 	</a:t>
            </a:r>
            <a:r>
              <a:rPr lang="en-US" sz="2400" b="1" u="sng" dirty="0" smtClean="0">
                <a:solidFill>
                  <a:schemeClr val="accent1"/>
                </a:solidFill>
              </a:rPr>
              <a:t>Local Income Effort </a:t>
            </a:r>
          </a:p>
          <a:p>
            <a:pPr eaLnBrk="1" fontAlgn="auto" hangingPunct="1">
              <a:spcAft>
                <a:spcPts val="0"/>
              </a:spcAft>
              <a:buFont typeface="Arial" pitchFamily="34" charset="0"/>
              <a:buNone/>
              <a:defRPr/>
            </a:pPr>
            <a:r>
              <a:rPr lang="en-US" sz="2400" b="1" dirty="0" smtClean="0">
                <a:solidFill>
                  <a:schemeClr val="accent1"/>
                </a:solidFill>
              </a:rPr>
              <a:t>	=	Combined Effort Yield (CEY)</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en-US" sz="2400" dirty="0" smtClean="0"/>
              <a:t>Target Local Share = CEY/Foundation budget</a:t>
            </a:r>
          </a:p>
          <a:p>
            <a:pPr lvl="1">
              <a:defRPr/>
            </a:pPr>
            <a:r>
              <a:rPr lang="en-US" sz="1800" dirty="0" smtClean="0"/>
              <a:t>Capped at 82.5% of foundation</a:t>
            </a:r>
          </a:p>
          <a:p>
            <a:pPr lvl="1">
              <a:defRPr/>
            </a:pPr>
            <a:r>
              <a:rPr lang="en-US" sz="1800" dirty="0" smtClean="0"/>
              <a:t>In FY19, 147 of 351 communities are capped.</a:t>
            </a:r>
            <a:endParaRPr lang="en-US" sz="1800" i="1" dirty="0" smtClean="0"/>
          </a:p>
          <a:p>
            <a:pPr eaLnBrk="1" fontAlgn="auto" hangingPunct="1">
              <a:spcAft>
                <a:spcPts val="0"/>
              </a:spcAft>
              <a:buFont typeface="Arial" pitchFamily="34" charset="0"/>
              <a:buChar char="•"/>
              <a:defRPr/>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2400" dirty="0" smtClean="0"/>
              <a:t>Getting Closer To the Target Contribution</a:t>
            </a:r>
            <a:br>
              <a:rPr lang="en-US" sz="2400" dirty="0" smtClean="0"/>
            </a:br>
            <a:r>
              <a:rPr lang="en-US" sz="2400" dirty="0" smtClean="0"/>
              <a:t>Determining the Upcoming Year’s Local Contribution</a:t>
            </a:r>
            <a:endParaRPr lang="en-US" sz="1800" dirty="0" smtClean="0"/>
          </a:p>
        </p:txBody>
      </p:sp>
      <p:sp>
        <p:nvSpPr>
          <p:cNvPr id="31747" name="Content Placeholder 6"/>
          <p:cNvSpPr>
            <a:spLocks noGrp="1"/>
          </p:cNvSpPr>
          <p:nvPr>
            <p:ph idx="1"/>
          </p:nvPr>
        </p:nvSpPr>
        <p:spPr/>
        <p:txBody>
          <a:bodyPr/>
          <a:lstStyle/>
          <a:p>
            <a:pPr eaLnBrk="1" hangingPunct="1">
              <a:buFont typeface="Arial" charset="0"/>
              <a:buNone/>
            </a:pPr>
            <a:r>
              <a:rPr lang="en-US" sz="2400" b="1" dirty="0" smtClean="0"/>
              <a:t>Preliminary Contribution</a:t>
            </a:r>
          </a:p>
          <a:p>
            <a:pPr eaLnBrk="1" hangingPunct="1"/>
            <a:r>
              <a:rPr lang="en-US" sz="2000" dirty="0" smtClean="0"/>
              <a:t>Increase last year’s required local contribution by the municipality’s </a:t>
            </a:r>
            <a:r>
              <a:rPr lang="en-US" sz="2000" u="sng" dirty="0" smtClean="0"/>
              <a:t>Municipal Revenue Growth Factor (MRGF)</a:t>
            </a:r>
          </a:p>
          <a:p>
            <a:pPr lvl="1" eaLnBrk="1" hangingPunct="1">
              <a:buFont typeface="Arial" charset="0"/>
              <a:buChar char="–"/>
            </a:pPr>
            <a:r>
              <a:rPr lang="en-US" sz="1800" dirty="0" smtClean="0">
                <a:sym typeface="Wingdings" pitchFamily="2" charset="2"/>
              </a:rPr>
              <a:t>Calculated annually by the Department of Revenue</a:t>
            </a:r>
          </a:p>
          <a:p>
            <a:pPr lvl="1" eaLnBrk="1" hangingPunct="1">
              <a:buFont typeface="Arial" charset="0"/>
              <a:buChar char="–"/>
            </a:pPr>
            <a:r>
              <a:rPr lang="en-US" sz="1800" dirty="0" smtClean="0">
                <a:sym typeface="Wingdings" pitchFamily="2" charset="2"/>
              </a:rPr>
              <a:t>Q</a:t>
            </a:r>
            <a:r>
              <a:rPr lang="en-US" sz="1800" dirty="0" smtClean="0"/>
              <a:t>uantifies the most recent annual percentage change in each community's local revenues, such as the annual increase in the Proposition 2½ levy limit, that should be available for schools</a:t>
            </a:r>
          </a:p>
          <a:p>
            <a:pPr lvl="1" eaLnBrk="1" hangingPunct="1">
              <a:buFont typeface="Arial" charset="0"/>
              <a:buNone/>
            </a:pPr>
            <a:endParaRPr lang="en-US" sz="1800" dirty="0" smtClean="0"/>
          </a:p>
          <a:p>
            <a:pPr eaLnBrk="1" hangingPunct="1">
              <a:buFont typeface="Arial" charset="0"/>
              <a:buNone/>
            </a:pPr>
            <a:r>
              <a:rPr lang="en-US" sz="2400" b="1" dirty="0" smtClean="0"/>
              <a:t>Required Contribution</a:t>
            </a:r>
          </a:p>
          <a:p>
            <a:pPr eaLnBrk="1" hangingPunct="1"/>
            <a:r>
              <a:rPr lang="en-US" sz="2000" dirty="0" smtClean="0"/>
              <a:t>If the preliminary contribution is </a:t>
            </a:r>
            <a:r>
              <a:rPr lang="en-US" sz="2000" b="1" dirty="0" smtClean="0"/>
              <a:t>above</a:t>
            </a:r>
            <a:r>
              <a:rPr lang="en-US" sz="2000" dirty="0" smtClean="0"/>
              <a:t> the target, reduce by the effort reduction percent (</a:t>
            </a:r>
            <a:r>
              <a:rPr lang="en-US" sz="2000" b="1" dirty="0" smtClean="0"/>
              <a:t>85% in FY19</a:t>
            </a:r>
            <a:r>
              <a:rPr lang="en-US" sz="2000" dirty="0" smtClean="0"/>
              <a:t>).</a:t>
            </a:r>
          </a:p>
          <a:p>
            <a:pPr eaLnBrk="1" hangingPunct="1"/>
            <a:r>
              <a:rPr lang="en-US" sz="2000" dirty="0" smtClean="0"/>
              <a:t>If the preliminary contribution is </a:t>
            </a:r>
            <a:r>
              <a:rPr lang="en-US" sz="2000" b="1" dirty="0" smtClean="0"/>
              <a:t>below by less than 2.5%, </a:t>
            </a:r>
            <a:r>
              <a:rPr lang="en-US" sz="2000" dirty="0" smtClean="0"/>
              <a:t>the preliminary contribution becomes the new requirement.</a:t>
            </a:r>
          </a:p>
          <a:p>
            <a:pPr eaLnBrk="1" hangingPunct="1"/>
            <a:r>
              <a:rPr lang="en-US" sz="2000" dirty="0" smtClean="0"/>
              <a:t>If the preliminary contribution is </a:t>
            </a:r>
            <a:r>
              <a:rPr lang="en-US" sz="2000" b="1" dirty="0" smtClean="0"/>
              <a:t>below by more than 7.5%, </a:t>
            </a:r>
            <a:r>
              <a:rPr lang="en-US" sz="2000" dirty="0" smtClean="0"/>
              <a:t>an additional 2% is added to the preliminary contribution.  For those </a:t>
            </a:r>
            <a:r>
              <a:rPr lang="en-US" sz="2000" b="1" dirty="0" smtClean="0"/>
              <a:t>below by between 2.5 and 7.5%</a:t>
            </a:r>
            <a:r>
              <a:rPr lang="en-US" sz="2000" dirty="0" smtClean="0"/>
              <a:t>, 1% is added.  </a:t>
            </a:r>
          </a:p>
          <a:p>
            <a:pPr eaLnBrk="1" hangingPunct="1"/>
            <a:endParaRPr lang="en-US" sz="2000" dirty="0" smtClean="0"/>
          </a:p>
          <a:p>
            <a:pPr eaLnBrk="1" hangingPunct="1"/>
            <a:endParaRPr lang="en-US" sz="2400" dirty="0" smtClean="0">
              <a:sym typeface="Wingdings" pitchFamily="2" charset="2"/>
            </a:endParaRPr>
          </a:p>
          <a:p>
            <a:pPr eaLnBrk="1" hangingPunct="1"/>
            <a:endParaRPr lang="en-US"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his is a screenshot of Hampden's bar chart showing target vs. required local contribution percentages since 2007 through 2019. It shows the community's progress towards its target local share. This chart is available in the Chapter 70 Trends in Aid and Local Contribution file available on the Chapter 70 page of the ESE website."/>
          <p:cNvPicPr>
            <a:picLocks noGrp="1" noChangeAspect="1"/>
          </p:cNvPicPr>
          <p:nvPr>
            <p:ph type="pic" idx="1"/>
          </p:nvPr>
        </p:nvPicPr>
        <p:blipFill>
          <a:blip r:embed="rId3" cstate="print"/>
          <a:stretch>
            <a:fillRect/>
          </a:stretch>
        </p:blipFill>
        <p:spPr>
          <a:xfrm>
            <a:off x="6130271" y="2067106"/>
            <a:ext cx="5705385" cy="4321707"/>
          </a:xfrm>
          <a:prstGeom prst="rect">
            <a:avLst/>
          </a:prstGeom>
          <a:noFill/>
          <a:ln>
            <a:noFill/>
          </a:ln>
        </p:spPr>
      </p:pic>
      <p:sp>
        <p:nvSpPr>
          <p:cNvPr id="2" name="Title 1"/>
          <p:cNvSpPr>
            <a:spLocks noGrp="1"/>
          </p:cNvSpPr>
          <p:nvPr>
            <p:ph type="title"/>
          </p:nvPr>
        </p:nvSpPr>
        <p:spPr/>
        <p:txBody>
          <a:bodyPr/>
          <a:lstStyle/>
          <a:p>
            <a:r>
              <a:rPr lang="en-US" dirty="0" smtClean="0"/>
              <a:t>Each community transitions to its target local share at a different pace.</a:t>
            </a:r>
            <a:endParaRPr lang="en-US" dirty="0"/>
          </a:p>
        </p:txBody>
      </p:sp>
      <p:pic>
        <p:nvPicPr>
          <p:cNvPr id="20" name="Picture Placeholder 19" descr="This is a screenshot of Framingham's bar chart showing target vs. required local contribution percentages since 2007 through 2019. It shows the community's progress towards its target local share. This chart is available in the Chapter 70 Trends in Aid and Local Contribution file available on the Chapter 70 page of the ESE website."/>
          <p:cNvPicPr>
            <a:picLocks noGrp="1" noChangeAspect="1"/>
          </p:cNvPicPr>
          <p:nvPr>
            <p:ph type="pic" idx="14"/>
          </p:nvPr>
        </p:nvPicPr>
        <p:blipFill>
          <a:blip r:embed="rId4" cstate="print"/>
          <a:stretch>
            <a:fillRect/>
          </a:stretch>
        </p:blipFill>
        <p:spPr>
          <a:xfrm>
            <a:off x="207963" y="2067106"/>
            <a:ext cx="5705385" cy="4321707"/>
          </a:xfrm>
          <a:prstGeom prst="rect">
            <a:avLst/>
          </a:prstGeom>
          <a:noFill/>
          <a:ln>
            <a:noFill/>
          </a:ln>
        </p:spPr>
      </p:pic>
      <p:sp>
        <p:nvSpPr>
          <p:cNvPr id="7" name="TextBox 6"/>
          <p:cNvSpPr txBox="1"/>
          <p:nvPr/>
        </p:nvSpPr>
        <p:spPr>
          <a:xfrm>
            <a:off x="609600" y="1676400"/>
            <a:ext cx="4572000" cy="369332"/>
          </a:xfrm>
          <a:prstGeom prst="rect">
            <a:avLst/>
          </a:prstGeom>
          <a:noFill/>
        </p:spPr>
        <p:txBody>
          <a:bodyPr wrap="square" rtlCol="0">
            <a:spAutoFit/>
          </a:bodyPr>
          <a:lstStyle/>
          <a:p>
            <a:pPr algn="ctr"/>
            <a:r>
              <a:rPr lang="en-US" b="1" dirty="0" smtClean="0">
                <a:solidFill>
                  <a:srgbClr val="0D1969"/>
                </a:solidFill>
              </a:rPr>
              <a:t>Framingham</a:t>
            </a:r>
            <a:endParaRPr lang="en-US" b="1" dirty="0">
              <a:solidFill>
                <a:srgbClr val="0D1969"/>
              </a:solidFill>
            </a:endParaRPr>
          </a:p>
        </p:txBody>
      </p:sp>
      <p:sp>
        <p:nvSpPr>
          <p:cNvPr id="10" name="TextBox 9"/>
          <p:cNvSpPr txBox="1"/>
          <p:nvPr/>
        </p:nvSpPr>
        <p:spPr>
          <a:xfrm>
            <a:off x="6451600" y="1676400"/>
            <a:ext cx="4572000" cy="369332"/>
          </a:xfrm>
          <a:prstGeom prst="rect">
            <a:avLst/>
          </a:prstGeom>
          <a:noFill/>
        </p:spPr>
        <p:txBody>
          <a:bodyPr wrap="square" rtlCol="0">
            <a:spAutoFit/>
          </a:bodyPr>
          <a:lstStyle/>
          <a:p>
            <a:pPr algn="ctr"/>
            <a:r>
              <a:rPr lang="en-US" b="1" dirty="0" smtClean="0">
                <a:solidFill>
                  <a:srgbClr val="0D1969"/>
                </a:solidFill>
              </a:rPr>
              <a:t>Hampden</a:t>
            </a:r>
            <a:endParaRPr lang="en-US" b="1" dirty="0">
              <a:solidFill>
                <a:srgbClr val="0D196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s a screenshot of a scatterplot showing all communities' target and required local contribution percentages in FY2019. It is available in the Complete Formula Workbook available on the Chapter 70 page of the ESE website."/>
          <p:cNvPicPr>
            <a:picLocks noGrp="1" noChangeAspect="1"/>
          </p:cNvPicPr>
          <p:nvPr>
            <p:ph type="pic" idx="1"/>
          </p:nvPr>
        </p:nvPicPr>
        <p:blipFill>
          <a:blip r:embed="rId3" cstate="print"/>
          <a:stretch>
            <a:fillRect/>
          </a:stretch>
        </p:blipFill>
        <p:spPr>
          <a:xfrm>
            <a:off x="6162902" y="1097992"/>
            <a:ext cx="4062461" cy="5628982"/>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Reaching the Targets Over Time</a:t>
            </a:r>
            <a:br>
              <a:rPr lang="en-US" dirty="0" smtClean="0"/>
            </a:br>
            <a:r>
              <a:rPr lang="en-US" sz="2700" dirty="0" smtClean="0"/>
              <a:t>All Municipalities</a:t>
            </a:r>
            <a:endParaRPr lang="en-US" dirty="0"/>
          </a:p>
        </p:txBody>
      </p:sp>
      <p:pic>
        <p:nvPicPr>
          <p:cNvPr id="9" name="Picture Placeholder 8" descr="This is a screenshot of a scatterplot showing all communities' target and required local contribution percentages in FY2007. It is available in the Complete Formula Workbook available on the Chapter 70 page of the ESE website."/>
          <p:cNvPicPr>
            <a:picLocks noGrp="1" noChangeAspect="1"/>
          </p:cNvPicPr>
          <p:nvPr>
            <p:ph type="pic" idx="14"/>
          </p:nvPr>
        </p:nvPicPr>
        <p:blipFill>
          <a:blip r:embed="rId4" cstate="print"/>
          <a:stretch>
            <a:fillRect/>
          </a:stretch>
        </p:blipFill>
        <p:spPr>
          <a:xfrm>
            <a:off x="1558698" y="1097992"/>
            <a:ext cx="4174891" cy="555402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is is a screenshot of a bar chart showing statewide progress to target local share since 2007 in dollars above and below target. This chart can be found in the Complete Formula Workbook available on the Chapter 70 page of the ESE website."/>
          <p:cNvPicPr>
            <a:picLocks noGrp="1" noChangeAspect="1"/>
          </p:cNvPicPr>
          <p:nvPr>
            <p:ph type="pic" idx="1"/>
          </p:nvPr>
        </p:nvPicPr>
        <p:blipFill>
          <a:blip r:embed="rId2" cstate="print"/>
          <a:stretch>
            <a:fillRect/>
          </a:stretch>
        </p:blipFill>
        <p:spPr>
          <a:xfrm>
            <a:off x="1182553" y="1059585"/>
            <a:ext cx="8856068" cy="5689558"/>
          </a:xfrm>
          <a:prstGeom prst="rect">
            <a:avLst/>
          </a:prstGeom>
          <a:noFill/>
          <a:ln>
            <a:noFill/>
          </a:ln>
        </p:spPr>
      </p:pic>
      <p:sp>
        <p:nvSpPr>
          <p:cNvPr id="2" name="Title 1"/>
          <p:cNvSpPr>
            <a:spLocks noGrp="1"/>
          </p:cNvSpPr>
          <p:nvPr>
            <p:ph type="title"/>
          </p:nvPr>
        </p:nvSpPr>
        <p:spPr/>
        <p:txBody>
          <a:bodyPr/>
          <a:lstStyle/>
          <a:p>
            <a:r>
              <a:rPr lang="en-US" dirty="0" smtClean="0"/>
              <a:t>Progress towards Target Local Share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House 2</a:t>
            </a:r>
            <a:endParaRPr lang="en-US" dirty="0"/>
          </a:p>
        </p:txBody>
      </p:sp>
      <p:sp>
        <p:nvSpPr>
          <p:cNvPr id="3" name="Content Placeholder 2"/>
          <p:cNvSpPr>
            <a:spLocks noGrp="1"/>
          </p:cNvSpPr>
          <p:nvPr>
            <p:ph idx="1"/>
          </p:nvPr>
        </p:nvSpPr>
        <p:spPr>
          <a:xfrm>
            <a:off x="812800" y="1371600"/>
            <a:ext cx="10566400" cy="4876800"/>
          </a:xfrm>
        </p:spPr>
        <p:txBody>
          <a:bodyPr>
            <a:noAutofit/>
          </a:bodyPr>
          <a:lstStyle/>
          <a:p>
            <a:r>
              <a:rPr lang="en-US" sz="2000" dirty="0" smtClean="0"/>
              <a:t>FY19 Chapter 70 (prelim) is $4.851B</a:t>
            </a:r>
          </a:p>
          <a:p>
            <a:pPr lvl="1"/>
            <a:r>
              <a:rPr lang="en-US" sz="1800" dirty="0" smtClean="0"/>
              <a:t>$103.6M (2.2%) increase from FY18</a:t>
            </a:r>
          </a:p>
          <a:p>
            <a:pPr lvl="1"/>
            <a:endParaRPr lang="en-US" sz="1800" dirty="0" smtClean="0"/>
          </a:p>
          <a:p>
            <a:pPr lvl="0"/>
            <a:r>
              <a:rPr lang="en-US" sz="2000" dirty="0" smtClean="0"/>
              <a:t>Foundation budgets are increased by an inflation factor of 2.64%.</a:t>
            </a:r>
          </a:p>
          <a:p>
            <a:pPr>
              <a:buNone/>
            </a:pPr>
            <a:endParaRPr lang="en-US" sz="2000" dirty="0" smtClean="0"/>
          </a:p>
          <a:p>
            <a:pPr>
              <a:buNone/>
            </a:pPr>
            <a:r>
              <a:rPr lang="en-US" sz="2000" b="1" dirty="0" smtClean="0"/>
              <a:t>Implementing the Recommendations of the Foundation Budget Review Commission</a:t>
            </a:r>
          </a:p>
          <a:p>
            <a:r>
              <a:rPr lang="en-US" sz="2000" dirty="0" smtClean="0"/>
              <a:t>House 2 includes an increase to the “Benefits and Fixed Charges” foundation budget rate, based on the recommendations of the 2015 Foundation Budget Review Commission.  It continues to implement a rate which acknowledges the rapid rise of healthcare costs  relative to inflation, and builds in a component to recognize the cost of retiree healthcare. </a:t>
            </a:r>
          </a:p>
          <a:p>
            <a:pPr lvl="1"/>
            <a:r>
              <a:rPr lang="en-US" sz="1800" dirty="0" smtClean="0"/>
              <a:t>This increase phases in another 11% of the total recommendation, such that an additional $73 million is invested in district foundation budgets. </a:t>
            </a:r>
          </a:p>
          <a:p>
            <a:endParaRPr lang="en-US" sz="2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smtClean="0"/>
              <a:t>How is the district’s required local contribution calculated? </a:t>
            </a:r>
            <a:r>
              <a:rPr lang="en-US" sz="2000" dirty="0" smtClean="0"/>
              <a:t/>
            </a:r>
            <a:br>
              <a:rPr lang="en-US" sz="2000" dirty="0" smtClean="0"/>
            </a:br>
            <a:r>
              <a:rPr lang="en-US" sz="2000" dirty="0" smtClean="0"/>
              <a:t>Once the city or town’s required local contribution is calculated, it is allocated among the districts to which it belongs.</a:t>
            </a:r>
            <a:endParaRPr lang="en-US" sz="2000" dirty="0"/>
          </a:p>
        </p:txBody>
      </p:sp>
      <p:sp>
        <p:nvSpPr>
          <p:cNvPr id="10" name="TextBox 9"/>
          <p:cNvSpPr txBox="1"/>
          <p:nvPr/>
        </p:nvSpPr>
        <p:spPr>
          <a:xfrm>
            <a:off x="2438400" y="1328057"/>
            <a:ext cx="6502400" cy="523220"/>
          </a:xfrm>
          <a:prstGeom prst="rect">
            <a:avLst/>
          </a:prstGeom>
          <a:noFill/>
        </p:spPr>
        <p:txBody>
          <a:bodyPr wrap="square" rtlCol="0">
            <a:spAutoFit/>
          </a:bodyPr>
          <a:lstStyle/>
          <a:p>
            <a:pPr algn="ctr"/>
            <a:r>
              <a:rPr lang="en-US" sz="2800" b="1" dirty="0" smtClean="0">
                <a:solidFill>
                  <a:srgbClr val="0D1969"/>
                </a:solidFill>
              </a:rPr>
              <a:t>Town of Berkley</a:t>
            </a:r>
            <a:endParaRPr lang="en-US" sz="2800" b="1" dirty="0">
              <a:solidFill>
                <a:srgbClr val="0D1969"/>
              </a:solidFill>
            </a:endParaRPr>
          </a:p>
        </p:txBody>
      </p:sp>
      <p:graphicFrame>
        <p:nvGraphicFramePr>
          <p:cNvPr id="9" name="Chart 8" descr="This is a pie chart showing a town's total foundation budget apportioned to the districts to which it belongs."/>
          <p:cNvGraphicFramePr>
            <a:graphicFrameLocks/>
          </p:cNvGraphicFramePr>
          <p:nvPr/>
        </p:nvGraphicFramePr>
        <p:xfrm>
          <a:off x="522513" y="1788879"/>
          <a:ext cx="6186715"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This is a pie chart showing a town's total required local contribution apportioned to the districts to which it belongs."/>
          <p:cNvGraphicFramePr>
            <a:graphicFrameLocks/>
          </p:cNvGraphicFramePr>
          <p:nvPr/>
        </p:nvGraphicFramePr>
        <p:xfrm>
          <a:off x="5602513" y="1788879"/>
          <a:ext cx="6186715" cy="44704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mage shows Chapter 70 in 3 steps. After calculating a district's foundation budget, overlay this year's required local contribution, prior year's aid and then see whether any additional aid needs to be added in to ensure the district has resources equal to its foundation budget."/>
          <p:cNvPicPr>
            <a:picLocks noGrp="1" noChangeAspect="1"/>
          </p:cNvPicPr>
          <p:nvPr>
            <p:ph type="pic" idx="1"/>
          </p:nvPr>
        </p:nvPicPr>
        <p:blipFill>
          <a:blip r:embed="rId2" cstate="print"/>
          <a:stretch>
            <a:fillRect/>
          </a:stretch>
        </p:blipFill>
        <p:spPr>
          <a:xfrm>
            <a:off x="6380615" y="2568261"/>
            <a:ext cx="4274049" cy="3840480"/>
          </a:xfrm>
          <a:prstGeom prst="rect">
            <a:avLst/>
          </a:prstGeom>
          <a:noFill/>
          <a:ln>
            <a:noFill/>
          </a:ln>
        </p:spPr>
      </p:pic>
      <p:sp>
        <p:nvSpPr>
          <p:cNvPr id="3" name="Content Placeholder 2"/>
          <p:cNvSpPr>
            <a:spLocks noGrp="1"/>
          </p:cNvSpPr>
          <p:nvPr>
            <p:ph type="body" sz="half" idx="2"/>
          </p:nvPr>
        </p:nvSpPr>
        <p:spPr>
          <a:xfrm>
            <a:off x="839788" y="2737304"/>
            <a:ext cx="5223555" cy="3565525"/>
          </a:xfrm>
        </p:spPr>
        <p:txBody>
          <a:bodyPr/>
          <a:lstStyle/>
          <a:p>
            <a:pPr marL="342900" indent="-342900" eaLnBrk="0" fontAlgn="base" hangingPunct="0">
              <a:spcBef>
                <a:spcPct val="20000"/>
              </a:spcBef>
              <a:spcAft>
                <a:spcPct val="0"/>
              </a:spcAft>
              <a:buClr>
                <a:srgbClr val="E86B01"/>
              </a:buClr>
              <a:buFont typeface="Arial" charset="0"/>
              <a:buChar char="•"/>
              <a:defRPr/>
            </a:pPr>
            <a:r>
              <a:rPr lang="en-US" sz="1800" dirty="0" smtClean="0">
                <a:solidFill>
                  <a:srgbClr val="0D1969"/>
                </a:solidFill>
                <a:ea typeface="Tahoma" pitchFamily="34" charset="0"/>
                <a:cs typeface="Tahoma" pitchFamily="34" charset="0"/>
              </a:rPr>
              <a:t>Start with prior year’s aid</a:t>
            </a:r>
          </a:p>
          <a:p>
            <a:pPr marL="749300" lvl="2" indent="-342900" eaLnBrk="0" fontAlgn="base" hangingPunct="0">
              <a:spcBef>
                <a:spcPct val="20000"/>
              </a:spcBef>
              <a:spcAft>
                <a:spcPct val="0"/>
              </a:spcAft>
              <a:buClr>
                <a:srgbClr val="E86B01"/>
              </a:buClr>
              <a:buFont typeface="Arial" charset="0"/>
              <a:buChar char="•"/>
              <a:defRPr/>
            </a:pPr>
            <a:r>
              <a:rPr lang="en-US" sz="1400" dirty="0" smtClean="0">
                <a:solidFill>
                  <a:srgbClr val="0D1969"/>
                </a:solidFill>
                <a:ea typeface="Tahoma" pitchFamily="34" charset="0"/>
                <a:cs typeface="Tahoma" pitchFamily="34" charset="0"/>
              </a:rPr>
              <a:t>FY18 c70 (statewide: $4.746B)  </a:t>
            </a:r>
          </a:p>
          <a:p>
            <a:pPr marL="342900" indent="-342900" eaLnBrk="0" fontAlgn="base" hangingPunct="0">
              <a:spcBef>
                <a:spcPct val="20000"/>
              </a:spcBef>
              <a:spcAft>
                <a:spcPct val="0"/>
              </a:spcAft>
              <a:buClr>
                <a:srgbClr val="E86B01"/>
              </a:buClr>
              <a:buFont typeface="Arial" charset="0"/>
              <a:buChar char="•"/>
              <a:defRPr/>
            </a:pPr>
            <a:endParaRPr lang="en-US" sz="1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1800" dirty="0" smtClean="0">
                <a:solidFill>
                  <a:srgbClr val="0D1969"/>
                </a:solidFill>
                <a:ea typeface="Tahoma" pitchFamily="34" charset="0"/>
                <a:cs typeface="Tahoma" pitchFamily="34" charset="0"/>
              </a:rPr>
              <a:t>Add together the prior year’s aid and the required local contribution. </a:t>
            </a:r>
          </a:p>
          <a:p>
            <a:pPr marL="342900" indent="-342900" eaLnBrk="0" fontAlgn="base" hangingPunct="0">
              <a:spcBef>
                <a:spcPct val="20000"/>
              </a:spcBef>
              <a:spcAft>
                <a:spcPct val="0"/>
              </a:spcAft>
              <a:buClr>
                <a:srgbClr val="E86B01"/>
              </a:buClr>
              <a:buFont typeface="Arial" charset="0"/>
              <a:buChar char="•"/>
              <a:defRPr/>
            </a:pPr>
            <a:endParaRPr lang="en-US" sz="1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1800" dirty="0" smtClean="0">
                <a:solidFill>
                  <a:srgbClr val="0D1969"/>
                </a:solidFill>
              </a:rPr>
              <a:t>If this year’s foundation aid exceeds last year’s total Chapter 70 aid, the district receives the amount needed to ensure it meets its foundation budget. </a:t>
            </a:r>
          </a:p>
          <a:p>
            <a:pPr marL="342900" indent="-342900" eaLnBrk="0" fontAlgn="base" hangingPunct="0">
              <a:spcBef>
                <a:spcPct val="20000"/>
              </a:spcBef>
              <a:spcAft>
                <a:spcPct val="0"/>
              </a:spcAft>
              <a:buClr>
                <a:srgbClr val="E86B01"/>
              </a:buClr>
              <a:buFont typeface="Arial" charset="0"/>
              <a:buChar char="•"/>
              <a:defRPr/>
            </a:pPr>
            <a:endParaRPr lang="en-US" sz="1800" dirty="0" smtClean="0">
              <a:solidFill>
                <a:srgbClr val="0D1969"/>
              </a:solidFill>
            </a:endParaRPr>
          </a:p>
          <a:p>
            <a:pPr marL="285750" lvl="1" indent="-285750" eaLnBrk="0" fontAlgn="base" hangingPunct="0">
              <a:spcBef>
                <a:spcPct val="20000"/>
              </a:spcBef>
              <a:spcAft>
                <a:spcPct val="0"/>
              </a:spcAft>
              <a:buClr>
                <a:srgbClr val="E86B01"/>
              </a:buClr>
              <a:buFont typeface="Arial" charset="0"/>
              <a:buChar char="•"/>
              <a:defRPr/>
            </a:pPr>
            <a:r>
              <a:rPr lang="en-US" sz="1800" dirty="0" smtClean="0">
                <a:solidFill>
                  <a:srgbClr val="0D1969"/>
                </a:solidFill>
              </a:rPr>
              <a:t>117 districts</a:t>
            </a:r>
          </a:p>
        </p:txBody>
      </p:sp>
      <p:sp>
        <p:nvSpPr>
          <p:cNvPr id="2" name="Title 1"/>
          <p:cNvSpPr>
            <a:spLocks noGrp="1"/>
          </p:cNvSpPr>
          <p:nvPr>
            <p:ph type="title"/>
          </p:nvPr>
        </p:nvSpPr>
        <p:spPr/>
        <p:txBody>
          <a:bodyPr/>
          <a:lstStyle/>
          <a:p>
            <a:r>
              <a:rPr lang="en-US" dirty="0" smtClean="0"/>
              <a:t>Calculating Chapter 70 Aid</a:t>
            </a:r>
            <a:endParaRPr lang="en-US" dirty="0"/>
          </a:p>
        </p:txBody>
      </p:sp>
      <p:sp>
        <p:nvSpPr>
          <p:cNvPr id="4" name="Rectangle 3" descr="Foundation aid is the core of Chapter 70. It provides additional funding for districts to spend at their foundation budgets. &#10;&#10;Foundation Budget – Required Local Contribution = Foundation Aid&#10;"/>
          <p:cNvSpPr/>
          <p:nvPr/>
        </p:nvSpPr>
        <p:spPr>
          <a:xfrm>
            <a:off x="812800" y="1145741"/>
            <a:ext cx="10758714" cy="13234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prstClr val="white"/>
                </a:solidFill>
              </a:rPr>
              <a:t>Foundation aid is the core of Chapter 70. It provides additional funding for districts to spend at their foundation budgets. </a:t>
            </a:r>
          </a:p>
          <a:p>
            <a:pPr algn="ctr"/>
            <a:endParaRPr lang="en-US" sz="2000" dirty="0" smtClean="0">
              <a:solidFill>
                <a:prstClr val="white"/>
              </a:solidFill>
            </a:endParaRPr>
          </a:p>
          <a:p>
            <a:pPr algn="ctr"/>
            <a:r>
              <a:rPr lang="en-US" sz="2000" dirty="0" smtClean="0">
                <a:solidFill>
                  <a:prstClr val="white"/>
                </a:solidFill>
              </a:rPr>
              <a:t>Foundation Budget – Required Local Contribution = Foundation Aid</a:t>
            </a:r>
            <a:endParaRPr lang="en-US" sz="2000"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is is a screenshot of a district's FY19 Chapter 70 calculation. The calculation can be found in the Complete Formula Workbook available on the Chapter 70 page of the ESE website."/>
          <p:cNvPicPr>
            <a:picLocks noGrp="1" noChangeAspect="1"/>
          </p:cNvPicPr>
          <p:nvPr>
            <p:ph type="pic" idx="1"/>
          </p:nvPr>
        </p:nvPicPr>
        <p:blipFill>
          <a:blip r:embed="rId2" cstate="print"/>
          <a:stretch>
            <a:fillRect/>
          </a:stretch>
        </p:blipFill>
        <p:spPr>
          <a:xfrm>
            <a:off x="6630988" y="1130104"/>
            <a:ext cx="4980953" cy="5695238"/>
          </a:xfrm>
          <a:prstGeom prst="rect">
            <a:avLst/>
          </a:prstGeom>
          <a:noFill/>
          <a:ln>
            <a:noFill/>
          </a:ln>
        </p:spPr>
      </p:pic>
      <p:sp>
        <p:nvSpPr>
          <p:cNvPr id="3" name="Content Placeholder 2"/>
          <p:cNvSpPr>
            <a:spLocks noGrp="1"/>
          </p:cNvSpPr>
          <p:nvPr>
            <p:ph type="body" sz="half" idx="2"/>
          </p:nvPr>
        </p:nvSpPr>
        <p:spPr>
          <a:xfrm>
            <a:off x="468086" y="1235076"/>
            <a:ext cx="4593771" cy="3131683"/>
          </a:xfrm>
        </p:spPr>
        <p:txBody>
          <a:bodyPr/>
          <a:lstStyle/>
          <a:p>
            <a:pPr marL="342900" indent="-342900" eaLnBrk="0" fontAlgn="base" hangingPunct="0">
              <a:spcBef>
                <a:spcPct val="20000"/>
              </a:spcBef>
              <a:spcAft>
                <a:spcPct val="0"/>
              </a:spcAft>
              <a:buClr>
                <a:srgbClr val="E86B01"/>
              </a:buClr>
              <a:buFont typeface="Arial" charset="0"/>
              <a:buChar char="•"/>
              <a:defRPr/>
            </a:pPr>
            <a:r>
              <a:rPr lang="en-US" sz="2800" dirty="0" smtClean="0">
                <a:solidFill>
                  <a:srgbClr val="0D1969"/>
                </a:solidFill>
                <a:ea typeface="Tahoma" pitchFamily="34" charset="0"/>
                <a:cs typeface="Tahoma" pitchFamily="34" charset="0"/>
              </a:rPr>
              <a:t>Districts are held harmless to the previous year’s level of aid.</a:t>
            </a:r>
          </a:p>
          <a:p>
            <a:pPr marL="342900" indent="-342900" eaLnBrk="0" fontAlgn="base" hangingPunct="0">
              <a:spcBef>
                <a:spcPct val="20000"/>
              </a:spcBef>
              <a:spcAft>
                <a:spcPct val="0"/>
              </a:spcAft>
              <a:buClr>
                <a:srgbClr val="E86B01"/>
              </a:buClr>
              <a:buFont typeface="Arial" charset="0"/>
              <a:buChar char="•"/>
              <a:defRPr/>
            </a:pPr>
            <a:endParaRPr lang="en-US" sz="2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2800" dirty="0" smtClean="0">
                <a:solidFill>
                  <a:srgbClr val="0D1969"/>
                </a:solidFill>
                <a:ea typeface="Tahoma" pitchFamily="34" charset="0"/>
                <a:cs typeface="Tahoma" pitchFamily="34" charset="0"/>
              </a:rPr>
              <a:t>In FY19, “minimum aid” is also available.</a:t>
            </a:r>
          </a:p>
          <a:p>
            <a:pPr marL="342900" indent="-342900" eaLnBrk="0" fontAlgn="base" hangingPunct="0">
              <a:spcBef>
                <a:spcPct val="20000"/>
              </a:spcBef>
              <a:spcAft>
                <a:spcPct val="0"/>
              </a:spcAft>
              <a:buClr>
                <a:srgbClr val="E86B01"/>
              </a:buClr>
              <a:buFont typeface="Arial" charset="0"/>
              <a:buChar char="•"/>
              <a:defRPr/>
            </a:pPr>
            <a:endParaRPr lang="en-US" sz="2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2800" dirty="0" smtClean="0">
                <a:solidFill>
                  <a:srgbClr val="0D1969"/>
                </a:solidFill>
                <a:ea typeface="Tahoma" pitchFamily="34" charset="0"/>
                <a:cs typeface="Tahoma" pitchFamily="34" charset="0"/>
              </a:rPr>
              <a:t>District receives at least $20 per pupil in additional aid over FY18 (213 operating districts).</a:t>
            </a:r>
          </a:p>
          <a:p>
            <a:endParaRPr lang="en-US" sz="2800" dirty="0"/>
          </a:p>
        </p:txBody>
      </p:sp>
      <p:sp>
        <p:nvSpPr>
          <p:cNvPr id="2" name="Title 1"/>
          <p:cNvSpPr>
            <a:spLocks noGrp="1"/>
          </p:cNvSpPr>
          <p:nvPr>
            <p:ph type="title"/>
          </p:nvPr>
        </p:nvSpPr>
        <p:spPr/>
        <p:txBody>
          <a:bodyPr/>
          <a:lstStyle/>
          <a:p>
            <a:r>
              <a:rPr lang="en-US" dirty="0" smtClean="0"/>
              <a:t>Calculating Chapter 70 Aid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s a screenshot of a scatterplot showing all districts's target aid percentage and Chapter 70 (actual) aid percentage in FY2019. It is available in the Complete Formula Workbook available on the Chapter 70 page of the ESE website."/>
          <p:cNvPicPr>
            <a:picLocks noGrp="1" noChangeAspect="1"/>
          </p:cNvPicPr>
          <p:nvPr>
            <p:ph type="pic" idx="1"/>
          </p:nvPr>
        </p:nvPicPr>
        <p:blipFill>
          <a:blip r:embed="rId2" cstate="print"/>
          <a:stretch>
            <a:fillRect/>
          </a:stretch>
        </p:blipFill>
        <p:spPr>
          <a:xfrm>
            <a:off x="6217331" y="1166643"/>
            <a:ext cx="4087940" cy="5647813"/>
          </a:xfrm>
          <a:prstGeom prst="rect">
            <a:avLst/>
          </a:prstGeom>
          <a:noFill/>
          <a:ln>
            <a:noFill/>
          </a:ln>
        </p:spPr>
      </p:pic>
      <p:sp>
        <p:nvSpPr>
          <p:cNvPr id="2" name="Title 1"/>
          <p:cNvSpPr>
            <a:spLocks noGrp="1"/>
          </p:cNvSpPr>
          <p:nvPr>
            <p:ph type="title"/>
          </p:nvPr>
        </p:nvSpPr>
        <p:spPr/>
        <p:txBody>
          <a:bodyPr/>
          <a:lstStyle/>
          <a:p>
            <a:r>
              <a:rPr lang="en-US" sz="3200" dirty="0" smtClean="0"/>
              <a:t>Progress towards Target Aid Shares</a:t>
            </a:r>
            <a:br>
              <a:rPr lang="en-US" sz="3200" dirty="0" smtClean="0"/>
            </a:br>
            <a:r>
              <a:rPr lang="en-US" sz="2800" dirty="0" smtClean="0"/>
              <a:t>All Districts</a:t>
            </a:r>
            <a:endParaRPr lang="en-US" dirty="0"/>
          </a:p>
        </p:txBody>
      </p:sp>
      <p:pic>
        <p:nvPicPr>
          <p:cNvPr id="9" name="Picture Placeholder 8" descr="This is a screenshot of a scatterplot showing all districts's target aid percentage and Chapter 70 (actual) aid percentage in FY2007. It is available in the Complete Formula Workbook available on the Chapter 70 page of the ESE website."/>
          <p:cNvPicPr>
            <a:picLocks noGrp="1" noChangeAspect="1"/>
          </p:cNvPicPr>
          <p:nvPr>
            <p:ph type="pic" idx="14"/>
          </p:nvPr>
        </p:nvPicPr>
        <p:blipFill>
          <a:blip r:embed="rId3" cstate="print"/>
          <a:stretch>
            <a:fillRect/>
          </a:stretch>
        </p:blipFill>
        <p:spPr>
          <a:xfrm>
            <a:off x="1492931" y="1166643"/>
            <a:ext cx="4189882" cy="55840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is is a screenshot of a bar chart showing statewide progress to target aid share since 2007 in dollars above and below target. In 2019, $474M in aid was distributed over target. This chart can be found in the Complete Formula Workbook available on the Chapter 70 page of the ESE website."/>
          <p:cNvPicPr>
            <a:picLocks noGrp="1" noChangeAspect="1"/>
          </p:cNvPicPr>
          <p:nvPr>
            <p:ph type="pic" idx="1"/>
          </p:nvPr>
        </p:nvPicPr>
        <p:blipFill>
          <a:blip r:embed="rId2" cstate="print"/>
          <a:stretch>
            <a:fillRect/>
          </a:stretch>
        </p:blipFill>
        <p:spPr>
          <a:xfrm>
            <a:off x="798996" y="1303339"/>
            <a:ext cx="10909092" cy="5101299"/>
          </a:xfrm>
          <a:prstGeom prst="rect">
            <a:avLst/>
          </a:prstGeom>
          <a:noFill/>
          <a:ln>
            <a:noFill/>
          </a:ln>
        </p:spPr>
      </p:pic>
      <p:sp>
        <p:nvSpPr>
          <p:cNvPr id="2" name="Title 1"/>
          <p:cNvSpPr>
            <a:spLocks noGrp="1"/>
          </p:cNvSpPr>
          <p:nvPr>
            <p:ph type="title"/>
          </p:nvPr>
        </p:nvSpPr>
        <p:spPr/>
        <p:txBody>
          <a:bodyPr/>
          <a:lstStyle/>
          <a:p>
            <a:r>
              <a:rPr lang="en-US" dirty="0" smtClean="0"/>
              <a:t>Progress towards Target Aid Share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School Spending</a:t>
            </a:r>
            <a:endParaRPr lang="en-US" dirty="0"/>
          </a:p>
        </p:txBody>
      </p:sp>
      <p:sp>
        <p:nvSpPr>
          <p:cNvPr id="7" name="Content Placeholder 6"/>
          <p:cNvSpPr>
            <a:spLocks noGrp="1"/>
          </p:cNvSpPr>
          <p:nvPr>
            <p:ph idx="1"/>
          </p:nvPr>
        </p:nvSpPr>
        <p:spPr/>
        <p:txBody>
          <a:bodyPr>
            <a:normAutofit/>
          </a:bodyPr>
          <a:lstStyle/>
          <a:p>
            <a:r>
              <a:rPr lang="en-US" sz="2400" dirty="0" smtClean="0">
                <a:solidFill>
                  <a:srgbClr val="0D1969"/>
                </a:solidFill>
                <a:ea typeface="Tahoma" pitchFamily="34" charset="0"/>
                <a:cs typeface="Tahoma" pitchFamily="34" charset="0"/>
              </a:rPr>
              <a:t>Net School Spending requirements continue to be enforced.</a:t>
            </a:r>
          </a:p>
          <a:p>
            <a:endParaRPr lang="en-US" sz="2400" dirty="0" smtClean="0">
              <a:solidFill>
                <a:srgbClr val="0D1969"/>
              </a:solidFill>
              <a:ea typeface="Tahoma" pitchFamily="34" charset="0"/>
              <a:cs typeface="Tahoma" pitchFamily="34" charset="0"/>
            </a:endParaRPr>
          </a:p>
          <a:p>
            <a:r>
              <a:rPr lang="en-US" sz="2400" dirty="0" smtClean="0">
                <a:solidFill>
                  <a:srgbClr val="0D1969"/>
                </a:solidFill>
                <a:ea typeface="Tahoma" pitchFamily="34" charset="0"/>
                <a:cs typeface="Tahoma" pitchFamily="34" charset="0"/>
              </a:rPr>
              <a:t>FY 2018 Section 3 preamble, “The department of elementary and secondary education shall not consider health care costs for retired teachers to be part of net school spending for any district in which such costs were not considered part of net school spending in fiscal year 1994, and for any district that has not accepted the provisions of </a:t>
            </a:r>
            <a:r>
              <a:rPr lang="en-US" sz="2400" dirty="0" smtClean="0">
                <a:solidFill>
                  <a:srgbClr val="0D1969"/>
                </a:solidFill>
                <a:ea typeface="Tahoma" pitchFamily="34" charset="0"/>
                <a:cs typeface="Tahoma" pitchFamily="34" charset="0"/>
                <a:hlinkClick r:id="rId3"/>
              </a:rPr>
              <a:t>section 260 of chapter 165 of the acts of 2014</a:t>
            </a:r>
            <a:r>
              <a:rPr lang="en-US" sz="2400" dirty="0" smtClean="0">
                <a:solidFill>
                  <a:srgbClr val="0D1969"/>
                </a:solidFill>
                <a:ea typeface="Tahoma" pitchFamily="34" charset="0"/>
                <a:cs typeface="Tahoma" pitchFamily="34" charset="0"/>
              </a:rPr>
              <a:t>, provided that any district for whom such costs are not so considered shall have included as part of net school spending an amount equal to the increase in the foundation budget for the district associated with health care costs of retired teachers.”</a:t>
            </a:r>
          </a:p>
          <a:p>
            <a:pPr lvl="1"/>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s a screenshot of the Chapter 70 program page of the ESE website. "/>
          <p:cNvPicPr>
            <a:picLocks noGrp="1" noChangeAspect="1"/>
          </p:cNvPicPr>
          <p:nvPr>
            <p:ph type="pic" idx="1"/>
          </p:nvPr>
        </p:nvPicPr>
        <p:blipFill>
          <a:blip r:embed="rId2" cstate="print"/>
          <a:stretch>
            <a:fillRect/>
          </a:stretch>
        </p:blipFill>
        <p:spPr>
          <a:xfrm>
            <a:off x="1214344" y="1096511"/>
            <a:ext cx="8839775" cy="5564916"/>
          </a:xfrm>
          <a:prstGeom prst="rect">
            <a:avLst/>
          </a:prstGeom>
          <a:noFill/>
          <a:ln>
            <a:noFill/>
          </a:ln>
        </p:spPr>
      </p:pic>
      <p:sp>
        <p:nvSpPr>
          <p:cNvPr id="2" name="Title 1"/>
          <p:cNvSpPr>
            <a:spLocks noGrp="1"/>
          </p:cNvSpPr>
          <p:nvPr>
            <p:ph type="title"/>
          </p:nvPr>
        </p:nvSpPr>
        <p:spPr/>
        <p:txBody>
          <a:bodyPr/>
          <a:lstStyle/>
          <a:p>
            <a:r>
              <a:rPr lang="en-US" sz="2800" dirty="0" smtClean="0">
                <a:hlinkClick r:id="rId3"/>
              </a:rPr>
              <a:t>Chapter </a:t>
            </a:r>
            <a:r>
              <a:rPr lang="en-US" sz="2800" dirty="0">
                <a:hlinkClick r:id="rId3"/>
              </a:rPr>
              <a:t>70 Website</a:t>
            </a:r>
            <a:endParaRPr lang="en-US" sz="2800" dirty="0"/>
          </a:p>
        </p:txBody>
      </p:sp>
      <p:cxnSp>
        <p:nvCxnSpPr>
          <p:cNvPr id="5" name="Straight Arrow Connector 4" descr="Arrow pointing to FY 2018 Chapter 70 Aid"/>
          <p:cNvCxnSpPr/>
          <p:nvPr/>
        </p:nvCxnSpPr>
        <p:spPr>
          <a:xfrm>
            <a:off x="2169886" y="4789714"/>
            <a:ext cx="1625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Chapter 70 Contact Info</a:t>
            </a:r>
          </a:p>
        </p:txBody>
      </p:sp>
      <p:sp>
        <p:nvSpPr>
          <p:cNvPr id="45059" name="Content Placeholder 5"/>
          <p:cNvSpPr>
            <a:spLocks noGrp="1"/>
          </p:cNvSpPr>
          <p:nvPr>
            <p:ph idx="1"/>
          </p:nvPr>
        </p:nvSpPr>
        <p:spPr>
          <a:xfrm>
            <a:off x="567743" y="1828799"/>
            <a:ext cx="11370972" cy="4451349"/>
          </a:xfrm>
        </p:spPr>
        <p:txBody>
          <a:bodyPr/>
          <a:lstStyle/>
          <a:p>
            <a:pPr eaLnBrk="1" hangingPunct="1">
              <a:buNone/>
            </a:pPr>
            <a:r>
              <a:rPr lang="sv-SE" dirty="0" smtClean="0"/>
              <a:t>Rob O’Donnell </a:t>
            </a:r>
          </a:p>
          <a:p>
            <a:pPr eaLnBrk="1" hangingPunct="1">
              <a:buNone/>
            </a:pPr>
            <a:r>
              <a:rPr lang="sv-SE" dirty="0" smtClean="0">
                <a:hlinkClick r:id="rId2"/>
              </a:rPr>
              <a:t>rodonnell@doe.mass.edu</a:t>
            </a:r>
            <a:r>
              <a:rPr lang="sv-SE" dirty="0" smtClean="0"/>
              <a:t> </a:t>
            </a:r>
          </a:p>
          <a:p>
            <a:pPr>
              <a:buNone/>
            </a:pPr>
            <a:r>
              <a:rPr lang="sv-SE" dirty="0" smtClean="0"/>
              <a:t>781-338-</a:t>
            </a:r>
            <a:r>
              <a:rPr lang="en-US" dirty="0" smtClean="0"/>
              <a:t>6512</a:t>
            </a:r>
            <a:endParaRPr lang="sv-SE" dirty="0" smtClean="0"/>
          </a:p>
          <a:p>
            <a:pPr eaLnBrk="1" hangingPunct="1"/>
            <a:endParaRPr lang="en-US" dirty="0" smtClean="0"/>
          </a:p>
          <a:p>
            <a:pPr eaLnBrk="1" hangingPunct="1"/>
            <a:endParaRPr lang="sv-S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House 2 (continued)</a:t>
            </a:r>
            <a:endParaRPr lang="en-US" dirty="0"/>
          </a:p>
        </p:txBody>
      </p:sp>
      <p:sp>
        <p:nvSpPr>
          <p:cNvPr id="3" name="Content Placeholder 2"/>
          <p:cNvSpPr>
            <a:spLocks noGrp="1"/>
          </p:cNvSpPr>
          <p:nvPr>
            <p:ph idx="1"/>
          </p:nvPr>
        </p:nvSpPr>
        <p:spPr/>
        <p:txBody>
          <a:bodyPr/>
          <a:lstStyle/>
          <a:p>
            <a:pPr>
              <a:buNone/>
            </a:pPr>
            <a:r>
              <a:rPr lang="en-US" sz="1800" b="1" dirty="0" smtClean="0">
                <a:solidFill>
                  <a:schemeClr val="bg2">
                    <a:lumMod val="10000"/>
                  </a:schemeClr>
                </a:solidFill>
              </a:rPr>
              <a:t>Economically Disadvantaged Students</a:t>
            </a:r>
          </a:p>
          <a:p>
            <a:r>
              <a:rPr lang="en-US" sz="1800" dirty="0" smtClean="0">
                <a:solidFill>
                  <a:schemeClr val="bg2">
                    <a:lumMod val="10000"/>
                  </a:schemeClr>
                </a:solidFill>
              </a:rPr>
              <a:t>Economically disadvantaged (“eco </a:t>
            </a:r>
            <a:r>
              <a:rPr lang="en-US" sz="1800" dirty="0" err="1" smtClean="0">
                <a:solidFill>
                  <a:schemeClr val="bg2">
                    <a:lumMod val="10000"/>
                  </a:schemeClr>
                </a:solidFill>
              </a:rPr>
              <a:t>dis</a:t>
            </a:r>
            <a:r>
              <a:rPr lang="en-US" sz="1800" dirty="0" smtClean="0">
                <a:solidFill>
                  <a:schemeClr val="bg2">
                    <a:lumMod val="10000"/>
                  </a:schemeClr>
                </a:solidFill>
              </a:rPr>
              <a:t>”) enrollment continues to replace free and reduced price lunch data, which is no longer available for all districts as a result of districts’ participation in the USDA’s Community Eligibility Program.  </a:t>
            </a:r>
          </a:p>
          <a:p>
            <a:pPr lvl="1"/>
            <a:r>
              <a:rPr lang="en-US" sz="1400" dirty="0" smtClean="0"/>
              <a:t>This measure includes those students qualifying as a match in the following programs included in the Commonwealth's direct certification system, which is maintained in the Executive Office of Health and Human Services Virtual Gateway system: Supplemental Nutrition Assistance Program (SNAP), Temporary Assistance for Needy Families (TANF), Medicaid (</a:t>
            </a:r>
            <a:r>
              <a:rPr lang="en-US" sz="1400" dirty="0" err="1" smtClean="0"/>
              <a:t>MassHealth</a:t>
            </a:r>
            <a:r>
              <a:rPr lang="en-US" sz="1400" dirty="0" smtClean="0"/>
              <a:t>), and foster care. Due to an expansion of Medicaid programs being used to identify qualifying matches with foundation enrollments, the measure now aligns more closely with the criteria used for other programs administered by the Department and adds 24 thousand students to the measure statewide over FY18 levels.</a:t>
            </a:r>
          </a:p>
          <a:p>
            <a:pPr lvl="0"/>
            <a:r>
              <a:rPr lang="en-US" sz="1800" dirty="0" smtClean="0">
                <a:solidFill>
                  <a:schemeClr val="bg2">
                    <a:lumMod val="10000"/>
                  </a:schemeClr>
                </a:solidFill>
              </a:rPr>
              <a:t>The </a:t>
            </a:r>
            <a:r>
              <a:rPr lang="en-US" sz="1800" dirty="0" err="1" smtClean="0">
                <a:solidFill>
                  <a:schemeClr val="bg2">
                    <a:lumMod val="10000"/>
                  </a:schemeClr>
                </a:solidFill>
              </a:rPr>
              <a:t>decile</a:t>
            </a:r>
            <a:r>
              <a:rPr lang="en-US" sz="1800" dirty="0" smtClean="0">
                <a:solidFill>
                  <a:schemeClr val="bg2">
                    <a:lumMod val="10000"/>
                  </a:schemeClr>
                </a:solidFill>
              </a:rPr>
              <a:t> assignment is  done in the same manner as the prior year. </a:t>
            </a:r>
            <a:r>
              <a:rPr lang="en-US" sz="1800" dirty="0" smtClean="0"/>
              <a:t>The foundation budget rate applied to a district’s economically disadvantaged students is based on a district’s concentration of those students</a:t>
            </a:r>
          </a:p>
          <a:p>
            <a:pPr lvl="1"/>
            <a:r>
              <a:rPr lang="en-US" sz="1400" dirty="0" smtClean="0"/>
              <a:t>Number of economically disadvantaged students / Foundation enrollment = % economically disadvantaged</a:t>
            </a:r>
          </a:p>
          <a:p>
            <a:pPr lvl="1"/>
            <a:r>
              <a:rPr lang="en-US" sz="1400" dirty="0" smtClean="0"/>
              <a:t>Districts are then sorted into deciles based on this calculation.  Each </a:t>
            </a:r>
            <a:r>
              <a:rPr lang="en-US" sz="1400" dirty="0" err="1" smtClean="0"/>
              <a:t>decile</a:t>
            </a:r>
            <a:r>
              <a:rPr lang="en-US" sz="1400" dirty="0" smtClean="0"/>
              <a:t> group corresponds to a foundation budget rate. </a:t>
            </a:r>
            <a:r>
              <a:rPr lang="en-US" sz="1400" dirty="0" err="1" smtClean="0">
                <a:solidFill>
                  <a:schemeClr val="bg2">
                    <a:lumMod val="10000"/>
                  </a:schemeClr>
                </a:solidFill>
              </a:rPr>
              <a:t>Decile</a:t>
            </a:r>
            <a:r>
              <a:rPr lang="en-US" sz="1400" dirty="0" smtClean="0">
                <a:solidFill>
                  <a:schemeClr val="bg2">
                    <a:lumMod val="10000"/>
                  </a:schemeClr>
                </a:solidFill>
              </a:rPr>
              <a:t> 10 includes those districts with the highest concentration of eco </a:t>
            </a:r>
            <a:r>
              <a:rPr lang="en-US" sz="1400" dirty="0" err="1" smtClean="0">
                <a:solidFill>
                  <a:schemeClr val="bg2">
                    <a:lumMod val="10000"/>
                  </a:schemeClr>
                </a:solidFill>
              </a:rPr>
              <a:t>dis</a:t>
            </a:r>
            <a:r>
              <a:rPr lang="en-US" sz="1400" dirty="0" smtClean="0">
                <a:solidFill>
                  <a:schemeClr val="bg2">
                    <a:lumMod val="10000"/>
                  </a:schemeClr>
                </a:solidFill>
              </a:rPr>
              <a:t> students. </a:t>
            </a:r>
          </a:p>
          <a:p>
            <a:pPr lvl="1"/>
            <a:r>
              <a:rPr lang="en-US" sz="1400" dirty="0" smtClean="0">
                <a:solidFill>
                  <a:schemeClr val="bg2">
                    <a:lumMod val="10000"/>
                  </a:schemeClr>
                </a:solidFill>
              </a:rPr>
              <a:t>The lowest </a:t>
            </a:r>
            <a:r>
              <a:rPr lang="en-US" sz="1400" dirty="0" err="1" smtClean="0">
                <a:solidFill>
                  <a:schemeClr val="bg2">
                    <a:lumMod val="10000"/>
                  </a:schemeClr>
                </a:solidFill>
              </a:rPr>
              <a:t>decile</a:t>
            </a:r>
            <a:r>
              <a:rPr lang="en-US" sz="1400" dirty="0" smtClean="0">
                <a:solidFill>
                  <a:schemeClr val="bg2">
                    <a:lumMod val="10000"/>
                  </a:schemeClr>
                </a:solidFill>
              </a:rPr>
              <a:t> rate is set at $3,619.57 and each subsequent </a:t>
            </a:r>
            <a:r>
              <a:rPr lang="en-US" sz="1400" dirty="0" err="1" smtClean="0">
                <a:solidFill>
                  <a:schemeClr val="bg2">
                    <a:lumMod val="10000"/>
                  </a:schemeClr>
                </a:solidFill>
              </a:rPr>
              <a:t>decile</a:t>
            </a:r>
            <a:r>
              <a:rPr lang="en-US" sz="1400" dirty="0" smtClean="0">
                <a:solidFill>
                  <a:schemeClr val="bg2">
                    <a:lumMod val="10000"/>
                  </a:schemeClr>
                </a:solidFill>
              </a:rPr>
              <a:t> increases by $40 up to the highest </a:t>
            </a:r>
            <a:r>
              <a:rPr lang="en-US" sz="1400" dirty="0" err="1" smtClean="0">
                <a:solidFill>
                  <a:schemeClr val="bg2">
                    <a:lumMod val="10000"/>
                  </a:schemeClr>
                </a:solidFill>
              </a:rPr>
              <a:t>decile</a:t>
            </a:r>
            <a:r>
              <a:rPr lang="en-US" sz="1400" dirty="0" smtClean="0">
                <a:solidFill>
                  <a:schemeClr val="bg2">
                    <a:lumMod val="10000"/>
                  </a:schemeClr>
                </a:solidFill>
              </a:rPr>
              <a:t> rate of $3,979.57. These levels reflect a rate reduction of $300 in response to the significant expansion of student matches towards the low income head count that existed in foundation enrollments prior to the shift to “eco </a:t>
            </a:r>
            <a:r>
              <a:rPr lang="en-US" sz="1400" dirty="0" err="1" smtClean="0">
                <a:solidFill>
                  <a:schemeClr val="bg2">
                    <a:lumMod val="10000"/>
                  </a:schemeClr>
                </a:solidFill>
              </a:rPr>
              <a:t>dis</a:t>
            </a:r>
            <a:r>
              <a:rPr lang="en-US" sz="1400" dirty="0" smtClean="0">
                <a:solidFill>
                  <a:schemeClr val="bg2">
                    <a:lumMod val="10000"/>
                  </a:schemeClr>
                </a:solidFill>
              </a:rPr>
              <a:t>”. Consistent with the changes in rates that were made during that shift, the rate adjustment was designed to maintain the level of resources available to districts to support the education of this population. </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House 2 (continued)</a:t>
            </a:r>
            <a:endParaRPr lang="en-US" dirty="0"/>
          </a:p>
        </p:txBody>
      </p:sp>
      <p:sp>
        <p:nvSpPr>
          <p:cNvPr id="3" name="Content Placeholder 2"/>
          <p:cNvSpPr>
            <a:spLocks noGrp="1"/>
          </p:cNvSpPr>
          <p:nvPr>
            <p:ph idx="1"/>
          </p:nvPr>
        </p:nvSpPr>
        <p:spPr/>
        <p:txBody>
          <a:bodyPr/>
          <a:lstStyle/>
          <a:p>
            <a:r>
              <a:rPr lang="en-US" dirty="0" smtClean="0"/>
              <a:t>The equity component of the formula continues to be phased-in. Those communities required to contribute more than their targets will have the gap between their required and target local contributions reduced by 85%.</a:t>
            </a:r>
          </a:p>
          <a:p>
            <a:endParaRPr lang="en-US" dirty="0" smtClean="0"/>
          </a:p>
          <a:p>
            <a:r>
              <a:rPr lang="en-US" dirty="0" smtClean="0"/>
              <a:t>All districts receive at least $20 per pupil in additional aid over the prior year.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 Chapter 70 formula </a:t>
            </a:r>
            <a:endParaRPr lang="en-US" dirty="0"/>
          </a:p>
        </p:txBody>
      </p:sp>
      <p:sp>
        <p:nvSpPr>
          <p:cNvPr id="7" name="Content Placeholder 6"/>
          <p:cNvSpPr>
            <a:spLocks noGrp="1"/>
          </p:cNvSpPr>
          <p:nvPr>
            <p:ph idx="1"/>
          </p:nvPr>
        </p:nvSpPr>
        <p:spPr/>
        <p:txBody>
          <a:bodyPr/>
          <a:lstStyle/>
          <a:p>
            <a:r>
              <a:rPr lang="en-US" dirty="0" smtClean="0"/>
              <a:t>To ensure that every district has sufficient resources to meet its foundation budget spending level, through an equitable combination of local property taxes and state aid.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Chapter 70 aid is determined in three basic steps</a:t>
            </a:r>
            <a:endParaRPr lang="en-US" sz="2800" dirty="0"/>
          </a:p>
        </p:txBody>
      </p:sp>
      <p:sp>
        <p:nvSpPr>
          <p:cNvPr id="11" name="Content Placeholder 10"/>
          <p:cNvSpPr>
            <a:spLocks noGrp="1"/>
          </p:cNvSpPr>
          <p:nvPr>
            <p:ph idx="1"/>
          </p:nvPr>
        </p:nvSpPr>
        <p:spPr>
          <a:xfrm>
            <a:off x="609600" y="1295401"/>
            <a:ext cx="10769600" cy="3962401"/>
          </a:xfrm>
        </p:spPr>
        <p:txBody>
          <a:bodyPr>
            <a:noAutofit/>
          </a:bodyPr>
          <a:lstStyle/>
          <a:p>
            <a:pPr>
              <a:buNone/>
            </a:pPr>
            <a:r>
              <a:rPr lang="en-US" sz="2000" dirty="0" smtClean="0"/>
              <a:t>A district’s Chapter 70 aid is determined in three basic steps:</a:t>
            </a:r>
          </a:p>
          <a:p>
            <a:pPr marL="914400" lvl="1" indent="-457200">
              <a:buFont typeface="Georgia" pitchFamily="18" charset="0"/>
              <a:buAutoNum type="arabicPeriod"/>
            </a:pPr>
            <a:r>
              <a:rPr lang="en-US" sz="2000" dirty="0" smtClean="0"/>
              <a:t>It defines and calculates a </a:t>
            </a:r>
            <a:r>
              <a:rPr lang="en-US" sz="2000" b="1" dirty="0" smtClean="0"/>
              <a:t>foundation budget</a:t>
            </a:r>
            <a:r>
              <a:rPr lang="en-US" sz="2000" dirty="0" smtClean="0"/>
              <a:t>, an adequate funding level for each district, given the specific grades, programs, and demographic characteristics of its students. </a:t>
            </a:r>
          </a:p>
          <a:p>
            <a:pPr marL="914400" lvl="1" indent="-457200">
              <a:buNone/>
            </a:pPr>
            <a:r>
              <a:rPr lang="en-US" sz="2000" dirty="0" smtClean="0"/>
              <a:t>  </a:t>
            </a:r>
          </a:p>
          <a:p>
            <a:pPr marL="914400" lvl="1" indent="-457200">
              <a:buFont typeface="+mj-lt"/>
              <a:buAutoNum type="arabicPeriod" startAt="2"/>
            </a:pPr>
            <a:r>
              <a:rPr lang="en-US" sz="2000" dirty="0" smtClean="0"/>
              <a:t>It then determines an equitable </a:t>
            </a:r>
            <a:r>
              <a:rPr lang="en-US" sz="2000" b="1" dirty="0" smtClean="0"/>
              <a:t>local contribution</a:t>
            </a:r>
            <a:r>
              <a:rPr lang="en-US" sz="2000" dirty="0" smtClean="0"/>
              <a:t>, how much of that “foundation budget” should be paid for by each city and town’s property tax, based upon the relative wealth of the community.  </a:t>
            </a:r>
          </a:p>
          <a:p>
            <a:pPr marL="914400" lvl="1" indent="-457200">
              <a:buNone/>
            </a:pPr>
            <a:endParaRPr lang="en-US" sz="2000" dirty="0" smtClean="0"/>
          </a:p>
          <a:p>
            <a:pPr marL="914400" lvl="1" indent="-457200">
              <a:buFont typeface="+mj-lt"/>
              <a:buAutoNum type="arabicPeriod" startAt="3"/>
            </a:pPr>
            <a:r>
              <a:rPr lang="en-US" sz="2000" dirty="0" smtClean="0"/>
              <a:t>The remainder is funded by Chapter 70 </a:t>
            </a:r>
            <a:r>
              <a:rPr lang="en-US" sz="2000" b="1" dirty="0" smtClean="0"/>
              <a:t>state aid</a:t>
            </a:r>
            <a:r>
              <a:rPr lang="en-US" sz="2000" dirty="0" smtClean="0"/>
              <a:t>.</a:t>
            </a:r>
          </a:p>
          <a:p>
            <a:pPr marL="914400" lvl="1" indent="-457200">
              <a:buNone/>
            </a:pPr>
            <a:endParaRPr lang="en-US" sz="2000" dirty="0" smtClean="0"/>
          </a:p>
          <a:p>
            <a:endParaRPr lang="en-US" sz="2000" dirty="0"/>
          </a:p>
        </p:txBody>
      </p:sp>
      <p:sp>
        <p:nvSpPr>
          <p:cNvPr id="7" name="Rectangle 6"/>
          <p:cNvSpPr/>
          <p:nvPr/>
        </p:nvSpPr>
        <p:spPr>
          <a:xfrm>
            <a:off x="1219200" y="5257801"/>
            <a:ext cx="95504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smtClean="0">
                <a:solidFill>
                  <a:prstClr val="white"/>
                </a:solidFill>
              </a:rPr>
              <a:t>Local Contribution + State Aid = a district’s </a:t>
            </a:r>
            <a:r>
              <a:rPr lang="en-US" sz="2000" u="sng" dirty="0" smtClean="0">
                <a:solidFill>
                  <a:prstClr val="white"/>
                </a:solidFill>
              </a:rPr>
              <a:t>Net School Spending (NSS) requirement</a:t>
            </a:r>
            <a:r>
              <a:rPr lang="en-US" sz="2000" dirty="0" smtClean="0">
                <a:solidFill>
                  <a:prstClr val="white"/>
                </a:solidFill>
              </a:rPr>
              <a:t>.  This is the minimum amount that a district must spend to comply with state law.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rmAutofit fontScale="90000"/>
          </a:bodyPr>
          <a:lstStyle/>
          <a:p>
            <a:pPr eaLnBrk="1" fontAlgn="auto" hangingPunct="1">
              <a:spcAft>
                <a:spcPts val="0"/>
              </a:spcAft>
              <a:defRPr/>
            </a:pPr>
            <a:r>
              <a:rPr lang="en-US" sz="2800" dirty="0" smtClean="0"/>
              <a:t>Districts receive different levels of Chapter 70 aid, because their community’s ability to pay differs</a:t>
            </a:r>
          </a:p>
        </p:txBody>
      </p:sp>
      <p:graphicFrame>
        <p:nvGraphicFramePr>
          <p:cNvPr id="6" name="Chart 5" descr="This is a bar chart comparing local contribution and state aid as a proportion of required net school spending."/>
          <p:cNvGraphicFramePr/>
          <p:nvPr/>
        </p:nvGraphicFramePr>
        <p:xfrm>
          <a:off x="533400" y="1397000"/>
          <a:ext cx="11201400" cy="515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smtClean="0"/>
              <a:t>Key Factors in School Funding Formula</a:t>
            </a:r>
          </a:p>
        </p:txBody>
      </p:sp>
      <p:sp>
        <p:nvSpPr>
          <p:cNvPr id="25604" name="Content Placeholder 5"/>
          <p:cNvSpPr txBox="1">
            <a:spLocks/>
          </p:cNvSpPr>
          <p:nvPr/>
        </p:nvSpPr>
        <p:spPr bwMode="auto">
          <a:xfrm>
            <a:off x="8128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2400" dirty="0">
                <a:solidFill>
                  <a:srgbClr val="0D1969"/>
                </a:solidFill>
                <a:cs typeface="Arial" charset="0"/>
              </a:rPr>
              <a:t>Enrollment</a:t>
            </a:r>
          </a:p>
          <a:p>
            <a:pPr marL="342900" indent="-342900" fontAlgn="base">
              <a:spcBef>
                <a:spcPct val="20000"/>
              </a:spcBef>
              <a:spcAft>
                <a:spcPct val="0"/>
              </a:spcAft>
              <a:buFont typeface="Arial" charset="0"/>
              <a:buChar char="•"/>
            </a:pPr>
            <a:r>
              <a:rPr lang="en-US" sz="24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2400" dirty="0">
                <a:solidFill>
                  <a:srgbClr val="0D1969"/>
                </a:solidFill>
                <a:cs typeface="Arial" charset="0"/>
              </a:rPr>
              <a:t>Inflation</a:t>
            </a:r>
          </a:p>
        </p:txBody>
      </p:sp>
      <p:sp>
        <p:nvSpPr>
          <p:cNvPr id="25605" name="Content Placeholder 6"/>
          <p:cNvSpPr txBox="1">
            <a:spLocks/>
          </p:cNvSpPr>
          <p:nvPr/>
        </p:nvSpPr>
        <p:spPr bwMode="auto">
          <a:xfrm>
            <a:off x="62992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a:solidFill>
                  <a:srgbClr val="0D1969"/>
                </a:solidFill>
                <a:cs typeface="Arial" charset="0"/>
              </a:rPr>
              <a:t>Local Contribution</a:t>
            </a:r>
          </a:p>
          <a:p>
            <a:pPr marL="342900" indent="-342900" fontAlgn="base">
              <a:spcBef>
                <a:spcPct val="20000"/>
              </a:spcBef>
              <a:spcAft>
                <a:spcPct val="0"/>
              </a:spcAft>
              <a:buFont typeface="Arial" charset="0"/>
              <a:buChar char="•"/>
            </a:pPr>
            <a:r>
              <a:rPr lang="en-US" sz="2400">
                <a:solidFill>
                  <a:srgbClr val="0D1969"/>
                </a:solidFill>
                <a:cs typeface="Arial" charset="0"/>
              </a:rPr>
              <a:t>Property value</a:t>
            </a:r>
          </a:p>
          <a:p>
            <a:pPr marL="342900" indent="-342900" fontAlgn="base">
              <a:spcBef>
                <a:spcPct val="20000"/>
              </a:spcBef>
              <a:spcAft>
                <a:spcPct val="0"/>
              </a:spcAft>
              <a:buFont typeface="Arial" charset="0"/>
              <a:buChar char="•"/>
            </a:pPr>
            <a:r>
              <a:rPr lang="en-US" sz="2400">
                <a:solidFill>
                  <a:srgbClr val="0D1969"/>
                </a:solidFill>
                <a:cs typeface="Arial" charset="0"/>
              </a:rPr>
              <a:t>Income</a:t>
            </a:r>
          </a:p>
          <a:p>
            <a:pPr marL="342900" indent="-342900" fontAlgn="base">
              <a:spcBef>
                <a:spcPct val="20000"/>
              </a:spcBef>
              <a:spcAft>
                <a:spcPct val="0"/>
              </a:spcAft>
              <a:buFont typeface="Arial" charset="0"/>
              <a:buChar char="•"/>
            </a:pPr>
            <a:r>
              <a:rPr lang="en-US" sz="2400">
                <a:solidFill>
                  <a:srgbClr val="0D1969"/>
                </a:solidFill>
                <a:cs typeface="Arial" charset="0"/>
              </a:rPr>
              <a:t>Municipal Revenue Growth Factor</a:t>
            </a:r>
          </a:p>
        </p:txBody>
      </p:sp>
      <p:sp>
        <p:nvSpPr>
          <p:cNvPr id="10" name="Rectangle 9"/>
          <p:cNvSpPr/>
          <p:nvPr/>
        </p:nvSpPr>
        <p:spPr>
          <a:xfrm>
            <a:off x="1320800" y="5387946"/>
            <a:ext cx="9550400"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2000" dirty="0">
                <a:solidFill>
                  <a:prstClr val="white"/>
                </a:solidFill>
              </a:rPr>
              <a:t>These six factors work together to determine a district’s c70 aid.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Foundation budgets are an indication of student need</a:t>
            </a:r>
            <a:endParaRPr lang="en-US" dirty="0"/>
          </a:p>
        </p:txBody>
      </p:sp>
      <p:graphicFrame>
        <p:nvGraphicFramePr>
          <p:cNvPr id="4" name="Chart 3" descr="This is a bar chart comparing FY19 Foundation Budget per pupil across different types of communities (urban centers, suburbs, rural, etc.)"/>
          <p:cNvGraphicFramePr/>
          <p:nvPr/>
        </p:nvGraphicFramePr>
        <p:xfrm>
          <a:off x="478971" y="1469571"/>
          <a:ext cx="11027229" cy="46687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DESE-231-39311</_dlc_DocId>
    <_dlc_DocIdUrl xmlns="733efe1c-5bbe-4968-87dc-d400e65c879f">
      <Url>https://sharepoint.doemass.org/ese/webteam/cps/_layouts/DocIdRedir.aspx?ID=DESE-231-39311</Url>
      <Description>DESE-231-39311</Description>
    </_dlc_DocIdUrl>
  </documentManagement>
</p:properties>
</file>

<file path=customXml/itemProps1.xml><?xml version="1.0" encoding="utf-8"?>
<ds:datastoreItem xmlns:ds="http://schemas.openxmlformats.org/officeDocument/2006/customXml" ds:itemID="{B05B7FE1-1A05-45CA-83A6-16CF4EF19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4BD755-8F9C-4E3B-A4A9-2CE219029EBB}">
  <ds:schemaRefs>
    <ds:schemaRef ds:uri="http://schemas.microsoft.com/sharepoint/events"/>
  </ds:schemaRefs>
</ds:datastoreItem>
</file>

<file path=customXml/itemProps3.xml><?xml version="1.0" encoding="utf-8"?>
<ds:datastoreItem xmlns:ds="http://schemas.openxmlformats.org/officeDocument/2006/customXml" ds:itemID="{E741F58F-7160-4856-87E5-9A8D3602F417}">
  <ds:schemaRefs>
    <ds:schemaRef ds:uri="http://schemas.microsoft.com/sharepoint/v3/contenttype/forms"/>
  </ds:schemaRefs>
</ds:datastoreItem>
</file>

<file path=customXml/itemProps4.xml><?xml version="1.0" encoding="utf-8"?>
<ds:datastoreItem xmlns:ds="http://schemas.openxmlformats.org/officeDocument/2006/customXml" ds:itemID="{5B292AE4-EC0E-4A56-A2E6-5DC590E10D1D}">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733efe1c-5bbe-4968-87dc-d400e65c879f"/>
    <ds:schemaRef ds:uri="http://purl.org/dc/terms/"/>
    <ds:schemaRef ds:uri="0a4e05da-b9bc-4326-ad73-01ef31b95567"/>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1869</TotalTime>
  <Words>2125</Words>
  <Application>Microsoft Office PowerPoint</Application>
  <PresentationFormat>Widescreen</PresentationFormat>
  <Paragraphs>181</Paragraphs>
  <Slides>27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Courier New</vt:lpstr>
      <vt:lpstr>等线</vt:lpstr>
      <vt:lpstr>Georgia</vt:lpstr>
      <vt:lpstr>Segoe</vt:lpstr>
      <vt:lpstr>Segoe SemiBold</vt:lpstr>
      <vt:lpstr>Segoe UI</vt:lpstr>
      <vt:lpstr>Segoe UI Semibold</vt:lpstr>
      <vt:lpstr>Tahoma</vt:lpstr>
      <vt:lpstr>Wingdings</vt:lpstr>
      <vt:lpstr>ESE PowerPoint Template 2017</vt:lpstr>
      <vt:lpstr>FY19 Chapter 70</vt:lpstr>
      <vt:lpstr>Highlights from House 2</vt:lpstr>
      <vt:lpstr>Highlights from House 2 (continued)</vt:lpstr>
      <vt:lpstr>Highlights from House 2 (continued)</vt:lpstr>
      <vt:lpstr>Goal of the Chapter 70 formula </vt:lpstr>
      <vt:lpstr>Chapter 70 aid is determined in three basic steps</vt:lpstr>
      <vt:lpstr>Districts receive different levels of Chapter 70 aid, because their community’s ability to pay differs</vt:lpstr>
      <vt:lpstr>Key Factors in School Funding Formula</vt:lpstr>
      <vt:lpstr>Foundation budgets are an indication of student need</vt:lpstr>
      <vt:lpstr>A district's foundation budget is derived by multiplying the number of pupils in 13 enrollment categories by cost rates in 11 functional areas.</vt:lpstr>
      <vt:lpstr>Foundation budget rates reflect differences in the cost of educating different types of students.</vt:lpstr>
      <vt:lpstr>Instructional categories (in red) comprise 69% of the statewide foundation budget.</vt:lpstr>
      <vt:lpstr>Local Contribution Establishing local ability to pay</vt:lpstr>
      <vt:lpstr>How is the required local contribution calculated?  Determining each community’s target local share starts with the local share of statewide foundation.</vt:lpstr>
      <vt:lpstr>Individual communities’ target local shares are based on local property values and income, and foundation budget. </vt:lpstr>
      <vt:lpstr>Getting Closer To the Target Contribution Determining the Upcoming Year’s Local Contribution</vt:lpstr>
      <vt:lpstr>Each community transitions to its target local share at a different pace.</vt:lpstr>
      <vt:lpstr>Reaching the Targets Over Time All Municipalities</vt:lpstr>
      <vt:lpstr>Progress towards Target Local Share</vt:lpstr>
      <vt:lpstr>How is the district’s required local contribution calculated?  Once the city or town’s required local contribution is calculated, it is allocated among the districts to which it belongs.</vt:lpstr>
      <vt:lpstr>Calculating Chapter 70 Aid</vt:lpstr>
      <vt:lpstr>Calculating Chapter 70 Aid</vt:lpstr>
      <vt:lpstr>Progress towards Target Aid Shares All Districts</vt:lpstr>
      <vt:lpstr>Progress towards Target Aid Share</vt:lpstr>
      <vt:lpstr>Net School Spending</vt:lpstr>
      <vt:lpstr>Chapter 70 Website</vt:lpstr>
      <vt:lpstr>Chapter 70 Contact Info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2019 Preliminary Chapter 70 Proposal</dc:title>
  <dc:creator>dese</dc:creator>
  <cp:lastModifiedBy>Giovanni, Danielle (EOE)</cp:lastModifiedBy>
  <cp:revision>50</cp:revision>
  <cp:lastPrinted>2017-08-07T14:46:10Z</cp:lastPrinted>
  <dcterms:created xsi:type="dcterms:W3CDTF">2018-01-08T17:30:59Z</dcterms:created>
  <dcterms:modified xsi:type="dcterms:W3CDTF">2018-01-24T19:00:04Z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7006df29-c07e-47d1-9ccb-b137a0112ce5</vt:lpwstr>
  </property>
  <property fmtid="{D5CDD505-2E9C-101B-9397-08002B2CF9AE}" pid="4" name="metadate">
    <vt:lpwstr>Jan 24 2018</vt:lpwstr>
  </property>
</Properties>
</file>