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4"/>
  </p:notesMasterIdLst>
  <p:sldIdLst>
    <p:sldId id="256" r:id="rId6"/>
    <p:sldId id="291" r:id="rId7"/>
    <p:sldId id="330" r:id="rId8"/>
    <p:sldId id="331" r:id="rId9"/>
    <p:sldId id="332" r:id="rId10"/>
    <p:sldId id="333" r:id="rId11"/>
    <p:sldId id="290" r:id="rId12"/>
    <p:sldId id="292" r:id="rId13"/>
    <p:sldId id="293" r:id="rId14"/>
    <p:sldId id="294" r:id="rId15"/>
    <p:sldId id="295" r:id="rId16"/>
    <p:sldId id="296" r:id="rId17"/>
    <p:sldId id="297" r:id="rId18"/>
    <p:sldId id="298" r:id="rId19"/>
    <p:sldId id="299" r:id="rId20"/>
    <p:sldId id="300" r:id="rId21"/>
    <p:sldId id="301" r:id="rId22"/>
    <p:sldId id="324" r:id="rId23"/>
    <p:sldId id="303" r:id="rId24"/>
    <p:sldId id="304" r:id="rId25"/>
    <p:sldId id="305" r:id="rId26"/>
    <p:sldId id="306" r:id="rId27"/>
    <p:sldId id="307" r:id="rId28"/>
    <p:sldId id="308" r:id="rId29"/>
    <p:sldId id="309" r:id="rId30"/>
    <p:sldId id="310" r:id="rId31"/>
    <p:sldId id="311" r:id="rId32"/>
    <p:sldId id="312" r:id="rId33"/>
    <p:sldId id="314" r:id="rId34"/>
    <p:sldId id="315" r:id="rId35"/>
    <p:sldId id="316" r:id="rId36"/>
    <p:sldId id="326" r:id="rId37"/>
    <p:sldId id="327" r:id="rId38"/>
    <p:sldId id="328" r:id="rId39"/>
    <p:sldId id="329" r:id="rId40"/>
    <p:sldId id="321" r:id="rId41"/>
    <p:sldId id="323" r:id="rId42"/>
    <p:sldId id="322"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71"/>
    <a:srgbClr val="C6921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82093" autoAdjust="0"/>
  </p:normalViewPr>
  <p:slideViewPr>
    <p:cSldViewPr snapToGrid="0">
      <p:cViewPr varScale="1">
        <p:scale>
          <a:sx n="108" d="100"/>
          <a:sy n="108" d="100"/>
        </p:scale>
        <p:origin x="80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0416EBBD-6E6C-4511-95BC-71D4486430E6}" type="datetimeFigureOut">
              <a:rPr lang="en-US" smtClean="0"/>
              <a:t>2/21/2019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24A8B869-31E2-4618-929E-D1E72E92F60E}" type="slidenum">
              <a:rPr lang="en-US" smtClean="0"/>
              <a:t>‹#›</a:t>
            </a:fld>
            <a:endParaRPr lang="en-US"/>
          </a:p>
        </p:txBody>
      </p:sp>
    </p:spTree>
    <p:extLst>
      <p:ext uri="{BB962C8B-B14F-4D97-AF65-F5344CB8AC3E}">
        <p14:creationId xmlns:p14="http://schemas.microsoft.com/office/powerpoint/2010/main" val="110598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1</a:t>
            </a:fld>
            <a:endParaRPr lang="en-US"/>
          </a:p>
        </p:txBody>
      </p:sp>
    </p:spTree>
    <p:extLst>
      <p:ext uri="{BB962C8B-B14F-4D97-AF65-F5344CB8AC3E}">
        <p14:creationId xmlns:p14="http://schemas.microsoft.com/office/powerpoint/2010/main" val="4189800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09" indent="-285734"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37" indent="-22858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12" indent="-22858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287" indent="-22858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461" indent="-228587" defTabSz="4571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635" indent="-228587" defTabSz="4571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810" indent="-228587" defTabSz="4571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5985" indent="-228587" defTabSz="4571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296F308-BB60-42A6-B63B-05C88C98C93E}"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65148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fourth-, eighth-, and twelfth-grade students will be assessed on tablets with keyboards. A small number of students at all three grades will take paper-and-pencil versions of the science assessments and a small number of twelfth-grade students will take paper-and-pencil versions of the mathematics and reading assessments to evaluate any difference in student performance between the two types of administration. </a:t>
            </a:r>
          </a:p>
        </p:txBody>
      </p:sp>
      <p:sp>
        <p:nvSpPr>
          <p:cNvPr id="4" name="Slide Number Placeholder 3"/>
          <p:cNvSpPr>
            <a:spLocks noGrp="1"/>
          </p:cNvSpPr>
          <p:nvPr>
            <p:ph type="sldNum" sz="quarter" idx="10"/>
          </p:nvPr>
        </p:nvSpPr>
        <p:spPr/>
        <p:txBody>
          <a:bodyPr/>
          <a:lstStyle/>
          <a:p>
            <a:fld id="{24A8B869-31E2-4618-929E-D1E72E92F60E}" type="slidenum">
              <a:rPr lang="en-US" smtClean="0"/>
              <a:t>28</a:t>
            </a:fld>
            <a:endParaRPr lang="en-US"/>
          </a:p>
        </p:txBody>
      </p:sp>
    </p:spTree>
    <p:extLst>
      <p:ext uri="{BB962C8B-B14F-4D97-AF65-F5344CB8AC3E}">
        <p14:creationId xmlns:p14="http://schemas.microsoft.com/office/powerpoint/2010/main" val="1964334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assessment also asks students questions about their daily routine and their educational experiences. For example, students are asked if there is a computer at home and about the amount of reading they do. Student responses are anonymous, and they provide context and meaning to the assessment results. </a:t>
            </a:r>
          </a:p>
        </p:txBody>
      </p:sp>
      <p:sp>
        <p:nvSpPr>
          <p:cNvPr id="4" name="Slide Number Placeholder 3"/>
          <p:cNvSpPr>
            <a:spLocks noGrp="1"/>
          </p:cNvSpPr>
          <p:nvPr>
            <p:ph type="sldNum" sz="quarter" idx="10"/>
          </p:nvPr>
        </p:nvSpPr>
        <p:spPr/>
        <p:txBody>
          <a:bodyPr/>
          <a:lstStyle/>
          <a:p>
            <a:fld id="{24A8B869-31E2-4618-929E-D1E72E92F60E}" type="slidenum">
              <a:rPr lang="en-US" smtClean="0"/>
              <a:t>30</a:t>
            </a:fld>
            <a:endParaRPr lang="en-US"/>
          </a:p>
        </p:txBody>
      </p:sp>
    </p:spTree>
    <p:extLst>
      <p:ext uri="{BB962C8B-B14F-4D97-AF65-F5344CB8AC3E}">
        <p14:creationId xmlns:p14="http://schemas.microsoft.com/office/powerpoint/2010/main" val="3238572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32</a:t>
            </a:fld>
            <a:endParaRPr lang="en-US"/>
          </a:p>
        </p:txBody>
      </p:sp>
    </p:spTree>
    <p:extLst>
      <p:ext uri="{BB962C8B-B14F-4D97-AF65-F5344CB8AC3E}">
        <p14:creationId xmlns:p14="http://schemas.microsoft.com/office/powerpoint/2010/main" val="2113564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8B869-31E2-4618-929E-D1E72E92F60E}" type="slidenum">
              <a:rPr lang="en-US" smtClean="0"/>
              <a:t>33</a:t>
            </a:fld>
            <a:endParaRPr lang="en-US"/>
          </a:p>
        </p:txBody>
      </p:sp>
    </p:spTree>
    <p:extLst>
      <p:ext uri="{BB962C8B-B14F-4D97-AF65-F5344CB8AC3E}">
        <p14:creationId xmlns:p14="http://schemas.microsoft.com/office/powerpoint/2010/main" val="274039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NAEP is the National Assessment of Educational Progress.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3</a:t>
            </a:fld>
            <a:endParaRPr lang="en-US"/>
          </a:p>
        </p:txBody>
      </p:sp>
    </p:spTree>
    <p:extLst>
      <p:ext uri="{BB962C8B-B14F-4D97-AF65-F5344CB8AC3E}">
        <p14:creationId xmlns:p14="http://schemas.microsoft.com/office/powerpoint/2010/main" val="12108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Mathematics and reading results are released every two years for the nation, states, and urban districts. </a:t>
            </a:r>
          </a:p>
        </p:txBody>
      </p:sp>
      <p:sp>
        <p:nvSpPr>
          <p:cNvPr id="4" name="Slide Number Placeholder 3"/>
          <p:cNvSpPr>
            <a:spLocks noGrp="1"/>
          </p:cNvSpPr>
          <p:nvPr>
            <p:ph type="sldNum" sz="quarter" idx="10"/>
          </p:nvPr>
        </p:nvSpPr>
        <p:spPr/>
        <p:txBody>
          <a:bodyPr/>
          <a:lstStyle/>
          <a:p>
            <a:fld id="{24A8B869-31E2-4618-929E-D1E72E92F60E}" type="slidenum">
              <a:rPr lang="en-US" smtClean="0"/>
              <a:t>5</a:t>
            </a:fld>
            <a:endParaRPr lang="en-US"/>
          </a:p>
        </p:txBody>
      </p:sp>
    </p:spTree>
    <p:extLst>
      <p:ext uri="{BB962C8B-B14F-4D97-AF65-F5344CB8AC3E}">
        <p14:creationId xmlns:p14="http://schemas.microsoft.com/office/powerpoint/2010/main" val="10221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member of state Department of Education who works with NAEP representatives in the field to coordinate all NAEP activities in the state.</a:t>
            </a:r>
          </a:p>
          <a:p>
            <a:endParaRPr lang="en-US" dirty="0"/>
          </a:p>
          <a:p>
            <a:pPr defTabSz="914350">
              <a:defRPr/>
            </a:pPr>
            <a:r>
              <a:rPr lang="en-US" altLang="en-US" dirty="0">
                <a:latin typeface="Verdana" panose="020B0604030504040204" pitchFamily="34" charset="0"/>
                <a:cs typeface="Verdana" panose="020B0604030504040204" pitchFamily="34" charset="0"/>
              </a:rPr>
              <a:t>Responsible for coordinating NAEP activities in their state including promoting understanding of NAEP, coordinating assessment administrations, and ensuring the quality of NAEP data.</a:t>
            </a:r>
            <a:endParaRPr lang="en-US" dirty="0"/>
          </a:p>
          <a:p>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8</a:t>
            </a:fld>
            <a:endParaRPr lang="en-US"/>
          </a:p>
        </p:txBody>
      </p:sp>
    </p:spTree>
    <p:extLst>
      <p:ext uri="{BB962C8B-B14F-4D97-AF65-F5344CB8AC3E}">
        <p14:creationId xmlns:p14="http://schemas.microsoft.com/office/powerpoint/2010/main" val="186421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8B869-31E2-4618-929E-D1E72E92F60E}" type="slidenum">
              <a:rPr lang="en-US" smtClean="0"/>
              <a:t>11</a:t>
            </a:fld>
            <a:endParaRPr lang="en-US"/>
          </a:p>
        </p:txBody>
      </p:sp>
    </p:spTree>
    <p:extLst>
      <p:ext uri="{BB962C8B-B14F-4D97-AF65-F5344CB8AC3E}">
        <p14:creationId xmlns:p14="http://schemas.microsoft.com/office/powerpoint/2010/main" val="113041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8B869-31E2-4618-929E-D1E72E92F60E}" type="slidenum">
              <a:rPr lang="en-US" smtClean="0"/>
              <a:t>13</a:t>
            </a:fld>
            <a:endParaRPr lang="en-US"/>
          </a:p>
        </p:txBody>
      </p:sp>
    </p:spTree>
    <p:extLst>
      <p:ext uri="{BB962C8B-B14F-4D97-AF65-F5344CB8AC3E}">
        <p14:creationId xmlns:p14="http://schemas.microsoft.com/office/powerpoint/2010/main" val="335385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altLang="en-US" b="1" dirty="0">
                <a:latin typeface="Verdana" panose="020B0604030504040204" pitchFamily="34" charset="0"/>
                <a:cs typeface="Verdana" panose="020B0604030504040204" pitchFamily="34" charset="0"/>
              </a:rPr>
              <a:t>No</a:t>
            </a:r>
            <a:r>
              <a:rPr lang="en-US" altLang="en-US" dirty="0">
                <a:latin typeface="Verdana" panose="020B0604030504040204" pitchFamily="34" charset="0"/>
                <a:cs typeface="Verdana" panose="020B0604030504040204" pitchFamily="34" charset="0"/>
              </a:rPr>
              <a:t>. Most state tests measure student performance using the state's own curriculum standards (i.e., what the state considers important for its students to know).</a:t>
            </a:r>
          </a:p>
          <a:p>
            <a:r>
              <a:rPr lang="en-US" dirty="0"/>
              <a:t>State tests assess almost all students in the state, provide individual student results, and enable the comparison of student results over time within the state. However, because state tests are created according to each state's individual curriculum standards, they do not allow comparisons of results with other states or the nation.</a:t>
            </a:r>
          </a:p>
          <a:p>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17</a:t>
            </a:fld>
            <a:endParaRPr lang="en-US"/>
          </a:p>
        </p:txBody>
      </p:sp>
    </p:spTree>
    <p:extLst>
      <p:ext uri="{BB962C8B-B14F-4D97-AF65-F5344CB8AC3E}">
        <p14:creationId xmlns:p14="http://schemas.microsoft.com/office/powerpoint/2010/main" val="219133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NAEP asks the same questions and is administered in the same way in every state nationwide, providing a common measure of student progress and making comparisons between states possible.</a:t>
            </a:r>
          </a:p>
        </p:txBody>
      </p:sp>
      <p:sp>
        <p:nvSpPr>
          <p:cNvPr id="4" name="Slide Number Placeholder 3"/>
          <p:cNvSpPr>
            <a:spLocks noGrp="1"/>
          </p:cNvSpPr>
          <p:nvPr>
            <p:ph type="sldNum" sz="quarter" idx="10"/>
          </p:nvPr>
        </p:nvSpPr>
        <p:spPr/>
        <p:txBody>
          <a:bodyPr/>
          <a:lstStyle/>
          <a:p>
            <a:fld id="{24A8B869-31E2-4618-929E-D1E72E92F60E}" type="slidenum">
              <a:rPr lang="en-US" smtClean="0"/>
              <a:t>18</a:t>
            </a:fld>
            <a:endParaRPr lang="en-US"/>
          </a:p>
        </p:txBody>
      </p:sp>
    </p:spTree>
    <p:extLst>
      <p:ext uri="{BB962C8B-B14F-4D97-AF65-F5344CB8AC3E}">
        <p14:creationId xmlns:p14="http://schemas.microsoft.com/office/powerpoint/2010/main" val="3282796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altLang="en-US" dirty="0">
                <a:latin typeface="Verdana" panose="020B0604030504040204" pitchFamily="34" charset="0"/>
                <a:cs typeface="Verdana" panose="020B0604030504040204" pitchFamily="34" charset="0"/>
              </a:rPr>
              <a:t>In a digital environment, what used to be an accommodation for paper-based testing becomes a seamless part of universal design, available to all students. </a:t>
            </a:r>
            <a:r>
              <a:rPr lang="en-US" dirty="0"/>
              <a:t>That means that things like adjusting font size, having test questions read aloud in English (text-to-speech), using higher contrast to improve readability, and using a highlighter tool are available to all students during the assessment.</a:t>
            </a:r>
          </a:p>
        </p:txBody>
      </p:sp>
      <p:sp>
        <p:nvSpPr>
          <p:cNvPr id="4" name="Slide Number Placeholder 3"/>
          <p:cNvSpPr>
            <a:spLocks noGrp="1"/>
          </p:cNvSpPr>
          <p:nvPr>
            <p:ph type="sldNum" sz="quarter" idx="10"/>
          </p:nvPr>
        </p:nvSpPr>
        <p:spPr/>
        <p:txBody>
          <a:bodyPr/>
          <a:lstStyle/>
          <a:p>
            <a:fld id="{24A8B869-31E2-4618-929E-D1E72E92F60E}" type="slidenum">
              <a:rPr lang="en-US" smtClean="0"/>
              <a:t>22</a:t>
            </a:fld>
            <a:endParaRPr lang="en-US"/>
          </a:p>
        </p:txBody>
      </p:sp>
    </p:spTree>
    <p:extLst>
      <p:ext uri="{BB962C8B-B14F-4D97-AF65-F5344CB8AC3E}">
        <p14:creationId xmlns:p14="http://schemas.microsoft.com/office/powerpoint/2010/main" val="3582769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2393" y="2030349"/>
            <a:ext cx="6671933" cy="2387600"/>
          </a:xfrm>
        </p:spPr>
        <p:txBody>
          <a:bodyPr anchor="b">
            <a:normAutofit/>
          </a:bodyPr>
          <a:lstStyle>
            <a:lvl1pPr algn="l">
              <a:defRPr sz="4800">
                <a:solidFill>
                  <a:schemeClr val="tx1"/>
                </a:solidFill>
                <a:latin typeface="+mj-lt"/>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3" name="Subtitle 2"/>
          <p:cNvSpPr>
            <a:spLocks noGrp="1"/>
          </p:cNvSpPr>
          <p:nvPr>
            <p:ph type="subTitle" idx="1"/>
          </p:nvPr>
        </p:nvSpPr>
        <p:spPr>
          <a:xfrm>
            <a:off x="292393" y="4510024"/>
            <a:ext cx="8442251" cy="948697"/>
          </a:xfrm>
        </p:spPr>
        <p:txBody>
          <a:bodyPr>
            <a:normAutofit/>
          </a:bodyPr>
          <a:lstStyle>
            <a:lvl1pPr marL="0" indent="0" algn="l">
              <a:buNone/>
              <a:defRPr sz="2800">
                <a:solidFill>
                  <a:srgbClr val="C69214"/>
                </a:solidFill>
                <a:latin typeface="+mj-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292393" y="6343800"/>
            <a:ext cx="2057400" cy="365125"/>
          </a:xfrm>
        </p:spPr>
        <p:txBody>
          <a:bodyPr/>
          <a:lstStyle/>
          <a:p>
            <a:fld id="{EE670E61-FBE3-4E97-9FB2-00179F4D1C42}" type="datetime1">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AA734-5C8A-4D9E-96EE-997B858217FF}" type="slidenum">
              <a:rPr lang="en-US" smtClean="0"/>
              <a:t>‹#›</a:t>
            </a:fld>
            <a:endParaRPr lang="en-US"/>
          </a:p>
        </p:txBody>
      </p:sp>
      <p:cxnSp>
        <p:nvCxnSpPr>
          <p:cNvPr id="8" name="Straight Connector 7"/>
          <p:cNvCxnSpPr/>
          <p:nvPr userDrawn="1"/>
        </p:nvCxnSpPr>
        <p:spPr>
          <a:xfrm>
            <a:off x="350875" y="606055"/>
            <a:ext cx="8442251" cy="0"/>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50875" y="6219658"/>
            <a:ext cx="8442251" cy="0"/>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hasCustomPrompt="1"/>
          </p:nvPr>
        </p:nvSpPr>
        <p:spPr>
          <a:xfrm>
            <a:off x="7256719" y="830715"/>
            <a:ext cx="1490472" cy="1929384"/>
          </a:xfrm>
          <a:solidFill>
            <a:schemeClr val="bg2"/>
          </a:solidFill>
        </p:spPr>
        <p:txBody>
          <a:bodyPr/>
          <a:lstStyle>
            <a:lvl1pPr marL="0" indent="0">
              <a:buNone/>
              <a:defRPr/>
            </a:lvl1pPr>
          </a:lstStyle>
          <a:p>
            <a:r>
              <a:rPr lang="en-US" dirty="0"/>
              <a:t>NAEP state or district logo</a:t>
            </a:r>
          </a:p>
        </p:txBody>
      </p:sp>
    </p:spTree>
    <p:extLst>
      <p:ext uri="{BB962C8B-B14F-4D97-AF65-F5344CB8AC3E}">
        <p14:creationId xmlns:p14="http://schemas.microsoft.com/office/powerpoint/2010/main" val="159773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E5454-E126-41D9-8B33-0AAFC79404F7}" type="datetime1">
              <a:rPr lang="en-US" smtClean="0"/>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3AA734-5C8A-4D9E-96EE-997B858217FF}" type="slidenum">
              <a:rPr lang="en-US" smtClean="0"/>
              <a:t>‹#›</a:t>
            </a:fld>
            <a:endParaRPr lang="en-US"/>
          </a:p>
        </p:txBody>
      </p:sp>
      <p:sp>
        <p:nvSpPr>
          <p:cNvPr id="5" name="Rectangle 4"/>
          <p:cNvSpPr/>
          <p:nvPr userDrawn="1"/>
        </p:nvSpPr>
        <p:spPr>
          <a:xfrm>
            <a:off x="0" y="0"/>
            <a:ext cx="9144000" cy="63093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41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userDrawn="1">
            <p:ph type="dt" sz="half" idx="10"/>
          </p:nvPr>
        </p:nvSpPr>
        <p:spPr/>
        <p:txBody>
          <a:bodyPr/>
          <a:lstStyle>
            <a:lvl1pPr>
              <a:defRPr/>
            </a:lvl1pPr>
          </a:lstStyle>
          <a:p>
            <a:pPr>
              <a:defRPr/>
            </a:pPr>
            <a:fld id="{8019EDCD-528C-4552-BE78-D4463CBB33A6}" type="datetime1">
              <a:rPr lang="en-US" altLang="en-US"/>
              <a:pPr>
                <a:defRPr/>
              </a:pPr>
              <a:t>2/21/2019</a:t>
            </a:fld>
            <a:endParaRPr lang="en-US" altLang="en-US"/>
          </a:p>
        </p:txBody>
      </p:sp>
      <p:sp>
        <p:nvSpPr>
          <p:cNvPr id="5" name="Footer Placeholder 4"/>
          <p:cNvSpPr>
            <a:spLocks noGrp="1"/>
          </p:cNvSpPr>
          <p:nvPr userDrawn="1">
            <p:ph type="ftr" sz="quarter" idx="11"/>
          </p:nvPr>
        </p:nvSpPr>
        <p:spPr/>
        <p:txBody>
          <a:bodyPr/>
          <a:lstStyle>
            <a:lvl1pPr>
              <a:defRPr/>
            </a:lvl1pPr>
          </a:lstStyle>
          <a:p>
            <a:pPr>
              <a:defRPr/>
            </a:pPr>
            <a:endParaRPr lang="en-US"/>
          </a:p>
        </p:txBody>
      </p:sp>
      <p:sp>
        <p:nvSpPr>
          <p:cNvPr id="6" name="Slide Number Placeholder 5"/>
          <p:cNvSpPr>
            <a:spLocks noGrp="1"/>
          </p:cNvSpPr>
          <p:nvPr userDrawn="1">
            <p:ph type="sldNum" sz="quarter" idx="12"/>
          </p:nvPr>
        </p:nvSpPr>
        <p:spPr/>
        <p:txBody>
          <a:bodyPr/>
          <a:lstStyle>
            <a:lvl1pPr>
              <a:defRPr/>
            </a:lvl1pPr>
          </a:lstStyle>
          <a:p>
            <a:fld id="{E8F6C165-AF63-45B8-95CA-8290328D0490}" type="slidenum">
              <a:rPr lang="en-US" altLang="en-US"/>
              <a:pPr/>
              <a:t>‹#›</a:t>
            </a:fld>
            <a:endParaRPr lang="en-US" altLang="en-US"/>
          </a:p>
        </p:txBody>
      </p:sp>
    </p:spTree>
    <p:extLst>
      <p:ext uri="{BB962C8B-B14F-4D97-AF65-F5344CB8AC3E}">
        <p14:creationId xmlns:p14="http://schemas.microsoft.com/office/powerpoint/2010/main" val="165388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Log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DF0107-AC24-4026-83BA-352C883542F5}" type="datetime1">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AA734-5C8A-4D9E-96EE-997B858217FF}" type="slidenum">
              <a:rPr lang="en-US" smtClean="0"/>
              <a:t>‹#›</a:t>
            </a:fld>
            <a:endParaRPr lang="en-US"/>
          </a:p>
        </p:txBody>
      </p:sp>
    </p:spTree>
    <p:extLst>
      <p:ext uri="{BB962C8B-B14F-4D97-AF65-F5344CB8AC3E}">
        <p14:creationId xmlns:p14="http://schemas.microsoft.com/office/powerpoint/2010/main" val="5358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 Subject">
    <p:spTree>
      <p:nvGrpSpPr>
        <p:cNvPr id="1" name=""/>
        <p:cNvGrpSpPr/>
        <p:nvPr/>
      </p:nvGrpSpPr>
      <p:grpSpPr>
        <a:xfrm>
          <a:off x="0" y="0"/>
          <a:ext cx="0" cy="0"/>
          <a:chOff x="0" y="0"/>
          <a:chExt cx="0" cy="0"/>
        </a:xfrm>
      </p:grpSpPr>
      <p:sp>
        <p:nvSpPr>
          <p:cNvPr id="7" name="Rectangle 6"/>
          <p:cNvSpPr/>
          <p:nvPr userDrawn="1"/>
        </p:nvSpPr>
        <p:spPr>
          <a:xfrm>
            <a:off x="0" y="0"/>
            <a:ext cx="9144000" cy="1489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DF0107-AC24-4026-83BA-352C883542F5}" type="datetime1">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AA734-5C8A-4D9E-96EE-997B858217FF}" type="slidenum">
              <a:rPr lang="en-US" smtClean="0"/>
              <a:t>‹#›</a:t>
            </a:fld>
            <a:endParaRPr lang="en-US"/>
          </a:p>
        </p:txBody>
      </p:sp>
      <p:sp>
        <p:nvSpPr>
          <p:cNvPr id="10" name="Picture Placeholder 9"/>
          <p:cNvSpPr>
            <a:spLocks noGrp="1"/>
          </p:cNvSpPr>
          <p:nvPr>
            <p:ph type="pic" sz="quarter" idx="13" hasCustomPrompt="1"/>
          </p:nvPr>
        </p:nvSpPr>
        <p:spPr>
          <a:xfrm>
            <a:off x="7888590" y="437744"/>
            <a:ext cx="914400" cy="914400"/>
          </a:xfrm>
        </p:spPr>
        <p:txBody>
          <a:bodyPr>
            <a:noAutofit/>
          </a:bodyPr>
          <a:lstStyle>
            <a:lvl1pPr marL="0" indent="0">
              <a:buNone/>
              <a:defRPr sz="1600"/>
            </a:lvl1pPr>
          </a:lstStyle>
          <a:p>
            <a:r>
              <a:rPr lang="en-US" dirty="0"/>
              <a:t>Subject icon</a:t>
            </a:r>
          </a:p>
        </p:txBody>
      </p:sp>
    </p:spTree>
    <p:extLst>
      <p:ext uri="{BB962C8B-B14F-4D97-AF65-F5344CB8AC3E}">
        <p14:creationId xmlns:p14="http://schemas.microsoft.com/office/powerpoint/2010/main" val="61159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1009" y="1709739"/>
            <a:ext cx="8461982"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341009" y="4589464"/>
            <a:ext cx="8461982" cy="1500187"/>
          </a:xfrm>
        </p:spPr>
        <p:txBody>
          <a:bodyPr/>
          <a:lstStyle>
            <a:lvl1pPr marL="0" indent="0">
              <a:buNone/>
              <a:defRPr sz="2400">
                <a:solidFill>
                  <a:srgbClr val="C6921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3409EAB1-897C-41F3-A733-9EC30232BE15}" type="datetime1">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AA734-5C8A-4D9E-96EE-997B858217FF}" type="slidenum">
              <a:rPr lang="en-US" smtClean="0"/>
              <a:t>‹#›</a:t>
            </a:fld>
            <a:endParaRPr lang="en-US"/>
          </a:p>
        </p:txBody>
      </p:sp>
    </p:spTree>
    <p:extLst>
      <p:ext uri="{BB962C8B-B14F-4D97-AF65-F5344CB8AC3E}">
        <p14:creationId xmlns:p14="http://schemas.microsoft.com/office/powerpoint/2010/main" val="163671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for Subjects">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41009" y="1709739"/>
            <a:ext cx="5549428" cy="2852737"/>
          </a:xfrm>
        </p:spPr>
        <p:txBody>
          <a:bodyPr anchor="ctr"/>
          <a:lstStyle>
            <a:lvl1pPr algn="l">
              <a:defRPr sz="6000"/>
            </a:lvl1pPr>
          </a:lstStyle>
          <a:p>
            <a:r>
              <a:rPr lang="en-US" dirty="0"/>
              <a:t>Click to edit Slide Divider Text</a:t>
            </a:r>
          </a:p>
        </p:txBody>
      </p:sp>
      <p:sp>
        <p:nvSpPr>
          <p:cNvPr id="3" name="Text Placeholder 2"/>
          <p:cNvSpPr>
            <a:spLocks noGrp="1"/>
          </p:cNvSpPr>
          <p:nvPr>
            <p:ph type="body" idx="1" hasCustomPrompt="1"/>
          </p:nvPr>
        </p:nvSpPr>
        <p:spPr>
          <a:xfrm>
            <a:off x="341009" y="4589464"/>
            <a:ext cx="8461982" cy="1500187"/>
          </a:xfrm>
        </p:spPr>
        <p:txBody>
          <a:bodyPr/>
          <a:lstStyle>
            <a:lvl1pPr marL="0" indent="0">
              <a:buNone/>
              <a:defRPr sz="2400">
                <a:solidFill>
                  <a:srgbClr val="C6921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Additional Subtitle or description of results</a:t>
            </a:r>
          </a:p>
        </p:txBody>
      </p:sp>
      <p:sp>
        <p:nvSpPr>
          <p:cNvPr id="4" name="Date Placeholder 3"/>
          <p:cNvSpPr>
            <a:spLocks noGrp="1"/>
          </p:cNvSpPr>
          <p:nvPr>
            <p:ph type="dt" sz="half" idx="10"/>
          </p:nvPr>
        </p:nvSpPr>
        <p:spPr/>
        <p:txBody>
          <a:bodyPr/>
          <a:lstStyle/>
          <a:p>
            <a:fld id="{3409EAB1-897C-41F3-A733-9EC30232BE15}" type="datetime1">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AA734-5C8A-4D9E-96EE-997B858217FF}" type="slidenum">
              <a:rPr lang="en-US" smtClean="0"/>
              <a:t>‹#›</a:t>
            </a:fld>
            <a:endParaRPr lang="en-US"/>
          </a:p>
        </p:txBody>
      </p:sp>
      <p:sp>
        <p:nvSpPr>
          <p:cNvPr id="10" name="Picture Placeholder 9"/>
          <p:cNvSpPr>
            <a:spLocks noGrp="1"/>
          </p:cNvSpPr>
          <p:nvPr>
            <p:ph type="pic" sz="quarter" idx="13" hasCustomPrompt="1"/>
          </p:nvPr>
        </p:nvSpPr>
        <p:spPr>
          <a:xfrm>
            <a:off x="6628637" y="2313147"/>
            <a:ext cx="1645920" cy="1645920"/>
          </a:xfrm>
        </p:spPr>
        <p:txBody>
          <a:bodyPr>
            <a:normAutofit/>
          </a:bodyPr>
          <a:lstStyle>
            <a:lvl1pPr marL="0" indent="0">
              <a:buNone/>
              <a:defRPr sz="2000"/>
            </a:lvl1pPr>
          </a:lstStyle>
          <a:p>
            <a:r>
              <a:rPr lang="en-US" dirty="0"/>
              <a:t>Subject icon</a:t>
            </a:r>
          </a:p>
        </p:txBody>
      </p:sp>
    </p:spTree>
    <p:extLst>
      <p:ext uri="{BB962C8B-B14F-4D97-AF65-F5344CB8AC3E}">
        <p14:creationId xmlns:p14="http://schemas.microsoft.com/office/powerpoint/2010/main" val="274753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Insert icon and kids">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41009" y="1709739"/>
            <a:ext cx="5549428" cy="2852737"/>
          </a:xfrm>
        </p:spPr>
        <p:txBody>
          <a:bodyPr anchor="ctr"/>
          <a:lstStyle>
            <a:lvl1pPr>
              <a:defRPr sz="6000"/>
            </a:lvl1pPr>
          </a:lstStyle>
          <a:p>
            <a:r>
              <a:rPr lang="en-US" dirty="0"/>
              <a:t>Click to edit Slide Divider Text</a:t>
            </a:r>
          </a:p>
        </p:txBody>
      </p:sp>
      <p:sp>
        <p:nvSpPr>
          <p:cNvPr id="4" name="Date Placeholder 3"/>
          <p:cNvSpPr>
            <a:spLocks noGrp="1"/>
          </p:cNvSpPr>
          <p:nvPr>
            <p:ph type="dt" sz="half" idx="10"/>
          </p:nvPr>
        </p:nvSpPr>
        <p:spPr/>
        <p:txBody>
          <a:bodyPr/>
          <a:lstStyle/>
          <a:p>
            <a:fld id="{3409EAB1-897C-41F3-A733-9EC30232BE15}" type="datetime1">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AA734-5C8A-4D9E-96EE-997B858217FF}" type="slidenum">
              <a:rPr lang="en-US" smtClean="0"/>
              <a:t>‹#›</a:t>
            </a:fld>
            <a:endParaRPr lang="en-US"/>
          </a:p>
        </p:txBody>
      </p:sp>
      <p:sp>
        <p:nvSpPr>
          <p:cNvPr id="10" name="Picture Placeholder 9"/>
          <p:cNvSpPr>
            <a:spLocks noGrp="1"/>
          </p:cNvSpPr>
          <p:nvPr>
            <p:ph type="pic" sz="quarter" idx="13" hasCustomPrompt="1"/>
          </p:nvPr>
        </p:nvSpPr>
        <p:spPr>
          <a:xfrm>
            <a:off x="540481" y="4716781"/>
            <a:ext cx="1554480" cy="1554480"/>
          </a:xfrm>
        </p:spPr>
        <p:txBody>
          <a:bodyPr>
            <a:normAutofit/>
          </a:bodyPr>
          <a:lstStyle>
            <a:lvl1pPr marL="0" indent="0">
              <a:buNone/>
              <a:defRPr sz="2400" b="1"/>
            </a:lvl1pPr>
          </a:lstStyle>
          <a:p>
            <a:r>
              <a:rPr lang="en-US" dirty="0"/>
              <a:t>Subject Icon</a:t>
            </a:r>
          </a:p>
        </p:txBody>
      </p:sp>
      <p:sp>
        <p:nvSpPr>
          <p:cNvPr id="12" name="Picture Placeholder 11"/>
          <p:cNvSpPr>
            <a:spLocks noGrp="1"/>
          </p:cNvSpPr>
          <p:nvPr>
            <p:ph type="pic" sz="quarter" idx="14" hasCustomPrompt="1"/>
          </p:nvPr>
        </p:nvSpPr>
        <p:spPr>
          <a:xfrm>
            <a:off x="5962738" y="510541"/>
            <a:ext cx="3108960" cy="5760720"/>
          </a:xfrm>
        </p:spPr>
        <p:txBody>
          <a:bodyPr/>
          <a:lstStyle>
            <a:lvl1pPr marL="0" indent="0">
              <a:buNone/>
              <a:defRPr baseline="0"/>
            </a:lvl1pPr>
          </a:lstStyle>
          <a:p>
            <a:r>
              <a:rPr lang="en-US" dirty="0"/>
              <a:t>Replace with picture of age appropriate students</a:t>
            </a:r>
          </a:p>
        </p:txBody>
      </p:sp>
    </p:spTree>
    <p:extLst>
      <p:ext uri="{BB962C8B-B14F-4D97-AF65-F5344CB8AC3E}">
        <p14:creationId xmlns:p14="http://schemas.microsoft.com/office/powerpoint/2010/main" val="410006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1009" y="1825625"/>
            <a:ext cx="4173841" cy="4351338"/>
          </a:xfrm>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49" y="1825625"/>
            <a:ext cx="4173841" cy="4351338"/>
          </a:xfrm>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E960E48-A7DD-424E-B9AB-C1FE2D9B8717}" type="datetime1">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AA734-5C8A-4D9E-96EE-997B858217FF}" type="slidenum">
              <a:rPr lang="en-US" smtClean="0"/>
              <a:t>‹#›</a:t>
            </a:fld>
            <a:endParaRPr lang="en-US"/>
          </a:p>
        </p:txBody>
      </p:sp>
    </p:spTree>
    <p:extLst>
      <p:ext uri="{BB962C8B-B14F-4D97-AF65-F5344CB8AC3E}">
        <p14:creationId xmlns:p14="http://schemas.microsoft.com/office/powerpoint/2010/main" val="246944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009" y="365126"/>
            <a:ext cx="73463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1009" y="1681163"/>
            <a:ext cx="4157173" cy="823912"/>
          </a:xfrm>
        </p:spPr>
        <p:txBody>
          <a:bodyPr anchor="b">
            <a:normAutofit/>
          </a:bodyPr>
          <a:lstStyle>
            <a:lvl1pPr marL="0" indent="0">
              <a:buNone/>
              <a:defRPr sz="2800" b="1">
                <a:solidFill>
                  <a:srgbClr val="C6921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41009" y="2505075"/>
            <a:ext cx="4157173" cy="3684588"/>
          </a:xfrm>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4173841" cy="823912"/>
          </a:xfrm>
        </p:spPr>
        <p:txBody>
          <a:bodyPr anchor="b">
            <a:normAutofit/>
          </a:bodyPr>
          <a:lstStyle>
            <a:lvl1pPr marL="0" indent="0">
              <a:buNone/>
              <a:defRPr sz="2800" b="1">
                <a:solidFill>
                  <a:srgbClr val="C6921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4173841" cy="3684588"/>
          </a:xfrm>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0000189-069F-4D4D-9BF0-66E32722FFAB}" type="datetime1">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3AA734-5C8A-4D9E-96EE-997B858217FF}" type="slidenum">
              <a:rPr lang="en-US" smtClean="0"/>
              <a:t>‹#›</a:t>
            </a:fld>
            <a:endParaRPr lang="en-US"/>
          </a:p>
        </p:txBody>
      </p:sp>
    </p:spTree>
    <p:extLst>
      <p:ext uri="{BB962C8B-B14F-4D97-AF65-F5344CB8AC3E}">
        <p14:creationId xmlns:p14="http://schemas.microsoft.com/office/powerpoint/2010/main" val="11861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22AB3B-B32C-4BA7-94D2-0240A8E9B76E}" type="datetime1">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3AA734-5C8A-4D9E-96EE-997B858217FF}" type="slidenum">
              <a:rPr lang="en-US" smtClean="0"/>
              <a:t>‹#›</a:t>
            </a:fld>
            <a:endParaRPr lang="en-US"/>
          </a:p>
        </p:txBody>
      </p:sp>
    </p:spTree>
    <p:extLst>
      <p:ext uri="{BB962C8B-B14F-4D97-AF65-F5344CB8AC3E}">
        <p14:creationId xmlns:p14="http://schemas.microsoft.com/office/powerpoint/2010/main" val="353202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010" y="365126"/>
            <a:ext cx="7325064" cy="10596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1009" y="1825625"/>
            <a:ext cx="846198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1009" y="6343800"/>
            <a:ext cx="2057400" cy="365125"/>
          </a:xfrm>
          <a:prstGeom prst="rect">
            <a:avLst/>
          </a:prstGeom>
        </p:spPr>
        <p:txBody>
          <a:bodyPr vert="horz" lIns="91440" tIns="45720" rIns="91440" bIns="45720" rtlCol="0" anchor="ctr"/>
          <a:lstStyle>
            <a:lvl1pPr algn="l">
              <a:defRPr sz="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fld id="{FB2B4E12-3E6F-4EB9-8E7B-93040119BCA3}" type="datetime1">
              <a:rPr lang="en-US" smtClean="0"/>
              <a:t>2/21/2019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p:cNvSpPr>
            <a:spLocks noGrp="1"/>
          </p:cNvSpPr>
          <p:nvPr>
            <p:ph type="sldNum" sz="quarter" idx="4"/>
          </p:nvPr>
        </p:nvSpPr>
        <p:spPr>
          <a:xfrm>
            <a:off x="6745591" y="6356351"/>
            <a:ext cx="2057400" cy="365125"/>
          </a:xfrm>
          <a:prstGeom prst="rect">
            <a:avLst/>
          </a:prstGeom>
        </p:spPr>
        <p:txBody>
          <a:bodyPr vert="horz" lIns="91440" tIns="45720" rIns="91440" bIns="45720" rtlCol="0" anchor="ctr"/>
          <a:lstStyle>
            <a:lvl1pPr algn="r">
              <a:defRPr sz="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fld id="{273AA734-5C8A-4D9E-96EE-997B858217FF}" type="slidenum">
              <a:rPr lang="en-US" smtClean="0"/>
              <a:pPr/>
              <a:t>‹#›</a:t>
            </a:fld>
            <a:endParaRPr lang="en-US" dirty="0"/>
          </a:p>
        </p:txBody>
      </p:sp>
      <p:pic>
        <p:nvPicPr>
          <p:cNvPr id="7" name="Picture 6"/>
          <p:cNvPicPr>
            <a:picLocks noChangeAspect="1"/>
          </p:cNvPicPr>
          <p:nvPr userDrawn="1"/>
        </p:nvPicPr>
        <p:blipFill>
          <a:blip r:embed="rId13"/>
          <a:stretch>
            <a:fillRect/>
          </a:stretch>
        </p:blipFill>
        <p:spPr>
          <a:xfrm>
            <a:off x="341009" y="1488583"/>
            <a:ext cx="8461981" cy="30483"/>
          </a:xfrm>
          <a:prstGeom prst="rect">
            <a:avLst/>
          </a:prstGeom>
        </p:spPr>
      </p:pic>
      <p:pic>
        <p:nvPicPr>
          <p:cNvPr id="9" name="Picture 8"/>
          <p:cNvPicPr>
            <a:picLocks noChangeAspect="1"/>
          </p:cNvPicPr>
          <p:nvPr userDrawn="1"/>
        </p:nvPicPr>
        <p:blipFill>
          <a:blip r:embed="rId13"/>
          <a:stretch>
            <a:fillRect/>
          </a:stretch>
        </p:blipFill>
        <p:spPr>
          <a:xfrm>
            <a:off x="339680" y="6245140"/>
            <a:ext cx="8461981" cy="30483"/>
          </a:xfrm>
          <a:prstGeom prst="rect">
            <a:avLst/>
          </a:prstGeom>
        </p:spPr>
      </p:pic>
      <p:pic>
        <p:nvPicPr>
          <p:cNvPr id="17" name="Picture 1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77621" y="158674"/>
            <a:ext cx="909214" cy="1176630"/>
          </a:xfrm>
          <a:prstGeom prst="rect">
            <a:avLst/>
          </a:prstGeom>
        </p:spPr>
      </p:pic>
    </p:spTree>
    <p:extLst>
      <p:ext uri="{BB962C8B-B14F-4D97-AF65-F5344CB8AC3E}">
        <p14:creationId xmlns:p14="http://schemas.microsoft.com/office/powerpoint/2010/main" val="1377668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8" r:id="rId5"/>
    <p:sldLayoutId id="2147483675" r:id="rId6"/>
    <p:sldLayoutId id="2147483664" r:id="rId7"/>
    <p:sldLayoutId id="2147483665" r:id="rId8"/>
    <p:sldLayoutId id="2147483666" r:id="rId9"/>
    <p:sldLayoutId id="2147483667" r:id="rId10"/>
    <p:sldLayoutId id="2147483676" r:id="rId11"/>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Open Sans Extrabold" panose="020B0906030804020204" pitchFamily="34" charset="0"/>
          <a:cs typeface="Open Sans Extrabold" panose="020B0906030804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accent3"/>
          </a:solidFill>
          <a:latin typeface="+mn-lt"/>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mn-lt"/>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3"/>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ü"/>
        <a:defRPr sz="1800" kern="1200">
          <a:solidFill>
            <a:schemeClr val="accent3"/>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Open Sans" panose="020B0606030504020204" pitchFamily="34" charset="0"/>
        <a:buChar char="*"/>
        <a:defRPr sz="1800" kern="1200">
          <a:solidFill>
            <a:schemeClr val="accent3"/>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nces.ed.gov/nationsreportcard/videos/parentvideo/"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www.nationsreportcard.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s://nces.ed.gov/nationsreportcard/pdf/parents/2012469.pdf" TargetMode="External"/><Relationship Id="rId2" Type="http://schemas.openxmlformats.org/officeDocument/2006/relationships/hyperlink" Target="http://nces.ed.gov/nationsreportcard/videos/parentvideo/" TargetMode="External"/><Relationship Id="rId1" Type="http://schemas.openxmlformats.org/officeDocument/2006/relationships/slideLayout" Target="../slideLayouts/slideLayout11.xml"/><Relationship Id="rId6" Type="http://schemas.openxmlformats.org/officeDocument/2006/relationships/hyperlink" Target="http://nces.ed.gov/nationsreportcard/nqt/" TargetMode="External"/><Relationship Id="rId5" Type="http://schemas.openxmlformats.org/officeDocument/2006/relationships/hyperlink" Target="https://nces.ed.gov/nationsreportcard/subject/about/pdf/NAEP_Overview_Brochure_2018.pdf" TargetMode="External"/><Relationship Id="rId4" Type="http://schemas.openxmlformats.org/officeDocument/2006/relationships/hyperlink" Target="https://nces.ed.gov/nationsreportcard/parents/"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www.nces.ed.gov/nationsreportcard" TargetMode="Externa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Information for Parents</a:t>
            </a:r>
          </a:p>
        </p:txBody>
      </p:sp>
      <p:sp>
        <p:nvSpPr>
          <p:cNvPr id="3" name="Subtitle 2"/>
          <p:cNvSpPr>
            <a:spLocks noGrp="1"/>
          </p:cNvSpPr>
          <p:nvPr>
            <p:ph type="subTitle" idx="1"/>
          </p:nvPr>
        </p:nvSpPr>
        <p:spPr>
          <a:xfrm>
            <a:off x="292393" y="4510024"/>
            <a:ext cx="8442251" cy="1119811"/>
          </a:xfrm>
        </p:spPr>
        <p:txBody>
          <a:bodyPr>
            <a:normAutofit fontScale="85000" lnSpcReduction="20000"/>
          </a:bodyPr>
          <a:lstStyle/>
          <a:p>
            <a:r>
              <a:rPr lang="en-US" dirty="0"/>
              <a:t>Rebecca Bennett, NAEP State Coordinator</a:t>
            </a:r>
          </a:p>
          <a:p>
            <a:r>
              <a:rPr lang="en-US" dirty="0"/>
              <a:t>rbennett@doe.mass.edu</a:t>
            </a:r>
          </a:p>
          <a:p>
            <a:r>
              <a:rPr lang="en-US" dirty="0"/>
              <a:t>(781)338-3617 </a:t>
            </a:r>
          </a:p>
        </p:txBody>
      </p:sp>
      <p:sp>
        <p:nvSpPr>
          <p:cNvPr id="4" name="Slide Number Placeholder 3"/>
          <p:cNvSpPr>
            <a:spLocks noGrp="1"/>
          </p:cNvSpPr>
          <p:nvPr>
            <p:ph type="sldNum" sz="quarter" idx="12"/>
          </p:nvPr>
        </p:nvSpPr>
        <p:spPr/>
        <p:txBody>
          <a:bodyPr/>
          <a:lstStyle/>
          <a:p>
            <a:fld id="{273AA734-5C8A-4D9E-96EE-997B858217FF}" type="slidenum">
              <a:rPr lang="en-US" smtClean="0"/>
              <a:t>1</a:t>
            </a:fld>
            <a:endParaRPr lang="en-US" dirty="0"/>
          </a:p>
        </p:txBody>
      </p:sp>
      <p:pic>
        <p:nvPicPr>
          <p:cNvPr id="6" name="Picture Placeholder 5" descr="Massachusetts National Assessment of Educational Progress (NAEP)">
            <a:extLst>
              <a:ext uri="{C183D7F6-B498-43B3-948B-1728B52AA6E4}">
                <adec:decorative xmlns=""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7280255" y="861442"/>
            <a:ext cx="1443399" cy="1867929"/>
          </a:xfrm>
        </p:spPr>
      </p:pic>
    </p:spTree>
    <p:extLst>
      <p:ext uri="{BB962C8B-B14F-4D97-AF65-F5344CB8AC3E}">
        <p14:creationId xmlns:p14="http://schemas.microsoft.com/office/powerpoint/2010/main" val="2765027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00063" y="0"/>
            <a:ext cx="7626350" cy="962025"/>
          </a:xfrm>
        </p:spPr>
        <p:txBody>
          <a:bodyPr/>
          <a:lstStyle/>
          <a:p>
            <a:r>
              <a:rPr lang="en-US" altLang="en-US" sz="2300">
                <a:latin typeface="Verdana" panose="020B0604030504040204" pitchFamily="34" charset="0"/>
                <a:cs typeface="Verdana" panose="020B0604030504040204" pitchFamily="34" charset="0"/>
              </a:rPr>
              <a:t>Resources for Parents:</a:t>
            </a:r>
            <a:br>
              <a:rPr lang="en-US" altLang="en-US" sz="2300">
                <a:latin typeface="Verdana" panose="020B0604030504040204" pitchFamily="34" charset="0"/>
                <a:cs typeface="Verdana" panose="020B0604030504040204" pitchFamily="34" charset="0"/>
              </a:rPr>
            </a:br>
            <a:r>
              <a:rPr lang="en-US" altLang="en-US" sz="2300" i="1">
                <a:latin typeface="Verdana" panose="020B0604030504040204" pitchFamily="34" charset="0"/>
                <a:cs typeface="Verdana" panose="020B0604030504040204" pitchFamily="34" charset="0"/>
              </a:rPr>
              <a:t>What Every Parent Should Know About NAEP</a:t>
            </a:r>
            <a:endParaRPr lang="en-US" altLang="en-US" sz="2300">
              <a:latin typeface="Verdana" panose="020B0604030504040204" pitchFamily="34" charset="0"/>
              <a:cs typeface="Verdana" panose="020B0604030504040204" pitchFamily="34" charset="0"/>
            </a:endParaRP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6949910B-38F3-4E7D-92E5-9FC96579F96B}" type="slidenum">
              <a:rPr lang="en-US" altLang="en-US" sz="1200">
                <a:solidFill>
                  <a:schemeClr val="bg1"/>
                </a:solidFill>
              </a:rPr>
              <a:pPr eaLnBrk="1" hangingPunct="1">
                <a:spcBef>
                  <a:spcPct val="0"/>
                </a:spcBef>
                <a:buClrTx/>
                <a:buSzTx/>
                <a:buFontTx/>
                <a:buNone/>
              </a:pPr>
              <a:t>10</a:t>
            </a:fld>
            <a:endParaRPr lang="en-US" altLang="en-US" sz="1200">
              <a:solidFill>
                <a:schemeClr val="bg1"/>
              </a:solidFill>
            </a:endParaRPr>
          </a:p>
        </p:txBody>
      </p:sp>
      <p:pic>
        <p:nvPicPr>
          <p:cNvPr id="35842" name="Picture 2" descr="Parent NAEP pamphlet">
            <a:hlinkClick r:id="rId2"/>
          </p:cNvPr>
          <p:cNvPicPr>
            <a:picLocks noChangeAspect="1" noChangeArrowheads="1"/>
          </p:cNvPicPr>
          <p:nvPr/>
        </p:nvPicPr>
        <p:blipFill>
          <a:blip r:embed="rId3"/>
          <a:srcRect/>
          <a:stretch>
            <a:fillRect/>
          </a:stretch>
        </p:blipFill>
        <p:spPr bwMode="auto">
          <a:xfrm>
            <a:off x="1502365" y="1635219"/>
            <a:ext cx="5621746" cy="448056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54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68727" y="0"/>
            <a:ext cx="7626350" cy="962025"/>
          </a:xfrm>
        </p:spPr>
        <p:txBody>
          <a:bodyPr/>
          <a:lstStyle/>
          <a:p>
            <a:r>
              <a:rPr lang="en-US" altLang="en-US" sz="2300" dirty="0">
                <a:latin typeface="Verdana" panose="020B0604030504040204" pitchFamily="34" charset="0"/>
                <a:cs typeface="Verdana" panose="020B0604030504040204" pitchFamily="34" charset="0"/>
              </a:rPr>
              <a:t>Resources for Parents:</a:t>
            </a:r>
            <a:br>
              <a:rPr lang="en-US" altLang="en-US" sz="2300" dirty="0">
                <a:latin typeface="Verdana" panose="020B0604030504040204" pitchFamily="34" charset="0"/>
                <a:cs typeface="Verdana" panose="020B0604030504040204" pitchFamily="34" charset="0"/>
              </a:rPr>
            </a:br>
            <a:r>
              <a:rPr lang="en-US" altLang="en-US" sz="2300" i="1" dirty="0">
                <a:latin typeface="Verdana" panose="020B0604030504040204" pitchFamily="34" charset="0"/>
                <a:cs typeface="Verdana" panose="020B0604030504040204" pitchFamily="34" charset="0"/>
              </a:rPr>
              <a:t>What Every Parent Should Know About NAEP</a:t>
            </a:r>
            <a:endParaRPr lang="en-US" altLang="en-US" sz="2300" dirty="0">
              <a:latin typeface="Verdana" panose="020B0604030504040204" pitchFamily="34" charset="0"/>
              <a:cs typeface="Verdana" panose="020B0604030504040204" pitchFamily="34" charset="0"/>
            </a:endParaRP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A862B208-578E-44F3-90FF-C206A4313B3C}" type="slidenum">
              <a:rPr lang="en-US" altLang="en-US" sz="1200">
                <a:solidFill>
                  <a:schemeClr val="bg1"/>
                </a:solidFill>
              </a:rPr>
              <a:pPr eaLnBrk="1" hangingPunct="1">
                <a:spcBef>
                  <a:spcPct val="0"/>
                </a:spcBef>
                <a:buClrTx/>
                <a:buSzTx/>
                <a:buFontTx/>
                <a:buNone/>
              </a:pPr>
              <a:t>11</a:t>
            </a:fld>
            <a:endParaRPr lang="en-US" altLang="en-US" sz="1200">
              <a:solidFill>
                <a:schemeClr val="bg1"/>
              </a:solidFill>
            </a:endParaRPr>
          </a:p>
        </p:txBody>
      </p:sp>
      <p:pic>
        <p:nvPicPr>
          <p:cNvPr id="6" name="Picture 5" descr="Sample report card resource for parents">
            <a:extLst>
              <a:ext uri="{FF2B5EF4-FFF2-40B4-BE49-F238E27FC236}">
                <a16:creationId xmlns:a16="http://schemas.microsoft.com/office/drawing/2014/main" id="{0F5E886A-85E7-43D5-843F-B0598C5C3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7" y="1371600"/>
            <a:ext cx="7629525" cy="4114800"/>
          </a:xfrm>
          <a:prstGeom prst="rect">
            <a:avLst/>
          </a:prstGeom>
        </p:spPr>
      </p:pic>
    </p:spTree>
    <p:extLst>
      <p:ext uri="{BB962C8B-B14F-4D97-AF65-F5344CB8AC3E}">
        <p14:creationId xmlns:p14="http://schemas.microsoft.com/office/powerpoint/2010/main" val="415282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altLang="en-US">
                <a:latin typeface="Verdana" panose="020B0604030504040204" pitchFamily="34" charset="0"/>
                <a:cs typeface="Verdana" panose="020B0604030504040204" pitchFamily="34" charset="0"/>
              </a:rPr>
              <a:t>Resources for Parents:</a:t>
            </a:r>
            <a:br>
              <a:rPr lang="en-US" altLang="en-US">
                <a:latin typeface="Verdana" panose="020B0604030504040204" pitchFamily="34" charset="0"/>
                <a:cs typeface="Verdana" panose="020B0604030504040204" pitchFamily="34" charset="0"/>
              </a:rPr>
            </a:br>
            <a:r>
              <a:rPr lang="en-US" altLang="en-US">
                <a:latin typeface="Verdana" panose="020B0604030504040204" pitchFamily="34" charset="0"/>
                <a:cs typeface="Verdana" panose="020B0604030504040204" pitchFamily="34" charset="0"/>
              </a:rPr>
              <a:t>FAQs for Parents (NAEP Website)</a:t>
            </a:r>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8EDC8731-C015-4E09-AE8E-E141FDEA12AE}" type="slidenum">
              <a:rPr lang="en-US" altLang="en-US" sz="1200">
                <a:solidFill>
                  <a:schemeClr val="bg1"/>
                </a:solidFill>
              </a:rPr>
              <a:pPr eaLnBrk="1" hangingPunct="1">
                <a:spcBef>
                  <a:spcPct val="0"/>
                </a:spcBef>
                <a:buClrTx/>
                <a:buSzTx/>
                <a:buFontTx/>
                <a:buNone/>
              </a:pPr>
              <a:t>12</a:t>
            </a:fld>
            <a:endParaRPr lang="en-US" altLang="en-US" sz="1200">
              <a:solidFill>
                <a:schemeClr val="bg1"/>
              </a:solidFill>
            </a:endParaRPr>
          </a:p>
        </p:txBody>
      </p:sp>
      <p:pic>
        <p:nvPicPr>
          <p:cNvPr id="5" name="Picture 4" descr="Parent Guardian page of NAEP website ">
            <a:extLst>
              <a:ext uri="{FF2B5EF4-FFF2-40B4-BE49-F238E27FC236}">
                <a16:creationId xmlns:a16="http://schemas.microsoft.com/office/drawing/2014/main" id="{B1610873-A055-48AD-991D-B1FEFB6CD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887" y="1727200"/>
            <a:ext cx="6372225" cy="4338320"/>
          </a:xfrm>
          <a:prstGeom prst="rect">
            <a:avLst/>
          </a:prstGeom>
        </p:spPr>
      </p:pic>
    </p:spTree>
    <p:extLst>
      <p:ext uri="{BB962C8B-B14F-4D97-AF65-F5344CB8AC3E}">
        <p14:creationId xmlns:p14="http://schemas.microsoft.com/office/powerpoint/2010/main" val="203200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latin typeface="Verdana" panose="020B0604030504040204" pitchFamily="34" charset="0"/>
                <a:cs typeface="Verdana" panose="020B0604030504040204" pitchFamily="34" charset="0"/>
              </a:rPr>
              <a:t>Resources for Parents:</a:t>
            </a:r>
            <a:br>
              <a:rPr lang="en-US" altLang="en-US">
                <a:latin typeface="Verdana" panose="020B0604030504040204" pitchFamily="34" charset="0"/>
                <a:cs typeface="Verdana" panose="020B0604030504040204" pitchFamily="34" charset="0"/>
              </a:rPr>
            </a:br>
            <a:r>
              <a:rPr lang="en-US" altLang="en-US" i="1">
                <a:latin typeface="Verdana" panose="020B0604030504040204" pitchFamily="34" charset="0"/>
                <a:cs typeface="Verdana" panose="020B0604030504040204" pitchFamily="34" charset="0"/>
              </a:rPr>
              <a:t>An Overview of NAEP</a:t>
            </a:r>
          </a:p>
        </p:txBody>
      </p:sp>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F26DFCF2-1F90-47A9-A511-B69F0D3DA342}" type="slidenum">
              <a:rPr lang="en-US" altLang="en-US" sz="1200">
                <a:solidFill>
                  <a:schemeClr val="bg1"/>
                </a:solidFill>
              </a:rPr>
              <a:pPr eaLnBrk="1" hangingPunct="1">
                <a:spcBef>
                  <a:spcPct val="0"/>
                </a:spcBef>
                <a:buClrTx/>
                <a:buSzTx/>
                <a:buFontTx/>
                <a:buNone/>
              </a:pPr>
              <a:t>13</a:t>
            </a:fld>
            <a:endParaRPr lang="en-US" altLang="en-US" sz="1200">
              <a:solidFill>
                <a:schemeClr val="bg1"/>
              </a:solidFill>
            </a:endParaRPr>
          </a:p>
        </p:txBody>
      </p:sp>
      <p:pic>
        <p:nvPicPr>
          <p:cNvPr id="6" name="Picture 5" descr="Sample overview pamphlet">
            <a:extLst>
              <a:ext uri="{FF2B5EF4-FFF2-40B4-BE49-F238E27FC236}">
                <a16:creationId xmlns:a16="http://schemas.microsoft.com/office/drawing/2014/main" id="{27FDE032-B427-4803-8437-B55677F5B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0" y="1579418"/>
            <a:ext cx="7200900" cy="4140344"/>
          </a:xfrm>
          <a:prstGeom prst="rect">
            <a:avLst/>
          </a:prstGeom>
        </p:spPr>
      </p:pic>
    </p:spTree>
    <p:extLst>
      <p:ext uri="{BB962C8B-B14F-4D97-AF65-F5344CB8AC3E}">
        <p14:creationId xmlns:p14="http://schemas.microsoft.com/office/powerpoint/2010/main" val="2500970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latin typeface="Verdana" panose="020B0604030504040204" pitchFamily="34" charset="0"/>
                <a:cs typeface="Verdana" panose="020B0604030504040204" pitchFamily="34" charset="0"/>
              </a:rPr>
              <a:t>Resources for Parents:</a:t>
            </a:r>
            <a:br>
              <a:rPr lang="en-US" altLang="en-US">
                <a:latin typeface="Verdana" panose="020B0604030504040204" pitchFamily="34" charset="0"/>
                <a:cs typeface="Verdana" panose="020B0604030504040204" pitchFamily="34" charset="0"/>
              </a:rPr>
            </a:br>
            <a:r>
              <a:rPr lang="en-US" altLang="en-US" i="1">
                <a:latin typeface="Verdana" panose="020B0604030504040204" pitchFamily="34" charset="0"/>
                <a:cs typeface="Verdana" panose="020B0604030504040204" pitchFamily="34" charset="0"/>
              </a:rPr>
              <a:t>The NAEP Questions Tool</a:t>
            </a:r>
            <a:endParaRPr lang="en-US" altLang="en-US">
              <a:latin typeface="Verdana" panose="020B0604030504040204" pitchFamily="34" charset="0"/>
              <a:cs typeface="Verdana" panose="020B0604030504040204" pitchFamily="34" charset="0"/>
            </a:endParaRPr>
          </a:p>
        </p:txBody>
      </p:sp>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449C1BDA-35E2-4421-9381-366727B012FE}" type="slidenum">
              <a:rPr lang="en-US" altLang="en-US" sz="1200">
                <a:solidFill>
                  <a:schemeClr val="bg1"/>
                </a:solidFill>
              </a:rPr>
              <a:pPr eaLnBrk="1" hangingPunct="1">
                <a:spcBef>
                  <a:spcPct val="0"/>
                </a:spcBef>
                <a:buClrTx/>
                <a:buSzTx/>
                <a:buFontTx/>
                <a:buNone/>
              </a:pPr>
              <a:t>14</a:t>
            </a:fld>
            <a:endParaRPr lang="en-US" altLang="en-US" sz="1200">
              <a:solidFill>
                <a:schemeClr val="bg1"/>
              </a:solidFill>
            </a:endParaRPr>
          </a:p>
        </p:txBody>
      </p:sp>
      <p:pic>
        <p:nvPicPr>
          <p:cNvPr id="2" name="Picture 1" descr="NAEP question Tool">
            <a:extLst>
              <a:ext uri="{FF2B5EF4-FFF2-40B4-BE49-F238E27FC236}">
                <a16:creationId xmlns:a16="http://schemas.microsoft.com/office/drawing/2014/main" id="{3150009B-5734-474B-87CA-4192C98A1B57}"/>
              </a:ext>
            </a:extLst>
          </p:cNvPr>
          <p:cNvPicPr>
            <a:picLocks noChangeAspect="1"/>
          </p:cNvPicPr>
          <p:nvPr/>
        </p:nvPicPr>
        <p:blipFill>
          <a:blip r:embed="rId2"/>
          <a:stretch>
            <a:fillRect/>
          </a:stretch>
        </p:blipFill>
        <p:spPr>
          <a:xfrm>
            <a:off x="1657350" y="1958686"/>
            <a:ext cx="5820410" cy="4229100"/>
          </a:xfrm>
          <a:prstGeom prst="rect">
            <a:avLst/>
          </a:prstGeom>
        </p:spPr>
      </p:pic>
    </p:spTree>
    <p:extLst>
      <p:ext uri="{BB962C8B-B14F-4D97-AF65-F5344CB8AC3E}">
        <p14:creationId xmlns:p14="http://schemas.microsoft.com/office/powerpoint/2010/main" val="1804426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a:latin typeface="Verdana" panose="020B0604030504040204" pitchFamily="34" charset="0"/>
                <a:cs typeface="Verdana" panose="020B0604030504040204" pitchFamily="34" charset="0"/>
              </a:rPr>
              <a:t>Resources for Parents:</a:t>
            </a:r>
            <a:br>
              <a:rPr lang="en-US" altLang="en-US">
                <a:latin typeface="Verdana" panose="020B0604030504040204" pitchFamily="34" charset="0"/>
                <a:cs typeface="Verdana" panose="020B0604030504040204" pitchFamily="34" charset="0"/>
              </a:rPr>
            </a:br>
            <a:r>
              <a:rPr lang="en-US" altLang="en-US" i="1">
                <a:latin typeface="Verdana" panose="020B0604030504040204" pitchFamily="34" charset="0"/>
                <a:cs typeface="Verdana" panose="020B0604030504040204" pitchFamily="34" charset="0"/>
              </a:rPr>
              <a:t>The Nation’s Report Card Website</a:t>
            </a:r>
            <a:endParaRPr lang="en-US" altLang="en-US">
              <a:latin typeface="Verdana" panose="020B0604030504040204" pitchFamily="34" charset="0"/>
              <a:cs typeface="Verdana" panose="020B0604030504040204" pitchFamily="34" charset="0"/>
            </a:endParaRP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D896907F-5144-4EA6-AB3E-FBFB9678CF59}" type="slidenum">
              <a:rPr lang="en-US" altLang="en-US" sz="1200">
                <a:solidFill>
                  <a:schemeClr val="bg1"/>
                </a:solidFill>
              </a:rPr>
              <a:pPr eaLnBrk="1" hangingPunct="1">
                <a:spcBef>
                  <a:spcPct val="0"/>
                </a:spcBef>
                <a:buClrTx/>
                <a:buSzTx/>
                <a:buFontTx/>
                <a:buNone/>
              </a:pPr>
              <a:t>15</a:t>
            </a:fld>
            <a:endParaRPr lang="en-US" altLang="en-US" sz="1200">
              <a:solidFill>
                <a:schemeClr val="bg1"/>
              </a:solidFill>
            </a:endParaRPr>
          </a:p>
        </p:txBody>
      </p:sp>
      <p:pic>
        <p:nvPicPr>
          <p:cNvPr id="2" name="Picture 1" descr="Report Card website">
            <a:extLst>
              <a:ext uri="{FF2B5EF4-FFF2-40B4-BE49-F238E27FC236}">
                <a16:creationId xmlns:a16="http://schemas.microsoft.com/office/drawing/2014/main" id="{3837AACC-239F-45C2-B59F-F2A0C0740D53}"/>
              </a:ext>
            </a:extLst>
          </p:cNvPr>
          <p:cNvPicPr>
            <a:picLocks noChangeAspect="1"/>
          </p:cNvPicPr>
          <p:nvPr/>
        </p:nvPicPr>
        <p:blipFill>
          <a:blip r:embed="rId2"/>
          <a:stretch>
            <a:fillRect/>
          </a:stretch>
        </p:blipFill>
        <p:spPr>
          <a:xfrm>
            <a:off x="2116282" y="1737907"/>
            <a:ext cx="5181600" cy="4305300"/>
          </a:xfrm>
          <a:prstGeom prst="rect">
            <a:avLst/>
          </a:prstGeom>
        </p:spPr>
      </p:pic>
    </p:spTree>
    <p:extLst>
      <p:ext uri="{BB962C8B-B14F-4D97-AF65-F5344CB8AC3E}">
        <p14:creationId xmlns:p14="http://schemas.microsoft.com/office/powerpoint/2010/main" val="52381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270" y="2080847"/>
            <a:ext cx="8327860" cy="3434517"/>
          </a:xfrm>
        </p:spPr>
        <p:txBody>
          <a:bodyPr>
            <a:noAutofit/>
          </a:bodyPr>
          <a:lstStyle/>
          <a:p>
            <a:pPr marL="60325" lvl="0">
              <a:lnSpc>
                <a:spcPct val="70000"/>
              </a:lnSpc>
              <a:spcBef>
                <a:spcPts val="1000"/>
              </a:spcBef>
            </a:pPr>
            <a:r>
              <a:rPr lang="en-US" altLang="en-US" sz="5900" b="0" dirty="0">
                <a:solidFill>
                  <a:srgbClr val="001871"/>
                </a:solidFill>
                <a:latin typeface="Verdana" panose="020B0604030504040204" pitchFamily="34" charset="0"/>
                <a:cs typeface="Verdana" panose="020B0604030504040204" pitchFamily="34" charset="0"/>
              </a:rPr>
              <a:t>Does NAEP replace the state tests that my child takes every year</a:t>
            </a:r>
            <a:r>
              <a:rPr lang="en-US" altLang="en-US" sz="5900" b="0" dirty="0" smtClean="0">
                <a:solidFill>
                  <a:srgbClr val="001871"/>
                </a:solidFill>
                <a:latin typeface="Verdana" panose="020B0604030504040204" pitchFamily="34" charset="0"/>
                <a:cs typeface="Verdana" panose="020B0604030504040204" pitchFamily="34" charset="0"/>
              </a:rPr>
              <a:t>?</a:t>
            </a:r>
            <a:endParaRPr lang="en-US" sz="5900" b="0" dirty="0"/>
          </a:p>
        </p:txBody>
      </p:sp>
    </p:spTree>
    <p:extLst>
      <p:ext uri="{BB962C8B-B14F-4D97-AF65-F5344CB8AC3E}">
        <p14:creationId xmlns:p14="http://schemas.microsoft.com/office/powerpoint/2010/main" val="1393099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latin typeface="Verdana" panose="020B0604030504040204" pitchFamily="34" charset="0"/>
                <a:cs typeface="Verdana" panose="020B0604030504040204" pitchFamily="34" charset="0"/>
              </a:rPr>
              <a:t>NAEP and State Assessments</a:t>
            </a:r>
          </a:p>
        </p:txBody>
      </p:sp>
      <p:sp>
        <p:nvSpPr>
          <p:cNvPr id="21507" name="Content Placeholder 2"/>
          <p:cNvSpPr>
            <a:spLocks noGrp="1"/>
          </p:cNvSpPr>
          <p:nvPr>
            <p:ph idx="1"/>
          </p:nvPr>
        </p:nvSpPr>
        <p:spPr/>
        <p:txBody>
          <a:bodyPr>
            <a:normAutofit/>
          </a:bodyPr>
          <a:lstStyle/>
          <a:p>
            <a:pPr marL="60325" indent="0">
              <a:buFont typeface="Wingdings" panose="05000000000000000000" pitchFamily="2" charset="2"/>
              <a:buNone/>
            </a:pPr>
            <a:r>
              <a:rPr lang="en-US" altLang="en-US" sz="2600" b="1" dirty="0">
                <a:latin typeface="Verdana" panose="020B0604030504040204" pitchFamily="34" charset="0"/>
                <a:cs typeface="Verdana" panose="020B0604030504040204" pitchFamily="34" charset="0"/>
              </a:rPr>
              <a:t>No</a:t>
            </a:r>
            <a:r>
              <a:rPr lang="en-US" altLang="en-US" sz="2600" dirty="0">
                <a:latin typeface="Verdana" panose="020B0604030504040204" pitchFamily="34" charset="0"/>
                <a:cs typeface="Verdana" panose="020B0604030504040204" pitchFamily="34" charset="0"/>
              </a:rPr>
              <a:t>. Most state tests measure student performance using the state's own curriculum standards.</a:t>
            </a: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26CB98DC-29BF-4BD8-AF51-E57E267C9ABF}" type="slidenum">
              <a:rPr lang="en-US" altLang="en-US" sz="1200">
                <a:solidFill>
                  <a:schemeClr val="bg1"/>
                </a:solidFill>
              </a:rPr>
              <a:pPr eaLnBrk="1" hangingPunct="1">
                <a:spcBef>
                  <a:spcPct val="0"/>
                </a:spcBef>
                <a:buClrTx/>
                <a:buSzTx/>
                <a:buFontTx/>
                <a:buNone/>
              </a:pPr>
              <a:t>17</a:t>
            </a:fld>
            <a:endParaRPr lang="en-US" altLang="en-US" sz="1200">
              <a:solidFill>
                <a:schemeClr val="bg1"/>
              </a:solidFill>
            </a:endParaRPr>
          </a:p>
        </p:txBody>
      </p:sp>
      <p:pic>
        <p:nvPicPr>
          <p:cNvPr id="2" name="Picture 1" descr="NAEP vs State Assessments performance measures"/>
          <p:cNvPicPr>
            <a:picLocks noChangeAspect="1"/>
          </p:cNvPicPr>
          <p:nvPr/>
        </p:nvPicPr>
        <p:blipFill>
          <a:blip r:embed="rId3"/>
          <a:stretch>
            <a:fillRect/>
          </a:stretch>
        </p:blipFill>
        <p:spPr>
          <a:xfrm>
            <a:off x="3263878" y="2708775"/>
            <a:ext cx="2616242" cy="33832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9230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Verdana" panose="020B0604030504040204" pitchFamily="34" charset="0"/>
                <a:cs typeface="Verdana" panose="020B0604030504040204" pitchFamily="34" charset="0"/>
              </a:rPr>
              <a:t>NAEP and State Assessments</a:t>
            </a:r>
            <a:endParaRPr lang="en-US" dirty="0"/>
          </a:p>
        </p:txBody>
      </p:sp>
      <p:sp>
        <p:nvSpPr>
          <p:cNvPr id="3" name="Content Placeholder 2"/>
          <p:cNvSpPr>
            <a:spLocks noGrp="1"/>
          </p:cNvSpPr>
          <p:nvPr>
            <p:ph idx="1"/>
          </p:nvPr>
        </p:nvSpPr>
        <p:spPr/>
        <p:txBody>
          <a:bodyPr>
            <a:normAutofit/>
          </a:bodyPr>
          <a:lstStyle/>
          <a:p>
            <a:pPr marL="0" lvl="0" indent="0">
              <a:buNone/>
            </a:pPr>
            <a:r>
              <a:rPr lang="en-US" dirty="0">
                <a:solidFill>
                  <a:srgbClr val="77787B"/>
                </a:solidFill>
                <a:latin typeface="Verdana"/>
              </a:rPr>
              <a:t>NAEP helps states answer such questions as:</a:t>
            </a:r>
          </a:p>
          <a:p>
            <a:pPr marL="0" lvl="0" indent="0">
              <a:buNone/>
            </a:pPr>
            <a:endParaRPr lang="en-US" dirty="0">
              <a:solidFill>
                <a:srgbClr val="77787B"/>
              </a:solidFill>
              <a:latin typeface="Verdana"/>
            </a:endParaRPr>
          </a:p>
          <a:p>
            <a:pPr lvl="0"/>
            <a:r>
              <a:rPr lang="en-US" sz="2000" dirty="0">
                <a:solidFill>
                  <a:srgbClr val="77787B"/>
                </a:solidFill>
                <a:latin typeface="Verdana"/>
              </a:rPr>
              <a:t>How does the performance of students in my state compare with the performance of students in states with similar resources or demographics?</a:t>
            </a:r>
          </a:p>
          <a:p>
            <a:pPr lvl="0"/>
            <a:r>
              <a:rPr lang="en-US" sz="2000" dirty="0">
                <a:solidFill>
                  <a:srgbClr val="77787B"/>
                </a:solidFill>
                <a:latin typeface="Verdana"/>
              </a:rPr>
              <a:t>How does my state's performance compare with the nation's?</a:t>
            </a:r>
          </a:p>
          <a:p>
            <a:pPr lvl="0"/>
            <a:r>
              <a:rPr lang="en-US" sz="2000" dirty="0">
                <a:solidFill>
                  <a:srgbClr val="77787B"/>
                </a:solidFill>
                <a:latin typeface="Verdana"/>
              </a:rPr>
              <a:t>Are my state's gains in student performance keeping up with the pace of improvement in other states?</a:t>
            </a:r>
          </a:p>
        </p:txBody>
      </p:sp>
      <p:sp>
        <p:nvSpPr>
          <p:cNvPr id="4" name="Slide Number Placeholder 3"/>
          <p:cNvSpPr>
            <a:spLocks noGrp="1"/>
          </p:cNvSpPr>
          <p:nvPr>
            <p:ph type="sldNum" sz="quarter" idx="12"/>
          </p:nvPr>
        </p:nvSpPr>
        <p:spPr/>
        <p:txBody>
          <a:bodyPr/>
          <a:lstStyle/>
          <a:p>
            <a:fld id="{E8F6C165-AF63-45B8-95CA-8290328D0490}" type="slidenum">
              <a:rPr lang="en-US" altLang="en-US" smtClean="0"/>
              <a:pPr/>
              <a:t>18</a:t>
            </a:fld>
            <a:endParaRPr lang="en-US" altLang="en-US"/>
          </a:p>
        </p:txBody>
      </p:sp>
    </p:spTree>
    <p:extLst>
      <p:ext uri="{BB962C8B-B14F-4D97-AF65-F5344CB8AC3E}">
        <p14:creationId xmlns:p14="http://schemas.microsoft.com/office/powerpoint/2010/main" val="195532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latin typeface="Verdana" panose="020B0604030504040204" pitchFamily="34" charset="0"/>
                <a:cs typeface="Verdana" panose="020B0604030504040204" pitchFamily="34" charset="0"/>
              </a:rPr>
              <a:t>NAEP and State Assessments</a:t>
            </a:r>
          </a:p>
        </p:txBody>
      </p:sp>
      <p:sp>
        <p:nvSpPr>
          <p:cNvPr id="23555" name="Content Placeholder 2"/>
          <p:cNvSpPr>
            <a:spLocks noGrp="1"/>
          </p:cNvSpPr>
          <p:nvPr>
            <p:ph idx="1"/>
          </p:nvPr>
        </p:nvSpPr>
        <p:spPr/>
        <p:txBody>
          <a:bodyPr/>
          <a:lstStyle/>
          <a:p>
            <a:pPr marL="60325" indent="0">
              <a:buFont typeface="Wingdings" panose="05000000000000000000" pitchFamily="2" charset="2"/>
              <a:buNone/>
            </a:pPr>
            <a:r>
              <a:rPr lang="en-US" altLang="en-US">
                <a:latin typeface="Verdana" panose="020B0604030504040204" pitchFamily="34" charset="0"/>
                <a:cs typeface="Verdana" panose="020B0604030504040204" pitchFamily="34" charset="0"/>
              </a:rPr>
              <a:t>While the two assessment types differ in substantial ways, state tests and NAEP work together to give educators and policymakers a comprehensive picture of student performance.</a:t>
            </a: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34748B10-9315-4A46-B36F-5FE35068DCEC}" type="slidenum">
              <a:rPr lang="en-US" altLang="en-US" sz="1200">
                <a:solidFill>
                  <a:schemeClr val="bg1"/>
                </a:solidFill>
              </a:rPr>
              <a:pPr eaLnBrk="1" hangingPunct="1">
                <a:spcBef>
                  <a:spcPct val="0"/>
                </a:spcBef>
                <a:buClrTx/>
                <a:buSzTx/>
                <a:buFontTx/>
                <a:buNone/>
              </a:pPr>
              <a:t>19</a:t>
            </a:fld>
            <a:endParaRPr lang="en-US" altLang="en-US" sz="1200">
              <a:solidFill>
                <a:schemeClr val="bg1"/>
              </a:solidFill>
            </a:endParaRPr>
          </a:p>
        </p:txBody>
      </p:sp>
    </p:spTree>
    <p:extLst>
      <p:ext uri="{BB962C8B-B14F-4D97-AF65-F5344CB8AC3E}">
        <p14:creationId xmlns:p14="http://schemas.microsoft.com/office/powerpoint/2010/main" val="259582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679021"/>
            <a:ext cx="8563293" cy="2298175"/>
          </a:xfrm>
        </p:spPr>
        <p:txBody>
          <a:bodyPr>
            <a:noAutofit/>
          </a:bodyPr>
          <a:lstStyle/>
          <a:p>
            <a:r>
              <a:rPr lang="en-US" altLang="en-US" sz="8000" b="0" dirty="0">
                <a:solidFill>
                  <a:srgbClr val="001871"/>
                </a:solidFill>
                <a:latin typeface="Verdana" panose="020B0604030504040204" pitchFamily="34" charset="0"/>
                <a:cs typeface="Verdana" panose="020B0604030504040204" pitchFamily="34" charset="0"/>
              </a:rPr>
              <a:t>What is NAEP</a:t>
            </a:r>
            <a:r>
              <a:rPr lang="en-US" altLang="en-US" sz="8000" b="0" dirty="0" smtClean="0">
                <a:solidFill>
                  <a:srgbClr val="001871"/>
                </a:solidFill>
                <a:latin typeface="Verdana" panose="020B0604030504040204" pitchFamily="34" charset="0"/>
                <a:cs typeface="Verdana" panose="020B0604030504040204" pitchFamily="34" charset="0"/>
              </a:rPr>
              <a:t>?</a:t>
            </a:r>
            <a:endParaRPr lang="en-US" sz="8000" b="0" dirty="0"/>
          </a:p>
        </p:txBody>
      </p:sp>
    </p:spTree>
    <p:extLst>
      <p:ext uri="{BB962C8B-B14F-4D97-AF65-F5344CB8AC3E}">
        <p14:creationId xmlns:p14="http://schemas.microsoft.com/office/powerpoint/2010/main" val="327633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93926"/>
            <a:ext cx="8345790" cy="2591138"/>
          </a:xfrm>
        </p:spPr>
        <p:txBody>
          <a:bodyPr>
            <a:noAutofit/>
          </a:bodyPr>
          <a:lstStyle/>
          <a:p>
            <a:pPr marL="60325" lvl="0">
              <a:spcBef>
                <a:spcPts val="1000"/>
              </a:spcBef>
            </a:pPr>
            <a:r>
              <a:rPr lang="en-US" altLang="en-US" sz="7200" b="0" dirty="0">
                <a:solidFill>
                  <a:srgbClr val="001871"/>
                </a:solidFill>
                <a:latin typeface="Verdana" panose="020B0604030504040204" pitchFamily="34" charset="0"/>
                <a:cs typeface="Verdana" panose="020B0604030504040204" pitchFamily="34" charset="0"/>
              </a:rPr>
              <a:t>How does NAEP assess students</a:t>
            </a:r>
            <a:r>
              <a:rPr lang="en-US" altLang="en-US" sz="7200" b="0" dirty="0" smtClean="0">
                <a:solidFill>
                  <a:srgbClr val="001871"/>
                </a:solidFill>
                <a:latin typeface="Verdana" panose="020B0604030504040204" pitchFamily="34" charset="0"/>
                <a:cs typeface="Verdana" panose="020B0604030504040204" pitchFamily="34" charset="0"/>
              </a:rPr>
              <a:t>?</a:t>
            </a:r>
            <a:endParaRPr lang="en-US" sz="7200" dirty="0"/>
          </a:p>
        </p:txBody>
      </p:sp>
    </p:spTree>
    <p:extLst>
      <p:ext uri="{BB962C8B-B14F-4D97-AF65-F5344CB8AC3E}">
        <p14:creationId xmlns:p14="http://schemas.microsoft.com/office/powerpoint/2010/main" val="1137681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latin typeface="Verdana" panose="020B0604030504040204" pitchFamily="34" charset="0"/>
                <a:cs typeface="Verdana" panose="020B0604030504040204" pitchFamily="34" charset="0"/>
              </a:rPr>
              <a:t>Digitally Based Assessments</a:t>
            </a:r>
          </a:p>
        </p:txBody>
      </p:sp>
      <p:sp>
        <p:nvSpPr>
          <p:cNvPr id="256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922C3DBB-BD89-48CC-9D65-1153CB66C7C6}" type="slidenum">
              <a:rPr lang="en-US" altLang="en-US" sz="1200">
                <a:solidFill>
                  <a:schemeClr val="bg1"/>
                </a:solidFill>
              </a:rPr>
              <a:pPr eaLnBrk="1" hangingPunct="1">
                <a:spcBef>
                  <a:spcPct val="0"/>
                </a:spcBef>
                <a:buClrTx/>
                <a:buSzTx/>
                <a:buFontTx/>
                <a:buNone/>
              </a:pPr>
              <a:t>21</a:t>
            </a:fld>
            <a:endParaRPr lang="en-US" altLang="en-US" sz="1200">
              <a:solidFill>
                <a:schemeClr val="bg1"/>
              </a:solidFill>
            </a:endParaRPr>
          </a:p>
        </p:txBody>
      </p:sp>
      <p:pic>
        <p:nvPicPr>
          <p:cNvPr id="25604" name="Picture 7" descr="Lap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09" y="1889761"/>
            <a:ext cx="6987371" cy="475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4"/>
          <p:cNvSpPr txBox="1">
            <a:spLocks noChangeArrowheads="1"/>
          </p:cNvSpPr>
          <p:nvPr/>
        </p:nvSpPr>
        <p:spPr bwMode="auto">
          <a:xfrm>
            <a:off x="3481575" y="1723932"/>
            <a:ext cx="56624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325"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a:buFontTx/>
              <a:buNone/>
            </a:pPr>
            <a:r>
              <a:rPr lang="en-US" altLang="en-US" sz="2400" dirty="0">
                <a:solidFill>
                  <a:schemeClr val="accent3"/>
                </a:solidFill>
                <a:ea typeface="Open Sans" panose="020B0606030504020204" pitchFamily="34" charset="0"/>
              </a:rPr>
              <a:t>New technologies are improving NAEP’s ability to offer accommodations to increase participation and provide universal access to students of all learning environments, including students with disabilities and English language learners. </a:t>
            </a:r>
          </a:p>
        </p:txBody>
      </p:sp>
    </p:spTree>
    <p:extLst>
      <p:ext uri="{BB962C8B-B14F-4D97-AF65-F5344CB8AC3E}">
        <p14:creationId xmlns:p14="http://schemas.microsoft.com/office/powerpoint/2010/main" val="1604820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latin typeface="Verdana" panose="020B0604030504040204" pitchFamily="34" charset="0"/>
                <a:cs typeface="Verdana" panose="020B0604030504040204" pitchFamily="34" charset="0"/>
              </a:rPr>
              <a:t>Digitally Based Assessments</a:t>
            </a: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24262417-8402-4335-8066-121A3B5F30BB}" type="slidenum">
              <a:rPr lang="en-US" altLang="en-US" sz="1200">
                <a:solidFill>
                  <a:schemeClr val="bg1"/>
                </a:solidFill>
              </a:rPr>
              <a:pPr eaLnBrk="1" hangingPunct="1">
                <a:spcBef>
                  <a:spcPct val="0"/>
                </a:spcBef>
                <a:buClrTx/>
                <a:buSzTx/>
                <a:buFontTx/>
                <a:buNone/>
              </a:pPr>
              <a:t>22</a:t>
            </a:fld>
            <a:endParaRPr lang="en-US" altLang="en-US" sz="1200">
              <a:solidFill>
                <a:schemeClr val="bg1"/>
              </a:solidFill>
            </a:endParaRPr>
          </a:p>
        </p:txBody>
      </p:sp>
      <p:pic>
        <p:nvPicPr>
          <p:cNvPr id="3" name="Picture 2" descr="Sample digital based question">
            <a:extLst>
              <a:ext uri="{FF2B5EF4-FFF2-40B4-BE49-F238E27FC236}">
                <a16:creationId xmlns:a16="http://schemas.microsoft.com/office/drawing/2014/main" id="{1C5D74A0-4D87-48B4-9A11-AE505631A829}"/>
              </a:ext>
            </a:extLst>
          </p:cNvPr>
          <p:cNvPicPr>
            <a:picLocks noChangeAspect="1"/>
          </p:cNvPicPr>
          <p:nvPr/>
        </p:nvPicPr>
        <p:blipFill>
          <a:blip r:embed="rId3"/>
          <a:stretch>
            <a:fillRect/>
          </a:stretch>
        </p:blipFill>
        <p:spPr>
          <a:xfrm>
            <a:off x="1609725" y="1841816"/>
            <a:ext cx="5924550" cy="4305300"/>
          </a:xfrm>
          <a:prstGeom prst="rect">
            <a:avLst/>
          </a:prstGeom>
        </p:spPr>
      </p:pic>
    </p:spTree>
    <p:extLst>
      <p:ext uri="{BB962C8B-B14F-4D97-AF65-F5344CB8AC3E}">
        <p14:creationId xmlns:p14="http://schemas.microsoft.com/office/powerpoint/2010/main" val="629146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latin typeface="Verdana" panose="020B0604030504040204" pitchFamily="34" charset="0"/>
                <a:cs typeface="Verdana" panose="020B0604030504040204" pitchFamily="34" charset="0"/>
              </a:rPr>
              <a:t>Digitally Based Assessments</a:t>
            </a:r>
          </a:p>
        </p:txBody>
      </p:sp>
      <p:sp>
        <p:nvSpPr>
          <p:cNvPr id="276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FAE259F8-DB88-4290-9357-B12F6C0F3AC9}" type="slidenum">
              <a:rPr lang="en-US" altLang="en-US" sz="1200">
                <a:solidFill>
                  <a:schemeClr val="bg1"/>
                </a:solidFill>
              </a:rPr>
              <a:pPr eaLnBrk="1" hangingPunct="1">
                <a:spcBef>
                  <a:spcPct val="0"/>
                </a:spcBef>
                <a:buClrTx/>
                <a:buSzTx/>
                <a:buFontTx/>
                <a:buNone/>
              </a:pPr>
              <a:t>23</a:t>
            </a:fld>
            <a:endParaRPr lang="en-US" altLang="en-US" sz="1200">
              <a:solidFill>
                <a:schemeClr val="bg1"/>
              </a:solidFill>
            </a:endParaRPr>
          </a:p>
        </p:txBody>
      </p:sp>
      <p:sp>
        <p:nvSpPr>
          <p:cNvPr id="27653" name="TextBox 5"/>
          <p:cNvSpPr txBox="1">
            <a:spLocks noChangeArrowheads="1"/>
          </p:cNvSpPr>
          <p:nvPr/>
        </p:nvSpPr>
        <p:spPr bwMode="auto">
          <a:xfrm>
            <a:off x="4572000" y="2549525"/>
            <a:ext cx="42179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325"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a:buFontTx/>
              <a:buNone/>
            </a:pPr>
            <a:r>
              <a:rPr lang="en-US" altLang="en-US" dirty="0">
                <a:solidFill>
                  <a:schemeClr val="accent3"/>
                </a:solidFill>
                <a:ea typeface="Open Sans" panose="020B0606030504020204" pitchFamily="34" charset="0"/>
              </a:rPr>
              <a:t>NAEP representatives bring all the equipment to the school on assessment day.</a:t>
            </a:r>
          </a:p>
        </p:txBody>
      </p:sp>
      <p:pic>
        <p:nvPicPr>
          <p:cNvPr id="2" name="Picture 1" descr="NAEP representatives entering school">
            <a:extLst>
              <a:ext uri="{FF2B5EF4-FFF2-40B4-BE49-F238E27FC236}">
                <a16:creationId xmlns:a16="http://schemas.microsoft.com/office/drawing/2014/main" id="{1B74E455-6FB9-4D9A-9404-7AD39A8CDE8E}"/>
              </a:ext>
            </a:extLst>
          </p:cNvPr>
          <p:cNvPicPr>
            <a:picLocks noChangeAspect="1"/>
          </p:cNvPicPr>
          <p:nvPr/>
        </p:nvPicPr>
        <p:blipFill>
          <a:blip r:embed="rId2"/>
          <a:stretch>
            <a:fillRect/>
          </a:stretch>
        </p:blipFill>
        <p:spPr>
          <a:xfrm>
            <a:off x="354012" y="1767681"/>
            <a:ext cx="3724275" cy="3810000"/>
          </a:xfrm>
          <a:prstGeom prst="rect">
            <a:avLst/>
          </a:prstGeom>
        </p:spPr>
      </p:pic>
    </p:spTree>
    <p:extLst>
      <p:ext uri="{BB962C8B-B14F-4D97-AF65-F5344CB8AC3E}">
        <p14:creationId xmlns:p14="http://schemas.microsoft.com/office/powerpoint/2010/main" val="3448212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latin typeface="Verdana" panose="020B0604030504040204" pitchFamily="34" charset="0"/>
                <a:cs typeface="Verdana" panose="020B0604030504040204" pitchFamily="34" charset="0"/>
              </a:rPr>
              <a:t>Digitally Based Assessments</a:t>
            </a:r>
          </a:p>
        </p:txBody>
      </p:sp>
      <p:sp>
        <p:nvSpPr>
          <p:cNvPr id="286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733C99E9-B6E8-4E87-99E7-8E075E2B36B5}" type="slidenum">
              <a:rPr lang="en-US" altLang="en-US" sz="1200">
                <a:solidFill>
                  <a:schemeClr val="bg1"/>
                </a:solidFill>
              </a:rPr>
              <a:pPr eaLnBrk="1" hangingPunct="1">
                <a:spcBef>
                  <a:spcPct val="0"/>
                </a:spcBef>
                <a:buClrTx/>
                <a:buSzTx/>
                <a:buFontTx/>
                <a:buNone/>
              </a:pPr>
              <a:t>24</a:t>
            </a:fld>
            <a:endParaRPr lang="en-US" altLang="en-US" sz="1200">
              <a:solidFill>
                <a:schemeClr val="bg1"/>
              </a:solidFill>
            </a:endParaRPr>
          </a:p>
        </p:txBody>
      </p:sp>
      <p:sp>
        <p:nvSpPr>
          <p:cNvPr id="28677" name="TextBox 5"/>
          <p:cNvSpPr txBox="1">
            <a:spLocks noChangeArrowheads="1"/>
          </p:cNvSpPr>
          <p:nvPr/>
        </p:nvSpPr>
        <p:spPr bwMode="auto">
          <a:xfrm>
            <a:off x="5549714" y="1686107"/>
            <a:ext cx="3505200" cy="440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325" eaLnBrk="0" hangingPunct="0">
              <a:spcBef>
                <a:spcPct val="20000"/>
              </a:spcBef>
              <a:buClr>
                <a:srgbClr val="698E33"/>
              </a:buClr>
              <a:buSzPct val="110000"/>
              <a:buFont typeface="Wingdings" pitchFamily="2" charset="2"/>
              <a:buChar char="§"/>
              <a:defRPr sz="2800">
                <a:solidFill>
                  <a:srgbClr val="0081B5"/>
                </a:solidFill>
                <a:latin typeface="Verdana" pitchFamily="34" charset="0"/>
                <a:ea typeface="ＭＳ Ｐゴシック" pitchFamily="34" charset="-128"/>
                <a:cs typeface="Verdana" pitchFamily="34" charset="0"/>
              </a:defRPr>
            </a:lvl1pPr>
            <a:lvl2pPr marL="742950" indent="-285750" eaLnBrk="0" hangingPunct="0">
              <a:spcBef>
                <a:spcPct val="20000"/>
              </a:spcBef>
              <a:buClr>
                <a:srgbClr val="698E33"/>
              </a:buClr>
              <a:buFont typeface="Arial" pitchFamily="34" charset="0"/>
              <a:buChar char="–"/>
              <a:defRPr sz="2800">
                <a:solidFill>
                  <a:srgbClr val="0081B5"/>
                </a:solidFill>
                <a:latin typeface="Verdana" pitchFamily="34" charset="0"/>
                <a:ea typeface="ＭＳ Ｐゴシック" pitchFamily="34" charset="-128"/>
                <a:cs typeface="Verdana"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itchFamily="34" charset="0"/>
                <a:ea typeface="ＭＳ Ｐゴシック" pitchFamily="34" charset="-128"/>
                <a:cs typeface="Verdana" pitchFamily="34" charset="0"/>
              </a:defRPr>
            </a:lvl3pPr>
            <a:lvl4pPr marL="1600200" indent="-228600" eaLnBrk="0" hangingPunct="0">
              <a:spcBef>
                <a:spcPct val="20000"/>
              </a:spcBef>
              <a:buClr>
                <a:srgbClr val="698E33"/>
              </a:buClr>
              <a:buFont typeface="Arial" pitchFamily="34" charset="0"/>
              <a:buChar char="–"/>
              <a:defRPr sz="2000">
                <a:solidFill>
                  <a:srgbClr val="0081B5"/>
                </a:solidFill>
                <a:latin typeface="Verdana" pitchFamily="34" charset="0"/>
                <a:ea typeface="ＭＳ Ｐゴシック" pitchFamily="34" charset="-128"/>
                <a:cs typeface="Verdana" pitchFamily="34" charset="0"/>
              </a:defRPr>
            </a:lvl4pPr>
            <a:lvl5pPr marL="2057400" indent="-228600" eaLnBrk="0" hangingPunct="0">
              <a:spcBef>
                <a:spcPct val="20000"/>
              </a:spcBef>
              <a:buClr>
                <a:srgbClr val="698E33"/>
              </a:buClr>
              <a:buFont typeface="Arial" pitchFamily="34" charset="0"/>
              <a:buChar char="»"/>
              <a:defRPr sz="2000">
                <a:solidFill>
                  <a:srgbClr val="0081B5"/>
                </a:solidFill>
                <a:latin typeface="Verdana" pitchFamily="34" charset="0"/>
                <a:ea typeface="ＭＳ Ｐゴシック" pitchFamily="34" charset="-128"/>
                <a:cs typeface="Verdana" pitchFamily="34" charset="0"/>
              </a:defRPr>
            </a:lvl5pPr>
            <a:lvl6pPr marL="2514600" indent="-228600" defTabSz="457200" eaLnBrk="0" fontAlgn="base" hangingPunct="0">
              <a:spcBef>
                <a:spcPct val="20000"/>
              </a:spcBef>
              <a:spcAft>
                <a:spcPct val="0"/>
              </a:spcAft>
              <a:buClr>
                <a:srgbClr val="698E33"/>
              </a:buClr>
              <a:buFont typeface="Arial" pitchFamily="34" charset="0"/>
              <a:buChar char="»"/>
              <a:defRPr sz="2000">
                <a:solidFill>
                  <a:srgbClr val="0081B5"/>
                </a:solidFill>
                <a:latin typeface="Verdana" pitchFamily="34" charset="0"/>
                <a:ea typeface="ＭＳ Ｐゴシック" pitchFamily="34" charset="-128"/>
                <a:cs typeface="Verdana" pitchFamily="34" charset="0"/>
              </a:defRPr>
            </a:lvl6pPr>
            <a:lvl7pPr marL="2971800" indent="-228600" defTabSz="457200" eaLnBrk="0" fontAlgn="base" hangingPunct="0">
              <a:spcBef>
                <a:spcPct val="20000"/>
              </a:spcBef>
              <a:spcAft>
                <a:spcPct val="0"/>
              </a:spcAft>
              <a:buClr>
                <a:srgbClr val="698E33"/>
              </a:buClr>
              <a:buFont typeface="Arial" pitchFamily="34" charset="0"/>
              <a:buChar char="»"/>
              <a:defRPr sz="2000">
                <a:solidFill>
                  <a:srgbClr val="0081B5"/>
                </a:solidFill>
                <a:latin typeface="Verdana" pitchFamily="34" charset="0"/>
                <a:ea typeface="ＭＳ Ｐゴシック" pitchFamily="34" charset="-128"/>
                <a:cs typeface="Verdana" pitchFamily="34" charset="0"/>
              </a:defRPr>
            </a:lvl7pPr>
            <a:lvl8pPr marL="3429000" indent="-228600" defTabSz="457200" eaLnBrk="0" fontAlgn="base" hangingPunct="0">
              <a:spcBef>
                <a:spcPct val="20000"/>
              </a:spcBef>
              <a:spcAft>
                <a:spcPct val="0"/>
              </a:spcAft>
              <a:buClr>
                <a:srgbClr val="698E33"/>
              </a:buClr>
              <a:buFont typeface="Arial" pitchFamily="34" charset="0"/>
              <a:buChar char="»"/>
              <a:defRPr sz="2000">
                <a:solidFill>
                  <a:srgbClr val="0081B5"/>
                </a:solidFill>
                <a:latin typeface="Verdana" pitchFamily="34" charset="0"/>
                <a:ea typeface="ＭＳ Ｐゴシック" pitchFamily="34" charset="-128"/>
                <a:cs typeface="Verdana" pitchFamily="34" charset="0"/>
              </a:defRPr>
            </a:lvl8pPr>
            <a:lvl9pPr marL="3886200" indent="-228600" defTabSz="457200" eaLnBrk="0" fontAlgn="base" hangingPunct="0">
              <a:spcBef>
                <a:spcPct val="20000"/>
              </a:spcBef>
              <a:spcAft>
                <a:spcPct val="0"/>
              </a:spcAft>
              <a:buClr>
                <a:srgbClr val="698E33"/>
              </a:buClr>
              <a:buFont typeface="Arial" pitchFamily="34" charset="0"/>
              <a:buChar char="»"/>
              <a:defRPr sz="2000">
                <a:solidFill>
                  <a:srgbClr val="0081B5"/>
                </a:solidFill>
                <a:latin typeface="Verdana" pitchFamily="34" charset="0"/>
                <a:ea typeface="ＭＳ Ｐゴシック" pitchFamily="34" charset="-128"/>
                <a:cs typeface="Verdana" pitchFamily="34" charset="0"/>
              </a:defRPr>
            </a:lvl9pPr>
          </a:lstStyle>
          <a:p>
            <a:pPr>
              <a:buNone/>
              <a:defRPr/>
            </a:pPr>
            <a:r>
              <a:rPr lang="en-US" altLang="en-US" sz="2550" dirty="0">
                <a:solidFill>
                  <a:schemeClr val="accent3"/>
                </a:solidFill>
                <a:ea typeface="Open Sans" panose="020B0606030504020204" pitchFamily="34" charset="0"/>
              </a:rPr>
              <a:t>NAEP representatives work with the school to find the best assessment location and set up all the equipment on assessment day. Schools do not need to provide internet access.</a:t>
            </a:r>
          </a:p>
        </p:txBody>
      </p:sp>
      <p:pic>
        <p:nvPicPr>
          <p:cNvPr id="2" name="Picture 1" descr="NAEP representatives in classroom setting up location for testing.">
            <a:extLst>
              <a:ext uri="{FF2B5EF4-FFF2-40B4-BE49-F238E27FC236}">
                <a16:creationId xmlns:a16="http://schemas.microsoft.com/office/drawing/2014/main" id="{F88BB110-74FD-4E6C-86BA-22A3E4F71739}"/>
              </a:ext>
            </a:extLst>
          </p:cNvPr>
          <p:cNvPicPr>
            <a:picLocks noChangeAspect="1"/>
          </p:cNvPicPr>
          <p:nvPr/>
        </p:nvPicPr>
        <p:blipFill>
          <a:blip r:embed="rId3"/>
          <a:stretch>
            <a:fillRect/>
          </a:stretch>
        </p:blipFill>
        <p:spPr>
          <a:xfrm>
            <a:off x="341010" y="1999932"/>
            <a:ext cx="4695825" cy="3305175"/>
          </a:xfrm>
          <a:prstGeom prst="rect">
            <a:avLst/>
          </a:prstGeom>
        </p:spPr>
      </p:pic>
    </p:spTree>
    <p:extLst>
      <p:ext uri="{BB962C8B-B14F-4D97-AF65-F5344CB8AC3E}">
        <p14:creationId xmlns:p14="http://schemas.microsoft.com/office/powerpoint/2010/main" val="2072194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latin typeface="Verdana" panose="020B0604030504040204" pitchFamily="34" charset="0"/>
                <a:cs typeface="Verdana" panose="020B0604030504040204" pitchFamily="34" charset="0"/>
              </a:rPr>
              <a:t>Digitally Based Assessments</a:t>
            </a:r>
          </a:p>
        </p:txBody>
      </p:sp>
      <p:sp>
        <p:nvSpPr>
          <p:cNvPr id="296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CEE81D29-2DD8-421C-A999-7B56AC28FF51}" type="slidenum">
              <a:rPr lang="en-US" altLang="en-US" sz="1200">
                <a:solidFill>
                  <a:schemeClr val="bg1"/>
                </a:solidFill>
              </a:rPr>
              <a:pPr eaLnBrk="1" hangingPunct="1">
                <a:spcBef>
                  <a:spcPct val="0"/>
                </a:spcBef>
                <a:buClrTx/>
                <a:buSzTx/>
                <a:buFontTx/>
                <a:buNone/>
              </a:pPr>
              <a:t>25</a:t>
            </a:fld>
            <a:endParaRPr lang="en-US" altLang="en-US" sz="1200">
              <a:solidFill>
                <a:schemeClr val="bg1"/>
              </a:solidFill>
            </a:endParaRPr>
          </a:p>
        </p:txBody>
      </p:sp>
      <p:sp>
        <p:nvSpPr>
          <p:cNvPr id="29701" name="TextBox 5"/>
          <p:cNvSpPr txBox="1">
            <a:spLocks noChangeArrowheads="1"/>
          </p:cNvSpPr>
          <p:nvPr/>
        </p:nvSpPr>
        <p:spPr bwMode="auto">
          <a:xfrm>
            <a:off x="5668963" y="2549525"/>
            <a:ext cx="347503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325"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a:buNone/>
            </a:pPr>
            <a:r>
              <a:rPr lang="en-US" altLang="en-US" dirty="0">
                <a:solidFill>
                  <a:schemeClr val="accent3"/>
                </a:solidFill>
                <a:ea typeface="Open Sans" panose="020B0606030504020204" pitchFamily="34" charset="0"/>
              </a:rPr>
              <a:t>NAEP representatives administer the assessment to students.</a:t>
            </a:r>
          </a:p>
        </p:txBody>
      </p:sp>
      <p:pic>
        <p:nvPicPr>
          <p:cNvPr id="2" name="Picture 1" descr="NAEP representatives administering test. ">
            <a:extLst>
              <a:ext uri="{FF2B5EF4-FFF2-40B4-BE49-F238E27FC236}">
                <a16:creationId xmlns:a16="http://schemas.microsoft.com/office/drawing/2014/main" id="{E9BF655C-FD03-431A-B0F0-C5804827289D}"/>
              </a:ext>
            </a:extLst>
          </p:cNvPr>
          <p:cNvPicPr>
            <a:picLocks noChangeAspect="1"/>
          </p:cNvPicPr>
          <p:nvPr/>
        </p:nvPicPr>
        <p:blipFill>
          <a:blip r:embed="rId2"/>
          <a:stretch>
            <a:fillRect/>
          </a:stretch>
        </p:blipFill>
        <p:spPr>
          <a:xfrm>
            <a:off x="863600" y="2313622"/>
            <a:ext cx="4876800" cy="3267075"/>
          </a:xfrm>
          <a:prstGeom prst="rect">
            <a:avLst/>
          </a:prstGeom>
        </p:spPr>
      </p:pic>
    </p:spTree>
    <p:extLst>
      <p:ext uri="{BB962C8B-B14F-4D97-AF65-F5344CB8AC3E}">
        <p14:creationId xmlns:p14="http://schemas.microsoft.com/office/powerpoint/2010/main" val="490966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165" y="2176171"/>
            <a:ext cx="8243697" cy="2493484"/>
          </a:xfrm>
        </p:spPr>
        <p:txBody>
          <a:bodyPr>
            <a:noAutofit/>
          </a:bodyPr>
          <a:lstStyle/>
          <a:p>
            <a:pPr marL="60325" lvl="0">
              <a:spcBef>
                <a:spcPts val="1000"/>
              </a:spcBef>
            </a:pPr>
            <a:r>
              <a:rPr lang="en-US" altLang="en-US" sz="7200" b="0" dirty="0">
                <a:solidFill>
                  <a:srgbClr val="001871"/>
                </a:solidFill>
                <a:latin typeface="Verdana" panose="020B0604030504040204" pitchFamily="34" charset="0"/>
                <a:cs typeface="Verdana" panose="020B0604030504040204" pitchFamily="34" charset="0"/>
              </a:rPr>
              <a:t>Is NAEP coming up soon</a:t>
            </a:r>
            <a:r>
              <a:rPr lang="en-US" altLang="en-US" sz="7200" b="0" dirty="0" smtClean="0">
                <a:solidFill>
                  <a:srgbClr val="001871"/>
                </a:solidFill>
                <a:latin typeface="Verdana" panose="020B0604030504040204" pitchFamily="34" charset="0"/>
                <a:cs typeface="Verdana" panose="020B0604030504040204" pitchFamily="34" charset="0"/>
              </a:rPr>
              <a:t>?</a:t>
            </a:r>
            <a:endParaRPr lang="en-US" sz="7200" dirty="0"/>
          </a:p>
        </p:txBody>
      </p:sp>
    </p:spTree>
    <p:extLst>
      <p:ext uri="{BB962C8B-B14F-4D97-AF65-F5344CB8AC3E}">
        <p14:creationId xmlns:p14="http://schemas.microsoft.com/office/powerpoint/2010/main" val="4211864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latin typeface="Verdana" panose="020B0604030504040204" pitchFamily="34" charset="0"/>
                <a:cs typeface="Verdana" panose="020B0604030504040204" pitchFamily="34" charset="0"/>
              </a:rPr>
              <a:t>NAEP 2019 Program</a:t>
            </a:r>
          </a:p>
        </p:txBody>
      </p:sp>
      <p:sp>
        <p:nvSpPr>
          <p:cNvPr id="31747" name="Content Placeholder 2"/>
          <p:cNvSpPr>
            <a:spLocks noGrp="1"/>
          </p:cNvSpPr>
          <p:nvPr>
            <p:ph idx="1"/>
          </p:nvPr>
        </p:nvSpPr>
        <p:spPr/>
        <p:txBody>
          <a:bodyPr/>
          <a:lstStyle/>
          <a:p>
            <a:r>
              <a:rPr lang="en-US" altLang="en-US" dirty="0">
                <a:latin typeface="Verdana" panose="020B0604030504040204" pitchFamily="34" charset="0"/>
                <a:cs typeface="Verdana" panose="020B0604030504040204" pitchFamily="34" charset="0"/>
              </a:rPr>
              <a:t>NAEP assessed approximately 800,000  students in 19,000 schools across the country.</a:t>
            </a:r>
          </a:p>
          <a:p>
            <a:r>
              <a:rPr lang="en-US" altLang="en-US" dirty="0">
                <a:latin typeface="Verdana" panose="020B0604030504040204" pitchFamily="34" charset="0"/>
                <a:cs typeface="Verdana" panose="020B0604030504040204" pitchFamily="34" charset="0"/>
              </a:rPr>
              <a:t>In Massachusetts, NAEP assessed approximately XX students in 387 public schools across the state.</a:t>
            </a:r>
          </a:p>
          <a:p>
            <a:r>
              <a:rPr lang="en-US" altLang="en-US" dirty="0">
                <a:latin typeface="Verdana" panose="020B0604030504040204" pitchFamily="34" charset="0"/>
                <a:cs typeface="Verdana" panose="020B0604030504040204" pitchFamily="34" charset="0"/>
              </a:rPr>
              <a:t>The administration window was January 28 – March 8, 2019.</a:t>
            </a: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91F2AF6A-8A8C-497E-A363-9F8E78DF171C}" type="slidenum">
              <a:rPr lang="en-US" altLang="en-US" sz="1200">
                <a:solidFill>
                  <a:schemeClr val="bg1"/>
                </a:solidFill>
              </a:rPr>
              <a:pPr eaLnBrk="1" hangingPunct="1">
                <a:spcBef>
                  <a:spcPct val="0"/>
                </a:spcBef>
                <a:buClrTx/>
                <a:buSzTx/>
                <a:buFontTx/>
                <a:buNone/>
              </a:pPr>
              <a:t>27</a:t>
            </a:fld>
            <a:endParaRPr lang="en-US" altLang="en-US" sz="1200">
              <a:solidFill>
                <a:schemeClr val="bg1"/>
              </a:solidFill>
            </a:endParaRPr>
          </a:p>
        </p:txBody>
      </p:sp>
    </p:spTree>
    <p:extLst>
      <p:ext uri="{BB962C8B-B14F-4D97-AF65-F5344CB8AC3E}">
        <p14:creationId xmlns:p14="http://schemas.microsoft.com/office/powerpoint/2010/main" val="2118216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latin typeface="Verdana" panose="020B0604030504040204" pitchFamily="34" charset="0"/>
                <a:cs typeface="Verdana" panose="020B0604030504040204" pitchFamily="34" charset="0"/>
              </a:rPr>
              <a:t>NAEP 2019 Program</a:t>
            </a:r>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88FDC42C-2596-415C-BAAF-60D24E60CA43}" type="slidenum">
              <a:rPr lang="en-US" altLang="en-US" sz="1200">
                <a:solidFill>
                  <a:schemeClr val="bg1"/>
                </a:solidFill>
              </a:rPr>
              <a:pPr eaLnBrk="1" hangingPunct="1">
                <a:spcBef>
                  <a:spcPct val="0"/>
                </a:spcBef>
                <a:buClrTx/>
                <a:buSzTx/>
                <a:buFontTx/>
                <a:buNone/>
              </a:pPr>
              <a:t>28</a:t>
            </a:fld>
            <a:endParaRPr lang="en-US" altLang="en-US" sz="1200">
              <a:solidFill>
                <a:schemeClr val="bg1"/>
              </a:solidFill>
            </a:endParaRPr>
          </a:p>
        </p:txBody>
      </p:sp>
      <p:sp>
        <p:nvSpPr>
          <p:cNvPr id="3" name="Content Placeholder 2"/>
          <p:cNvSpPr>
            <a:spLocks noGrp="1"/>
          </p:cNvSpPr>
          <p:nvPr>
            <p:ph idx="1"/>
          </p:nvPr>
        </p:nvSpPr>
        <p:spPr>
          <a:xfrm>
            <a:off x="341008" y="1625194"/>
            <a:ext cx="8461981" cy="1491316"/>
          </a:xfrm>
        </p:spPr>
        <p:txBody>
          <a:bodyPr>
            <a:normAutofit/>
          </a:bodyPr>
          <a:lstStyle/>
          <a:p>
            <a:r>
              <a:rPr lang="en-US" sz="2000" dirty="0">
                <a:latin typeface="+mj-lt"/>
              </a:rPr>
              <a:t>In 2019, the NAEP assessments were administered to students throughout the nation on NAEP-provided tablets. The following grades and subjects were assessed:</a:t>
            </a:r>
          </a:p>
        </p:txBody>
      </p:sp>
      <p:graphicFrame>
        <p:nvGraphicFramePr>
          <p:cNvPr id="10" name="Content Placeholder 4" descr="Grade: 4&#10;Operational Subjects: Mathematics, Reading, Science&#10;Pilots and Special Studies: &#10;Pilots in Mathematics and Reading&#10;National Indian Education Study&#10;Extended Student Questionnaire&#10;Computer Access and Familiarity Study &#10;&#10;&#10;Grade: 8&#10;Operational Subjects: Mathematics, Reading, Science&#10;Pilots and Special Studies: &#10;Pilots in Mathematics and Reading&#10;National Indian Education Study&#10;Extended Student Questionnaire&#10;Computer Access and Familiarity Study&#10;&#10;&#10;Grade: 12&#10;Operational Subjects: Mathematics, Reading, Science&#10;Pilots and Special Studies: &#10;Computer Access and Familiarity Study &#10;High School Transcript Study&#10;"/>
          <p:cNvGraphicFramePr>
            <a:graphicFrameLocks/>
          </p:cNvGraphicFramePr>
          <p:nvPr>
            <p:extLst>
              <p:ext uri="{D42A27DB-BD31-4B8C-83A1-F6EECF244321}">
                <p14:modId xmlns:p14="http://schemas.microsoft.com/office/powerpoint/2010/main" val="678065598"/>
              </p:ext>
            </p:extLst>
          </p:nvPr>
        </p:nvGraphicFramePr>
        <p:xfrm>
          <a:off x="412029" y="2659131"/>
          <a:ext cx="8461980" cy="3262697"/>
        </p:xfrm>
        <a:graphic>
          <a:graphicData uri="http://schemas.openxmlformats.org/drawingml/2006/table">
            <a:tbl>
              <a:tblPr firstRow="1" bandRow="1">
                <a:tableStyleId>{3B4B98B0-60AC-42C2-AFA5-B58CD77FA1E5}</a:tableStyleId>
              </a:tblPr>
              <a:tblGrid>
                <a:gridCol w="967838">
                  <a:extLst>
                    <a:ext uri="{9D8B030D-6E8A-4147-A177-3AD203B41FA5}">
                      <a16:colId xmlns:a16="http://schemas.microsoft.com/office/drawing/2014/main" val="3933348633"/>
                    </a:ext>
                  </a:extLst>
                </a:gridCol>
                <a:gridCol w="3050089">
                  <a:extLst>
                    <a:ext uri="{9D8B030D-6E8A-4147-A177-3AD203B41FA5}">
                      <a16:colId xmlns:a16="http://schemas.microsoft.com/office/drawing/2014/main" val="4123983521"/>
                    </a:ext>
                  </a:extLst>
                </a:gridCol>
                <a:gridCol w="4444053">
                  <a:extLst>
                    <a:ext uri="{9D8B030D-6E8A-4147-A177-3AD203B41FA5}">
                      <a16:colId xmlns:a16="http://schemas.microsoft.com/office/drawing/2014/main" val="1708898654"/>
                    </a:ext>
                  </a:extLst>
                </a:gridCol>
              </a:tblGrid>
              <a:tr h="448621">
                <a:tc>
                  <a:txBody>
                    <a:bodyPr/>
                    <a:lstStyle/>
                    <a:p>
                      <a:r>
                        <a:rPr lang="en-US" sz="1600" dirty="0">
                          <a:latin typeface="+mj-lt"/>
                        </a:rPr>
                        <a:t>Grade</a:t>
                      </a:r>
                    </a:p>
                  </a:txBody>
                  <a:tcPr/>
                </a:tc>
                <a:tc>
                  <a:txBody>
                    <a:bodyPr/>
                    <a:lstStyle/>
                    <a:p>
                      <a:r>
                        <a:rPr lang="en-US" sz="1600" dirty="0">
                          <a:latin typeface="+mj-lt"/>
                        </a:rPr>
                        <a:t>Operational Subjects</a:t>
                      </a:r>
                    </a:p>
                  </a:txBody>
                  <a:tcPr/>
                </a:tc>
                <a:tc>
                  <a:txBody>
                    <a:bodyPr/>
                    <a:lstStyle/>
                    <a:p>
                      <a:r>
                        <a:rPr lang="en-US" sz="1600" dirty="0">
                          <a:latin typeface="+mj-lt"/>
                        </a:rPr>
                        <a:t>Pilots and Special Studies</a:t>
                      </a:r>
                    </a:p>
                  </a:txBody>
                  <a:tcPr/>
                </a:tc>
                <a:extLst>
                  <a:ext uri="{0D108BD9-81ED-4DB2-BD59-A6C34878D82A}">
                    <a16:rowId xmlns:a16="http://schemas.microsoft.com/office/drawing/2014/main" val="1872953886"/>
                  </a:ext>
                </a:extLst>
              </a:tr>
              <a:tr h="1101160">
                <a:tc>
                  <a:txBody>
                    <a:bodyPr/>
                    <a:lstStyle/>
                    <a:p>
                      <a:pPr algn="ctr"/>
                      <a:r>
                        <a:rPr lang="en-US" sz="1600" dirty="0">
                          <a:latin typeface="+mj-lt"/>
                        </a:rPr>
                        <a:t>4</a:t>
                      </a:r>
                    </a:p>
                  </a:txBody>
                  <a:tcPr/>
                </a:tc>
                <a:tc>
                  <a:txBody>
                    <a:bodyPr/>
                    <a:lstStyle/>
                    <a:p>
                      <a:r>
                        <a:rPr lang="en-US" sz="1600" dirty="0">
                          <a:latin typeface="+mj-lt"/>
                        </a:rPr>
                        <a:t>Mathematics, Reading,</a:t>
                      </a:r>
                      <a:r>
                        <a:rPr lang="en-US" sz="1600" baseline="0" dirty="0">
                          <a:latin typeface="+mj-lt"/>
                        </a:rPr>
                        <a:t> Science</a:t>
                      </a:r>
                      <a:endParaRPr lang="en-US" sz="1600" dirty="0">
                        <a:latin typeface="+mj-lt"/>
                      </a:endParaRPr>
                    </a:p>
                  </a:txBody>
                  <a:tcPr/>
                </a:tc>
                <a:tc>
                  <a:txBody>
                    <a:bodyPr/>
                    <a:lstStyle/>
                    <a:p>
                      <a:r>
                        <a:rPr lang="en-US" sz="1600" dirty="0">
                          <a:latin typeface="+mj-lt"/>
                        </a:rPr>
                        <a:t>Pilots in Mathematics and Reading</a:t>
                      </a:r>
                    </a:p>
                    <a:p>
                      <a:r>
                        <a:rPr lang="en-US" sz="1600" dirty="0">
                          <a:latin typeface="+mj-lt"/>
                        </a:rPr>
                        <a:t>National Indian Education Study</a:t>
                      </a:r>
                    </a:p>
                    <a:p>
                      <a:r>
                        <a:rPr lang="en-US" sz="1600" dirty="0">
                          <a:latin typeface="+mj-lt"/>
                        </a:rPr>
                        <a:t>Extended Student Questionnaire</a:t>
                      </a:r>
                    </a:p>
                    <a:p>
                      <a:r>
                        <a:rPr lang="en-US" sz="1600" dirty="0">
                          <a:latin typeface="+mj-lt"/>
                        </a:rPr>
                        <a:t>Computer Access and Familiarity Study </a:t>
                      </a:r>
                    </a:p>
                  </a:txBody>
                  <a:tcPr/>
                </a:tc>
                <a:extLst>
                  <a:ext uri="{0D108BD9-81ED-4DB2-BD59-A6C34878D82A}">
                    <a16:rowId xmlns:a16="http://schemas.microsoft.com/office/drawing/2014/main" val="820485137"/>
                  </a:ext>
                </a:extLst>
              </a:tr>
              <a:tr h="1101160">
                <a:tc>
                  <a:txBody>
                    <a:bodyPr/>
                    <a:lstStyle/>
                    <a:p>
                      <a:pPr algn="ctr"/>
                      <a:r>
                        <a:rPr lang="en-US" sz="1600" dirty="0">
                          <a:latin typeface="+mj-lt"/>
                        </a:rPr>
                        <a:t>8</a:t>
                      </a:r>
                    </a:p>
                  </a:txBody>
                  <a:tcPr/>
                </a:tc>
                <a:tc>
                  <a:txBody>
                    <a:bodyPr/>
                    <a:lstStyle/>
                    <a:p>
                      <a:r>
                        <a:rPr lang="en-US" sz="1600" dirty="0">
                          <a:latin typeface="+mj-lt"/>
                        </a:rPr>
                        <a:t>Mathematics, Reading, Science</a:t>
                      </a:r>
                    </a:p>
                  </a:txBody>
                  <a:tcPr/>
                </a:tc>
                <a:tc>
                  <a:txBody>
                    <a:bodyPr/>
                    <a:lstStyle/>
                    <a:p>
                      <a:r>
                        <a:rPr lang="en-US" sz="1600" dirty="0">
                          <a:latin typeface="+mj-lt"/>
                        </a:rPr>
                        <a:t>Pilots in Mathematics and Reading</a:t>
                      </a:r>
                    </a:p>
                    <a:p>
                      <a:r>
                        <a:rPr lang="en-US" sz="1600" dirty="0">
                          <a:latin typeface="+mj-lt"/>
                        </a:rPr>
                        <a:t>National Indian Education Study</a:t>
                      </a:r>
                    </a:p>
                    <a:p>
                      <a:r>
                        <a:rPr lang="en-US" sz="1600" dirty="0">
                          <a:latin typeface="+mj-lt"/>
                        </a:rPr>
                        <a:t>Extended Student Questionnaire</a:t>
                      </a:r>
                    </a:p>
                    <a:p>
                      <a:r>
                        <a:rPr lang="en-US" sz="1600" dirty="0">
                          <a:latin typeface="+mj-lt"/>
                        </a:rPr>
                        <a:t>Computer Access and Familiarity Study </a:t>
                      </a:r>
                    </a:p>
                  </a:txBody>
                  <a:tcPr/>
                </a:tc>
                <a:extLst>
                  <a:ext uri="{0D108BD9-81ED-4DB2-BD59-A6C34878D82A}">
                    <a16:rowId xmlns:a16="http://schemas.microsoft.com/office/drawing/2014/main" val="2795882948"/>
                  </a:ext>
                </a:extLst>
              </a:tr>
              <a:tr h="611756">
                <a:tc>
                  <a:txBody>
                    <a:bodyPr/>
                    <a:lstStyle/>
                    <a:p>
                      <a:pPr algn="ctr"/>
                      <a:r>
                        <a:rPr lang="en-US" sz="1600" dirty="0">
                          <a:latin typeface="+mj-lt"/>
                        </a:rPr>
                        <a:t>12</a:t>
                      </a:r>
                    </a:p>
                  </a:txBody>
                  <a:tcPr/>
                </a:tc>
                <a:tc>
                  <a:txBody>
                    <a:bodyPr/>
                    <a:lstStyle/>
                    <a:p>
                      <a:r>
                        <a:rPr lang="en-US" sz="1600" dirty="0">
                          <a:latin typeface="+mj-lt"/>
                        </a:rPr>
                        <a:t>Mathematics, Reading, Science</a:t>
                      </a:r>
                    </a:p>
                  </a:txBody>
                  <a:tcPr/>
                </a:tc>
                <a:tc>
                  <a:txBody>
                    <a:bodyPr/>
                    <a:lstStyle/>
                    <a:p>
                      <a:r>
                        <a:rPr lang="en-US" sz="1600" dirty="0">
                          <a:latin typeface="+mj-lt"/>
                        </a:rPr>
                        <a:t>Computer Access and Familiarity Study </a:t>
                      </a:r>
                    </a:p>
                    <a:p>
                      <a:r>
                        <a:rPr lang="en-US" sz="1600" dirty="0">
                          <a:latin typeface="+mj-lt"/>
                        </a:rPr>
                        <a:t>High School Transcript Study</a:t>
                      </a:r>
                    </a:p>
                  </a:txBody>
                  <a:tcPr/>
                </a:tc>
                <a:extLst>
                  <a:ext uri="{0D108BD9-81ED-4DB2-BD59-A6C34878D82A}">
                    <a16:rowId xmlns:a16="http://schemas.microsoft.com/office/drawing/2014/main" val="1877721158"/>
                  </a:ext>
                </a:extLst>
              </a:tr>
            </a:tbl>
          </a:graphicData>
        </a:graphic>
      </p:graphicFrame>
    </p:spTree>
    <p:extLst>
      <p:ext uri="{BB962C8B-B14F-4D97-AF65-F5344CB8AC3E}">
        <p14:creationId xmlns:p14="http://schemas.microsoft.com/office/powerpoint/2010/main" val="3951495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318" y="1307821"/>
            <a:ext cx="8678703" cy="4490959"/>
          </a:xfrm>
        </p:spPr>
        <p:txBody>
          <a:bodyPr>
            <a:noAutofit/>
          </a:bodyPr>
          <a:lstStyle/>
          <a:p>
            <a:pPr>
              <a:lnSpc>
                <a:spcPct val="80000"/>
              </a:lnSpc>
            </a:pPr>
            <a:r>
              <a:rPr lang="en-US" altLang="en-US" sz="5200" b="0" dirty="0">
                <a:solidFill>
                  <a:srgbClr val="001871"/>
                </a:solidFill>
                <a:latin typeface="Verdana" panose="020B0604030504040204" pitchFamily="34" charset="0"/>
                <a:cs typeface="Verdana" panose="020B0604030504040204" pitchFamily="34" charset="0"/>
              </a:rPr>
              <a:t>If my student has been selected to participate, what will his or her day look like</a:t>
            </a:r>
            <a:r>
              <a:rPr lang="en-US" altLang="en-US" sz="5200" b="0" dirty="0" smtClean="0">
                <a:solidFill>
                  <a:srgbClr val="001871"/>
                </a:solidFill>
                <a:latin typeface="Verdana" panose="020B0604030504040204" pitchFamily="34" charset="0"/>
                <a:cs typeface="Verdana" panose="020B0604030504040204" pitchFamily="34" charset="0"/>
              </a:rPr>
              <a:t>?</a:t>
            </a:r>
            <a:endParaRPr lang="en-US" sz="5200" b="0" dirty="0"/>
          </a:p>
        </p:txBody>
      </p:sp>
    </p:spTree>
    <p:extLst>
      <p:ext uri="{BB962C8B-B14F-4D97-AF65-F5344CB8AC3E}">
        <p14:creationId xmlns:p14="http://schemas.microsoft.com/office/powerpoint/2010/main" val="95145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is NAEP?</a:t>
            </a:r>
            <a:endParaRPr lang="en-US" dirty="0"/>
          </a:p>
        </p:txBody>
      </p:sp>
      <p:sp>
        <p:nvSpPr>
          <p:cNvPr id="3" name="Content Placeholder 2"/>
          <p:cNvSpPr>
            <a:spLocks noGrp="1"/>
          </p:cNvSpPr>
          <p:nvPr>
            <p:ph idx="1"/>
          </p:nvPr>
        </p:nvSpPr>
        <p:spPr>
          <a:xfrm>
            <a:off x="341010" y="1825625"/>
            <a:ext cx="5045182" cy="4351338"/>
          </a:xfrm>
        </p:spPr>
        <p:txBody>
          <a:bodyPr>
            <a:normAutofit fontScale="92500"/>
          </a:bodyPr>
          <a:lstStyle/>
          <a:p>
            <a:r>
              <a:rPr lang="en-US">
                <a:latin typeface="+mj-lt"/>
              </a:rPr>
              <a:t>The </a:t>
            </a:r>
            <a:r>
              <a:rPr lang="en-US" u="sng">
                <a:latin typeface="+mj-lt"/>
              </a:rPr>
              <a:t>only</a:t>
            </a:r>
            <a:r>
              <a:rPr lang="en-US">
                <a:latin typeface="+mj-lt"/>
              </a:rPr>
              <a:t> assessment that measures what U.S. students know and can do in various subjects across the nation, states, and in some cases, urban districts.</a:t>
            </a:r>
          </a:p>
          <a:p>
            <a:r>
              <a:rPr lang="en-US">
                <a:latin typeface="+mj-lt"/>
              </a:rPr>
              <a:t>NAEP results are released as </a:t>
            </a:r>
            <a:r>
              <a:rPr lang="en-US">
                <a:solidFill>
                  <a:schemeClr val="tx1"/>
                </a:solidFill>
                <a:latin typeface="+mj-lt"/>
              </a:rPr>
              <a:t>“The Nation’s Report Card”</a:t>
            </a:r>
          </a:p>
          <a:p>
            <a:r>
              <a:rPr lang="en-US">
                <a:latin typeface="+mj-lt"/>
                <a:hlinkClick r:id="rId3"/>
              </a:rPr>
              <a:t>www.nationsreportcard.gov</a:t>
            </a:r>
            <a:endParaRPr lang="en-US">
              <a:latin typeface="+mj-lt"/>
            </a:endParaRPr>
          </a:p>
          <a:p>
            <a:pPr marL="0" indent="0">
              <a:buNone/>
            </a:pPr>
            <a:endParaRPr lang="en-US" dirty="0"/>
          </a:p>
        </p:txBody>
      </p:sp>
      <p:sp>
        <p:nvSpPr>
          <p:cNvPr id="4" name="Slide Number Placeholder 3"/>
          <p:cNvSpPr>
            <a:spLocks noGrp="1"/>
          </p:cNvSpPr>
          <p:nvPr>
            <p:ph type="sldNum" sz="quarter" idx="12"/>
          </p:nvPr>
        </p:nvSpPr>
        <p:spPr/>
        <p:txBody>
          <a:bodyPr/>
          <a:lstStyle/>
          <a:p>
            <a:fld id="{273AA734-5C8A-4D9E-96EE-997B858217FF}" type="slidenum">
              <a:rPr lang="en-US" smtClean="0"/>
              <a:t>3</a:t>
            </a:fld>
            <a:endParaRPr lang="en-US"/>
          </a:p>
        </p:txBody>
      </p:sp>
      <p:pic>
        <p:nvPicPr>
          <p:cNvPr id="28" name="Picture 27" descr="naep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879" y="1825624"/>
            <a:ext cx="3062111" cy="2748667"/>
          </a:xfrm>
          <a:prstGeom prst="rect">
            <a:avLst/>
          </a:prstGeom>
        </p:spPr>
      </p:pic>
    </p:spTree>
    <p:extLst>
      <p:ext uri="{BB962C8B-B14F-4D97-AF65-F5344CB8AC3E}">
        <p14:creationId xmlns:p14="http://schemas.microsoft.com/office/powerpoint/2010/main" val="3621040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latin typeface="Verdana" panose="020B0604030504040204" pitchFamily="34" charset="0"/>
                <a:cs typeface="Verdana" panose="020B0604030504040204" pitchFamily="34" charset="0"/>
              </a:rPr>
              <a:t>Assessment Day</a:t>
            </a:r>
          </a:p>
        </p:txBody>
      </p:sp>
      <p:sp>
        <p:nvSpPr>
          <p:cNvPr id="35843" name="Content Placeholder 2"/>
          <p:cNvSpPr>
            <a:spLocks noGrp="1"/>
          </p:cNvSpPr>
          <p:nvPr>
            <p:ph idx="1"/>
          </p:nvPr>
        </p:nvSpPr>
        <p:spPr/>
        <p:txBody>
          <a:bodyPr/>
          <a:lstStyle/>
          <a:p>
            <a:r>
              <a:rPr lang="en-US" altLang="en-US" sz="2600" dirty="0">
                <a:latin typeface="Verdana" panose="020B0604030504040204" pitchFamily="34" charset="0"/>
                <a:cs typeface="Verdana" panose="020B0604030504040204" pitchFamily="34" charset="0"/>
              </a:rPr>
              <a:t>Students selected to participate in NAEP will be directed to the testing location.</a:t>
            </a:r>
          </a:p>
          <a:p>
            <a:r>
              <a:rPr lang="en-US" altLang="en-US" sz="2600" dirty="0">
                <a:latin typeface="Verdana" panose="020B0604030504040204" pitchFamily="34" charset="0"/>
                <a:cs typeface="Verdana" panose="020B0604030504040204" pitchFamily="34" charset="0"/>
              </a:rPr>
              <a:t>The assessment takes about 90 to 120 minutes for most students.</a:t>
            </a:r>
          </a:p>
        </p:txBody>
      </p:sp>
      <p:sp>
        <p:nvSpPr>
          <p:cNvPr id="358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C82D5CA3-9C74-432B-9207-FBFF9F21A6E5}" type="slidenum">
              <a:rPr lang="en-US" altLang="en-US" sz="1200">
                <a:solidFill>
                  <a:schemeClr val="bg1"/>
                </a:solidFill>
              </a:rPr>
              <a:pPr eaLnBrk="1" hangingPunct="1">
                <a:spcBef>
                  <a:spcPct val="0"/>
                </a:spcBef>
                <a:buClrTx/>
                <a:buSzTx/>
                <a:buFontTx/>
                <a:buNone/>
              </a:pPr>
              <a:t>30</a:t>
            </a:fld>
            <a:endParaRPr lang="en-US" altLang="en-US" sz="1200">
              <a:solidFill>
                <a:schemeClr val="bg1"/>
              </a:solidFill>
            </a:endParaRPr>
          </a:p>
        </p:txBody>
      </p:sp>
    </p:spTree>
    <p:extLst>
      <p:ext uri="{BB962C8B-B14F-4D97-AF65-F5344CB8AC3E}">
        <p14:creationId xmlns:p14="http://schemas.microsoft.com/office/powerpoint/2010/main" val="168176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8928" y="1359425"/>
            <a:ext cx="8066143" cy="4482082"/>
          </a:xfrm>
        </p:spPr>
        <p:txBody>
          <a:bodyPr>
            <a:noAutofit/>
          </a:bodyPr>
          <a:lstStyle/>
          <a:p>
            <a:r>
              <a:rPr lang="en-US" altLang="en-US" sz="6400" b="0" dirty="0">
                <a:solidFill>
                  <a:srgbClr val="001871"/>
                </a:solidFill>
                <a:latin typeface="Verdana" panose="020B0604030504040204" pitchFamily="34" charset="0"/>
                <a:cs typeface="Verdana" panose="020B0604030504040204" pitchFamily="34" charset="0"/>
              </a:rPr>
              <a:t>What does NAEP tell me about Massachusetts</a:t>
            </a:r>
            <a:r>
              <a:rPr lang="en-US" altLang="en-US" sz="6400" b="0" dirty="0" smtClean="0">
                <a:solidFill>
                  <a:srgbClr val="001871"/>
                </a:solidFill>
                <a:latin typeface="Verdana" panose="020B0604030504040204" pitchFamily="34" charset="0"/>
                <a:cs typeface="Verdana" panose="020B0604030504040204" pitchFamily="34" charset="0"/>
              </a:rPr>
              <a:t>?</a:t>
            </a:r>
            <a:endParaRPr lang="en-US" sz="6400" b="0" dirty="0"/>
          </a:p>
        </p:txBody>
      </p:sp>
    </p:spTree>
    <p:extLst>
      <p:ext uri="{BB962C8B-B14F-4D97-AF65-F5344CB8AC3E}">
        <p14:creationId xmlns:p14="http://schemas.microsoft.com/office/powerpoint/2010/main" val="1479169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latin typeface="Verdana" panose="020B0604030504040204" pitchFamily="34" charset="0"/>
                <a:cs typeface="Verdana" panose="020B0604030504040204" pitchFamily="34" charset="0"/>
              </a:rPr>
              <a:t>NAEP Results in Massachusetts</a:t>
            </a:r>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34C74D80-5E9D-4DEE-803A-C24BEB48E1A9}" type="slidenum">
              <a:rPr lang="en-US" altLang="en-US" sz="1200">
                <a:solidFill>
                  <a:schemeClr val="bg1"/>
                </a:solidFill>
              </a:rPr>
              <a:pPr eaLnBrk="1" hangingPunct="1">
                <a:spcBef>
                  <a:spcPct val="0"/>
                </a:spcBef>
                <a:buClrTx/>
                <a:buSzTx/>
                <a:buFontTx/>
                <a:buNone/>
              </a:pPr>
              <a:t>32</a:t>
            </a:fld>
            <a:endParaRPr lang="en-US" altLang="en-US" sz="1200">
              <a:solidFill>
                <a:schemeClr val="bg1"/>
              </a:solidFill>
            </a:endParaRPr>
          </a:p>
        </p:txBody>
      </p:sp>
      <p:sp>
        <p:nvSpPr>
          <p:cNvPr id="37893" name="TextBox 5"/>
          <p:cNvSpPr txBox="1">
            <a:spLocks noChangeArrowheads="1"/>
          </p:cNvSpPr>
          <p:nvPr/>
        </p:nvSpPr>
        <p:spPr bwMode="auto">
          <a:xfrm>
            <a:off x="898843" y="5760009"/>
            <a:ext cx="7742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r>
              <a:rPr lang="en-US" altLang="en-US" sz="900" dirty="0">
                <a:solidFill>
                  <a:schemeClr val="tx1"/>
                </a:solidFill>
                <a:latin typeface="+mj-lt"/>
              </a:rPr>
              <a:t>SOURCE: U.S. Department of Education, Institute of Education Sciences, National Center for Education Statistics, National Assessment of Educational Progress (NAEP) 2017 Mathematics and Reading Assessment.</a:t>
            </a:r>
          </a:p>
        </p:txBody>
      </p:sp>
      <p:pic>
        <p:nvPicPr>
          <p:cNvPr id="7" name="Content Placeholder 6" descr="Bar graph of grade 4 math test comparison: Massachusetts to National Public"/>
          <p:cNvPicPr>
            <a:picLocks noGrp="1" noChangeAspect="1"/>
          </p:cNvPicPr>
          <p:nvPr>
            <p:ph idx="1"/>
          </p:nvPr>
        </p:nvPicPr>
        <p:blipFill>
          <a:blip r:embed="rId3"/>
          <a:stretch>
            <a:fillRect/>
          </a:stretch>
        </p:blipFill>
        <p:spPr>
          <a:xfrm>
            <a:off x="1057352" y="1626426"/>
            <a:ext cx="7029297" cy="3931920"/>
          </a:xfrm>
          <a:prstGeom prst="rect">
            <a:avLst/>
          </a:prstGeom>
        </p:spPr>
      </p:pic>
    </p:spTree>
    <p:extLst>
      <p:ext uri="{BB962C8B-B14F-4D97-AF65-F5344CB8AC3E}">
        <p14:creationId xmlns:p14="http://schemas.microsoft.com/office/powerpoint/2010/main" val="2774940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latin typeface="Verdana" panose="020B0604030504040204" pitchFamily="34" charset="0"/>
                <a:cs typeface="Verdana" panose="020B0604030504040204" pitchFamily="34" charset="0"/>
              </a:rPr>
              <a:t>NAEP Results in Massachusetts</a:t>
            </a:r>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34C74D80-5E9D-4DEE-803A-C24BEB48E1A9}" type="slidenum">
              <a:rPr lang="en-US" altLang="en-US" sz="1200">
                <a:solidFill>
                  <a:schemeClr val="bg1"/>
                </a:solidFill>
              </a:rPr>
              <a:pPr eaLnBrk="1" hangingPunct="1">
                <a:spcBef>
                  <a:spcPct val="0"/>
                </a:spcBef>
                <a:buClrTx/>
                <a:buSzTx/>
                <a:buFontTx/>
                <a:buNone/>
              </a:pPr>
              <a:t>33</a:t>
            </a:fld>
            <a:endParaRPr lang="en-US" altLang="en-US" sz="1200">
              <a:solidFill>
                <a:schemeClr val="bg1"/>
              </a:solidFill>
            </a:endParaRPr>
          </a:p>
        </p:txBody>
      </p:sp>
      <p:sp>
        <p:nvSpPr>
          <p:cNvPr id="37893" name="TextBox 5"/>
          <p:cNvSpPr txBox="1">
            <a:spLocks noChangeArrowheads="1"/>
          </p:cNvSpPr>
          <p:nvPr/>
        </p:nvSpPr>
        <p:spPr bwMode="auto">
          <a:xfrm>
            <a:off x="898843" y="5760009"/>
            <a:ext cx="7742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r>
              <a:rPr lang="en-US" altLang="en-US" sz="900" dirty="0">
                <a:solidFill>
                  <a:schemeClr val="tx1"/>
                </a:solidFill>
                <a:latin typeface="+mj-lt"/>
              </a:rPr>
              <a:t>SOURCE: U.S. Department of Education, Institute of Education Sciences, National Center for Education Statistics, National Assessment of Educational Progress (NAEP) 2017 Mathematics and Reading Assessment.</a:t>
            </a:r>
          </a:p>
        </p:txBody>
      </p:sp>
      <p:pic>
        <p:nvPicPr>
          <p:cNvPr id="4" name="Content Placeholder 3" descr="Grade 8 bar graph Math test comparison: Massachusetts to National Public">
            <a:extLst>
              <a:ext uri="{FF2B5EF4-FFF2-40B4-BE49-F238E27FC236}">
                <a16:creationId xmlns:a16="http://schemas.microsoft.com/office/drawing/2014/main" id="{CE8BEBFA-9E79-4330-8260-816542EC5349}"/>
              </a:ext>
            </a:extLst>
          </p:cNvPr>
          <p:cNvPicPr>
            <a:picLocks noGrp="1" noChangeAspect="1"/>
          </p:cNvPicPr>
          <p:nvPr>
            <p:ph idx="1"/>
          </p:nvPr>
        </p:nvPicPr>
        <p:blipFill>
          <a:blip r:embed="rId3"/>
          <a:stretch>
            <a:fillRect/>
          </a:stretch>
        </p:blipFill>
        <p:spPr>
          <a:xfrm>
            <a:off x="1314450" y="2148681"/>
            <a:ext cx="6515100" cy="3705225"/>
          </a:xfrm>
          <a:prstGeom prst="rect">
            <a:avLst/>
          </a:prstGeom>
        </p:spPr>
      </p:pic>
    </p:spTree>
    <p:extLst>
      <p:ext uri="{BB962C8B-B14F-4D97-AF65-F5344CB8AC3E}">
        <p14:creationId xmlns:p14="http://schemas.microsoft.com/office/powerpoint/2010/main" val="754306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latin typeface="Verdana" panose="020B0604030504040204" pitchFamily="34" charset="0"/>
                <a:cs typeface="Verdana" panose="020B0604030504040204" pitchFamily="34" charset="0"/>
              </a:rPr>
              <a:t>NAEP Results in Massachusetts</a:t>
            </a:r>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34C74D80-5E9D-4DEE-803A-C24BEB48E1A9}" type="slidenum">
              <a:rPr lang="en-US" altLang="en-US" sz="1200">
                <a:solidFill>
                  <a:schemeClr val="bg1"/>
                </a:solidFill>
              </a:rPr>
              <a:pPr eaLnBrk="1" hangingPunct="1">
                <a:spcBef>
                  <a:spcPct val="0"/>
                </a:spcBef>
                <a:buClrTx/>
                <a:buSzTx/>
                <a:buFontTx/>
                <a:buNone/>
              </a:pPr>
              <a:t>34</a:t>
            </a:fld>
            <a:endParaRPr lang="en-US" altLang="en-US" sz="1200">
              <a:solidFill>
                <a:schemeClr val="bg1"/>
              </a:solidFill>
            </a:endParaRPr>
          </a:p>
        </p:txBody>
      </p:sp>
      <p:sp>
        <p:nvSpPr>
          <p:cNvPr id="37893" name="TextBox 5"/>
          <p:cNvSpPr txBox="1">
            <a:spLocks noChangeArrowheads="1"/>
          </p:cNvSpPr>
          <p:nvPr/>
        </p:nvSpPr>
        <p:spPr bwMode="auto">
          <a:xfrm>
            <a:off x="898843" y="5760009"/>
            <a:ext cx="77422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endParaRPr lang="en-US" altLang="en-US" sz="900" dirty="0">
              <a:solidFill>
                <a:schemeClr val="tx1"/>
              </a:solidFill>
              <a:latin typeface="+mj-lt"/>
            </a:endParaRPr>
          </a:p>
          <a:p>
            <a:pPr eaLnBrk="1" hangingPunct="1">
              <a:spcBef>
                <a:spcPct val="0"/>
              </a:spcBef>
              <a:buClrTx/>
              <a:buSzTx/>
              <a:buFontTx/>
              <a:buNone/>
            </a:pPr>
            <a:r>
              <a:rPr lang="en-US" altLang="en-US" sz="900" dirty="0">
                <a:solidFill>
                  <a:schemeClr val="tx1"/>
                </a:solidFill>
                <a:latin typeface="+mj-lt"/>
              </a:rPr>
              <a:t>SOURCE: U.S. Department of Education, Institute of Education Sciences, National Center for Education Statistics, National Assessment of Educational Progress (NAEP) 2017 Mathematics and Reading Assessment.</a:t>
            </a:r>
          </a:p>
        </p:txBody>
      </p:sp>
      <p:pic>
        <p:nvPicPr>
          <p:cNvPr id="11" name="Content Placeholder 10" descr="Grade 4 bar graph reading comparison: Massachusetts to National Public ">
            <a:extLst>
              <a:ext uri="{FF2B5EF4-FFF2-40B4-BE49-F238E27FC236}">
                <a16:creationId xmlns:a16="http://schemas.microsoft.com/office/drawing/2014/main" id="{CC643067-B91D-4D7C-86C3-03B90BAD0C32}"/>
              </a:ext>
            </a:extLst>
          </p:cNvPr>
          <p:cNvPicPr>
            <a:picLocks noGrp="1" noChangeAspect="1"/>
          </p:cNvPicPr>
          <p:nvPr>
            <p:ph idx="1"/>
          </p:nvPr>
        </p:nvPicPr>
        <p:blipFill>
          <a:blip r:embed="rId2"/>
          <a:stretch>
            <a:fillRect/>
          </a:stretch>
        </p:blipFill>
        <p:spPr>
          <a:xfrm>
            <a:off x="1457325" y="2182019"/>
            <a:ext cx="6377420" cy="3638550"/>
          </a:xfrm>
          <a:prstGeom prst="rect">
            <a:avLst/>
          </a:prstGeom>
        </p:spPr>
      </p:pic>
    </p:spTree>
    <p:extLst>
      <p:ext uri="{BB962C8B-B14F-4D97-AF65-F5344CB8AC3E}">
        <p14:creationId xmlns:p14="http://schemas.microsoft.com/office/powerpoint/2010/main" val="453650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latin typeface="Verdana" panose="020B0604030504040204" pitchFamily="34" charset="0"/>
                <a:cs typeface="Verdana" panose="020B0604030504040204" pitchFamily="34" charset="0"/>
              </a:rPr>
              <a:t>NAEP Results in Massachusetts</a:t>
            </a:r>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34C74D80-5E9D-4DEE-803A-C24BEB48E1A9}" type="slidenum">
              <a:rPr lang="en-US" altLang="en-US" sz="1200">
                <a:solidFill>
                  <a:schemeClr val="bg1"/>
                </a:solidFill>
              </a:rPr>
              <a:pPr eaLnBrk="1" hangingPunct="1">
                <a:spcBef>
                  <a:spcPct val="0"/>
                </a:spcBef>
                <a:buClrTx/>
                <a:buSzTx/>
                <a:buFontTx/>
                <a:buNone/>
              </a:pPr>
              <a:t>35</a:t>
            </a:fld>
            <a:endParaRPr lang="en-US" altLang="en-US" sz="1200">
              <a:solidFill>
                <a:schemeClr val="bg1"/>
              </a:solidFill>
            </a:endParaRPr>
          </a:p>
        </p:txBody>
      </p:sp>
      <p:sp>
        <p:nvSpPr>
          <p:cNvPr id="37893" name="TextBox 5"/>
          <p:cNvSpPr txBox="1">
            <a:spLocks noChangeArrowheads="1"/>
          </p:cNvSpPr>
          <p:nvPr/>
        </p:nvSpPr>
        <p:spPr bwMode="auto">
          <a:xfrm>
            <a:off x="898843" y="5760009"/>
            <a:ext cx="77422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endParaRPr lang="en-US" altLang="en-US" sz="900" dirty="0">
              <a:solidFill>
                <a:schemeClr val="tx1"/>
              </a:solidFill>
              <a:latin typeface="+mj-lt"/>
            </a:endParaRPr>
          </a:p>
          <a:p>
            <a:pPr eaLnBrk="1" hangingPunct="1">
              <a:spcBef>
                <a:spcPct val="0"/>
              </a:spcBef>
              <a:buClrTx/>
              <a:buSzTx/>
              <a:buFontTx/>
              <a:buNone/>
            </a:pPr>
            <a:r>
              <a:rPr lang="en-US" altLang="en-US" sz="900" dirty="0">
                <a:solidFill>
                  <a:schemeClr val="tx1"/>
                </a:solidFill>
                <a:latin typeface="+mj-lt"/>
              </a:rPr>
              <a:t>SOURCE: U.S. Department of Education, Institute of Education Sciences, National Center for Education Statistics, National Assessment of Educational Progress (NAEP) 2017 Mathematics and Reading Assessment.</a:t>
            </a:r>
          </a:p>
        </p:txBody>
      </p:sp>
      <p:sp>
        <p:nvSpPr>
          <p:cNvPr id="2" name="Content Placeholder 1">
            <a:extLst>
              <a:ext uri="{FF2B5EF4-FFF2-40B4-BE49-F238E27FC236}">
                <a16:creationId xmlns:a16="http://schemas.microsoft.com/office/drawing/2014/main" id="{BDA4818A-61F9-45ED-BBF2-7783CFC23399}"/>
              </a:ext>
            </a:extLst>
          </p:cNvPr>
          <p:cNvSpPr>
            <a:spLocks noGrp="1"/>
          </p:cNvSpPr>
          <p:nvPr>
            <p:ph idx="1"/>
          </p:nvPr>
        </p:nvSpPr>
        <p:spPr/>
        <p:txBody>
          <a:bodyPr/>
          <a:lstStyle/>
          <a:p>
            <a:endParaRPr lang="en-US"/>
          </a:p>
        </p:txBody>
      </p:sp>
      <p:pic>
        <p:nvPicPr>
          <p:cNvPr id="4" name="Picture 3" descr="Grade 8 bar graph reading comparison: Massachusetts to National Public">
            <a:extLst>
              <a:ext uri="{FF2B5EF4-FFF2-40B4-BE49-F238E27FC236}">
                <a16:creationId xmlns:a16="http://schemas.microsoft.com/office/drawing/2014/main" id="{176FDD83-2FA4-4DB5-BE53-D2F9B6CFE17E}"/>
              </a:ext>
            </a:extLst>
          </p:cNvPr>
          <p:cNvPicPr>
            <a:picLocks noChangeAspect="1"/>
          </p:cNvPicPr>
          <p:nvPr/>
        </p:nvPicPr>
        <p:blipFill>
          <a:blip r:embed="rId2"/>
          <a:stretch>
            <a:fillRect/>
          </a:stretch>
        </p:blipFill>
        <p:spPr>
          <a:xfrm>
            <a:off x="341009" y="1604151"/>
            <a:ext cx="6600825" cy="4202672"/>
          </a:xfrm>
          <a:prstGeom prst="rect">
            <a:avLst/>
          </a:prstGeom>
        </p:spPr>
      </p:pic>
    </p:spTree>
    <p:extLst>
      <p:ext uri="{BB962C8B-B14F-4D97-AF65-F5344CB8AC3E}">
        <p14:creationId xmlns:p14="http://schemas.microsoft.com/office/powerpoint/2010/main" val="3009947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a:latin typeface="Verdana" panose="020B0604030504040204" pitchFamily="34" charset="0"/>
                <a:cs typeface="Verdana" panose="020B0604030504040204" pitchFamily="34" charset="0"/>
              </a:rPr>
              <a:t>Resources</a:t>
            </a:r>
          </a:p>
        </p:txBody>
      </p:sp>
      <p:sp>
        <p:nvSpPr>
          <p:cNvPr id="41987" name="Content Placeholder 2"/>
          <p:cNvSpPr>
            <a:spLocks noGrp="1"/>
          </p:cNvSpPr>
          <p:nvPr>
            <p:ph idx="1"/>
          </p:nvPr>
        </p:nvSpPr>
        <p:spPr>
          <a:xfrm>
            <a:off x="341010" y="1663481"/>
            <a:ext cx="8336825" cy="4495272"/>
          </a:xfrm>
        </p:spPr>
        <p:txBody>
          <a:bodyPr>
            <a:normAutofit/>
          </a:bodyPr>
          <a:lstStyle/>
          <a:p>
            <a:r>
              <a:rPr lang="en-US" altLang="en-US" sz="1800" i="1" dirty="0">
                <a:latin typeface="Verdana" panose="020B0604030504040204" pitchFamily="34" charset="0"/>
                <a:cs typeface="Verdana" panose="020B0604030504040204" pitchFamily="34" charset="0"/>
              </a:rPr>
              <a:t>What Every Parent Should Know About NAEP </a:t>
            </a:r>
            <a:r>
              <a:rPr lang="en-US" altLang="en-US" sz="1800" dirty="0">
                <a:latin typeface="Verdana" panose="020B0604030504040204" pitchFamily="34" charset="0"/>
                <a:cs typeface="Verdana" panose="020B0604030504040204" pitchFamily="34" charset="0"/>
              </a:rPr>
              <a:t>(Video)</a:t>
            </a:r>
          </a:p>
          <a:p>
            <a:pPr lvl="1"/>
            <a:r>
              <a:rPr lang="en-US" altLang="en-US" sz="1800" i="1" dirty="0">
                <a:latin typeface="Verdana" panose="020B0604030504040204" pitchFamily="34" charset="0"/>
                <a:cs typeface="Verdana" panose="020B0604030504040204" pitchFamily="34" charset="0"/>
                <a:hlinkClick r:id="rId2"/>
              </a:rPr>
              <a:t>http://nces.ed.gov/nationsreportcard/videos/parentvideo/</a:t>
            </a:r>
            <a:endParaRPr lang="en-US" altLang="en-US" sz="1800" i="1" dirty="0">
              <a:latin typeface="Verdana" panose="020B0604030504040204" pitchFamily="34" charset="0"/>
              <a:cs typeface="Verdana" panose="020B0604030504040204" pitchFamily="34" charset="0"/>
            </a:endParaRPr>
          </a:p>
          <a:p>
            <a:r>
              <a:rPr lang="en-US" altLang="en-US" sz="1800" i="1" dirty="0">
                <a:latin typeface="Verdana" panose="020B0604030504040204" pitchFamily="34" charset="0"/>
                <a:cs typeface="Verdana" panose="020B0604030504040204" pitchFamily="34" charset="0"/>
              </a:rPr>
              <a:t>What Every Parent Should Know About NAEP </a:t>
            </a:r>
            <a:r>
              <a:rPr lang="en-US" altLang="en-US" sz="1800" dirty="0">
                <a:latin typeface="Verdana" panose="020B0604030504040204" pitchFamily="34" charset="0"/>
                <a:cs typeface="Verdana" panose="020B0604030504040204" pitchFamily="34" charset="0"/>
              </a:rPr>
              <a:t>(Printable Document)</a:t>
            </a:r>
          </a:p>
          <a:p>
            <a:pPr lvl="1"/>
            <a:r>
              <a:rPr lang="en-US" altLang="en-US" sz="1800" i="1" dirty="0">
                <a:latin typeface="Verdana" panose="020B0604030504040204" pitchFamily="34" charset="0"/>
                <a:cs typeface="Verdana" panose="020B0604030504040204" pitchFamily="34" charset="0"/>
                <a:hlinkClick r:id="rId3"/>
              </a:rPr>
              <a:t>https://nces.ed.gov/nationsreportcard/pdf/parents/2012469.pdf</a:t>
            </a:r>
            <a:endParaRPr lang="en-US" altLang="en-US" sz="1800" i="1" dirty="0">
              <a:latin typeface="Verdana" panose="020B0604030504040204" pitchFamily="34" charset="0"/>
              <a:cs typeface="Verdana" panose="020B0604030504040204" pitchFamily="34" charset="0"/>
            </a:endParaRPr>
          </a:p>
          <a:p>
            <a:r>
              <a:rPr lang="en-US" altLang="en-US" sz="1800" i="1" dirty="0">
                <a:latin typeface="Verdana" panose="020B0604030504040204" pitchFamily="34" charset="0"/>
                <a:cs typeface="Verdana" panose="020B0604030504040204" pitchFamily="34" charset="0"/>
              </a:rPr>
              <a:t>Frequently Asked Questions for Parents</a:t>
            </a:r>
            <a:r>
              <a:rPr lang="en-US" altLang="en-US" sz="1800" dirty="0">
                <a:latin typeface="Verdana" panose="020B0604030504040204" pitchFamily="34" charset="0"/>
                <a:cs typeface="Verdana" panose="020B0604030504040204" pitchFamily="34" charset="0"/>
              </a:rPr>
              <a:t> (NAEP Website)</a:t>
            </a:r>
          </a:p>
          <a:p>
            <a:pPr lvl="1"/>
            <a:r>
              <a:rPr lang="en-US" altLang="en-US" sz="1800" i="1" dirty="0">
                <a:latin typeface="Verdana" panose="020B0604030504040204" pitchFamily="34" charset="0"/>
                <a:cs typeface="Verdana" panose="020B0604030504040204" pitchFamily="34" charset="0"/>
                <a:hlinkClick r:id="rId4"/>
              </a:rPr>
              <a:t>https://nces.ed.gov/nationsreportcard/parents/</a:t>
            </a:r>
            <a:endParaRPr lang="en-US" altLang="en-US" sz="1800" i="1" dirty="0">
              <a:latin typeface="Verdana" panose="020B0604030504040204" pitchFamily="34" charset="0"/>
              <a:cs typeface="Verdana" panose="020B0604030504040204" pitchFamily="34" charset="0"/>
            </a:endParaRPr>
          </a:p>
          <a:p>
            <a:r>
              <a:rPr lang="en-US" altLang="en-US" sz="1800" i="1" dirty="0">
                <a:latin typeface="Verdana" panose="020B0604030504040204" pitchFamily="34" charset="0"/>
                <a:cs typeface="Verdana" panose="020B0604030504040204" pitchFamily="34" charset="0"/>
              </a:rPr>
              <a:t>An Overview of NAEP</a:t>
            </a:r>
            <a:r>
              <a:rPr lang="en-US" altLang="en-US" sz="1800" dirty="0">
                <a:latin typeface="Verdana" panose="020B0604030504040204" pitchFamily="34" charset="0"/>
                <a:cs typeface="Verdana" panose="020B0604030504040204" pitchFamily="34" charset="0"/>
              </a:rPr>
              <a:t> (Printable Document)</a:t>
            </a:r>
          </a:p>
          <a:p>
            <a:pPr lvl="1"/>
            <a:r>
              <a:rPr lang="en-US" altLang="en-US" sz="1800" i="1" dirty="0">
                <a:latin typeface="Verdana" panose="020B0604030504040204" pitchFamily="34" charset="0"/>
                <a:cs typeface="Verdana" panose="020B0604030504040204" pitchFamily="34" charset="0"/>
                <a:hlinkClick r:id="rId5"/>
              </a:rPr>
              <a:t>https://nces.ed.gov/nationsreportcard/subject/about/pdf/NAEP_Overview_Brochure_2018.pdf</a:t>
            </a:r>
            <a:endParaRPr lang="en-US" altLang="en-US" sz="1800" i="1" dirty="0">
              <a:latin typeface="Verdana" panose="020B0604030504040204" pitchFamily="34" charset="0"/>
              <a:cs typeface="Verdana" panose="020B0604030504040204" pitchFamily="34" charset="0"/>
            </a:endParaRPr>
          </a:p>
          <a:p>
            <a:r>
              <a:rPr lang="en-US" altLang="en-US" sz="1800" i="1" dirty="0">
                <a:latin typeface="Verdana" panose="020B0604030504040204" pitchFamily="34" charset="0"/>
                <a:cs typeface="Verdana" panose="020B0604030504040204" pitchFamily="34" charset="0"/>
              </a:rPr>
              <a:t>The NAEP Questions Tool</a:t>
            </a:r>
            <a:r>
              <a:rPr lang="en-US" altLang="en-US" sz="1800" dirty="0">
                <a:latin typeface="Verdana" panose="020B0604030504040204" pitchFamily="34" charset="0"/>
                <a:cs typeface="Verdana" panose="020B0604030504040204" pitchFamily="34" charset="0"/>
              </a:rPr>
              <a:t> (Website)</a:t>
            </a:r>
          </a:p>
          <a:p>
            <a:pPr lvl="1"/>
            <a:r>
              <a:rPr lang="en-US" altLang="en-US" sz="1800" i="1" dirty="0">
                <a:latin typeface="Verdana" panose="020B0604030504040204" pitchFamily="34" charset="0"/>
                <a:cs typeface="Verdana" panose="020B0604030504040204" pitchFamily="34" charset="0"/>
                <a:hlinkClick r:id="rId6"/>
              </a:rPr>
              <a:t>http://nces.ed.gov/nationsreportcard/nqt/</a:t>
            </a:r>
            <a:endParaRPr lang="en-US" altLang="en-US" sz="1800" i="1" dirty="0">
              <a:latin typeface="Verdana" panose="020B0604030504040204" pitchFamily="34" charset="0"/>
              <a:cs typeface="Verdana" panose="020B0604030504040204" pitchFamily="34" charset="0"/>
            </a:endParaRPr>
          </a:p>
          <a:p>
            <a:r>
              <a:rPr lang="en-US" altLang="en-US" sz="1800" i="1" dirty="0">
                <a:latin typeface="Verdana" panose="020B0604030504040204" pitchFamily="34" charset="0"/>
                <a:cs typeface="Verdana" panose="020B0604030504040204" pitchFamily="34" charset="0"/>
              </a:rPr>
              <a:t>Massachusetts NAEP Website</a:t>
            </a:r>
            <a:endParaRPr lang="en-US" altLang="en-US" sz="1800" dirty="0">
              <a:latin typeface="Verdana" panose="020B0604030504040204" pitchFamily="34" charset="0"/>
              <a:cs typeface="Verdana" panose="020B0604030504040204" pitchFamily="34" charset="0"/>
            </a:endParaRPr>
          </a:p>
          <a:p>
            <a:pPr lvl="1"/>
            <a:r>
              <a:rPr lang="en-US" altLang="en-US" sz="1800" i="1" dirty="0">
                <a:solidFill>
                  <a:srgbClr val="0070C0"/>
                </a:solidFill>
                <a:latin typeface="Verdana" panose="020B0604030504040204" pitchFamily="34" charset="0"/>
                <a:cs typeface="Verdana" panose="020B0604030504040204" pitchFamily="34" charset="0"/>
              </a:rPr>
              <a:t>http://www.doe.mass.edu/mcas/natl-intl/naep/</a:t>
            </a:r>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8403112F-E46A-4441-986D-1EB85CFA2756}" type="slidenum">
              <a:rPr lang="en-US" altLang="en-US" sz="1200">
                <a:solidFill>
                  <a:schemeClr val="bg1"/>
                </a:solidFill>
              </a:rPr>
              <a:pPr eaLnBrk="1" hangingPunct="1">
                <a:spcBef>
                  <a:spcPct val="0"/>
                </a:spcBef>
                <a:buClrTx/>
                <a:buSzTx/>
                <a:buFontTx/>
                <a:buNone/>
              </a:pPr>
              <a:t>36</a:t>
            </a:fld>
            <a:endParaRPr lang="en-US" altLang="en-US" sz="1200">
              <a:solidFill>
                <a:schemeClr val="bg1"/>
              </a:solidFill>
            </a:endParaRPr>
          </a:p>
        </p:txBody>
      </p:sp>
    </p:spTree>
    <p:extLst>
      <p:ext uri="{BB962C8B-B14F-4D97-AF65-F5344CB8AC3E}">
        <p14:creationId xmlns:p14="http://schemas.microsoft.com/office/powerpoint/2010/main" val="2757468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a:latin typeface="Verdana" panose="020B0604030504040204" pitchFamily="34" charset="0"/>
                <a:cs typeface="Verdana" panose="020B0604030504040204" pitchFamily="34" charset="0"/>
              </a:rPr>
              <a:t>Key Points, Questions, and Comments</a:t>
            </a:r>
          </a:p>
        </p:txBody>
      </p:sp>
      <p:sp>
        <p:nvSpPr>
          <p:cNvPr id="440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CAB455F3-5922-438B-B5AE-8A358F4CFBA0}" type="slidenum">
              <a:rPr lang="en-US" altLang="en-US" sz="1200">
                <a:solidFill>
                  <a:schemeClr val="bg1"/>
                </a:solidFill>
              </a:rPr>
              <a:pPr eaLnBrk="1" hangingPunct="1">
                <a:spcBef>
                  <a:spcPct val="0"/>
                </a:spcBef>
                <a:buClrTx/>
                <a:buSzTx/>
                <a:buFontTx/>
                <a:buNone/>
              </a:pPr>
              <a:t>37</a:t>
            </a:fld>
            <a:endParaRPr lang="en-US" altLang="en-US" sz="1200">
              <a:solidFill>
                <a:schemeClr val="bg1"/>
              </a:solidFill>
            </a:endParaRPr>
          </a:p>
        </p:txBody>
      </p:sp>
      <p:sp>
        <p:nvSpPr>
          <p:cNvPr id="6" name="Content Placeholder 2"/>
          <p:cNvSpPr>
            <a:spLocks noGrp="1"/>
          </p:cNvSpPr>
          <p:nvPr>
            <p:ph idx="1"/>
          </p:nvPr>
        </p:nvSpPr>
        <p:spPr>
          <a:xfrm>
            <a:off x="341009" y="1825625"/>
            <a:ext cx="8461981" cy="4351338"/>
          </a:xfrm>
        </p:spPr>
        <p:txBody>
          <a:bodyPr/>
          <a:lstStyle/>
          <a:p>
            <a:r>
              <a:rPr lang="en-US" altLang="en-US" dirty="0">
                <a:latin typeface="Verdana" panose="020B0604030504040204" pitchFamily="34" charset="0"/>
                <a:cs typeface="Verdana" panose="020B0604030504040204" pitchFamily="34" charset="0"/>
              </a:rPr>
              <a:t>NAEP is the gold standard of assessments.</a:t>
            </a:r>
          </a:p>
          <a:p>
            <a:r>
              <a:rPr lang="en-US" altLang="en-US" dirty="0">
                <a:latin typeface="Verdana" panose="020B0604030504040204" pitchFamily="34" charset="0"/>
                <a:cs typeface="Verdana" panose="020B0604030504040204" pitchFamily="34" charset="0"/>
              </a:rPr>
              <a:t>In 2019, students are taking NAEP in mathematics, reading, and science.</a:t>
            </a:r>
          </a:p>
          <a:p>
            <a:r>
              <a:rPr lang="en-US" altLang="en-US" dirty="0">
                <a:latin typeface="Verdana" panose="020B0604030504040204" pitchFamily="34" charset="0"/>
                <a:cs typeface="Verdana" panose="020B0604030504040204" pitchFamily="34" charset="0"/>
              </a:rPr>
              <a:t>Unlike state assessments, not every student will be selected to participate.</a:t>
            </a:r>
          </a:p>
          <a:p>
            <a:r>
              <a:rPr lang="en-US" altLang="en-US" dirty="0">
                <a:latin typeface="Verdana" panose="020B0604030504040204" pitchFamily="34" charset="0"/>
                <a:cs typeface="Verdana" panose="020B0604030504040204" pitchFamily="34" charset="0"/>
              </a:rPr>
              <a:t>Learn more about NAEP in Massachusetts at </a:t>
            </a:r>
            <a:r>
              <a:rPr lang="en-US" altLang="en-US" u="sng" dirty="0">
                <a:solidFill>
                  <a:schemeClr val="accent5"/>
                </a:solidFill>
                <a:latin typeface="Verdana" panose="020B0604030504040204" pitchFamily="34" charset="0"/>
                <a:cs typeface="Verdana" panose="020B0604030504040204" pitchFamily="34" charset="0"/>
              </a:rPr>
              <a:t>www.doe.mass.edu/mcas/natl-intl/naep/</a:t>
            </a:r>
            <a:r>
              <a:rPr lang="en-US" altLang="en-US" dirty="0">
                <a:solidFill>
                  <a:schemeClr val="accent5"/>
                </a:solidFill>
                <a:latin typeface="Verdana" panose="020B0604030504040204" pitchFamily="34" charset="0"/>
                <a:cs typeface="Verdana" panose="020B0604030504040204" pitchFamily="34" charset="0"/>
              </a:rPr>
              <a:t> </a:t>
            </a:r>
            <a:r>
              <a:rPr lang="en-US" altLang="en-US" dirty="0">
                <a:latin typeface="Verdana" panose="020B0604030504040204" pitchFamily="34" charset="0"/>
                <a:cs typeface="Verdana" panose="020B0604030504040204" pitchFamily="34" charset="0"/>
              </a:rPr>
              <a:t>or </a:t>
            </a:r>
            <a:r>
              <a:rPr lang="en-US" altLang="en-US" dirty="0">
                <a:solidFill>
                  <a:srgbClr val="001871"/>
                </a:solidFill>
                <a:latin typeface="Verdana" panose="020B0604030504040204" pitchFamily="34" charset="0"/>
                <a:cs typeface="Verdana" panose="020B0604030504040204" pitchFamily="34" charset="0"/>
                <a:hlinkClick r:id="rId2"/>
              </a:rPr>
              <a:t>www.nces.ed.gov/nationsreportcard</a:t>
            </a:r>
            <a:r>
              <a:rPr lang="en-US" altLang="en-US" dirty="0">
                <a:solidFill>
                  <a:srgbClr val="001871"/>
                </a:solidFill>
                <a:latin typeface="Verdana" panose="020B0604030504040204" pitchFamily="34" charset="0"/>
                <a:cs typeface="Verdana" panose="020B0604030504040204" pitchFamily="34" charset="0"/>
              </a:rPr>
              <a:t>. </a:t>
            </a:r>
          </a:p>
          <a:p>
            <a:endParaRPr lang="en-US" altLang="en-US"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91348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altLang="en-US" dirty="0">
                <a:latin typeface="Verdana" panose="020B0604030504040204" pitchFamily="34" charset="0"/>
                <a:cs typeface="Verdana" panose="020B0604030504040204" pitchFamily="34" charset="0"/>
              </a:rPr>
              <a:t>Massachusetts NAEP State Coordinator Contact Information</a:t>
            </a:r>
          </a:p>
        </p:txBody>
      </p:sp>
      <p:sp>
        <p:nvSpPr>
          <p:cNvPr id="43011" name="Content Placeholder 2"/>
          <p:cNvSpPr>
            <a:spLocks noGrp="1"/>
          </p:cNvSpPr>
          <p:nvPr>
            <p:ph idx="1"/>
          </p:nvPr>
        </p:nvSpPr>
        <p:spPr/>
        <p:txBody>
          <a:bodyPr/>
          <a:lstStyle/>
          <a:p>
            <a:r>
              <a:rPr lang="en-US" altLang="en-US" dirty="0">
                <a:latin typeface="Verdana" panose="020B0604030504040204" pitchFamily="34" charset="0"/>
                <a:cs typeface="Verdana" panose="020B0604030504040204" pitchFamily="34" charset="0"/>
              </a:rPr>
              <a:t>Rebecca Bennett</a:t>
            </a:r>
          </a:p>
          <a:p>
            <a:r>
              <a:rPr lang="en-US" altLang="en-US" dirty="0">
                <a:latin typeface="Verdana" panose="020B0604030504040204" pitchFamily="34" charset="0"/>
                <a:cs typeface="Verdana" panose="020B0604030504040204" pitchFamily="34" charset="0"/>
              </a:rPr>
              <a:t>rbennett@doe.mass.edu</a:t>
            </a:r>
          </a:p>
          <a:p>
            <a:r>
              <a:rPr lang="en-US" altLang="en-US" dirty="0">
                <a:latin typeface="Verdana" panose="020B0604030504040204" pitchFamily="34" charset="0"/>
                <a:cs typeface="Verdana" panose="020B0604030504040204" pitchFamily="34" charset="0"/>
              </a:rPr>
              <a:t>781-338-3617</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07206A4E-454A-44F3-8CA8-6BC5E229E69F}" type="slidenum">
              <a:rPr lang="en-US" altLang="en-US" sz="1200">
                <a:solidFill>
                  <a:schemeClr val="bg1"/>
                </a:solidFill>
              </a:rPr>
              <a:pPr eaLnBrk="1" hangingPunct="1">
                <a:spcBef>
                  <a:spcPct val="0"/>
                </a:spcBef>
                <a:buClrTx/>
                <a:buSzTx/>
                <a:buFontTx/>
                <a:buNone/>
              </a:pPr>
              <a:t>38</a:t>
            </a:fld>
            <a:endParaRPr lang="en-US" altLang="en-US" sz="1200">
              <a:solidFill>
                <a:schemeClr val="bg1"/>
              </a:solidFill>
            </a:endParaRPr>
          </a:p>
        </p:txBody>
      </p:sp>
    </p:spTree>
    <p:extLst>
      <p:ext uri="{BB962C8B-B14F-4D97-AF65-F5344CB8AC3E}">
        <p14:creationId xmlns:p14="http://schemas.microsoft.com/office/powerpoint/2010/main" val="201595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NAEP?</a:t>
            </a:r>
          </a:p>
        </p:txBody>
      </p:sp>
      <p:sp>
        <p:nvSpPr>
          <p:cNvPr id="3" name="Content Placeholder 2"/>
          <p:cNvSpPr>
            <a:spLocks noGrp="1"/>
          </p:cNvSpPr>
          <p:nvPr>
            <p:ph idx="1"/>
          </p:nvPr>
        </p:nvSpPr>
        <p:spPr/>
        <p:txBody>
          <a:bodyPr>
            <a:normAutofit/>
          </a:bodyPr>
          <a:lstStyle/>
          <a:p>
            <a:r>
              <a:rPr lang="en-US" dirty="0">
                <a:latin typeface="+mj-lt"/>
              </a:rPr>
              <a:t>Often called the </a:t>
            </a:r>
            <a:r>
              <a:rPr lang="en-US" b="1" dirty="0">
                <a:solidFill>
                  <a:schemeClr val="tx2"/>
                </a:solidFill>
                <a:latin typeface="+mj-lt"/>
              </a:rPr>
              <a:t>gold standard </a:t>
            </a:r>
            <a:r>
              <a:rPr lang="en-US" dirty="0">
                <a:latin typeface="+mj-lt"/>
              </a:rPr>
              <a:t>of assessments.</a:t>
            </a:r>
          </a:p>
          <a:p>
            <a:r>
              <a:rPr lang="en-US" dirty="0">
                <a:latin typeface="+mj-lt"/>
              </a:rPr>
              <a:t>First administered in 1969.</a:t>
            </a:r>
          </a:p>
          <a:p>
            <a:r>
              <a:rPr lang="en-US" dirty="0">
                <a:latin typeface="+mj-lt"/>
              </a:rPr>
              <a:t>The subjects most frequently assessed are:</a:t>
            </a:r>
          </a:p>
          <a:p>
            <a:pPr lvl="1"/>
            <a:r>
              <a:rPr lang="en-US" dirty="0">
                <a:latin typeface="+mj-lt"/>
              </a:rPr>
              <a:t>mathematics, </a:t>
            </a:r>
          </a:p>
          <a:p>
            <a:pPr lvl="1"/>
            <a:r>
              <a:rPr lang="en-US" dirty="0">
                <a:latin typeface="+mj-lt"/>
              </a:rPr>
              <a:t>reading, </a:t>
            </a:r>
          </a:p>
          <a:p>
            <a:pPr lvl="1"/>
            <a:r>
              <a:rPr lang="en-US" dirty="0">
                <a:latin typeface="+mj-lt"/>
              </a:rPr>
              <a:t>science, </a:t>
            </a:r>
          </a:p>
          <a:p>
            <a:pPr lvl="1"/>
            <a:r>
              <a:rPr lang="en-US" dirty="0">
                <a:latin typeface="+mj-lt"/>
              </a:rPr>
              <a:t>and writing.</a:t>
            </a:r>
          </a:p>
          <a:p>
            <a:r>
              <a:rPr lang="en-US" dirty="0">
                <a:latin typeface="+mj-lt"/>
              </a:rPr>
              <a:t>Accommodations are provided so that as many students as possible can participate.</a:t>
            </a:r>
          </a:p>
        </p:txBody>
      </p:sp>
      <p:sp>
        <p:nvSpPr>
          <p:cNvPr id="4" name="Slide Number Placeholder 3"/>
          <p:cNvSpPr>
            <a:spLocks noGrp="1"/>
          </p:cNvSpPr>
          <p:nvPr>
            <p:ph type="sldNum" sz="quarter" idx="12"/>
          </p:nvPr>
        </p:nvSpPr>
        <p:spPr/>
        <p:txBody>
          <a:bodyPr/>
          <a:lstStyle/>
          <a:p>
            <a:fld id="{273AA734-5C8A-4D9E-96EE-997B858217FF}"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373580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10" y="365126"/>
            <a:ext cx="7325064" cy="1059637"/>
          </a:xfrm>
        </p:spPr>
        <p:txBody>
          <a:bodyPr>
            <a:normAutofit/>
          </a:bodyPr>
          <a:lstStyle/>
          <a:p>
            <a:r>
              <a:rPr lang="en-US"/>
              <a:t>NAEP Subjects</a:t>
            </a:r>
            <a:endParaRPr lang="en-US" dirty="0"/>
          </a:p>
        </p:txBody>
      </p:sp>
      <p:sp>
        <p:nvSpPr>
          <p:cNvPr id="4" name="Slide Number Placeholder 3"/>
          <p:cNvSpPr>
            <a:spLocks noGrp="1"/>
          </p:cNvSpPr>
          <p:nvPr>
            <p:ph type="sldNum" sz="quarter" idx="12"/>
          </p:nvPr>
        </p:nvSpPr>
        <p:spPr>
          <a:xfrm>
            <a:off x="6745591" y="6356351"/>
            <a:ext cx="2057400" cy="365125"/>
          </a:xfrm>
        </p:spPr>
        <p:txBody>
          <a:bodyPr/>
          <a:lstStyle/>
          <a:p>
            <a:fld id="{273AA734-5C8A-4D9E-96EE-997B858217FF}" type="slidenum">
              <a:rPr lang="en-US" smtClean="0"/>
              <a:t>5</a:t>
            </a:fld>
            <a:endParaRPr lang="en-US"/>
          </a:p>
        </p:txBody>
      </p:sp>
      <p:pic>
        <p:nvPicPr>
          <p:cNvPr id="41" name="Picture 40" descr="Subjects tested by NAEP">
            <a:extLst>
              <a:ext uri="{FF2B5EF4-FFF2-40B4-BE49-F238E27FC236}">
                <a16:creationId xmlns:a16="http://schemas.microsoft.com/office/drawing/2014/main" id="{85F26E35-2B60-43D4-B167-5BCA520AA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62" y="1562099"/>
            <a:ext cx="7715683" cy="4485409"/>
          </a:xfrm>
          <a:prstGeom prst="rect">
            <a:avLst/>
          </a:prstGeom>
        </p:spPr>
      </p:pic>
    </p:spTree>
    <p:extLst>
      <p:ext uri="{BB962C8B-B14F-4D97-AF65-F5344CB8AC3E}">
        <p14:creationId xmlns:p14="http://schemas.microsoft.com/office/powerpoint/2010/main" val="233278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dirty="0"/>
              <a:t>Does everyone take the NAEP test?</a:t>
            </a:r>
          </a:p>
        </p:txBody>
      </p:sp>
      <p:sp>
        <p:nvSpPr>
          <p:cNvPr id="13315" name="Content Placeholder 2"/>
          <p:cNvSpPr>
            <a:spLocks noGrp="1"/>
          </p:cNvSpPr>
          <p:nvPr>
            <p:ph idx="1"/>
          </p:nvPr>
        </p:nvSpPr>
        <p:spPr>
          <a:xfrm>
            <a:off x="341313" y="1825625"/>
            <a:ext cx="5164137" cy="4351338"/>
          </a:xfrm>
        </p:spPr>
        <p:txBody>
          <a:bodyPr>
            <a:normAutofit lnSpcReduction="10000"/>
          </a:bodyPr>
          <a:lstStyle/>
          <a:p>
            <a:pPr eaLnBrk="1" hangingPunct="1"/>
            <a:r>
              <a:rPr lang="en-US" altLang="en-US" b="1" dirty="0">
                <a:solidFill>
                  <a:schemeClr val="tx1"/>
                </a:solidFill>
                <a:latin typeface="+mj-lt"/>
                <a:cs typeface="Times New Roman" panose="02020603050405020304" pitchFamily="18" charset="0"/>
              </a:rPr>
              <a:t>No! Only a few students are selected for NAEP</a:t>
            </a:r>
            <a:r>
              <a:rPr lang="en-US" altLang="en-US" dirty="0">
                <a:latin typeface="+mj-lt"/>
                <a:cs typeface="Times New Roman" panose="02020603050405020304" pitchFamily="18" charset="0"/>
              </a:rPr>
              <a:t>.</a:t>
            </a:r>
          </a:p>
          <a:p>
            <a:pPr lvl="1" eaLnBrk="1" hangingPunct="1"/>
            <a:r>
              <a:rPr lang="en-US" altLang="en-US" dirty="0">
                <a:latin typeface="+mj-lt"/>
                <a:cs typeface="Times New Roman" panose="02020603050405020304" pitchFamily="18" charset="0"/>
              </a:rPr>
              <a:t>First, schools are selected to represent other schools across the nation.</a:t>
            </a:r>
          </a:p>
          <a:p>
            <a:pPr lvl="1" eaLnBrk="1" hangingPunct="1"/>
            <a:r>
              <a:rPr lang="en-US" altLang="en-US" dirty="0">
                <a:latin typeface="+mj-lt"/>
                <a:cs typeface="Times New Roman" panose="02020603050405020304" pitchFamily="18" charset="0"/>
              </a:rPr>
              <a:t>Then, a small group of students is randomly selected.</a:t>
            </a:r>
          </a:p>
          <a:p>
            <a:pPr lvl="1" eaLnBrk="1" hangingPunct="1"/>
            <a:r>
              <a:rPr lang="en-US" altLang="en-US" dirty="0">
                <a:latin typeface="+mj-lt"/>
                <a:cs typeface="Times New Roman" panose="02020603050405020304" pitchFamily="18" charset="0"/>
              </a:rPr>
              <a:t>The results are anonymous, </a:t>
            </a:r>
            <a:r>
              <a:rPr lang="en-US" altLang="en-US">
                <a:latin typeface="+mj-lt"/>
                <a:cs typeface="Times New Roman" panose="02020603050405020304" pitchFamily="18" charset="0"/>
              </a:rPr>
              <a:t>and student grades </a:t>
            </a:r>
            <a:r>
              <a:rPr lang="en-US" altLang="en-US" dirty="0">
                <a:latin typeface="+mj-lt"/>
                <a:cs typeface="Times New Roman" panose="02020603050405020304" pitchFamily="18" charset="0"/>
              </a:rPr>
              <a:t>are not affected.</a:t>
            </a:r>
          </a:p>
          <a:p>
            <a:pPr lvl="1" eaLnBrk="1" hangingPunct="1"/>
            <a:endParaRPr lang="en-US" altLang="en-US" dirty="0">
              <a:cs typeface="Times New Roman" panose="02020603050405020304" pitchFamily="18" charset="0"/>
            </a:endParaRPr>
          </a:p>
          <a:p>
            <a:pPr eaLnBrk="1" hangingPunct="1"/>
            <a:endParaRPr lang="en-US" altLang="en-US" dirty="0">
              <a:cs typeface="Times New Roman" panose="02020603050405020304" pitchFamily="18" charset="0"/>
            </a:endParaRPr>
          </a:p>
        </p:txBody>
      </p:sp>
      <p:sp>
        <p:nvSpPr>
          <p:cNvPr id="1331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Wingdings" panose="05000000000000000000" pitchFamily="2" charset="2"/>
              <a:buChar char="§"/>
              <a:defRPr sz="2800">
                <a:solidFill>
                  <a:srgbClr val="595A5C"/>
                </a:solidFill>
                <a:latin typeface="Times New Roman" panose="02020603050405020304" pitchFamily="18" charset="0"/>
                <a:cs typeface="Open Sans" panose="020B0606030504020204" pitchFamily="34" charset="0"/>
              </a:defRPr>
            </a:lvl1pPr>
            <a:lvl2pPr marL="742950" indent="-285750">
              <a:spcBef>
                <a:spcPts val="500"/>
              </a:spcBef>
              <a:buFont typeface="Arial" panose="020B0604020202020204" pitchFamily="34" charset="0"/>
              <a:buChar char="•"/>
              <a:defRPr sz="2400">
                <a:solidFill>
                  <a:srgbClr val="595A5C"/>
                </a:solidFill>
                <a:latin typeface="Times New Roman" panose="02020603050405020304" pitchFamily="18" charset="0"/>
                <a:cs typeface="Open Sans" panose="020B0606030504020204" pitchFamily="34" charset="0"/>
              </a:defRPr>
            </a:lvl2pPr>
            <a:lvl3pPr marL="1143000" indent="-228600">
              <a:spcBef>
                <a:spcPts val="500"/>
              </a:spcBef>
              <a:buFont typeface="Courier New" panose="02070309020205020404" pitchFamily="49" charset="0"/>
              <a:buChar char="o"/>
              <a:defRPr sz="2000">
                <a:solidFill>
                  <a:srgbClr val="595A5C"/>
                </a:solidFill>
                <a:latin typeface="Times New Roman" panose="02020603050405020304" pitchFamily="18" charset="0"/>
                <a:cs typeface="Open Sans" panose="020B0606030504020204" pitchFamily="34" charset="0"/>
              </a:defRPr>
            </a:lvl3pPr>
            <a:lvl4pPr marL="1600200" indent="-228600">
              <a:spcBef>
                <a:spcPts val="500"/>
              </a:spcBef>
              <a:buFont typeface="Wingdings" panose="05000000000000000000" pitchFamily="2" charset="2"/>
              <a:buChar char="ü"/>
              <a:defRPr>
                <a:solidFill>
                  <a:srgbClr val="595A5C"/>
                </a:solidFill>
                <a:latin typeface="Times New Roman" panose="02020603050405020304" pitchFamily="18" charset="0"/>
                <a:cs typeface="Open Sans" panose="020B0606030504020204" pitchFamily="34" charset="0"/>
              </a:defRPr>
            </a:lvl4pPr>
            <a:lvl5pPr marL="2057400" indent="-228600">
              <a:spcBef>
                <a:spcPts val="500"/>
              </a:spcBef>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5pPr>
            <a:lvl6pPr marL="25146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6pPr>
            <a:lvl7pPr marL="29718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7pPr>
            <a:lvl8pPr marL="34290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8pPr>
            <a:lvl9pPr marL="3886200" indent="-228600" defTabSz="457200" eaLnBrk="0" fontAlgn="base" hangingPunct="0">
              <a:spcBef>
                <a:spcPts val="500"/>
              </a:spcBef>
              <a:spcAft>
                <a:spcPct val="0"/>
              </a:spcAft>
              <a:buFont typeface="Open Sans" panose="020B0606030504020204" pitchFamily="34" charset="0"/>
              <a:buChar char="*"/>
              <a:defRPr>
                <a:solidFill>
                  <a:srgbClr val="595A5C"/>
                </a:solidFill>
                <a:latin typeface="Times New Roman" panose="02020603050405020304" pitchFamily="18" charset="0"/>
                <a:cs typeface="Open Sans" panose="020B0606030504020204" pitchFamily="34" charset="0"/>
              </a:defRPr>
            </a:lvl9pPr>
          </a:lstStyle>
          <a:p>
            <a:pPr fontAlgn="base">
              <a:spcBef>
                <a:spcPct val="0"/>
              </a:spcBef>
              <a:spcAft>
                <a:spcPct val="0"/>
              </a:spcAft>
              <a:buFontTx/>
              <a:buNone/>
            </a:pPr>
            <a:fld id="{E3D47B39-FE5E-485F-A447-828E37A32225}" type="slidenum">
              <a:rPr lang="en-US" altLang="en-US" sz="1200" smtClean="0">
                <a:solidFill>
                  <a:srgbClr val="3B356D"/>
                </a:solidFill>
                <a:latin typeface="Verdana" panose="020B0604030504040204" pitchFamily="34" charset="0"/>
                <a:ea typeface="ＭＳ Ｐゴシック" panose="020B0600070205080204" pitchFamily="34" charset="-128"/>
                <a:cs typeface="Verdana" panose="020B0604030504040204" pitchFamily="34" charset="0"/>
              </a:rPr>
              <a:pPr fontAlgn="base">
                <a:spcBef>
                  <a:spcPct val="0"/>
                </a:spcBef>
                <a:spcAft>
                  <a:spcPct val="0"/>
                </a:spcAft>
                <a:buFontTx/>
                <a:buNone/>
              </a:pPr>
              <a:t>6</a:t>
            </a:fld>
            <a:endParaRPr lang="en-US" altLang="en-US" sz="1200">
              <a:solidFill>
                <a:srgbClr val="3B356D"/>
              </a:solidFill>
              <a:latin typeface="Verdana" panose="020B0604030504040204" pitchFamily="34" charset="0"/>
              <a:ea typeface="ＭＳ Ｐゴシック" panose="020B0600070205080204" pitchFamily="34" charset="-128"/>
              <a:cs typeface="Verdana" panose="020B0604030504040204" pitchFamily="34" charset="0"/>
            </a:endParaRPr>
          </a:p>
        </p:txBody>
      </p:sp>
      <p:sp>
        <p:nvSpPr>
          <p:cNvPr id="2" name="TextBox 1"/>
          <p:cNvSpPr txBox="1"/>
          <p:nvPr/>
        </p:nvSpPr>
        <p:spPr>
          <a:xfrm>
            <a:off x="5684838" y="4044950"/>
            <a:ext cx="3098800" cy="1631216"/>
          </a:xfrm>
          <a:prstGeom prst="rect">
            <a:avLst/>
          </a:prstGeom>
          <a:noFill/>
          <a:ln>
            <a:noFill/>
          </a:ln>
        </p:spPr>
        <p:txBody>
          <a:bodyPr>
            <a:spAutoFit/>
          </a:bodyPr>
          <a:lstStyle/>
          <a:p>
            <a:pPr>
              <a:defRPr/>
            </a:pPr>
            <a:r>
              <a:rPr lang="en-US" sz="2000" dirty="0">
                <a:solidFill>
                  <a:srgbClr val="595A5C"/>
                </a:solidFill>
                <a:latin typeface="+mj-lt"/>
                <a:ea typeface="Open Sans" panose="020B0606030504020204" pitchFamily="34" charset="0"/>
                <a:cs typeface="Times New Roman" panose="02020603050405020304" pitchFamily="18" charset="0"/>
              </a:rPr>
              <a:t>When students participate, </a:t>
            </a:r>
            <a:r>
              <a:rPr lang="en-US" sz="2000" b="1" dirty="0">
                <a:latin typeface="+mj-lt"/>
              </a:rPr>
              <a:t>they represent hundreds of other students </a:t>
            </a:r>
            <a:r>
              <a:rPr lang="en-US" sz="2000" dirty="0">
                <a:solidFill>
                  <a:srgbClr val="595A5C"/>
                </a:solidFill>
                <a:latin typeface="+mj-lt"/>
                <a:ea typeface="Open Sans" panose="020B0606030504020204" pitchFamily="34" charset="0"/>
                <a:cs typeface="Times New Roman" panose="02020603050405020304" pitchFamily="18" charset="0"/>
              </a:rPr>
              <a:t>all across the county.</a:t>
            </a:r>
          </a:p>
        </p:txBody>
      </p:sp>
      <p:pic>
        <p:nvPicPr>
          <p:cNvPr id="13318" name="Picture 7" descr="Map of USA showing what states offer  NAEP te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838" y="1976438"/>
            <a:ext cx="309880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65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72389"/>
            <a:ext cx="8461982" cy="2573383"/>
          </a:xfrm>
        </p:spPr>
        <p:txBody>
          <a:bodyPr>
            <a:noAutofit/>
          </a:bodyPr>
          <a:lstStyle/>
          <a:p>
            <a:pPr marL="60325" lvl="0">
              <a:spcBef>
                <a:spcPts val="1000"/>
              </a:spcBef>
            </a:pPr>
            <a:r>
              <a:rPr lang="en-US" altLang="en-US" sz="6400" b="0" dirty="0">
                <a:solidFill>
                  <a:srgbClr val="001871"/>
                </a:solidFill>
                <a:latin typeface="Verdana" panose="020B0604030504040204" pitchFamily="34" charset="0"/>
                <a:cs typeface="Verdana" panose="020B0604030504040204" pitchFamily="34" charset="0"/>
              </a:rPr>
              <a:t>What is a NAEP State Coordinator</a:t>
            </a:r>
            <a:r>
              <a:rPr lang="en-US" altLang="en-US" sz="6400" b="0" dirty="0" smtClean="0">
                <a:solidFill>
                  <a:srgbClr val="001871"/>
                </a:solidFill>
                <a:latin typeface="Verdana" panose="020B0604030504040204" pitchFamily="34" charset="0"/>
                <a:cs typeface="Verdana" panose="020B0604030504040204" pitchFamily="34" charset="0"/>
              </a:rPr>
              <a:t>?</a:t>
            </a:r>
            <a:endParaRPr lang="en-US" sz="6400" dirty="0"/>
          </a:p>
        </p:txBody>
      </p:sp>
    </p:spTree>
    <p:extLst>
      <p:ext uri="{BB962C8B-B14F-4D97-AF65-F5344CB8AC3E}">
        <p14:creationId xmlns:p14="http://schemas.microsoft.com/office/powerpoint/2010/main" val="3405495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latin typeface="Verdana" panose="020B0604030504040204" pitchFamily="34" charset="0"/>
                <a:cs typeface="Verdana" panose="020B0604030504040204" pitchFamily="34" charset="0"/>
              </a:rPr>
              <a:t>The Massachusetts NAEP State Coordinator</a:t>
            </a:r>
          </a:p>
        </p:txBody>
      </p:sp>
      <p:sp>
        <p:nvSpPr>
          <p:cNvPr id="12291" name="Content Placeholder 2"/>
          <p:cNvSpPr>
            <a:spLocks noGrp="1"/>
          </p:cNvSpPr>
          <p:nvPr>
            <p:ph idx="1"/>
          </p:nvPr>
        </p:nvSpPr>
        <p:spPr/>
        <p:txBody>
          <a:bodyPr/>
          <a:lstStyle/>
          <a:p>
            <a:r>
              <a:rPr lang="en-US" altLang="en-US" dirty="0">
                <a:latin typeface="Verdana" panose="020B0604030504040204" pitchFamily="34" charset="0"/>
                <a:cs typeface="Verdana" panose="020B0604030504040204" pitchFamily="34" charset="0"/>
              </a:rPr>
              <a:t>What is a NAEP State Coordinator?</a:t>
            </a:r>
          </a:p>
          <a:p>
            <a:pPr lvl="1"/>
            <a:r>
              <a:rPr lang="en-US" altLang="en-US" dirty="0">
                <a:latin typeface="Verdana" panose="020B0604030504040204" pitchFamily="34" charset="0"/>
                <a:cs typeface="Verdana" panose="020B0604030504040204" pitchFamily="34" charset="0"/>
              </a:rPr>
              <a:t>Staff member of state Department of Education</a:t>
            </a:r>
          </a:p>
          <a:p>
            <a:pPr lvl="1"/>
            <a:r>
              <a:rPr lang="en-US" altLang="en-US" dirty="0">
                <a:latin typeface="Verdana" panose="020B0604030504040204" pitchFamily="34" charset="0"/>
                <a:cs typeface="Verdana" panose="020B0604030504040204" pitchFamily="34" charset="0"/>
              </a:rPr>
              <a:t>Responsible for coordinating NAEP activities in their state</a:t>
            </a:r>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98E33"/>
              </a:buClr>
              <a:buSzPct val="110000"/>
              <a:buFont typeface="Wingdings" panose="05000000000000000000" pitchFamily="2" charset="2"/>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spcBef>
                <a:spcPct val="20000"/>
              </a:spcBef>
              <a:buClr>
                <a:srgbClr val="698E33"/>
              </a:buClr>
              <a:buFont typeface="Arial" panose="020B0604020202020204" pitchFamily="34" charset="0"/>
              <a:buChar char="–"/>
              <a:defRPr sz="28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lr>
                <a:srgbClr val="698E33"/>
              </a:buClr>
              <a:buFont typeface="Lucida Grande" pitchFamily="-84" charset="0"/>
              <a:buChar char="»"/>
              <a:defRPr sz="24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20000"/>
              </a:spcBef>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457200" eaLnBrk="0" fontAlgn="base" hangingPunct="0">
              <a:spcBef>
                <a:spcPct val="20000"/>
              </a:spcBef>
              <a:spcAft>
                <a:spcPct val="0"/>
              </a:spcAft>
              <a:buClr>
                <a:srgbClr val="698E33"/>
              </a:buClr>
              <a:buFont typeface="Arial" panose="020B0604020202020204" pitchFamily="34" charset="0"/>
              <a:buChar char="»"/>
              <a:defRPr sz="2000">
                <a:solidFill>
                  <a:srgbClr val="0081B5"/>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SzTx/>
              <a:buFontTx/>
              <a:buNone/>
            </a:pPr>
            <a:fld id="{F803BEF0-1B0F-424A-AE81-03BFD56ED4FB}" type="slidenum">
              <a:rPr lang="en-US" altLang="en-US" sz="1200">
                <a:solidFill>
                  <a:schemeClr val="bg1"/>
                </a:solidFill>
              </a:rPr>
              <a:pPr eaLnBrk="1" hangingPunct="1">
                <a:spcBef>
                  <a:spcPct val="0"/>
                </a:spcBef>
                <a:buClrTx/>
                <a:buSzTx/>
                <a:buFontTx/>
                <a:buNone/>
              </a:pPr>
              <a:t>8</a:t>
            </a:fld>
            <a:endParaRPr lang="en-US" altLang="en-US" sz="1200">
              <a:solidFill>
                <a:schemeClr val="bg1"/>
              </a:solidFill>
            </a:endParaRPr>
          </a:p>
        </p:txBody>
      </p:sp>
      <p:pic>
        <p:nvPicPr>
          <p:cNvPr id="2" name="Picture 1" descr="NAPE state coordina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399" y="3352120"/>
            <a:ext cx="2743200" cy="2286000"/>
          </a:xfrm>
          <a:prstGeom prst="rect">
            <a:avLst/>
          </a:prstGeom>
        </p:spPr>
      </p:pic>
    </p:spTree>
    <p:extLst>
      <p:ext uri="{BB962C8B-B14F-4D97-AF65-F5344CB8AC3E}">
        <p14:creationId xmlns:p14="http://schemas.microsoft.com/office/powerpoint/2010/main" val="192002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87899"/>
            <a:ext cx="8625437" cy="3239208"/>
          </a:xfrm>
        </p:spPr>
        <p:txBody>
          <a:bodyPr>
            <a:normAutofit/>
          </a:bodyPr>
          <a:lstStyle/>
          <a:p>
            <a:pPr marL="60325" lvl="0">
              <a:spcBef>
                <a:spcPts val="1000"/>
              </a:spcBef>
            </a:pPr>
            <a:r>
              <a:rPr lang="en-US" altLang="en-US" sz="7600" b="0" dirty="0">
                <a:solidFill>
                  <a:srgbClr val="001871"/>
                </a:solidFill>
                <a:latin typeface="Verdana" panose="020B0604030504040204" pitchFamily="34" charset="0"/>
                <a:cs typeface="Verdana" panose="020B0604030504040204" pitchFamily="34" charset="0"/>
              </a:rPr>
              <a:t>NAEP Resources for </a:t>
            </a:r>
            <a:r>
              <a:rPr lang="en-US" altLang="en-US" sz="7600" b="0" dirty="0" smtClean="0">
                <a:solidFill>
                  <a:srgbClr val="001871"/>
                </a:solidFill>
                <a:latin typeface="Verdana" panose="020B0604030504040204" pitchFamily="34" charset="0"/>
                <a:cs typeface="Verdana" panose="020B0604030504040204" pitchFamily="34" charset="0"/>
              </a:rPr>
              <a:t>Parents</a:t>
            </a:r>
            <a:endParaRPr lang="en-US" dirty="0"/>
          </a:p>
        </p:txBody>
      </p:sp>
    </p:spTree>
    <p:extLst>
      <p:ext uri="{BB962C8B-B14F-4D97-AF65-F5344CB8AC3E}">
        <p14:creationId xmlns:p14="http://schemas.microsoft.com/office/powerpoint/2010/main" val="2096090038"/>
      </p:ext>
    </p:extLst>
  </p:cSld>
  <p:clrMapOvr>
    <a:masterClrMapping/>
  </p:clrMapOvr>
</p:sld>
</file>

<file path=ppt/theme/theme1.xml><?xml version="1.0" encoding="utf-8"?>
<a:theme xmlns:a="http://schemas.openxmlformats.org/drawingml/2006/main" name="Content slide with Logo">
  <a:themeElements>
    <a:clrScheme name="NAEP">
      <a:dk1>
        <a:srgbClr val="001871"/>
      </a:dk1>
      <a:lt1>
        <a:srgbClr val="FFFFFF"/>
      </a:lt1>
      <a:dk2>
        <a:srgbClr val="C69214"/>
      </a:dk2>
      <a:lt2>
        <a:srgbClr val="E9DDC5"/>
      </a:lt2>
      <a:accent1>
        <a:srgbClr val="8E9FBC"/>
      </a:accent1>
      <a:accent2>
        <a:srgbClr val="DBE2E9"/>
      </a:accent2>
      <a:accent3>
        <a:srgbClr val="77787B"/>
      </a:accent3>
      <a:accent4>
        <a:srgbClr val="FFC000"/>
      </a:accent4>
      <a:accent5>
        <a:srgbClr val="4472C4"/>
      </a:accent5>
      <a:accent6>
        <a:srgbClr val="70AD47"/>
      </a:accent6>
      <a:hlink>
        <a:srgbClr val="0563C1"/>
      </a:hlink>
      <a:folHlink>
        <a:srgbClr val="954F72"/>
      </a:folHlink>
    </a:clrScheme>
    <a:fontScheme name="NAEP System Fonts">
      <a:majorFont>
        <a:latin typeface="Verdana"/>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DESE-231-49072</_dlc_DocId>
    <_dlc_DocIdUrl xmlns="733efe1c-5bbe-4968-87dc-d400e65c879f">
      <Url>https://sharepoint.doemass.org/ese/webteam/cps/_layouts/DocIdRedir.aspx?ID=DESE-231-49072</Url>
      <Description>DESE-231-49072</Description>
    </_dlc_DocIdUrl>
  </documentManagement>
</p:propertie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50E9F0F-2C92-4D41-8A8E-B8B72DF50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E09BE8-1EC5-4C6B-941B-A7B9234C01A7}">
  <ds:schemaRefs>
    <ds:schemaRef ds:uri="http://schemas.microsoft.com/office/2006/documentManagement/types"/>
    <ds:schemaRef ds:uri="http://purl.org/dc/dcmitype/"/>
    <ds:schemaRef ds:uri="http://purl.org/dc/terms/"/>
    <ds:schemaRef ds:uri="http://www.w3.org/XML/1998/namespace"/>
    <ds:schemaRef ds:uri="http://purl.org/dc/elements/1.1/"/>
    <ds:schemaRef ds:uri="0a4e05da-b9bc-4326-ad73-01ef31b95567"/>
    <ds:schemaRef ds:uri="http://schemas.openxmlformats.org/package/2006/metadata/core-properties"/>
    <ds:schemaRef ds:uri="http://schemas.microsoft.com/office/infopath/2007/PartnerControls"/>
    <ds:schemaRef ds:uri="733efe1c-5bbe-4968-87dc-d400e65c879f"/>
    <ds:schemaRef ds:uri="http://schemas.microsoft.com/office/2006/metadata/properties"/>
  </ds:schemaRefs>
</ds:datastoreItem>
</file>

<file path=customXml/itemProps3.xml><?xml version="1.0" encoding="utf-8"?>
<ds:datastoreItem xmlns:ds="http://schemas.openxmlformats.org/officeDocument/2006/customXml" ds:itemID="{E2AFFCF0-0CB9-4749-8E95-4E6DA791F01B}">
  <ds:schemaRefs>
    <ds:schemaRef ds:uri="http://schemas.microsoft.com/sharepoint/v3/contenttype/forms"/>
  </ds:schemaRefs>
</ds:datastoreItem>
</file>

<file path=customXml/itemProps4.xml><?xml version="1.0" encoding="utf-8"?>
<ds:datastoreItem xmlns:ds="http://schemas.openxmlformats.org/officeDocument/2006/customXml" ds:itemID="{E63BC08F-F2A8-4D02-936C-2CC83F3F0FE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1411</TotalTime>
  <Words>1378</Words>
  <Application>Microsoft Office PowerPoint</Application>
  <PresentationFormat>On-screen Show (4:3)</PresentationFormat>
  <Paragraphs>176</Paragraphs>
  <Slides>38</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ＭＳ Ｐゴシック</vt:lpstr>
      <vt:lpstr>Open Sans</vt:lpstr>
      <vt:lpstr>Open Sans Extrabold</vt:lpstr>
      <vt:lpstr>Arial</vt:lpstr>
      <vt:lpstr>Calibri</vt:lpstr>
      <vt:lpstr>Courier New</vt:lpstr>
      <vt:lpstr>Times New Roman</vt:lpstr>
      <vt:lpstr>Verdana</vt:lpstr>
      <vt:lpstr>Wingdings</vt:lpstr>
      <vt:lpstr>Content slide with Logo</vt:lpstr>
      <vt:lpstr>Information for Parents</vt:lpstr>
      <vt:lpstr>What is NAEP?</vt:lpstr>
      <vt:lpstr>What is NAEP?</vt:lpstr>
      <vt:lpstr>What is NAEP?</vt:lpstr>
      <vt:lpstr>NAEP Subjects</vt:lpstr>
      <vt:lpstr>Does everyone take the NAEP test?</vt:lpstr>
      <vt:lpstr>What is a NAEP State Coordinator?</vt:lpstr>
      <vt:lpstr>The Massachusetts NAEP State Coordinator</vt:lpstr>
      <vt:lpstr>NAEP Resources for Parents</vt:lpstr>
      <vt:lpstr>Resources for Parents: What Every Parent Should Know About NAEP</vt:lpstr>
      <vt:lpstr>Resources for Parents: What Every Parent Should Know About NAEP</vt:lpstr>
      <vt:lpstr>Resources for Parents: FAQs for Parents (NAEP Website)</vt:lpstr>
      <vt:lpstr>Resources for Parents: An Overview of NAEP</vt:lpstr>
      <vt:lpstr>Resources for Parents: The NAEP Questions Tool</vt:lpstr>
      <vt:lpstr>Resources for Parents: The Nation’s Report Card Website</vt:lpstr>
      <vt:lpstr>Does NAEP replace the state tests that my child takes every year?</vt:lpstr>
      <vt:lpstr>NAEP and State Assessments</vt:lpstr>
      <vt:lpstr>NAEP and State Assessments</vt:lpstr>
      <vt:lpstr>NAEP and State Assessments</vt:lpstr>
      <vt:lpstr>How does NAEP assess students?</vt:lpstr>
      <vt:lpstr>Digitally Based Assessments</vt:lpstr>
      <vt:lpstr>Digitally Based Assessments</vt:lpstr>
      <vt:lpstr>Digitally Based Assessments</vt:lpstr>
      <vt:lpstr>Digitally Based Assessments</vt:lpstr>
      <vt:lpstr>Digitally Based Assessments</vt:lpstr>
      <vt:lpstr>Is NAEP coming up soon?</vt:lpstr>
      <vt:lpstr>NAEP 2019 Program</vt:lpstr>
      <vt:lpstr>NAEP 2019 Program</vt:lpstr>
      <vt:lpstr>If my student has been selected to participate, what will his or her day look like?</vt:lpstr>
      <vt:lpstr>Assessment Day</vt:lpstr>
      <vt:lpstr>What does NAEP tell me about Massachusetts?</vt:lpstr>
      <vt:lpstr>NAEP Results in Massachusetts</vt:lpstr>
      <vt:lpstr>NAEP Results in Massachusetts</vt:lpstr>
      <vt:lpstr>NAEP Results in Massachusetts</vt:lpstr>
      <vt:lpstr>NAEP Results in Massachusetts</vt:lpstr>
      <vt:lpstr>Resources</vt:lpstr>
      <vt:lpstr>Key Points, Questions, and Comments</vt:lpstr>
      <vt:lpstr>Massachusetts NAEP State Coordinator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NAEP Parent Tool Kit 2019 </dc:title>
  <dc:creator>DESE</dc:creator>
  <cp:lastModifiedBy>Zou, Dong (EOE)</cp:lastModifiedBy>
  <cp:revision>160</cp:revision>
  <cp:lastPrinted>2019-02-19T19:26:30Z</cp:lastPrinted>
  <dcterms:created xsi:type="dcterms:W3CDTF">2017-03-09T19:33:16Z</dcterms:created>
  <dcterms:modified xsi:type="dcterms:W3CDTF">2019-02-21T19:45:22Z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21 2019</vt:lpwstr>
  </property>
</Properties>
</file>