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5"/>
  </p:sldMasterIdLst>
  <p:notesMasterIdLst>
    <p:notesMasterId r:id="rId32"/>
  </p:notesMasterIdLst>
  <p:handoutMasterIdLst>
    <p:handoutMasterId r:id="rId33"/>
  </p:handoutMasterIdLst>
  <p:sldIdLst>
    <p:sldId id="258" r:id="rId6"/>
    <p:sldId id="321" r:id="rId7"/>
    <p:sldId id="269" r:id="rId8"/>
    <p:sldId id="308" r:id="rId9"/>
    <p:sldId id="322" r:id="rId10"/>
    <p:sldId id="327" r:id="rId11"/>
    <p:sldId id="323" r:id="rId12"/>
    <p:sldId id="326" r:id="rId13"/>
    <p:sldId id="345" r:id="rId14"/>
    <p:sldId id="306" r:id="rId15"/>
    <p:sldId id="336" r:id="rId16"/>
    <p:sldId id="337" r:id="rId17"/>
    <p:sldId id="338" r:id="rId18"/>
    <p:sldId id="339" r:id="rId19"/>
    <p:sldId id="340" r:id="rId20"/>
    <p:sldId id="341" r:id="rId21"/>
    <p:sldId id="342" r:id="rId22"/>
    <p:sldId id="343" r:id="rId23"/>
    <p:sldId id="344" r:id="rId24"/>
    <p:sldId id="346" r:id="rId25"/>
    <p:sldId id="347" r:id="rId26"/>
    <p:sldId id="348" r:id="rId27"/>
    <p:sldId id="349" r:id="rId28"/>
    <p:sldId id="350" r:id="rId29"/>
    <p:sldId id="351" r:id="rId30"/>
    <p:sldId id="35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62" autoAdjust="0"/>
  </p:normalViewPr>
  <p:slideViewPr>
    <p:cSldViewPr>
      <p:cViewPr>
        <p:scale>
          <a:sx n="41" d="100"/>
          <a:sy n="41" d="100"/>
        </p:scale>
        <p:origin x="-2208" y="-834"/>
      </p:cViewPr>
      <p:guideLst>
        <p:guide orient="horz" pos="2160"/>
        <p:guide pos="3168"/>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8AE5D3-7EC3-498C-8A93-D1F55A96F4C1}" type="datetimeFigureOut">
              <a:rPr lang="en-US" smtClean="0"/>
              <a:pPr/>
              <a:t>9/30/2016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p14="http://schemas.microsoft.com/office/powerpoint/2010/main" val="39020851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63F597-CE17-476A-A5CB-91589ED997B7}" type="datetimeFigureOut">
              <a:rPr lang="en-US" smtClean="0"/>
              <a:pPr/>
              <a:t>9/30/2016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p14="http://schemas.microsoft.com/office/powerpoint/2010/main" val="2767990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Level 4 exit refresher, exiting schools, Remaining in Level 4, Under Review, New Level 4 Schools  </a:t>
            </a:r>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5724FF-A098-4B60-9000-6891DF0985A5}"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reviews the </a:t>
            </a:r>
            <a:r>
              <a:rPr lang="en-US" baseline="0" dirty="0" smtClean="0"/>
              <a:t>major changes that came about as a result of Massachusetts’ federal Elementary &amp; Secondary Education Act (ESEA) flexibility waiver.</a:t>
            </a:r>
          </a:p>
          <a:p>
            <a:endParaRPr lang="en-US" baseline="0" dirty="0" smtClean="0"/>
          </a:p>
          <a:p>
            <a:pPr lvl="0"/>
            <a:r>
              <a:rPr lang="en-US" sz="1100" b="1" dirty="0" smtClean="0"/>
              <a:t>Proficiency gap</a:t>
            </a:r>
            <a:r>
              <a:rPr lang="en-US" sz="1100" dirty="0" smtClean="0"/>
              <a:t>: The difference between a group’s performance and proficiency, as measured by state assessments, for all students in the group.</a:t>
            </a:r>
          </a:p>
          <a:p>
            <a:pPr lvl="0"/>
            <a:r>
              <a:rPr lang="en-US" sz="1100" b="1" dirty="0" smtClean="0"/>
              <a:t>Accountability system</a:t>
            </a:r>
            <a:r>
              <a:rPr lang="en-US" sz="1100" dirty="0" smtClean="0"/>
              <a:t>: The state system that assigns schools and districts levels depending on their performance and how much progress schools have made in closing proficiency gaps. Levels are based on student achievement and improvement (growth) on state tests, as well as graduation and dropout rates for high schools. Level 1 is the highest rating, and Level 5 is the lowest.</a:t>
            </a:r>
          </a:p>
          <a:p>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pPr>
              <a:defRPr/>
            </a:pPr>
            <a:fld id="{EC38784A-52A7-46B3-A04B-552F113BA2A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Districts</a:t>
            </a:r>
            <a:r>
              <a:rPr lang="en-US" baseline="0" dirty="0" smtClean="0"/>
              <a:t> are classified based on level of lowest performing school [exception for Board action for Level 4 and Level 5 districts]</a:t>
            </a:r>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pPr>
              <a:defRPr/>
            </a:pPr>
            <a:fld id="{EC38784A-52A7-46B3-A04B-552F113BA2A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pPr>
              <a:defRPr/>
            </a:pPr>
            <a:fld id="{EC38784A-52A7-46B3-A04B-552F113BA2A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Categories are not mutually</a:t>
            </a:r>
            <a:r>
              <a:rPr lang="en-US" baseline="0" dirty="0" smtClean="0"/>
              <a:t> exclusive</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ESE Logo"/>
          <p:cNvPicPr>
            <a:picLocks noChangeAspect="1"/>
          </p:cNvPicPr>
          <p:nvPr/>
        </p:nvPicPr>
        <p:blipFill>
          <a:blip r:embed="rId3" cstate="print"/>
          <a:srcRect l="22374" t="42899"/>
          <a:stretch>
            <a:fillRect/>
          </a:stretch>
        </p:blipFill>
        <p:spPr>
          <a:xfrm>
            <a:off x="533400" y="5323477"/>
            <a:ext cx="2612095" cy="934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9/30/2016</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9/30/2016</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9/30/2016</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9/30/2016</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pic>
        <p:nvPicPr>
          <p:cNvPr id="21506" name="Picture 5" descr="ESE Logo"/>
          <p:cNvPicPr>
            <a:picLocks noChangeAspect="1"/>
          </p:cNvPicPr>
          <p:nvPr/>
        </p:nvPicPr>
        <p:blipFill>
          <a:blip r:embed="rId2" cstate="print">
            <a:lum bright="20000"/>
          </a:blip>
          <a:srcRect r="78006"/>
          <a:stretch>
            <a:fillRect/>
          </a:stretch>
        </p:blipFill>
        <p:spPr bwMode="auto">
          <a:xfrm>
            <a:off x="5867400" y="-381000"/>
            <a:ext cx="3503613" cy="7745413"/>
          </a:xfrm>
          <a:prstGeom prst="rect">
            <a:avLst/>
          </a:prstGeom>
          <a:noFill/>
          <a:ln w="9525">
            <a:noFill/>
            <a:miter lim="800000"/>
            <a:headEnd/>
            <a:tailEnd/>
          </a:ln>
        </p:spPr>
      </p:pic>
      <p:pic>
        <p:nvPicPr>
          <p:cNvPr id="21507" name="Picture 10" descr="ESE Logo"/>
          <p:cNvPicPr>
            <a:picLocks noChangeAspect="1"/>
          </p:cNvPicPr>
          <p:nvPr/>
        </p:nvPicPr>
        <p:blipFill>
          <a:blip r:embed="rId3" cstate="print"/>
          <a:srcRect l="22377" t="42888"/>
          <a:stretch>
            <a:fillRect/>
          </a:stretch>
        </p:blipFill>
        <p:spPr bwMode="auto">
          <a:xfrm>
            <a:off x="533400" y="5322888"/>
            <a:ext cx="2611438" cy="935037"/>
          </a:xfrm>
          <a:prstGeom prst="rect">
            <a:avLst/>
          </a:prstGeom>
          <a:noFill/>
          <a:ln w="9525">
            <a:noFill/>
            <a:miter lim="800000"/>
            <a:headEnd/>
            <a:tailEnd/>
          </a:ln>
        </p:spPr>
      </p:pic>
      <p:sp>
        <p:nvSpPr>
          <p:cNvPr id="21508" name="Title Placeholder 1"/>
          <p:cNvSpPr>
            <a:spLocks noGrp="1"/>
          </p:cNvSpPr>
          <p:nvPr>
            <p:ph type="ctrTitle"/>
          </p:nvPr>
        </p:nvSpPr>
        <p:spPr bwMode="auto">
          <a:xfrm>
            <a:off x="609600" y="533400"/>
            <a:ext cx="7772400" cy="23844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mtClean="0">
                <a:latin typeface="Georgia" pitchFamily="18" charset="0"/>
              </a:defRPr>
            </a:lvl1pPr>
          </a:lstStyle>
          <a:p>
            <a:r>
              <a:rPr lang="en-US" smtClean="0"/>
              <a:t>Click to edit Master title style</a:t>
            </a:r>
          </a:p>
        </p:txBody>
      </p:sp>
      <p:sp>
        <p:nvSpPr>
          <p:cNvPr id="21509" name="Text Placeholder 2"/>
          <p:cNvSpPr>
            <a:spLocks noGrp="1"/>
          </p:cNvSpPr>
          <p:nvPr>
            <p:ph type="subTitle" idx="1"/>
          </p:nvPr>
        </p:nvSpPr>
        <p:spPr bwMode="auto">
          <a:xfrm>
            <a:off x="609600" y="2895600"/>
            <a:ext cx="6400800" cy="1066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2" pitchFamily="18" charset="2"/>
              <a:buNone/>
              <a:defRPr smtClean="0">
                <a:solidFill>
                  <a:srgbClr val="8A8BA1"/>
                </a:solidFill>
                <a:latin typeface="Tahoma" charset="0"/>
                <a:cs typeface="Tahoma" charset="0"/>
              </a:defRPr>
            </a:lvl1pPr>
          </a:lstStyle>
          <a:p>
            <a:r>
              <a:rPr lang="en-US" smtClean="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9/30/2016</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9/30/2016</a:t>
            </a:fld>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2" name="Picture 11" descr="ESE Logo"/>
          <p:cNvPicPr>
            <a:picLocks noChangeAspect="1"/>
          </p:cNvPicPr>
          <p:nvPr/>
        </p:nvPicPr>
        <p:blipFill>
          <a:blip r:embed="rId3" cstate="print"/>
          <a:srcRect l="22374" t="42899"/>
          <a:stretch>
            <a:fillRect/>
          </a:stretch>
        </p:blipFill>
        <p:spPr>
          <a:xfrm>
            <a:off x="5486400" y="6019800"/>
            <a:ext cx="1828800" cy="65423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2" name="Picture 11" descr="ESE_StarLogo_695x338_color.gif"/>
          <p:cNvPicPr>
            <a:picLocks noChangeAspect="1"/>
          </p:cNvPicPr>
          <p:nvPr/>
        </p:nvPicPr>
        <p:blipFill>
          <a:blip r:embed="rId3" cstate="print"/>
          <a:srcRect l="22374" t="42899"/>
          <a:stretch>
            <a:fillRect/>
          </a:stretch>
        </p:blipFill>
        <p:spPr>
          <a:xfrm>
            <a:off x="5486400" y="6019800"/>
            <a:ext cx="1828800" cy="654233"/>
          </a:xfrm>
          <a:prstGeom prst="rect">
            <a:avLst/>
          </a:prstGeom>
        </p:spPr>
      </p:pic>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9/30/2016</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9/30/2016</a:t>
            </a:fld>
            <a:endParaRPr lang="en-US"/>
          </a:p>
        </p:txBody>
      </p:sp>
      <p:sp>
        <p:nvSpPr>
          <p:cNvPr id="8" name="Footer Placeholder 7"/>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9/30/2016</a:t>
            </a:fld>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9/30/2016</a:t>
            </a:fld>
            <a:endParaRPr lang="en-US"/>
          </a:p>
        </p:txBody>
      </p:sp>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9/30/2016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Excel_Worksheet2.xls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57200" y="381000"/>
            <a:ext cx="7772400" cy="1905000"/>
          </a:xfrm>
        </p:spPr>
        <p:txBody>
          <a:bodyPr/>
          <a:lstStyle/>
          <a:p>
            <a:r>
              <a:rPr lang="en-US" sz="3600" b="1" dirty="0" smtClean="0"/>
              <a:t/>
            </a:r>
            <a:br>
              <a:rPr lang="en-US" sz="3600" b="1" dirty="0" smtClean="0"/>
            </a:br>
            <a:r>
              <a:rPr lang="en-US" sz="3600" b="1" dirty="0" smtClean="0"/>
              <a:t>2016 Accountability Reporting</a:t>
            </a:r>
            <a:endParaRPr lang="en-US" sz="3600" b="1" dirty="0"/>
          </a:p>
        </p:txBody>
      </p:sp>
      <p:sp>
        <p:nvSpPr>
          <p:cNvPr id="27655" name="Rectangle 7"/>
          <p:cNvSpPr>
            <a:spLocks noGrp="1"/>
          </p:cNvSpPr>
          <p:nvPr>
            <p:ph type="subTitle" idx="1"/>
          </p:nvPr>
        </p:nvSpPr>
        <p:spPr>
          <a:xfrm>
            <a:off x="510654" y="4271749"/>
            <a:ext cx="6400800" cy="1066800"/>
          </a:xfrm>
        </p:spPr>
        <p:txBody>
          <a:bodyPr>
            <a:normAutofit lnSpcReduction="10000"/>
          </a:bodyPr>
          <a:lstStyle/>
          <a:p>
            <a:r>
              <a:rPr lang="en-US" sz="2000" dirty="0"/>
              <a:t>Presentation to </a:t>
            </a:r>
            <a:r>
              <a:rPr lang="en-US" sz="2000" dirty="0" smtClean="0"/>
              <a:t>the Massachusetts </a:t>
            </a:r>
          </a:p>
          <a:p>
            <a:r>
              <a:rPr lang="en-US" sz="2000" dirty="0" smtClean="0"/>
              <a:t>Board of Elementary &amp; Secondary Education</a:t>
            </a:r>
          </a:p>
          <a:p>
            <a:r>
              <a:rPr lang="en-US" sz="2000" dirty="0" smtClean="0"/>
              <a:t>September 26, 2016</a:t>
            </a:r>
            <a:endParaRPr lang="en-US" sz="2000" dirty="0"/>
          </a:p>
        </p:txBody>
      </p:sp>
      <p:sp>
        <p:nvSpPr>
          <p:cNvPr id="4" name="Rectangle 6"/>
          <p:cNvSpPr txBox="1">
            <a:spLocks/>
          </p:cNvSpPr>
          <p:nvPr/>
        </p:nvSpPr>
        <p:spPr bwMode="auto">
          <a:xfrm>
            <a:off x="457200" y="2362200"/>
            <a:ext cx="7467600" cy="17526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kern="1200" smtClean="0">
                <a:solidFill>
                  <a:schemeClr val="tx1"/>
                </a:solidFill>
                <a:latin typeface="Georgia" pitchFamily="18" charset="0"/>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pPr>
              <a:spcAft>
                <a:spcPts val="0"/>
              </a:spcAft>
            </a:pPr>
            <a:r>
              <a:rPr lang="en-US" sz="2400" dirty="0" smtClean="0">
                <a:latin typeface="+mj-lt"/>
              </a:rPr>
              <a:t>Update </a:t>
            </a:r>
            <a:r>
              <a:rPr lang="en-US" sz="2400" dirty="0">
                <a:latin typeface="+mj-lt"/>
              </a:rPr>
              <a:t>on </a:t>
            </a:r>
            <a:r>
              <a:rPr lang="en-US" sz="2400" dirty="0" smtClean="0">
                <a:latin typeface="+mj-lt"/>
              </a:rPr>
              <a:t>Overall District &amp; School</a:t>
            </a:r>
          </a:p>
          <a:p>
            <a:pPr>
              <a:spcAft>
                <a:spcPts val="0"/>
              </a:spcAft>
            </a:pPr>
            <a:r>
              <a:rPr lang="en-US" sz="2400" dirty="0" smtClean="0">
                <a:latin typeface="+mj-lt"/>
              </a:rPr>
              <a:t>Accountability Determinations, </a:t>
            </a:r>
          </a:p>
          <a:p>
            <a:pPr>
              <a:spcAft>
                <a:spcPts val="0"/>
              </a:spcAft>
            </a:pPr>
            <a:r>
              <a:rPr lang="en-US" sz="2400" dirty="0" smtClean="0">
                <a:latin typeface="+mj-lt"/>
              </a:rPr>
              <a:t>Level 4 School Exit Decisions &amp; </a:t>
            </a:r>
          </a:p>
          <a:p>
            <a:pPr>
              <a:spcAft>
                <a:spcPts val="0"/>
              </a:spcAft>
            </a:pPr>
            <a:r>
              <a:rPr lang="en-US" sz="2400" dirty="0" smtClean="0">
                <a:latin typeface="+mj-lt"/>
              </a:rPr>
              <a:t>Newly Identified Level 4 Schools</a:t>
            </a:r>
            <a:endParaRPr lang="en-US" sz="24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924800" cy="1143000"/>
          </a:xfrm>
        </p:spPr>
        <p:txBody>
          <a:bodyPr>
            <a:normAutofit/>
          </a:bodyPr>
          <a:lstStyle/>
          <a:p>
            <a:r>
              <a:rPr lang="en-US" sz="3600" dirty="0" smtClean="0"/>
              <a:t>2015 &amp; 2016 District Levels</a:t>
            </a:r>
            <a:endParaRPr lang="en-US" sz="36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10</a:t>
            </a:fld>
            <a:endParaRPr lang="en-US"/>
          </a:p>
        </p:txBody>
      </p:sp>
      <p:cxnSp>
        <p:nvCxnSpPr>
          <p:cNvPr id="8" name="Straight Connector 7"/>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28" name="Object 4" descr="2015 &amp; 2016 District Levels&#10;&#10;Level 5: 2015: 2 (1%), 2016: 3 (1%)&#10;Level 4: 2015: 9 (2%), 2016: 7 (2%)&#10;Level 3: 2015: 61 (16%), 2016: 59 (15%)&#10;Level 2: 2015: 237 (62%), 2016: 237 (62%)&#10;Level 1: 2015: 71 (19%), 2016: 76 (20%)&#10;Total: 2015: 380 (100%), 2016: 382 (100%)&#10;&#10;Insufficient Data: 2015: 25, 2016: 25&#10;&#10;"/>
          <p:cNvGraphicFramePr>
            <a:graphicFrameLocks noChangeAspect="1"/>
          </p:cNvGraphicFramePr>
          <p:nvPr/>
        </p:nvGraphicFramePr>
        <p:xfrm>
          <a:off x="304800" y="1295400"/>
          <a:ext cx="8577263" cy="3789363"/>
        </p:xfrm>
        <a:graphic>
          <a:graphicData uri="http://schemas.openxmlformats.org/presentationml/2006/ole">
            <mc:AlternateContent xmlns:mc="http://schemas.openxmlformats.org/markup-compatibility/2006">
              <mc:Choice xmlns:v="urn:schemas-microsoft-com:vml" Requires="v">
                <p:oleObj spid="_x0000_s1029" name="Worksheet" r:id="rId4" imgW="3794828" imgH="1676400" progId="Excel.Sheet.12">
                  <p:embed/>
                </p:oleObj>
              </mc:Choice>
              <mc:Fallback>
                <p:oleObj name="Worksheet" r:id="rId4" imgW="3794828" imgH="1676400" progId="Excel.Sheet.12">
                  <p:embed/>
                  <p:pic>
                    <p:nvPicPr>
                      <p:cNvPr id="0" name="Picture 4" descr="2015 &amp; 2016 District Levels&#10;&#10;Level 5: 2015: 2 (1%), 2016: 3 (1%)&#10;Level 4: 2015: 9 (2%), 2016: 7 (2%)&#10;Level 3: 2015: 61 (16%), 2016: 59 (15%)&#10;Level 2: 2015: 237 (62%), 2016: 237 (62%)&#10;Level 1: 2015: 71 (19%), 2016: 76 (20%)&#10;Total: 2015: 380 (100%), 2016: 382 (100%)&#10;&#10;Insufficient Data: 2015: 25, 2016: 25&#1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8577263"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381000" y="5410200"/>
            <a:ext cx="7848600" cy="923330"/>
          </a:xfrm>
          <a:prstGeom prst="rect">
            <a:avLst/>
          </a:prstGeom>
          <a:noFill/>
        </p:spPr>
        <p:txBody>
          <a:bodyPr wrap="square" rtlCol="0">
            <a:spAutoFit/>
          </a:bodyPr>
          <a:lstStyle/>
          <a:p>
            <a:r>
              <a:rPr lang="en-US" baseline="30000" dirty="0" smtClean="0"/>
              <a:t>1 </a:t>
            </a:r>
            <a:r>
              <a:rPr lang="en-US" dirty="0" smtClean="0">
                <a:latin typeface="Calibri" pitchFamily="34" charset="0"/>
              </a:rPr>
              <a:t>Schools and single-school districts with insufficient data to be eligible for a level are schools ending in grade PK, K, 1, or 2, very small schools,  and schools without four full years of data.</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11</a:t>
            </a:fld>
            <a:endParaRPr lang="en-US" dirty="0"/>
          </a:p>
        </p:txBody>
      </p:sp>
      <p:sp>
        <p:nvSpPr>
          <p:cNvPr id="6" name="Title 1"/>
          <p:cNvSpPr txBox="1">
            <a:spLocks/>
          </p:cNvSpPr>
          <p:nvPr/>
        </p:nvSpPr>
        <p:spPr>
          <a:xfrm>
            <a:off x="228600" y="0"/>
            <a:ext cx="7924800" cy="838200"/>
          </a:xfrm>
        </p:spPr>
        <p:txBody>
          <a:bodyPr anchor="b" anchorCtr="0">
            <a:normAutofit fontScale="92500"/>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r>
              <a:rPr lang="en-US" sz="4000" dirty="0" smtClean="0">
                <a:latin typeface="Georgia"/>
                <a:cs typeface="Georgia"/>
              </a:rPr>
              <a:t>Level 4 Schools Discussion Overview</a:t>
            </a:r>
            <a:endParaRPr lang="en-US" sz="4000" dirty="0">
              <a:latin typeface="Georgia"/>
              <a:cs typeface="Georgia"/>
            </a:endParaRPr>
          </a:p>
        </p:txBody>
      </p:sp>
      <p:cxnSp>
        <p:nvCxnSpPr>
          <p:cNvPr id="7" name="Straight Connector 6"/>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8" descr="Level 4 Refresher"/>
          <p:cNvGrpSpPr/>
          <p:nvPr/>
        </p:nvGrpSpPr>
        <p:grpSpPr>
          <a:xfrm>
            <a:off x="533400" y="1295400"/>
            <a:ext cx="3810000" cy="914400"/>
            <a:chOff x="1394" y="222528"/>
            <a:chExt cx="1740782" cy="669905"/>
          </a:xfrm>
        </p:grpSpPr>
        <p:sp>
          <p:nvSpPr>
            <p:cNvPr id="10" name="Chevron 9" descr="Level 4 Refresher"/>
            <p:cNvSpPr/>
            <p:nvPr/>
          </p:nvSpPr>
          <p:spPr>
            <a:xfrm>
              <a:off x="1394" y="222528"/>
              <a:ext cx="1740782" cy="669905"/>
            </a:xfrm>
            <a:prstGeom prst="chevron">
              <a:avLst/>
            </a:prstGeom>
            <a:solidFill>
              <a:srgbClr val="6F78DE"/>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1" name="Chevron 4"/>
            <p:cNvSpPr/>
            <p:nvPr/>
          </p:nvSpPr>
          <p:spPr>
            <a:xfrm>
              <a:off x="231309" y="222528"/>
              <a:ext cx="1241604"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ts val="0"/>
                </a:spcAft>
              </a:pPr>
              <a:r>
                <a:rPr lang="en-US" sz="2400" kern="1200" dirty="0" smtClean="0">
                  <a:latin typeface="Calibri"/>
                  <a:cs typeface="Calibri"/>
                </a:rPr>
                <a:t>Level </a:t>
              </a:r>
              <a:r>
                <a:rPr lang="en-US" sz="2400" dirty="0" smtClean="0">
                  <a:latin typeface="Calibri"/>
                  <a:cs typeface="Calibri"/>
                </a:rPr>
                <a:t>4</a:t>
              </a:r>
              <a:endParaRPr lang="en-US" sz="2400" kern="1200" dirty="0" smtClean="0">
                <a:latin typeface="Calibri"/>
                <a:cs typeface="Calibri"/>
              </a:endParaRPr>
            </a:p>
            <a:p>
              <a:pPr lvl="0" algn="ctr" defTabSz="800100">
                <a:lnSpc>
                  <a:spcPct val="90000"/>
                </a:lnSpc>
                <a:spcBef>
                  <a:spcPct val="0"/>
                </a:spcBef>
                <a:spcAft>
                  <a:spcPts val="0"/>
                </a:spcAft>
              </a:pPr>
              <a:r>
                <a:rPr lang="en-US" sz="2400" kern="1200" dirty="0" smtClean="0">
                  <a:latin typeface="Calibri"/>
                  <a:cs typeface="Calibri"/>
                </a:rPr>
                <a:t>Refresher</a:t>
              </a:r>
              <a:endParaRPr lang="en-US" sz="2400" kern="1200" dirty="0">
                <a:latin typeface="Calibri"/>
                <a:cs typeface="Calibri"/>
              </a:endParaRPr>
            </a:p>
          </p:txBody>
        </p:sp>
      </p:grpSp>
      <p:grpSp>
        <p:nvGrpSpPr>
          <p:cNvPr id="3" name="Group 29"/>
          <p:cNvGrpSpPr/>
          <p:nvPr/>
        </p:nvGrpSpPr>
        <p:grpSpPr>
          <a:xfrm>
            <a:off x="533400" y="2590800"/>
            <a:ext cx="3810000" cy="990600"/>
            <a:chOff x="1394" y="222528"/>
            <a:chExt cx="1740782" cy="669905"/>
          </a:xfrm>
        </p:grpSpPr>
        <p:sp>
          <p:nvSpPr>
            <p:cNvPr id="31" name="Chevron 30" descr="Exiting Schools"/>
            <p:cNvSpPr/>
            <p:nvPr/>
          </p:nvSpPr>
          <p:spPr>
            <a:xfrm>
              <a:off x="1394" y="222528"/>
              <a:ext cx="1740782" cy="669905"/>
            </a:xfrm>
            <a:prstGeom prst="chevron">
              <a:avLst/>
            </a:prstGeom>
            <a:solidFill>
              <a:srgbClr val="6F78DE"/>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2" name="Chevron 4" descr="Exiting Schools"/>
            <p:cNvSpPr/>
            <p:nvPr/>
          </p:nvSpPr>
          <p:spPr>
            <a:xfrm>
              <a:off x="149546" y="222528"/>
              <a:ext cx="1407441"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ts val="0"/>
                </a:spcAft>
              </a:pPr>
              <a:r>
                <a:rPr lang="en-US" sz="2400" dirty="0" smtClean="0">
                  <a:latin typeface="Calibri"/>
                  <a:cs typeface="Calibri"/>
                </a:rPr>
                <a:t>Exiting Schools</a:t>
              </a:r>
              <a:endParaRPr lang="en-US" sz="2400" kern="1200" dirty="0">
                <a:latin typeface="Calibri"/>
                <a:cs typeface="Calibri"/>
              </a:endParaRPr>
            </a:p>
          </p:txBody>
        </p:sp>
      </p:grpSp>
      <p:grpSp>
        <p:nvGrpSpPr>
          <p:cNvPr id="4" name="Group 32" descr="Schools Remaining in Level 4"/>
          <p:cNvGrpSpPr/>
          <p:nvPr/>
        </p:nvGrpSpPr>
        <p:grpSpPr>
          <a:xfrm>
            <a:off x="533400" y="3962400"/>
            <a:ext cx="3810000" cy="914400"/>
            <a:chOff x="1394" y="222528"/>
            <a:chExt cx="1740782" cy="669905"/>
          </a:xfrm>
        </p:grpSpPr>
        <p:sp>
          <p:nvSpPr>
            <p:cNvPr id="34" name="Chevron 33"/>
            <p:cNvSpPr/>
            <p:nvPr/>
          </p:nvSpPr>
          <p:spPr>
            <a:xfrm>
              <a:off x="1394" y="222528"/>
              <a:ext cx="1740782" cy="669905"/>
            </a:xfrm>
            <a:prstGeom prst="chevron">
              <a:avLst/>
            </a:prstGeom>
            <a:solidFill>
              <a:srgbClr val="6F78DE"/>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5" name="Chevron 4" descr="Schools Remaining in Level 4"/>
            <p:cNvSpPr/>
            <p:nvPr/>
          </p:nvSpPr>
          <p:spPr>
            <a:xfrm>
              <a:off x="135300" y="222528"/>
              <a:ext cx="1506446"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ts val="0"/>
                </a:spcAft>
              </a:pPr>
              <a:r>
                <a:rPr lang="en-US" sz="2400" kern="1200" dirty="0" smtClean="0">
                  <a:latin typeface="Calibri"/>
                  <a:cs typeface="Calibri"/>
                </a:rPr>
                <a:t>Schools Remaining in Level 4</a:t>
              </a:r>
              <a:endParaRPr lang="en-US" sz="2400" kern="1200" dirty="0">
                <a:latin typeface="Calibri"/>
                <a:cs typeface="Calibri"/>
              </a:endParaRPr>
            </a:p>
          </p:txBody>
        </p:sp>
      </p:grpSp>
      <p:sp>
        <p:nvSpPr>
          <p:cNvPr id="22" name="Content Placeholder 6"/>
          <p:cNvSpPr>
            <a:spLocks noGrp="1"/>
          </p:cNvSpPr>
          <p:nvPr/>
        </p:nvSpPr>
        <p:spPr>
          <a:xfrm>
            <a:off x="4343400" y="1371600"/>
            <a:ext cx="4800600" cy="914400"/>
          </a:xfrm>
          <a:prstGeom prst="rect">
            <a:avLst/>
          </a:prstGeom>
        </p:spPr>
        <p:txBody>
          <a:bodyPr/>
          <a:lstStyle>
            <a:lvl1pPr marL="342900" indent="-342900" algn="l" rtl="0" fontAlgn="base">
              <a:spcBef>
                <a:spcPct val="20000"/>
              </a:spcBef>
              <a:spcAft>
                <a:spcPct val="0"/>
              </a:spcAft>
              <a:buClr>
                <a:schemeClr val="accent1"/>
              </a:buClr>
              <a:buFont typeface="Wingdings 2" pitchFamily="18" charset="2"/>
              <a:buChar char=""/>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2" pitchFamily="18" charset="2"/>
              <a:buChar char="ê"/>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None/>
            </a:pPr>
            <a:r>
              <a:rPr lang="en-US" sz="2000" i="1" dirty="0" smtClean="0">
                <a:latin typeface="Calibri"/>
                <a:cs typeface="Calibri"/>
              </a:rPr>
              <a:t>	Provide an overview of ESE’s process for making exit decisions for Level 4 Schools</a:t>
            </a:r>
          </a:p>
        </p:txBody>
      </p:sp>
      <p:sp>
        <p:nvSpPr>
          <p:cNvPr id="23" name="Content Placeholder 6"/>
          <p:cNvSpPr>
            <a:spLocks noGrp="1"/>
          </p:cNvSpPr>
          <p:nvPr/>
        </p:nvSpPr>
        <p:spPr>
          <a:xfrm>
            <a:off x="4800600" y="3276600"/>
            <a:ext cx="4343400" cy="914400"/>
          </a:xfrm>
          <a:prstGeom prst="rect">
            <a:avLst/>
          </a:prstGeom>
        </p:spPr>
        <p:txBody>
          <a:bodyPr/>
          <a:lstStyle>
            <a:lvl1pPr marL="342900" indent="-342900" algn="l" rtl="0" fontAlgn="base">
              <a:spcBef>
                <a:spcPct val="20000"/>
              </a:spcBef>
              <a:spcAft>
                <a:spcPct val="0"/>
              </a:spcAft>
              <a:buClr>
                <a:schemeClr val="accent1"/>
              </a:buClr>
              <a:buFont typeface="Wingdings 2" pitchFamily="18" charset="2"/>
              <a:buChar char=""/>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2" pitchFamily="18" charset="2"/>
              <a:buChar char="ê"/>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None/>
            </a:pPr>
            <a:r>
              <a:rPr lang="en-US" sz="2000" i="1" dirty="0" smtClean="0">
                <a:latin typeface="Calibri"/>
                <a:cs typeface="Calibri"/>
              </a:rPr>
              <a:t>	Summarize the next steps for each designation pathway</a:t>
            </a:r>
          </a:p>
        </p:txBody>
      </p:sp>
      <p:sp>
        <p:nvSpPr>
          <p:cNvPr id="24" name="Content Placeholder 6"/>
          <p:cNvSpPr>
            <a:spLocks noGrp="1"/>
          </p:cNvSpPr>
          <p:nvPr/>
        </p:nvSpPr>
        <p:spPr>
          <a:xfrm>
            <a:off x="4419600" y="5181600"/>
            <a:ext cx="4495800" cy="914400"/>
          </a:xfrm>
          <a:prstGeom prst="rect">
            <a:avLst/>
          </a:prstGeom>
        </p:spPr>
        <p:txBody>
          <a:bodyPr/>
          <a:lstStyle>
            <a:lvl1pPr marL="342900" indent="-342900" algn="l" rtl="0" fontAlgn="base">
              <a:spcBef>
                <a:spcPct val="20000"/>
              </a:spcBef>
              <a:spcAft>
                <a:spcPct val="0"/>
              </a:spcAft>
              <a:buClr>
                <a:schemeClr val="accent1"/>
              </a:buClr>
              <a:buFont typeface="Wingdings 2" pitchFamily="18" charset="2"/>
              <a:buChar char=""/>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2" pitchFamily="18" charset="2"/>
              <a:buChar char="ê"/>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None/>
            </a:pPr>
            <a:r>
              <a:rPr lang="en-US" sz="2000" i="1" dirty="0" smtClean="0">
                <a:latin typeface="Calibri"/>
                <a:cs typeface="Calibri"/>
              </a:rPr>
              <a:t>	Provide an update about newly identified Level 4 schools</a:t>
            </a:r>
          </a:p>
        </p:txBody>
      </p:sp>
      <p:grpSp>
        <p:nvGrpSpPr>
          <p:cNvPr id="8" name="Group 20" descr="New Level 4 Schools"/>
          <p:cNvGrpSpPr/>
          <p:nvPr/>
        </p:nvGrpSpPr>
        <p:grpSpPr>
          <a:xfrm>
            <a:off x="533400" y="5181600"/>
            <a:ext cx="3810000" cy="914400"/>
            <a:chOff x="1394" y="222528"/>
            <a:chExt cx="1740782" cy="669905"/>
          </a:xfrm>
        </p:grpSpPr>
        <p:sp>
          <p:nvSpPr>
            <p:cNvPr id="29" name="Chevron 28"/>
            <p:cNvSpPr/>
            <p:nvPr/>
          </p:nvSpPr>
          <p:spPr>
            <a:xfrm>
              <a:off x="1394" y="222528"/>
              <a:ext cx="1740782" cy="669905"/>
            </a:xfrm>
            <a:prstGeom prst="chevron">
              <a:avLst/>
            </a:prstGeom>
            <a:solidFill>
              <a:srgbClr val="6F78DE"/>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6" name="Chevron 4" descr="New Level 4 Schools"/>
            <p:cNvSpPr/>
            <p:nvPr/>
          </p:nvSpPr>
          <p:spPr>
            <a:xfrm>
              <a:off x="135300" y="222528"/>
              <a:ext cx="1506446"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ts val="0"/>
                </a:spcAft>
              </a:pPr>
              <a:r>
                <a:rPr lang="en-US" sz="2400" dirty="0" smtClean="0">
                  <a:latin typeface="Calibri"/>
                  <a:cs typeface="Calibri"/>
                </a:rPr>
                <a:t>New Level 4 </a:t>
              </a:r>
            </a:p>
            <a:p>
              <a:pPr lvl="0" algn="ctr" defTabSz="800100">
                <a:lnSpc>
                  <a:spcPct val="90000"/>
                </a:lnSpc>
                <a:spcBef>
                  <a:spcPct val="0"/>
                </a:spcBef>
                <a:spcAft>
                  <a:spcPts val="0"/>
                </a:spcAft>
              </a:pPr>
              <a:r>
                <a:rPr lang="en-US" sz="2400" dirty="0" smtClean="0">
                  <a:latin typeface="Calibri"/>
                  <a:cs typeface="Calibri"/>
                </a:rPr>
                <a:t>Schools</a:t>
              </a:r>
              <a:endParaRPr lang="en-US" sz="2400" kern="1200" dirty="0">
                <a:latin typeface="Calibri"/>
                <a:cs typeface="Calibri"/>
              </a:endParaRPr>
            </a:p>
          </p:txBody>
        </p:sp>
      </p:grpSp>
      <p:sp>
        <p:nvSpPr>
          <p:cNvPr id="37" name="Right Brace 36" descr="Bracket connecting Exiting Schools &amp; Schools Reaming in Level 4 to &quot;Summarize the next steps for each designation pathway&quot;"/>
          <p:cNvSpPr/>
          <p:nvPr/>
        </p:nvSpPr>
        <p:spPr>
          <a:xfrm>
            <a:off x="4419600" y="3048000"/>
            <a:ext cx="685800" cy="13716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1579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12</a:t>
            </a:fld>
            <a:endParaRPr lang="en-US" dirty="0"/>
          </a:p>
        </p:txBody>
      </p:sp>
      <p:sp>
        <p:nvSpPr>
          <p:cNvPr id="6" name="Title 1"/>
          <p:cNvSpPr txBox="1">
            <a:spLocks/>
          </p:cNvSpPr>
          <p:nvPr/>
        </p:nvSpPr>
        <p:spPr>
          <a:xfrm>
            <a:off x="228600" y="0"/>
            <a:ext cx="8610600" cy="838200"/>
          </a:xfrm>
        </p:spPr>
        <p:txBody>
          <a:bodyPr anchor="b" anchorCtr="0">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endParaRPr lang="en-US" sz="3600" dirty="0" smtClean="0">
              <a:latin typeface="Georgia" pitchFamily="18" charset="0"/>
              <a:cs typeface="Georgia"/>
            </a:endParaRPr>
          </a:p>
          <a:p>
            <a:endParaRPr lang="en-US" sz="3600" dirty="0" smtClean="0">
              <a:latin typeface="Georgia" pitchFamily="18" charset="0"/>
              <a:cs typeface="Georgia"/>
            </a:endParaRPr>
          </a:p>
          <a:p>
            <a:r>
              <a:rPr lang="en-US" sz="3600" dirty="0" smtClean="0">
                <a:latin typeface="Georgia" pitchFamily="18" charset="0"/>
              </a:rPr>
              <a:t>7 Cohorts of Level 4 Schools</a:t>
            </a:r>
            <a:endParaRPr lang="en-US" sz="3600" dirty="0">
              <a:latin typeface="Georgia" pitchFamily="18" charset="0"/>
              <a:cs typeface="Georgia"/>
            </a:endParaRPr>
          </a:p>
        </p:txBody>
      </p:sp>
      <p:cxnSp>
        <p:nvCxnSpPr>
          <p:cNvPr id="7" name="Straight Connector 6"/>
          <p:cNvCxnSpPr/>
          <p:nvPr/>
        </p:nvCxnSpPr>
        <p:spPr>
          <a:xfrm>
            <a:off x="228600" y="8382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328993365"/>
              </p:ext>
            </p:extLst>
          </p:nvPr>
        </p:nvGraphicFramePr>
        <p:xfrm>
          <a:off x="304800" y="1524000"/>
          <a:ext cx="8305799" cy="4781794"/>
        </p:xfrm>
        <a:graphic>
          <a:graphicData uri="http://schemas.openxmlformats.org/drawingml/2006/table">
            <a:tbl>
              <a:tblPr firstRow="1" bandRow="1">
                <a:tableStyleId>{5940675A-B579-460E-94D1-54222C63F5DA}</a:tableStyleId>
              </a:tblPr>
              <a:tblGrid>
                <a:gridCol w="1945503"/>
                <a:gridCol w="1478908"/>
                <a:gridCol w="1364519"/>
                <a:gridCol w="3516869"/>
              </a:tblGrid>
              <a:tr h="389106">
                <a:tc>
                  <a:txBody>
                    <a:bodyPr/>
                    <a:lstStyle/>
                    <a:p>
                      <a:pPr algn="ctr"/>
                      <a:r>
                        <a:rPr lang="en-US" b="1" dirty="0" smtClean="0">
                          <a:solidFill>
                            <a:schemeClr val="bg1"/>
                          </a:solidFill>
                          <a:latin typeface="Calibri" pitchFamily="34" charset="0"/>
                        </a:rPr>
                        <a:t>Cohort</a:t>
                      </a:r>
                      <a:endParaRPr lang="en-US" b="1" dirty="0">
                        <a:solidFill>
                          <a:schemeClr val="bg1"/>
                        </a:solidFill>
                        <a:latin typeface="Calibri" pitchFamily="34" charset="0"/>
                      </a:endParaRPr>
                    </a:p>
                  </a:txBody>
                  <a:tcPr anchor="ctr">
                    <a:solidFill>
                      <a:schemeClr val="tx1">
                        <a:lumMod val="40000"/>
                        <a:lumOff val="60000"/>
                      </a:schemeClr>
                    </a:solidFill>
                  </a:tcPr>
                </a:tc>
                <a:tc>
                  <a:txBody>
                    <a:bodyPr/>
                    <a:lstStyle/>
                    <a:p>
                      <a:pPr algn="ctr"/>
                      <a:r>
                        <a:rPr lang="en-US" b="1" dirty="0" smtClean="0">
                          <a:solidFill>
                            <a:schemeClr val="bg1"/>
                          </a:solidFill>
                          <a:latin typeface="Calibri" pitchFamily="34" charset="0"/>
                        </a:rPr>
                        <a:t>Status</a:t>
                      </a:r>
                      <a:endParaRPr lang="en-US" b="1" dirty="0">
                        <a:solidFill>
                          <a:schemeClr val="bg1"/>
                        </a:solidFill>
                        <a:latin typeface="Calibri" pitchFamily="34" charset="0"/>
                      </a:endParaRPr>
                    </a:p>
                  </a:txBody>
                  <a:tcPr anchor="ctr">
                    <a:solidFill>
                      <a:schemeClr val="tx1">
                        <a:lumMod val="40000"/>
                        <a:lumOff val="60000"/>
                      </a:schemeClr>
                    </a:solidFill>
                  </a:tcPr>
                </a:tc>
                <a:tc>
                  <a:txBody>
                    <a:bodyPr/>
                    <a:lstStyle/>
                    <a:p>
                      <a:pPr algn="ctr"/>
                      <a:r>
                        <a:rPr lang="en-US" b="1" dirty="0" smtClean="0">
                          <a:solidFill>
                            <a:schemeClr val="bg1"/>
                          </a:solidFill>
                          <a:latin typeface="Calibri" pitchFamily="34" charset="0"/>
                        </a:rPr>
                        <a:t># of Schools</a:t>
                      </a:r>
                      <a:endParaRPr lang="en-US" b="1" dirty="0">
                        <a:solidFill>
                          <a:schemeClr val="bg1"/>
                        </a:solidFill>
                        <a:latin typeface="Calibri" pitchFamily="34" charset="0"/>
                      </a:endParaRPr>
                    </a:p>
                  </a:txBody>
                  <a:tcPr anchor="ctr">
                    <a:solidFill>
                      <a:schemeClr val="tx1">
                        <a:lumMod val="40000"/>
                        <a:lumOff val="60000"/>
                      </a:schemeClr>
                    </a:solidFill>
                  </a:tcPr>
                </a:tc>
                <a:tc>
                  <a:txBody>
                    <a:bodyPr/>
                    <a:lstStyle/>
                    <a:p>
                      <a:pPr algn="ctr"/>
                      <a:r>
                        <a:rPr lang="en-US" b="1" dirty="0" smtClean="0">
                          <a:solidFill>
                            <a:schemeClr val="bg1"/>
                          </a:solidFill>
                          <a:latin typeface="Calibri" pitchFamily="34" charset="0"/>
                        </a:rPr>
                        <a:t>Relevant Districts</a:t>
                      </a:r>
                      <a:endParaRPr lang="en-US" b="1" dirty="0">
                        <a:solidFill>
                          <a:schemeClr val="bg1"/>
                        </a:solidFill>
                        <a:latin typeface="Calibri" pitchFamily="34" charset="0"/>
                      </a:endParaRPr>
                    </a:p>
                  </a:txBody>
                  <a:tcPr anchor="ctr">
                    <a:solidFill>
                      <a:schemeClr val="tx1">
                        <a:lumMod val="40000"/>
                        <a:lumOff val="60000"/>
                      </a:schemeClr>
                    </a:solidFill>
                  </a:tcPr>
                </a:tc>
              </a:tr>
              <a:tr h="567447">
                <a:tc>
                  <a:txBody>
                    <a:bodyPr/>
                    <a:lstStyle/>
                    <a:p>
                      <a:pPr algn="ctr"/>
                      <a:r>
                        <a:rPr lang="en-US" sz="1600" dirty="0" smtClean="0">
                          <a:solidFill>
                            <a:schemeClr val="tx1"/>
                          </a:solidFill>
                          <a:latin typeface="Calibri" pitchFamily="34" charset="0"/>
                        </a:rPr>
                        <a:t>Cohort</a:t>
                      </a:r>
                      <a:r>
                        <a:rPr lang="en-US" sz="1600" baseline="0" dirty="0" smtClean="0">
                          <a:solidFill>
                            <a:schemeClr val="tx1"/>
                          </a:solidFill>
                          <a:latin typeface="Calibri" pitchFamily="34" charset="0"/>
                        </a:rPr>
                        <a:t> 1</a:t>
                      </a:r>
                    </a:p>
                    <a:p>
                      <a:pPr algn="ctr"/>
                      <a:r>
                        <a:rPr lang="en-US" sz="1300" baseline="0" dirty="0" smtClean="0">
                          <a:solidFill>
                            <a:schemeClr val="tx1"/>
                          </a:solidFill>
                          <a:latin typeface="Calibri" pitchFamily="34" charset="0"/>
                        </a:rPr>
                        <a:t>(Identified in Spring 2010)</a:t>
                      </a:r>
                      <a:endParaRPr lang="en-US" sz="1300" dirty="0">
                        <a:solidFill>
                          <a:schemeClr val="tx1"/>
                        </a:solidFill>
                        <a:latin typeface="Calibri" pitchFamily="34" charset="0"/>
                      </a:endParaRPr>
                    </a:p>
                  </a:txBody>
                  <a:tcPr anchor="ctr">
                    <a:solidFill>
                      <a:schemeClr val="bg1"/>
                    </a:solidFill>
                  </a:tcPr>
                </a:tc>
                <a:tc>
                  <a:txBody>
                    <a:bodyPr/>
                    <a:lstStyle/>
                    <a:p>
                      <a:pPr algn="ctr"/>
                      <a:r>
                        <a:rPr lang="en-US" sz="1400" baseline="0" dirty="0" smtClean="0">
                          <a:latin typeface="Calibri" pitchFamily="34" charset="0"/>
                        </a:rPr>
                        <a:t>Eligible to Exit in Fall 2013</a:t>
                      </a:r>
                    </a:p>
                  </a:txBody>
                  <a:tcPr anchor="ctr"/>
                </a:tc>
                <a:tc>
                  <a:txBody>
                    <a:bodyPr/>
                    <a:lstStyle/>
                    <a:p>
                      <a:pPr algn="ctr"/>
                      <a:r>
                        <a:rPr lang="en-US" sz="1600" dirty="0" smtClean="0">
                          <a:latin typeface="Calibri" pitchFamily="34" charset="0"/>
                        </a:rPr>
                        <a:t>35</a:t>
                      </a:r>
                      <a:endParaRPr lang="en-US" sz="1600" dirty="0">
                        <a:latin typeface="Calibri" pitchFamily="34" charset="0"/>
                      </a:endParaRPr>
                    </a:p>
                  </a:txBody>
                  <a:tcPr anchor="ctr"/>
                </a:tc>
                <a:tc>
                  <a:txBody>
                    <a:bodyPr/>
                    <a:lstStyle/>
                    <a:p>
                      <a:pPr algn="ctr"/>
                      <a:r>
                        <a:rPr lang="en-US" sz="1500" dirty="0" smtClean="0">
                          <a:latin typeface="Calibri" pitchFamily="34" charset="0"/>
                        </a:rPr>
                        <a:t>Boston, Fall River, Holyoke, Lawrence, Lowell, Lynn, New Bedford, Springfield, Worcester</a:t>
                      </a:r>
                      <a:endParaRPr lang="en-US" sz="1500" dirty="0">
                        <a:latin typeface="Calibri" pitchFamily="34" charset="0"/>
                      </a:endParaRPr>
                    </a:p>
                  </a:txBody>
                  <a:tcPr anchor="ctr"/>
                </a:tc>
              </a:tr>
              <a:tr h="567447">
                <a:tc>
                  <a:txBody>
                    <a:bodyPr/>
                    <a:lstStyle/>
                    <a:p>
                      <a:pPr algn="ctr"/>
                      <a:r>
                        <a:rPr lang="en-US" sz="1600" dirty="0" smtClean="0">
                          <a:solidFill>
                            <a:schemeClr val="tx1"/>
                          </a:solidFill>
                          <a:latin typeface="Calibri" pitchFamily="34" charset="0"/>
                        </a:rPr>
                        <a:t>Cohort 2</a:t>
                      </a:r>
                    </a:p>
                    <a:p>
                      <a:pPr algn="ctr"/>
                      <a:r>
                        <a:rPr lang="en-US" sz="1300" dirty="0" smtClean="0">
                          <a:solidFill>
                            <a:schemeClr val="tx1"/>
                          </a:solidFill>
                          <a:latin typeface="Calibri" pitchFamily="34" charset="0"/>
                        </a:rPr>
                        <a:t>(Identified in Fall 2011)</a:t>
                      </a:r>
                      <a:endParaRPr lang="en-US" sz="1300" dirty="0">
                        <a:solidFill>
                          <a:schemeClr val="tx1"/>
                        </a:solidFill>
                        <a:latin typeface="Calibri" pitchFamily="34" charset="0"/>
                      </a:endParaRPr>
                    </a:p>
                  </a:txBody>
                  <a:tcPr anchor="ctr">
                    <a:noFill/>
                  </a:tcPr>
                </a:tc>
                <a:tc>
                  <a:txBody>
                    <a:bodyPr/>
                    <a:lstStyle/>
                    <a:p>
                      <a:pPr algn="ctr"/>
                      <a:r>
                        <a:rPr lang="en-US" sz="1400" dirty="0" smtClean="0">
                          <a:latin typeface="Calibri" pitchFamily="34" charset="0"/>
                        </a:rPr>
                        <a:t>Eligible to Exit in Fall 2015</a:t>
                      </a:r>
                      <a:endParaRPr lang="en-US" sz="1400" dirty="0">
                        <a:latin typeface="Calibri" pitchFamily="34" charset="0"/>
                      </a:endParaRPr>
                    </a:p>
                  </a:txBody>
                  <a:tcPr anchor="ctr">
                    <a:noFill/>
                  </a:tcPr>
                </a:tc>
                <a:tc>
                  <a:txBody>
                    <a:bodyPr/>
                    <a:lstStyle/>
                    <a:p>
                      <a:pPr algn="ctr"/>
                      <a:r>
                        <a:rPr lang="en-US" sz="1600" dirty="0" smtClean="0">
                          <a:latin typeface="Calibri" pitchFamily="34" charset="0"/>
                        </a:rPr>
                        <a:t>6</a:t>
                      </a:r>
                      <a:endParaRPr lang="en-US" sz="1600" dirty="0">
                        <a:latin typeface="Calibri" pitchFamily="34" charset="0"/>
                      </a:endParaRPr>
                    </a:p>
                  </a:txBody>
                  <a:tcPr anchor="ctr">
                    <a:noFill/>
                  </a:tcPr>
                </a:tc>
                <a:tc>
                  <a:txBody>
                    <a:bodyPr/>
                    <a:lstStyle/>
                    <a:p>
                      <a:pPr algn="ctr"/>
                      <a:r>
                        <a:rPr lang="en-US" sz="1500" dirty="0" smtClean="0">
                          <a:latin typeface="Calibri" pitchFamily="34" charset="0"/>
                        </a:rPr>
                        <a:t>Lawrence, New Bedford, Salem, Worcester</a:t>
                      </a:r>
                      <a:endParaRPr lang="en-US" sz="1500" dirty="0">
                        <a:latin typeface="Calibri" pitchFamily="34" charset="0"/>
                      </a:endParaRPr>
                    </a:p>
                  </a:txBody>
                  <a:tcPr anchor="ctr">
                    <a:noFill/>
                  </a:tcPr>
                </a:tc>
              </a:tr>
              <a:tr h="567447">
                <a:tc>
                  <a:txBody>
                    <a:bodyPr/>
                    <a:lstStyle/>
                    <a:p>
                      <a:pPr algn="ctr"/>
                      <a:r>
                        <a:rPr lang="en-US" sz="1600" dirty="0" smtClean="0">
                          <a:solidFill>
                            <a:schemeClr val="tx1"/>
                          </a:solidFill>
                          <a:latin typeface="Calibri" pitchFamily="34" charset="0"/>
                        </a:rPr>
                        <a:t>Cohort 3</a:t>
                      </a:r>
                    </a:p>
                    <a:p>
                      <a:pPr algn="ctr"/>
                      <a:r>
                        <a:rPr lang="en-US" sz="1300" dirty="0" smtClean="0">
                          <a:solidFill>
                            <a:schemeClr val="tx1"/>
                          </a:solidFill>
                          <a:latin typeface="Calibri" pitchFamily="34" charset="0"/>
                        </a:rPr>
                        <a:t>(Identified in Fall 2012)</a:t>
                      </a:r>
                      <a:endParaRPr lang="en-US" sz="1300" dirty="0">
                        <a:solidFill>
                          <a:schemeClr val="tx1"/>
                        </a:solidFill>
                        <a:latin typeface="Calibri" pitchFamily="34"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Eligible to Exit in Fall 2016</a:t>
                      </a:r>
                    </a:p>
                  </a:txBody>
                  <a:tcPr anchor="ctr"/>
                </a:tc>
                <a:tc>
                  <a:txBody>
                    <a:bodyPr/>
                    <a:lstStyle/>
                    <a:p>
                      <a:pPr algn="ctr"/>
                      <a:r>
                        <a:rPr lang="en-US" sz="1600" dirty="0" smtClean="0">
                          <a:latin typeface="Calibri" pitchFamily="34" charset="0"/>
                        </a:rPr>
                        <a:t>4</a:t>
                      </a:r>
                      <a:endParaRPr lang="en-US" sz="1600" dirty="0">
                        <a:latin typeface="Calibri" pitchFamily="34" charset="0"/>
                      </a:endParaRPr>
                    </a:p>
                  </a:txBody>
                  <a:tcPr anchor="ctr"/>
                </a:tc>
                <a:tc>
                  <a:txBody>
                    <a:bodyPr/>
                    <a:lstStyle/>
                    <a:p>
                      <a:pPr algn="ctr"/>
                      <a:r>
                        <a:rPr lang="en-US" sz="1500" dirty="0" smtClean="0">
                          <a:latin typeface="Calibri" pitchFamily="34" charset="0"/>
                        </a:rPr>
                        <a:t>Boston,</a:t>
                      </a:r>
                      <a:r>
                        <a:rPr lang="en-US" sz="1500" baseline="0" dirty="0" smtClean="0">
                          <a:latin typeface="Calibri" pitchFamily="34" charset="0"/>
                        </a:rPr>
                        <a:t> Lawrence, Springfield</a:t>
                      </a:r>
                      <a:endParaRPr lang="en-US" sz="1500" dirty="0">
                        <a:latin typeface="Calibri" pitchFamily="34" charset="0"/>
                      </a:endParaRPr>
                    </a:p>
                  </a:txBody>
                  <a:tcPr anchor="ctr"/>
                </a:tc>
              </a:tr>
              <a:tr h="583660">
                <a:tc>
                  <a:txBody>
                    <a:bodyPr/>
                    <a:lstStyle/>
                    <a:p>
                      <a:pPr algn="ctr"/>
                      <a:r>
                        <a:rPr lang="en-US" sz="1600" dirty="0" smtClean="0">
                          <a:solidFill>
                            <a:schemeClr val="tx1"/>
                          </a:solidFill>
                          <a:latin typeface="Calibri" pitchFamily="34" charset="0"/>
                        </a:rPr>
                        <a:t>Cohort 4</a:t>
                      </a:r>
                    </a:p>
                    <a:p>
                      <a:pPr algn="ctr"/>
                      <a:r>
                        <a:rPr lang="en-US" sz="1300" dirty="0" smtClean="0">
                          <a:solidFill>
                            <a:schemeClr val="tx1"/>
                          </a:solidFill>
                          <a:latin typeface="Calibri" pitchFamily="34" charset="0"/>
                        </a:rPr>
                        <a:t>(Identified in Fall 2013)</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Eligible to Exit in Fall 2017</a:t>
                      </a:r>
                    </a:p>
                  </a:txBody>
                  <a:tcPr anchor="ctr">
                    <a:noFill/>
                  </a:tcPr>
                </a:tc>
                <a:tc>
                  <a:txBody>
                    <a:bodyPr/>
                    <a:lstStyle/>
                    <a:p>
                      <a:pPr algn="ctr"/>
                      <a:r>
                        <a:rPr lang="en-US" sz="1600" dirty="0" smtClean="0">
                          <a:latin typeface="Calibri" pitchFamily="34" charset="0"/>
                        </a:rPr>
                        <a:t>7</a:t>
                      </a:r>
                      <a:endParaRPr lang="en-US" sz="1600" dirty="0">
                        <a:latin typeface="Calibri" pitchFamily="34" charset="0"/>
                      </a:endParaRPr>
                    </a:p>
                  </a:txBody>
                  <a:tcPr anchor="ctr">
                    <a:noFill/>
                  </a:tcPr>
                </a:tc>
                <a:tc>
                  <a:txBody>
                    <a:bodyPr/>
                    <a:lstStyle/>
                    <a:p>
                      <a:pPr algn="ctr"/>
                      <a:r>
                        <a:rPr lang="en-US" sz="1500" dirty="0" smtClean="0">
                          <a:latin typeface="Calibri" pitchFamily="34" charset="0"/>
                        </a:rPr>
                        <a:t>Athol-</a:t>
                      </a:r>
                      <a:r>
                        <a:rPr lang="en-US" sz="1500" dirty="0" err="1" smtClean="0">
                          <a:latin typeface="Calibri" pitchFamily="34" charset="0"/>
                        </a:rPr>
                        <a:t>Royalston</a:t>
                      </a:r>
                      <a:r>
                        <a:rPr lang="en-US" sz="1500" dirty="0" smtClean="0">
                          <a:latin typeface="Calibri" pitchFamily="34" charset="0"/>
                        </a:rPr>
                        <a:t>, Boston, Fall River, New Bedford, Springfield</a:t>
                      </a:r>
                      <a:endParaRPr lang="en-US" sz="1500" dirty="0">
                        <a:latin typeface="Calibri" pitchFamily="34" charset="0"/>
                      </a:endParaRPr>
                    </a:p>
                  </a:txBody>
                  <a:tcPr anchor="ctr">
                    <a:noFill/>
                  </a:tcPr>
                </a:tc>
              </a:tr>
              <a:tr h="567447">
                <a:tc>
                  <a:txBody>
                    <a:bodyPr/>
                    <a:lstStyle/>
                    <a:p>
                      <a:pPr algn="ctr"/>
                      <a:r>
                        <a:rPr lang="en-US" sz="1600" dirty="0" smtClean="0">
                          <a:solidFill>
                            <a:schemeClr val="tx1"/>
                          </a:solidFill>
                          <a:latin typeface="Calibri" pitchFamily="34" charset="0"/>
                        </a:rPr>
                        <a:t>Cohort 5</a:t>
                      </a:r>
                    </a:p>
                    <a:p>
                      <a:pPr algn="ctr"/>
                      <a:r>
                        <a:rPr lang="en-US" sz="1300" dirty="0" smtClean="0">
                          <a:solidFill>
                            <a:schemeClr val="tx1"/>
                          </a:solidFill>
                          <a:latin typeface="Calibri" pitchFamily="34" charset="0"/>
                        </a:rPr>
                        <a:t>(Identified in Fall 2014)</a:t>
                      </a:r>
                    </a:p>
                  </a:txBody>
                  <a:tcPr anchor="ctr">
                    <a:solidFill>
                      <a:schemeClr val="bg1"/>
                    </a:solidFill>
                  </a:tcPr>
                </a:tc>
                <a:tc>
                  <a:txBody>
                    <a:bodyPr/>
                    <a:lstStyle/>
                    <a:p>
                      <a:pPr algn="ctr"/>
                      <a:r>
                        <a:rPr lang="en-US" sz="1400" dirty="0" smtClean="0">
                          <a:latin typeface="Calibri" pitchFamily="34" charset="0"/>
                        </a:rPr>
                        <a:t>Eligible to Exit in Fall 2018</a:t>
                      </a:r>
                      <a:endParaRPr lang="en-US" sz="1400" dirty="0">
                        <a:latin typeface="Calibri" pitchFamily="34" charset="0"/>
                      </a:endParaRPr>
                    </a:p>
                  </a:txBody>
                  <a:tcPr anchor="ctr"/>
                </a:tc>
                <a:tc>
                  <a:txBody>
                    <a:bodyPr/>
                    <a:lstStyle/>
                    <a:p>
                      <a:pPr algn="ctr"/>
                      <a:r>
                        <a:rPr lang="en-US" sz="1600" dirty="0" smtClean="0">
                          <a:latin typeface="Calibri" pitchFamily="34" charset="0"/>
                        </a:rPr>
                        <a:t>6</a:t>
                      </a:r>
                      <a:endParaRPr lang="en-US" sz="1600" dirty="0">
                        <a:latin typeface="Calibri" pitchFamily="34" charset="0"/>
                      </a:endParaRPr>
                    </a:p>
                  </a:txBody>
                  <a:tcPr anchor="ctr"/>
                </a:tc>
                <a:tc>
                  <a:txBody>
                    <a:bodyPr/>
                    <a:lstStyle/>
                    <a:p>
                      <a:pPr algn="ctr"/>
                      <a:r>
                        <a:rPr lang="en-US" sz="1500" dirty="0" smtClean="0">
                          <a:latin typeface="Calibri" pitchFamily="34" charset="0"/>
                        </a:rPr>
                        <a:t>Boston,</a:t>
                      </a:r>
                      <a:r>
                        <a:rPr lang="en-US" sz="1500" baseline="0" dirty="0" smtClean="0">
                          <a:latin typeface="Calibri" pitchFamily="34" charset="0"/>
                        </a:rPr>
                        <a:t> Springfield, Worcester</a:t>
                      </a:r>
                      <a:endParaRPr lang="en-US" sz="1500" dirty="0">
                        <a:latin typeface="Calibri" pitchFamily="34" charset="0"/>
                      </a:endParaRPr>
                    </a:p>
                  </a:txBody>
                  <a:tcPr anchor="ctr"/>
                </a:tc>
              </a:tr>
              <a:tr h="778213">
                <a:tc>
                  <a:txBody>
                    <a:bodyPr/>
                    <a:lstStyle/>
                    <a:p>
                      <a:pPr algn="ctr"/>
                      <a:r>
                        <a:rPr lang="en-US" sz="1600" dirty="0" smtClean="0">
                          <a:solidFill>
                            <a:schemeClr val="tx1"/>
                          </a:solidFill>
                          <a:latin typeface="Calibri" pitchFamily="34" charset="0"/>
                        </a:rPr>
                        <a:t>Cohort 6</a:t>
                      </a:r>
                    </a:p>
                    <a:p>
                      <a:pPr algn="ctr"/>
                      <a:r>
                        <a:rPr lang="en-US" sz="1300" dirty="0" smtClean="0">
                          <a:solidFill>
                            <a:schemeClr val="tx1"/>
                          </a:solidFill>
                          <a:latin typeface="Calibri" pitchFamily="34" charset="0"/>
                        </a:rPr>
                        <a:t>(Identified</a:t>
                      </a:r>
                      <a:r>
                        <a:rPr lang="en-US" sz="1300" baseline="0" dirty="0" smtClean="0">
                          <a:solidFill>
                            <a:schemeClr val="tx1"/>
                          </a:solidFill>
                          <a:latin typeface="Calibri" pitchFamily="34" charset="0"/>
                        </a:rPr>
                        <a:t> in Fall 2015)</a:t>
                      </a:r>
                      <a:endParaRPr lang="en-US" sz="1300" dirty="0" smtClean="0">
                        <a:solidFill>
                          <a:schemeClr val="tx1"/>
                        </a:solidFill>
                        <a:latin typeface="Calibri" pitchFamily="34"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Eligible to Exit in Fall 2019</a:t>
                      </a:r>
                    </a:p>
                    <a:p>
                      <a:pPr algn="ctr"/>
                      <a:endParaRPr lang="en-US" sz="1400" dirty="0">
                        <a:latin typeface="Calibri" pitchFamily="34" charset="0"/>
                      </a:endParaRPr>
                    </a:p>
                  </a:txBody>
                  <a:tcPr anchor="ctr"/>
                </a:tc>
                <a:tc>
                  <a:txBody>
                    <a:bodyPr/>
                    <a:lstStyle/>
                    <a:p>
                      <a:pPr algn="ctr"/>
                      <a:r>
                        <a:rPr lang="en-US" sz="1600" dirty="0" smtClean="0">
                          <a:latin typeface="Calibri" pitchFamily="34" charset="0"/>
                        </a:rPr>
                        <a:t>1</a:t>
                      </a:r>
                      <a:endParaRPr lang="en-US" sz="1600" dirty="0">
                        <a:latin typeface="Calibri" pitchFamily="34" charset="0"/>
                      </a:endParaRPr>
                    </a:p>
                  </a:txBody>
                  <a:tcPr anchor="ctr"/>
                </a:tc>
                <a:tc>
                  <a:txBody>
                    <a:bodyPr/>
                    <a:lstStyle/>
                    <a:p>
                      <a:pPr algn="ctr"/>
                      <a:r>
                        <a:rPr lang="en-US" sz="1500" dirty="0" smtClean="0">
                          <a:latin typeface="Calibri" pitchFamily="34" charset="0"/>
                        </a:rPr>
                        <a:t>Boston</a:t>
                      </a:r>
                      <a:endParaRPr lang="en-US" sz="1500" dirty="0">
                        <a:latin typeface="Calibri" pitchFamily="34" charset="0"/>
                      </a:endParaRPr>
                    </a:p>
                  </a:txBody>
                  <a:tcPr anchor="ctr"/>
                </a:tc>
              </a:tr>
              <a:tr h="551234">
                <a:tc>
                  <a:txBody>
                    <a:bodyPr/>
                    <a:lstStyle/>
                    <a:p>
                      <a:pPr marL="0" algn="ctr" defTabSz="914400" rtl="0" eaLnBrk="1" latinLnBrk="0" hangingPunct="1"/>
                      <a:r>
                        <a:rPr lang="en-US" sz="1600" kern="1200" dirty="0" smtClean="0">
                          <a:solidFill>
                            <a:schemeClr val="tx1"/>
                          </a:solidFill>
                          <a:latin typeface="Calibri" pitchFamily="34" charset="0"/>
                          <a:ea typeface="+mn-ea"/>
                          <a:cs typeface="+mn-cs"/>
                        </a:rPr>
                        <a:t>Cohort  7</a:t>
                      </a:r>
                    </a:p>
                    <a:p>
                      <a:pPr marL="0" algn="ctr" defTabSz="914400" rtl="0" eaLnBrk="1" latinLnBrk="0" hangingPunct="1"/>
                      <a:r>
                        <a:rPr lang="en-US" sz="1300" kern="1200" dirty="0" smtClean="0">
                          <a:solidFill>
                            <a:schemeClr val="tx1"/>
                          </a:solidFill>
                          <a:latin typeface="Calibri" pitchFamily="34" charset="0"/>
                          <a:ea typeface="+mn-ea"/>
                          <a:cs typeface="+mn-cs"/>
                        </a:rPr>
                        <a:t>(Identified in Fall 2016)</a:t>
                      </a:r>
                    </a:p>
                  </a:txBody>
                  <a:tcPr anchor="ctr">
                    <a:solidFill>
                      <a:schemeClr val="bg1"/>
                    </a:solidFill>
                  </a:tcPr>
                </a:tc>
                <a:tc>
                  <a:txBody>
                    <a:bodyPr/>
                    <a:lstStyle/>
                    <a:p>
                      <a:pPr algn="ctr"/>
                      <a:r>
                        <a:rPr lang="en-US" sz="1400" dirty="0" smtClean="0">
                          <a:latin typeface="Calibri" pitchFamily="34" charset="0"/>
                        </a:rPr>
                        <a:t>Eligible to Exit in Fall</a:t>
                      </a:r>
                      <a:r>
                        <a:rPr lang="en-US" sz="1400" baseline="0" dirty="0" smtClean="0">
                          <a:latin typeface="Calibri" pitchFamily="34" charset="0"/>
                        </a:rPr>
                        <a:t> 2020</a:t>
                      </a:r>
                      <a:endParaRPr lang="en-US" sz="1400" dirty="0">
                        <a:latin typeface="Calibri" pitchFamily="34" charset="0"/>
                      </a:endParaRPr>
                    </a:p>
                  </a:txBody>
                  <a:tcPr anchor="ctr"/>
                </a:tc>
                <a:tc>
                  <a:txBody>
                    <a:bodyPr/>
                    <a:lstStyle/>
                    <a:p>
                      <a:pPr algn="ctr"/>
                      <a:r>
                        <a:rPr lang="en-US" sz="1600" dirty="0" smtClean="0">
                          <a:latin typeface="Calibri" pitchFamily="34" charset="0"/>
                        </a:rPr>
                        <a:t>3</a:t>
                      </a:r>
                      <a:endParaRPr lang="en-US" sz="1600" dirty="0">
                        <a:latin typeface="Calibri" pitchFamily="34" charset="0"/>
                      </a:endParaRPr>
                    </a:p>
                  </a:txBody>
                  <a:tcPr anchor="ctr"/>
                </a:tc>
                <a:tc>
                  <a:txBody>
                    <a:bodyPr/>
                    <a:lstStyle/>
                    <a:p>
                      <a:pPr algn="ctr"/>
                      <a:r>
                        <a:rPr lang="en-US" sz="1500" dirty="0" smtClean="0">
                          <a:latin typeface="Calibri" pitchFamily="34" charset="0"/>
                        </a:rPr>
                        <a:t>Boston, Fall River</a:t>
                      </a:r>
                      <a:endParaRPr lang="en-US" sz="1500" dirty="0">
                        <a:latin typeface="Calibri" pitchFamily="34" charset="0"/>
                      </a:endParaRPr>
                    </a:p>
                  </a:txBody>
                  <a:tcPr anchor="ctr"/>
                </a:tc>
              </a:tr>
            </a:tbl>
          </a:graphicData>
        </a:graphic>
      </p:graphicFrame>
      <p:sp>
        <p:nvSpPr>
          <p:cNvPr id="9" name="Oval 8" descr="circle encompassing Cohort 1, 2, and 3"/>
          <p:cNvSpPr/>
          <p:nvPr/>
        </p:nvSpPr>
        <p:spPr>
          <a:xfrm>
            <a:off x="0" y="1905000"/>
            <a:ext cx="8991600" cy="1981200"/>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circle encompassing Cohort 7"/>
          <p:cNvSpPr/>
          <p:nvPr/>
        </p:nvSpPr>
        <p:spPr>
          <a:xfrm>
            <a:off x="0" y="5562600"/>
            <a:ext cx="8915400" cy="838200"/>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86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13</a:t>
            </a:fld>
            <a:endParaRPr lang="en-US" dirty="0"/>
          </a:p>
        </p:txBody>
      </p:sp>
      <p:sp>
        <p:nvSpPr>
          <p:cNvPr id="6" name="Title 1"/>
          <p:cNvSpPr txBox="1">
            <a:spLocks/>
          </p:cNvSpPr>
          <p:nvPr/>
        </p:nvSpPr>
        <p:spPr>
          <a:xfrm>
            <a:off x="228600" y="0"/>
            <a:ext cx="8763000" cy="838200"/>
          </a:xfrm>
        </p:spPr>
        <p:txBody>
          <a:bodyPr anchor="b" anchorCtr="0">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r>
              <a:rPr lang="en-US" sz="3600" dirty="0" smtClean="0">
                <a:latin typeface="Georgia"/>
                <a:cs typeface="Georgia"/>
              </a:rPr>
              <a:t>Previous Decision Overview (2013-2015)</a:t>
            </a:r>
            <a:endParaRPr lang="en-US" sz="3600" dirty="0">
              <a:latin typeface="Georgia"/>
              <a:cs typeface="Georgia"/>
            </a:endParaRPr>
          </a:p>
        </p:txBody>
      </p:sp>
      <p:cxnSp>
        <p:nvCxnSpPr>
          <p:cNvPr id="7" name="Straight Connector 6"/>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2098436469"/>
              </p:ext>
            </p:extLst>
          </p:nvPr>
        </p:nvGraphicFramePr>
        <p:xfrm>
          <a:off x="457200" y="1524000"/>
          <a:ext cx="7696200" cy="4343400"/>
        </p:xfrm>
        <a:graphic>
          <a:graphicData uri="http://schemas.openxmlformats.org/drawingml/2006/table">
            <a:tbl>
              <a:tblPr firstRow="1" bandRow="1">
                <a:tableStyleId>{5940675A-B579-460E-94D1-54222C63F5DA}</a:tableStyleId>
              </a:tblPr>
              <a:tblGrid>
                <a:gridCol w="2133600"/>
                <a:gridCol w="1768698"/>
                <a:gridCol w="3793902"/>
              </a:tblGrid>
              <a:tr h="670813">
                <a:tc>
                  <a:txBody>
                    <a:bodyPr/>
                    <a:lstStyle/>
                    <a:p>
                      <a:pPr algn="ctr"/>
                      <a:r>
                        <a:rPr lang="en-US" b="1" dirty="0" smtClean="0">
                          <a:latin typeface="Calibri" pitchFamily="34" charset="0"/>
                        </a:rPr>
                        <a:t>Determination</a:t>
                      </a:r>
                      <a:endParaRPr lang="en-US" b="1" dirty="0">
                        <a:latin typeface="Calibri" pitchFamily="34" charset="0"/>
                      </a:endParaRPr>
                    </a:p>
                  </a:txBody>
                  <a:tcPr anchor="ctr"/>
                </a:tc>
                <a:tc>
                  <a:txBody>
                    <a:bodyPr/>
                    <a:lstStyle/>
                    <a:p>
                      <a:pPr algn="ctr"/>
                      <a:r>
                        <a:rPr lang="en-US" b="1" dirty="0" smtClean="0">
                          <a:latin typeface="Calibri" pitchFamily="34" charset="0"/>
                        </a:rPr>
                        <a:t># of Schools</a:t>
                      </a:r>
                      <a:endParaRPr lang="en-US" b="1" dirty="0">
                        <a:latin typeface="Calibri" pitchFamily="34" charset="0"/>
                      </a:endParaRPr>
                    </a:p>
                  </a:txBody>
                  <a:tcPr anchor="ctr"/>
                </a:tc>
                <a:tc>
                  <a:txBody>
                    <a:bodyPr/>
                    <a:lstStyle/>
                    <a:p>
                      <a:pPr algn="ctr"/>
                      <a:r>
                        <a:rPr lang="en-US" b="1" smtClean="0">
                          <a:latin typeface="Calibri" pitchFamily="34" charset="0"/>
                        </a:rPr>
                        <a:t>Relevant </a:t>
                      </a:r>
                      <a:endParaRPr lang="en-US" b="1" dirty="0" smtClean="0">
                        <a:latin typeface="Calibri" pitchFamily="34" charset="0"/>
                      </a:endParaRPr>
                    </a:p>
                    <a:p>
                      <a:pPr algn="ctr"/>
                      <a:r>
                        <a:rPr lang="en-US" b="1" dirty="0" smtClean="0">
                          <a:latin typeface="Calibri" pitchFamily="34" charset="0"/>
                        </a:rPr>
                        <a:t>Districts</a:t>
                      </a:r>
                      <a:endParaRPr lang="en-US" b="1" dirty="0">
                        <a:latin typeface="Calibri" pitchFamily="34" charset="0"/>
                      </a:endParaRPr>
                    </a:p>
                  </a:txBody>
                  <a:tcPr anchor="ctr"/>
                </a:tc>
              </a:tr>
              <a:tr h="929387">
                <a:tc>
                  <a:txBody>
                    <a:bodyPr/>
                    <a:lstStyle/>
                    <a:p>
                      <a:pPr algn="ctr"/>
                      <a:r>
                        <a:rPr lang="en-US" dirty="0" smtClean="0">
                          <a:solidFill>
                            <a:schemeClr val="bg1"/>
                          </a:solidFill>
                          <a:latin typeface="Calibri" pitchFamily="34" charset="0"/>
                        </a:rPr>
                        <a:t>Exit to Level 1, 2 or 3</a:t>
                      </a:r>
                      <a:endParaRPr lang="en-US" dirty="0">
                        <a:solidFill>
                          <a:schemeClr val="bg1"/>
                        </a:solidFill>
                        <a:latin typeface="Calibri" pitchFamily="34" charset="0"/>
                      </a:endParaRPr>
                    </a:p>
                  </a:txBody>
                  <a:tcPr anchor="ctr">
                    <a:solidFill>
                      <a:schemeClr val="accent4"/>
                    </a:solidFill>
                  </a:tcPr>
                </a:tc>
                <a:tc>
                  <a:txBody>
                    <a:bodyPr/>
                    <a:lstStyle/>
                    <a:p>
                      <a:pPr algn="ctr"/>
                      <a:r>
                        <a:rPr lang="en-US" dirty="0" smtClean="0">
                          <a:latin typeface="Calibri" pitchFamily="34" charset="0"/>
                        </a:rPr>
                        <a:t>22</a:t>
                      </a:r>
                      <a:endParaRPr lang="en-US" dirty="0">
                        <a:latin typeface="Calibri" pitchFamily="34" charset="0"/>
                      </a:endParaRPr>
                    </a:p>
                  </a:txBody>
                  <a:tcPr anchor="ctr"/>
                </a:tc>
                <a:tc>
                  <a:txBody>
                    <a:bodyPr/>
                    <a:lstStyle/>
                    <a:p>
                      <a:pPr algn="ctr"/>
                      <a:r>
                        <a:rPr lang="en-US" dirty="0" smtClean="0">
                          <a:latin typeface="Calibri" pitchFamily="34" charset="0"/>
                        </a:rPr>
                        <a:t>Boston, </a:t>
                      </a:r>
                      <a:r>
                        <a:rPr lang="en-US" baseline="0" dirty="0" smtClean="0">
                          <a:latin typeface="Calibri" pitchFamily="34" charset="0"/>
                        </a:rPr>
                        <a:t>Fall River, </a:t>
                      </a:r>
                      <a:r>
                        <a:rPr lang="en-US" dirty="0" smtClean="0">
                          <a:latin typeface="Calibri" pitchFamily="34" charset="0"/>
                        </a:rPr>
                        <a:t>Lawrence, Lowell, </a:t>
                      </a:r>
                      <a:r>
                        <a:rPr lang="en-US" baseline="0" dirty="0" smtClean="0">
                          <a:latin typeface="Calibri" pitchFamily="34" charset="0"/>
                        </a:rPr>
                        <a:t>Lynn, </a:t>
                      </a:r>
                      <a:r>
                        <a:rPr lang="en-US" dirty="0" smtClean="0">
                          <a:latin typeface="Calibri" pitchFamily="34" charset="0"/>
                        </a:rPr>
                        <a:t>Springfield,</a:t>
                      </a:r>
                      <a:r>
                        <a:rPr lang="en-US" baseline="0" dirty="0" smtClean="0">
                          <a:latin typeface="Calibri" pitchFamily="34" charset="0"/>
                        </a:rPr>
                        <a:t> Worcester</a:t>
                      </a:r>
                      <a:endParaRPr lang="en-US" dirty="0">
                        <a:latin typeface="Calibri" pitchFamily="34" charset="0"/>
                      </a:endParaRPr>
                    </a:p>
                  </a:txBody>
                  <a:tcPr anchor="ctr"/>
                </a:tc>
              </a:tr>
              <a:tr h="914400">
                <a:tc>
                  <a:txBody>
                    <a:bodyPr/>
                    <a:lstStyle/>
                    <a:p>
                      <a:pPr algn="ctr"/>
                      <a:r>
                        <a:rPr lang="en-US" dirty="0" smtClean="0">
                          <a:solidFill>
                            <a:schemeClr val="bg1"/>
                          </a:solidFill>
                          <a:latin typeface="Calibri" pitchFamily="34" charset="0"/>
                        </a:rPr>
                        <a:t>Remain in Level 4</a:t>
                      </a:r>
                      <a:endParaRPr lang="en-US" dirty="0">
                        <a:solidFill>
                          <a:schemeClr val="bg1"/>
                        </a:solidFill>
                        <a:latin typeface="Calibri" pitchFamily="34" charset="0"/>
                      </a:endParaRPr>
                    </a:p>
                  </a:txBody>
                  <a:tcPr anchor="ctr">
                    <a:solidFill>
                      <a:schemeClr val="accent3"/>
                    </a:solidFill>
                  </a:tcPr>
                </a:tc>
                <a:tc>
                  <a:txBody>
                    <a:bodyPr/>
                    <a:lstStyle/>
                    <a:p>
                      <a:pPr algn="ctr"/>
                      <a:r>
                        <a:rPr lang="en-US" dirty="0" smtClean="0">
                          <a:latin typeface="Calibri" pitchFamily="34" charset="0"/>
                        </a:rPr>
                        <a:t>18</a:t>
                      </a:r>
                      <a:endParaRPr lang="en-US" dirty="0">
                        <a:latin typeface="Calibri" pitchFamily="34" charset="0"/>
                      </a:endParaRPr>
                    </a:p>
                  </a:txBody>
                  <a:tcPr anchor="ctr"/>
                </a:tc>
                <a:tc>
                  <a:txBody>
                    <a:bodyPr/>
                    <a:lstStyle/>
                    <a:p>
                      <a:pPr algn="ctr"/>
                      <a:r>
                        <a:rPr lang="en-US" dirty="0" smtClean="0">
                          <a:latin typeface="Calibri" pitchFamily="34" charset="0"/>
                        </a:rPr>
                        <a:t>Boston, Holyoke, Lawrence,</a:t>
                      </a:r>
                      <a:r>
                        <a:rPr lang="en-US" baseline="0" dirty="0" smtClean="0">
                          <a:latin typeface="Calibri" pitchFamily="34" charset="0"/>
                        </a:rPr>
                        <a:t> New Bedford, Salem, </a:t>
                      </a:r>
                      <a:r>
                        <a:rPr lang="en-US" dirty="0" smtClean="0">
                          <a:solidFill>
                            <a:schemeClr val="tx1"/>
                          </a:solidFill>
                          <a:latin typeface="Calibri" pitchFamily="34" charset="0"/>
                        </a:rPr>
                        <a:t>Springfield</a:t>
                      </a:r>
                      <a:endParaRPr lang="en-US" dirty="0">
                        <a:solidFill>
                          <a:schemeClr val="tx1"/>
                        </a:solidFill>
                        <a:latin typeface="Calibri" pitchFamily="34" charset="0"/>
                      </a:endParaRPr>
                    </a:p>
                  </a:txBody>
                  <a:tcPr anchor="ctr"/>
                </a:tc>
              </a:tr>
              <a:tr h="914400">
                <a:tc>
                  <a:txBody>
                    <a:bodyPr/>
                    <a:lstStyle/>
                    <a:p>
                      <a:pPr algn="ctr"/>
                      <a:r>
                        <a:rPr lang="en-US" dirty="0" smtClean="0">
                          <a:solidFill>
                            <a:schemeClr val="bg1"/>
                          </a:solidFill>
                          <a:latin typeface="Calibri" pitchFamily="34" charset="0"/>
                        </a:rPr>
                        <a:t>Level 5</a:t>
                      </a:r>
                      <a:endParaRPr lang="en-US" dirty="0">
                        <a:solidFill>
                          <a:schemeClr val="bg1"/>
                        </a:solidFill>
                        <a:latin typeface="Calibri" pitchFamily="34" charset="0"/>
                      </a:endParaRPr>
                    </a:p>
                  </a:txBody>
                  <a:tcPr anchor="ctr">
                    <a:solidFill>
                      <a:schemeClr val="accent5"/>
                    </a:solidFill>
                  </a:tcPr>
                </a:tc>
                <a:tc>
                  <a:txBody>
                    <a:bodyPr/>
                    <a:lstStyle/>
                    <a:p>
                      <a:pPr algn="ctr"/>
                      <a:r>
                        <a:rPr lang="en-US" dirty="0" smtClean="0">
                          <a:latin typeface="Calibri" pitchFamily="34" charset="0"/>
                        </a:rPr>
                        <a:t>4</a:t>
                      </a:r>
                      <a:endParaRPr lang="en-US" dirty="0">
                        <a:latin typeface="Calibri" pitchFamily="34" charset="0"/>
                      </a:endParaRPr>
                    </a:p>
                  </a:txBody>
                  <a:tcPr anchor="ctr"/>
                </a:tc>
                <a:tc>
                  <a:txBody>
                    <a:bodyPr/>
                    <a:lstStyle/>
                    <a:p>
                      <a:pPr algn="ctr"/>
                      <a:r>
                        <a:rPr lang="en-US" dirty="0" smtClean="0">
                          <a:solidFill>
                            <a:schemeClr val="tx1"/>
                          </a:solidFill>
                          <a:latin typeface="Calibri" pitchFamily="34" charset="0"/>
                        </a:rPr>
                        <a:t>Boston, Holyoke, New Bedford</a:t>
                      </a:r>
                      <a:endParaRPr lang="en-US" dirty="0">
                        <a:solidFill>
                          <a:schemeClr val="tx1"/>
                        </a:solidFill>
                        <a:latin typeface="Calibri" pitchFamily="34" charset="0"/>
                      </a:endParaRPr>
                    </a:p>
                  </a:txBody>
                  <a:tcPr anchor="ctr"/>
                </a:tc>
              </a:tr>
              <a:tr h="914400">
                <a:tc>
                  <a:txBody>
                    <a:bodyPr/>
                    <a:lstStyle/>
                    <a:p>
                      <a:pPr algn="ctr"/>
                      <a:r>
                        <a:rPr lang="en-US" dirty="0" smtClean="0">
                          <a:solidFill>
                            <a:schemeClr val="bg1"/>
                          </a:solidFill>
                          <a:latin typeface="Calibri" pitchFamily="34" charset="0"/>
                        </a:rPr>
                        <a:t>Closed</a:t>
                      </a:r>
                      <a:endParaRPr lang="en-US" dirty="0">
                        <a:solidFill>
                          <a:schemeClr val="bg1"/>
                        </a:solidFill>
                        <a:latin typeface="Calibri" pitchFamily="34" charset="0"/>
                      </a:endParaRPr>
                    </a:p>
                  </a:txBody>
                  <a:tcPr anchor="ctr">
                    <a:solidFill>
                      <a:schemeClr val="bg1">
                        <a:lumMod val="75000"/>
                      </a:schemeClr>
                    </a:solidFill>
                  </a:tcPr>
                </a:tc>
                <a:tc>
                  <a:txBody>
                    <a:bodyPr/>
                    <a:lstStyle/>
                    <a:p>
                      <a:pPr algn="ctr"/>
                      <a:r>
                        <a:rPr lang="en-US" dirty="0" smtClean="0">
                          <a:latin typeface="Calibri" pitchFamily="34" charset="0"/>
                        </a:rPr>
                        <a:t>3</a:t>
                      </a:r>
                      <a:endParaRPr lang="en-US" dirty="0">
                        <a:latin typeface="Calibri" pitchFamily="34" charset="0"/>
                      </a:endParaRPr>
                    </a:p>
                  </a:txBody>
                  <a:tcPr anchor="ctr"/>
                </a:tc>
                <a:tc>
                  <a:txBody>
                    <a:bodyPr/>
                    <a:lstStyle/>
                    <a:p>
                      <a:pPr algn="ctr"/>
                      <a:r>
                        <a:rPr lang="en-US" dirty="0" smtClean="0">
                          <a:solidFill>
                            <a:schemeClr val="tx1"/>
                          </a:solidFill>
                          <a:latin typeface="Calibri" pitchFamily="34" charset="0"/>
                        </a:rPr>
                        <a:t>Boston, Fall River</a:t>
                      </a:r>
                      <a:endParaRPr lang="en-US" dirty="0">
                        <a:solidFill>
                          <a:schemeClr val="tx1"/>
                        </a:solidFill>
                        <a:latin typeface="Calibri" pitchFamily="34" charset="0"/>
                      </a:endParaRPr>
                    </a:p>
                  </a:txBody>
                  <a:tcPr anchor="ctr"/>
                </a:tc>
              </a:tr>
            </a:tbl>
          </a:graphicData>
        </a:graphic>
      </p:graphicFrame>
      <p:grpSp>
        <p:nvGrpSpPr>
          <p:cNvPr id="2" name="Group 52" descr="Level 4 exit refresher, exiting schools, Remaining in Level 4, Under Review, New Level 4 Schools  &#10;"/>
          <p:cNvGrpSpPr/>
          <p:nvPr/>
        </p:nvGrpSpPr>
        <p:grpSpPr>
          <a:xfrm>
            <a:off x="76200" y="6019800"/>
            <a:ext cx="8534400" cy="685800"/>
            <a:chOff x="76200" y="6019800"/>
            <a:chExt cx="8534400" cy="685800"/>
          </a:xfrm>
        </p:grpSpPr>
        <p:sp>
          <p:nvSpPr>
            <p:cNvPr id="26" name="Chevron 25"/>
            <p:cNvSpPr/>
            <p:nvPr/>
          </p:nvSpPr>
          <p:spPr>
            <a:xfrm>
              <a:off x="3276601" y="6019800"/>
              <a:ext cx="1904999"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0" name="Chevron 29" descr="Under Review"/>
            <p:cNvSpPr/>
            <p:nvPr/>
          </p:nvSpPr>
          <p:spPr>
            <a:xfrm>
              <a:off x="5029200" y="6019800"/>
              <a:ext cx="1828800"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1" name="Chevron 30"/>
            <p:cNvSpPr/>
            <p:nvPr/>
          </p:nvSpPr>
          <p:spPr>
            <a:xfrm>
              <a:off x="6705601" y="6019800"/>
              <a:ext cx="1904999"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grpSp>
          <p:nvGrpSpPr>
            <p:cNvPr id="3" name="Group 8"/>
            <p:cNvGrpSpPr/>
            <p:nvPr/>
          </p:nvGrpSpPr>
          <p:grpSpPr>
            <a:xfrm>
              <a:off x="76200" y="6019800"/>
              <a:ext cx="1828800" cy="685800"/>
              <a:chOff x="-60714" y="222528"/>
              <a:chExt cx="1490578" cy="669905"/>
            </a:xfrm>
          </p:grpSpPr>
          <p:sp>
            <p:nvSpPr>
              <p:cNvPr id="45" name="Chevron 9"/>
              <p:cNvSpPr/>
              <p:nvPr/>
            </p:nvSpPr>
            <p:spPr>
              <a:xfrm>
                <a:off x="-60714" y="222528"/>
                <a:ext cx="1490578" cy="669905"/>
              </a:xfrm>
              <a:prstGeom prst="chevron">
                <a:avLst/>
              </a:prstGeom>
              <a:solidFill>
                <a:schemeClr val="tx1">
                  <a:lumMod val="40000"/>
                  <a:lumOff val="6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46" name="Chevron 4" descr="Timeline overview of topics: Level 4 Exit Refresher highlighted"/>
              <p:cNvSpPr/>
              <p:nvPr/>
            </p:nvSpPr>
            <p:spPr>
              <a:xfrm>
                <a:off x="1393" y="222528"/>
                <a:ext cx="1366363"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ts val="0"/>
                  </a:spcAft>
                </a:pPr>
                <a:r>
                  <a:rPr lang="en-US" sz="1600" dirty="0" smtClean="0">
                    <a:latin typeface="Calibri"/>
                    <a:cs typeface="Calibri"/>
                  </a:rPr>
                  <a:t>Level 4 Exit Refresher</a:t>
                </a:r>
                <a:endParaRPr lang="en-US" sz="1600" kern="1200" dirty="0">
                  <a:latin typeface="Calibri"/>
                  <a:cs typeface="Calibri"/>
                </a:endParaRPr>
              </a:p>
            </p:txBody>
          </p:sp>
        </p:grpSp>
        <p:grpSp>
          <p:nvGrpSpPr>
            <p:cNvPr id="4" name="Group 20"/>
            <p:cNvGrpSpPr/>
            <p:nvPr/>
          </p:nvGrpSpPr>
          <p:grpSpPr>
            <a:xfrm>
              <a:off x="1752600" y="6019800"/>
              <a:ext cx="1752600" cy="685800"/>
              <a:chOff x="-370662" y="222528"/>
              <a:chExt cx="1428470" cy="669905"/>
            </a:xfrm>
          </p:grpSpPr>
          <p:sp>
            <p:nvSpPr>
              <p:cNvPr id="43" name="Chevron 42" descr="Exiting Schools"/>
              <p:cNvSpPr/>
              <p:nvPr/>
            </p:nvSpPr>
            <p:spPr>
              <a:xfrm>
                <a:off x="-370662" y="222528"/>
                <a:ext cx="1366362" cy="669905"/>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44" name="Chevron 4"/>
              <p:cNvSpPr/>
              <p:nvPr/>
            </p:nvSpPr>
            <p:spPr>
              <a:xfrm>
                <a:off x="-370662" y="222528"/>
                <a:ext cx="1428470"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Exiting </a:t>
                </a:r>
              </a:p>
              <a:p>
                <a:pPr lvl="0" algn="ctr" defTabSz="800100">
                  <a:lnSpc>
                    <a:spcPct val="90000"/>
                  </a:lnSpc>
                  <a:spcAft>
                    <a:spcPts val="0"/>
                  </a:spcAft>
                </a:pPr>
                <a:r>
                  <a:rPr lang="en-US" sz="1600" dirty="0" smtClean="0">
                    <a:latin typeface="Calibri"/>
                    <a:cs typeface="Calibri"/>
                  </a:rPr>
                  <a:t>Schools</a:t>
                </a:r>
                <a:endParaRPr lang="en-US" sz="1600" dirty="0">
                  <a:latin typeface="Calibri"/>
                  <a:cs typeface="Calibri"/>
                </a:endParaRPr>
              </a:p>
            </p:txBody>
          </p:sp>
        </p:grpSp>
        <p:sp>
          <p:nvSpPr>
            <p:cNvPr id="35" name="Chevron 4" descr="Remaining in Level 4"/>
            <p:cNvSpPr/>
            <p:nvPr/>
          </p:nvSpPr>
          <p:spPr>
            <a:xfrm>
              <a:off x="33528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   Remaining in Level 4</a:t>
              </a:r>
              <a:endParaRPr lang="en-US" sz="1600" dirty="0">
                <a:latin typeface="Calibri"/>
                <a:cs typeface="Calibri"/>
              </a:endParaRPr>
            </a:p>
          </p:txBody>
        </p:sp>
        <p:sp>
          <p:nvSpPr>
            <p:cNvPr id="41" name="Chevron 4"/>
            <p:cNvSpPr/>
            <p:nvPr/>
          </p:nvSpPr>
          <p:spPr>
            <a:xfrm>
              <a:off x="51054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Under </a:t>
              </a:r>
            </a:p>
            <a:p>
              <a:pPr lvl="0" algn="ctr" defTabSz="800100">
                <a:lnSpc>
                  <a:spcPct val="90000"/>
                </a:lnSpc>
                <a:spcAft>
                  <a:spcPts val="0"/>
                </a:spcAft>
              </a:pPr>
              <a:r>
                <a:rPr lang="en-US" sz="1600" dirty="0" smtClean="0">
                  <a:latin typeface="Calibri"/>
                  <a:cs typeface="Calibri"/>
                </a:rPr>
                <a:t>Review</a:t>
              </a:r>
              <a:endParaRPr lang="en-US" sz="1600" dirty="0">
                <a:latin typeface="Calibri"/>
                <a:cs typeface="Calibri"/>
              </a:endParaRPr>
            </a:p>
          </p:txBody>
        </p:sp>
        <p:sp>
          <p:nvSpPr>
            <p:cNvPr id="42" name="Chevron 4" descr="New Level 4 Schools"/>
            <p:cNvSpPr/>
            <p:nvPr/>
          </p:nvSpPr>
          <p:spPr>
            <a:xfrm>
              <a:off x="68580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New Level 4 Schools</a:t>
              </a:r>
              <a:endParaRPr lang="en-US" sz="1600" dirty="0">
                <a:latin typeface="Calibri"/>
                <a:cs typeface="Calibri"/>
              </a:endParaRPr>
            </a:p>
          </p:txBody>
        </p:sp>
      </p:grpSp>
    </p:spTree>
    <p:extLst>
      <p:ext uri="{BB962C8B-B14F-4D97-AF65-F5344CB8AC3E}">
        <p14:creationId xmlns:p14="http://schemas.microsoft.com/office/powerpoint/2010/main" val="1081103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14</a:t>
            </a:fld>
            <a:endParaRPr lang="en-US" dirty="0"/>
          </a:p>
        </p:txBody>
      </p:sp>
      <p:sp>
        <p:nvSpPr>
          <p:cNvPr id="6" name="Title 1"/>
          <p:cNvSpPr txBox="1">
            <a:spLocks/>
          </p:cNvSpPr>
          <p:nvPr/>
        </p:nvSpPr>
        <p:spPr>
          <a:xfrm>
            <a:off x="228600" y="0"/>
            <a:ext cx="8763000" cy="838200"/>
          </a:xfrm>
        </p:spPr>
        <p:txBody>
          <a:bodyPr anchor="b" anchorCtr="0">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r>
              <a:rPr lang="en-US" sz="4000" dirty="0" smtClean="0">
                <a:latin typeface="Georgia"/>
                <a:cs typeface="Georgia"/>
              </a:rPr>
              <a:t>2016 Decision Overview</a:t>
            </a:r>
            <a:endParaRPr lang="en-US" sz="2800" dirty="0">
              <a:latin typeface="Georgia"/>
              <a:cs typeface="Georgia"/>
            </a:endParaRPr>
          </a:p>
        </p:txBody>
      </p:sp>
      <p:cxnSp>
        <p:nvCxnSpPr>
          <p:cNvPr id="7" name="Straight Connector 6"/>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2098436469"/>
              </p:ext>
            </p:extLst>
          </p:nvPr>
        </p:nvGraphicFramePr>
        <p:xfrm>
          <a:off x="457200" y="1524000"/>
          <a:ext cx="7696200" cy="4343400"/>
        </p:xfrm>
        <a:graphic>
          <a:graphicData uri="http://schemas.openxmlformats.org/drawingml/2006/table">
            <a:tbl>
              <a:tblPr firstRow="1" bandRow="1">
                <a:tableStyleId>{5940675A-B579-460E-94D1-54222C63F5DA}</a:tableStyleId>
              </a:tblPr>
              <a:tblGrid>
                <a:gridCol w="2133600"/>
                <a:gridCol w="1768698"/>
                <a:gridCol w="3793902"/>
              </a:tblGrid>
              <a:tr h="670813">
                <a:tc>
                  <a:txBody>
                    <a:bodyPr/>
                    <a:lstStyle/>
                    <a:p>
                      <a:pPr algn="ctr"/>
                      <a:r>
                        <a:rPr lang="en-US" b="1" dirty="0" smtClean="0">
                          <a:latin typeface="Calibri" pitchFamily="34" charset="0"/>
                        </a:rPr>
                        <a:t>Determination</a:t>
                      </a:r>
                      <a:endParaRPr lang="en-US" b="1" dirty="0">
                        <a:latin typeface="Calibri" pitchFamily="34" charset="0"/>
                      </a:endParaRPr>
                    </a:p>
                  </a:txBody>
                  <a:tcPr anchor="ctr"/>
                </a:tc>
                <a:tc>
                  <a:txBody>
                    <a:bodyPr/>
                    <a:lstStyle/>
                    <a:p>
                      <a:pPr algn="ctr"/>
                      <a:r>
                        <a:rPr lang="en-US" b="1" dirty="0" smtClean="0">
                          <a:latin typeface="Calibri" pitchFamily="34" charset="0"/>
                        </a:rPr>
                        <a:t># of Schools</a:t>
                      </a:r>
                      <a:endParaRPr lang="en-US" b="1" dirty="0">
                        <a:latin typeface="Calibri" pitchFamily="34" charset="0"/>
                      </a:endParaRPr>
                    </a:p>
                  </a:txBody>
                  <a:tcPr anchor="ctr"/>
                </a:tc>
                <a:tc>
                  <a:txBody>
                    <a:bodyPr/>
                    <a:lstStyle/>
                    <a:p>
                      <a:pPr algn="ctr"/>
                      <a:r>
                        <a:rPr lang="en-US" b="1" smtClean="0">
                          <a:latin typeface="Calibri" pitchFamily="34" charset="0"/>
                        </a:rPr>
                        <a:t>Relevant </a:t>
                      </a:r>
                      <a:endParaRPr lang="en-US" b="1" dirty="0" smtClean="0">
                        <a:latin typeface="Calibri" pitchFamily="34" charset="0"/>
                      </a:endParaRPr>
                    </a:p>
                    <a:p>
                      <a:pPr algn="ctr"/>
                      <a:r>
                        <a:rPr lang="en-US" b="1" dirty="0" smtClean="0">
                          <a:latin typeface="Calibri" pitchFamily="34" charset="0"/>
                        </a:rPr>
                        <a:t>Districts</a:t>
                      </a:r>
                      <a:endParaRPr lang="en-US" b="1" dirty="0">
                        <a:latin typeface="Calibri" pitchFamily="34" charset="0"/>
                      </a:endParaRPr>
                    </a:p>
                  </a:txBody>
                  <a:tcPr anchor="ctr"/>
                </a:tc>
              </a:tr>
              <a:tr h="929387">
                <a:tc>
                  <a:txBody>
                    <a:bodyPr/>
                    <a:lstStyle/>
                    <a:p>
                      <a:pPr algn="ctr"/>
                      <a:r>
                        <a:rPr lang="en-US" dirty="0" smtClean="0">
                          <a:solidFill>
                            <a:schemeClr val="bg1"/>
                          </a:solidFill>
                          <a:latin typeface="Calibri" pitchFamily="34" charset="0"/>
                        </a:rPr>
                        <a:t>Exit to Level 1, 2 or 3</a:t>
                      </a:r>
                      <a:endParaRPr lang="en-US" dirty="0">
                        <a:solidFill>
                          <a:schemeClr val="bg1"/>
                        </a:solidFill>
                        <a:latin typeface="Calibri" pitchFamily="34" charset="0"/>
                      </a:endParaRPr>
                    </a:p>
                  </a:txBody>
                  <a:tcPr anchor="ctr">
                    <a:solidFill>
                      <a:schemeClr val="accent4"/>
                    </a:solidFill>
                  </a:tcPr>
                </a:tc>
                <a:tc>
                  <a:txBody>
                    <a:bodyPr/>
                    <a:lstStyle/>
                    <a:p>
                      <a:pPr algn="ctr"/>
                      <a:r>
                        <a:rPr lang="en-US" dirty="0" smtClean="0">
                          <a:latin typeface="Calibri" pitchFamily="34" charset="0"/>
                        </a:rPr>
                        <a:t>3</a:t>
                      </a:r>
                      <a:endParaRPr lang="en-US" dirty="0">
                        <a:latin typeface="Calibri" pitchFamily="34" charset="0"/>
                      </a:endParaRPr>
                    </a:p>
                  </a:txBody>
                  <a:tcPr anchor="ctr"/>
                </a:tc>
                <a:tc>
                  <a:txBody>
                    <a:bodyPr/>
                    <a:lstStyle/>
                    <a:p>
                      <a:pPr algn="ctr"/>
                      <a:r>
                        <a:rPr lang="en-US" dirty="0" smtClean="0">
                          <a:latin typeface="Calibri" pitchFamily="34" charset="0"/>
                        </a:rPr>
                        <a:t>Lawrence, Salem, Springfield</a:t>
                      </a:r>
                      <a:endParaRPr lang="en-US" dirty="0">
                        <a:latin typeface="Calibri" pitchFamily="34" charset="0"/>
                      </a:endParaRPr>
                    </a:p>
                  </a:txBody>
                  <a:tcPr anchor="ctr"/>
                </a:tc>
              </a:tr>
              <a:tr h="914400">
                <a:tc>
                  <a:txBody>
                    <a:bodyPr/>
                    <a:lstStyle/>
                    <a:p>
                      <a:pPr algn="ctr"/>
                      <a:r>
                        <a:rPr lang="en-US" dirty="0" smtClean="0">
                          <a:solidFill>
                            <a:schemeClr val="bg1"/>
                          </a:solidFill>
                          <a:latin typeface="Calibri" pitchFamily="34" charset="0"/>
                        </a:rPr>
                        <a:t>Remain in Level 4</a:t>
                      </a:r>
                      <a:endParaRPr lang="en-US" dirty="0">
                        <a:solidFill>
                          <a:schemeClr val="bg1"/>
                        </a:solidFill>
                        <a:latin typeface="Calibri" pitchFamily="34" charset="0"/>
                      </a:endParaRPr>
                    </a:p>
                  </a:txBody>
                  <a:tcPr anchor="ctr">
                    <a:solidFill>
                      <a:schemeClr val="accent3"/>
                    </a:solidFill>
                  </a:tcPr>
                </a:tc>
                <a:tc>
                  <a:txBody>
                    <a:bodyPr/>
                    <a:lstStyle/>
                    <a:p>
                      <a:pPr algn="ctr"/>
                      <a:r>
                        <a:rPr lang="en-US" dirty="0" smtClean="0">
                          <a:latin typeface="Calibri" pitchFamily="34" charset="0"/>
                        </a:rPr>
                        <a:t>11</a:t>
                      </a:r>
                      <a:endParaRPr lang="en-US" dirty="0">
                        <a:latin typeface="Calibri" pitchFamily="34" charset="0"/>
                      </a:endParaRPr>
                    </a:p>
                  </a:txBody>
                  <a:tcPr anchor="ctr"/>
                </a:tc>
                <a:tc>
                  <a:txBody>
                    <a:bodyPr/>
                    <a:lstStyle/>
                    <a:p>
                      <a:pPr algn="ctr"/>
                      <a:r>
                        <a:rPr lang="en-US" dirty="0" smtClean="0">
                          <a:latin typeface="Calibri" pitchFamily="34" charset="0"/>
                        </a:rPr>
                        <a:t>Boston, Holyoke, Lawrence,</a:t>
                      </a:r>
                      <a:r>
                        <a:rPr lang="en-US" baseline="0" dirty="0" smtClean="0">
                          <a:latin typeface="Calibri" pitchFamily="34" charset="0"/>
                        </a:rPr>
                        <a:t> New Bedford, Salem, </a:t>
                      </a:r>
                      <a:r>
                        <a:rPr lang="en-US" dirty="0" smtClean="0">
                          <a:solidFill>
                            <a:schemeClr val="tx1"/>
                          </a:solidFill>
                          <a:latin typeface="Calibri" pitchFamily="34" charset="0"/>
                        </a:rPr>
                        <a:t>Springfield</a:t>
                      </a:r>
                      <a:endParaRPr lang="en-US" dirty="0">
                        <a:solidFill>
                          <a:schemeClr val="tx1"/>
                        </a:solidFill>
                        <a:latin typeface="Calibri" pitchFamily="34" charset="0"/>
                      </a:endParaRPr>
                    </a:p>
                  </a:txBody>
                  <a:tcPr anchor="ctr"/>
                </a:tc>
              </a:tr>
              <a:tr h="914400">
                <a:tc>
                  <a:txBody>
                    <a:bodyPr/>
                    <a:lstStyle/>
                    <a:p>
                      <a:pPr algn="ctr"/>
                      <a:r>
                        <a:rPr lang="en-US" dirty="0" smtClean="0">
                          <a:solidFill>
                            <a:schemeClr val="bg1"/>
                          </a:solidFill>
                          <a:latin typeface="Calibri" pitchFamily="34" charset="0"/>
                        </a:rPr>
                        <a:t>Under Review</a:t>
                      </a:r>
                      <a:endParaRPr lang="en-US" dirty="0">
                        <a:solidFill>
                          <a:schemeClr val="bg1"/>
                        </a:solidFill>
                        <a:latin typeface="Calibri" pitchFamily="34" charset="0"/>
                      </a:endParaRPr>
                    </a:p>
                  </a:txBody>
                  <a:tcPr anchor="ctr">
                    <a:solidFill>
                      <a:srgbClr val="7030A0"/>
                    </a:solidFill>
                  </a:tcPr>
                </a:tc>
                <a:tc>
                  <a:txBody>
                    <a:bodyPr/>
                    <a:lstStyle/>
                    <a:p>
                      <a:pPr algn="ctr"/>
                      <a:r>
                        <a:rPr lang="en-US" dirty="0" smtClean="0">
                          <a:latin typeface="Calibri" pitchFamily="34" charset="0"/>
                        </a:rPr>
                        <a:t>2</a:t>
                      </a:r>
                      <a:endParaRPr lang="en-US" dirty="0">
                        <a:latin typeface="Calibri" pitchFamily="34" charset="0"/>
                      </a:endParaRPr>
                    </a:p>
                  </a:txBody>
                  <a:tcPr anchor="ctr"/>
                </a:tc>
                <a:tc>
                  <a:txBody>
                    <a:bodyPr/>
                    <a:lstStyle/>
                    <a:p>
                      <a:pPr algn="ctr"/>
                      <a:r>
                        <a:rPr lang="en-US" dirty="0" smtClean="0">
                          <a:solidFill>
                            <a:schemeClr val="tx1"/>
                          </a:solidFill>
                          <a:latin typeface="Calibri" pitchFamily="34" charset="0"/>
                        </a:rPr>
                        <a:t>Boston, Springfield</a:t>
                      </a:r>
                      <a:endParaRPr lang="en-US" dirty="0">
                        <a:solidFill>
                          <a:schemeClr val="tx1"/>
                        </a:solidFill>
                        <a:latin typeface="Calibri" pitchFamily="34" charset="0"/>
                      </a:endParaRPr>
                    </a:p>
                  </a:txBody>
                  <a:tcPr anchor="ctr"/>
                </a:tc>
              </a:tr>
              <a:tr h="914400">
                <a:tc>
                  <a:txBody>
                    <a:bodyPr/>
                    <a:lstStyle/>
                    <a:p>
                      <a:pPr algn="ctr"/>
                      <a:r>
                        <a:rPr lang="en-US" dirty="0" smtClean="0">
                          <a:solidFill>
                            <a:schemeClr val="bg1"/>
                          </a:solidFill>
                          <a:latin typeface="Calibri" pitchFamily="34" charset="0"/>
                        </a:rPr>
                        <a:t>Closing</a:t>
                      </a:r>
                      <a:endParaRPr lang="en-US" dirty="0">
                        <a:solidFill>
                          <a:schemeClr val="bg1"/>
                        </a:solidFill>
                        <a:latin typeface="Calibri" pitchFamily="34" charset="0"/>
                      </a:endParaRPr>
                    </a:p>
                  </a:txBody>
                  <a:tcPr anchor="ctr">
                    <a:solidFill>
                      <a:schemeClr val="bg1">
                        <a:lumMod val="85000"/>
                      </a:schemeClr>
                    </a:solidFill>
                  </a:tcPr>
                </a:tc>
                <a:tc>
                  <a:txBody>
                    <a:bodyPr/>
                    <a:lstStyle/>
                    <a:p>
                      <a:pPr algn="ctr"/>
                      <a:r>
                        <a:rPr lang="en-US" dirty="0" smtClean="0">
                          <a:latin typeface="Calibri" pitchFamily="34" charset="0"/>
                        </a:rPr>
                        <a:t>2</a:t>
                      </a:r>
                      <a:endParaRPr lang="en-US" dirty="0">
                        <a:latin typeface="Calibri" pitchFamily="34" charset="0"/>
                      </a:endParaRPr>
                    </a:p>
                  </a:txBody>
                  <a:tcPr anchor="ctr"/>
                </a:tc>
                <a:tc>
                  <a:txBody>
                    <a:bodyPr/>
                    <a:lstStyle/>
                    <a:p>
                      <a:pPr algn="ctr"/>
                      <a:r>
                        <a:rPr lang="en-US" dirty="0" smtClean="0">
                          <a:solidFill>
                            <a:schemeClr val="tx1"/>
                          </a:solidFill>
                          <a:latin typeface="Calibri" pitchFamily="34" charset="0"/>
                        </a:rPr>
                        <a:t>Lawrence</a:t>
                      </a:r>
                      <a:endParaRPr lang="en-US" dirty="0">
                        <a:solidFill>
                          <a:schemeClr val="tx1"/>
                        </a:solidFill>
                        <a:latin typeface="Calibri" pitchFamily="34" charset="0"/>
                      </a:endParaRPr>
                    </a:p>
                  </a:txBody>
                  <a:tcPr anchor="ctr"/>
                </a:tc>
              </a:tr>
            </a:tbl>
          </a:graphicData>
        </a:graphic>
      </p:graphicFrame>
      <p:grpSp>
        <p:nvGrpSpPr>
          <p:cNvPr id="2" name="Group 52" descr="Level 4 exit refresher, exiting schools, Remaining in Level 4, Under Review, New Level 4 Schools  &#10;"/>
          <p:cNvGrpSpPr/>
          <p:nvPr/>
        </p:nvGrpSpPr>
        <p:grpSpPr>
          <a:xfrm>
            <a:off x="76200" y="6019800"/>
            <a:ext cx="8534400" cy="685800"/>
            <a:chOff x="76200" y="6019800"/>
            <a:chExt cx="8534400" cy="685800"/>
          </a:xfrm>
        </p:grpSpPr>
        <p:sp>
          <p:nvSpPr>
            <p:cNvPr id="26" name="Chevron 25"/>
            <p:cNvSpPr/>
            <p:nvPr/>
          </p:nvSpPr>
          <p:spPr>
            <a:xfrm>
              <a:off x="3276601" y="6019800"/>
              <a:ext cx="1904999"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0" name="Chevron 29" descr="Under Review&#10;"/>
            <p:cNvSpPr/>
            <p:nvPr/>
          </p:nvSpPr>
          <p:spPr>
            <a:xfrm>
              <a:off x="5029200" y="6019800"/>
              <a:ext cx="1828800"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1" name="Chevron 30"/>
            <p:cNvSpPr/>
            <p:nvPr/>
          </p:nvSpPr>
          <p:spPr>
            <a:xfrm>
              <a:off x="6705601" y="6019800"/>
              <a:ext cx="1904999"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grpSp>
          <p:nvGrpSpPr>
            <p:cNvPr id="3" name="Group 8"/>
            <p:cNvGrpSpPr/>
            <p:nvPr/>
          </p:nvGrpSpPr>
          <p:grpSpPr>
            <a:xfrm>
              <a:off x="76200" y="6019800"/>
              <a:ext cx="1828800" cy="685800"/>
              <a:chOff x="-60714" y="222528"/>
              <a:chExt cx="1490578" cy="669905"/>
            </a:xfrm>
          </p:grpSpPr>
          <p:sp>
            <p:nvSpPr>
              <p:cNvPr id="45" name="Chevron 9"/>
              <p:cNvSpPr/>
              <p:nvPr/>
            </p:nvSpPr>
            <p:spPr>
              <a:xfrm>
                <a:off x="-60714" y="222528"/>
                <a:ext cx="1490578" cy="669905"/>
              </a:xfrm>
              <a:prstGeom prst="chevron">
                <a:avLst/>
              </a:prstGeom>
              <a:solidFill>
                <a:schemeClr val="tx1">
                  <a:lumMod val="40000"/>
                  <a:lumOff val="6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46" name="Chevron 4" descr="Level 4 exit refresher&#10;"/>
              <p:cNvSpPr/>
              <p:nvPr/>
            </p:nvSpPr>
            <p:spPr>
              <a:xfrm>
                <a:off x="1393" y="222528"/>
                <a:ext cx="1366363"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ts val="0"/>
                  </a:spcAft>
                </a:pPr>
                <a:r>
                  <a:rPr lang="en-US" sz="1600" dirty="0" smtClean="0">
                    <a:latin typeface="Calibri"/>
                    <a:cs typeface="Calibri"/>
                  </a:rPr>
                  <a:t>Level 4 Exit Refresher</a:t>
                </a:r>
                <a:endParaRPr lang="en-US" sz="1600" kern="1200" dirty="0">
                  <a:latin typeface="Calibri"/>
                  <a:cs typeface="Calibri"/>
                </a:endParaRPr>
              </a:p>
            </p:txBody>
          </p:sp>
        </p:grpSp>
        <p:grpSp>
          <p:nvGrpSpPr>
            <p:cNvPr id="4" name="Group 20"/>
            <p:cNvGrpSpPr/>
            <p:nvPr/>
          </p:nvGrpSpPr>
          <p:grpSpPr>
            <a:xfrm>
              <a:off x="1752600" y="6019800"/>
              <a:ext cx="1752600" cy="685800"/>
              <a:chOff x="-370662" y="222528"/>
              <a:chExt cx="1428470" cy="669905"/>
            </a:xfrm>
          </p:grpSpPr>
          <p:sp>
            <p:nvSpPr>
              <p:cNvPr id="43" name="Chevron 42" descr="exiting schools"/>
              <p:cNvSpPr/>
              <p:nvPr/>
            </p:nvSpPr>
            <p:spPr>
              <a:xfrm>
                <a:off x="-370662" y="222528"/>
                <a:ext cx="1366362" cy="669905"/>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44" name="Chevron 4"/>
              <p:cNvSpPr/>
              <p:nvPr/>
            </p:nvSpPr>
            <p:spPr>
              <a:xfrm>
                <a:off x="-370662" y="222528"/>
                <a:ext cx="1428470"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Exiting </a:t>
                </a:r>
              </a:p>
              <a:p>
                <a:pPr lvl="0" algn="ctr" defTabSz="800100">
                  <a:lnSpc>
                    <a:spcPct val="90000"/>
                  </a:lnSpc>
                  <a:spcAft>
                    <a:spcPts val="0"/>
                  </a:spcAft>
                </a:pPr>
                <a:r>
                  <a:rPr lang="en-US" sz="1600" dirty="0" smtClean="0">
                    <a:latin typeface="Calibri"/>
                    <a:cs typeface="Calibri"/>
                  </a:rPr>
                  <a:t>Schools</a:t>
                </a:r>
                <a:endParaRPr lang="en-US" sz="1600" dirty="0">
                  <a:latin typeface="Calibri"/>
                  <a:cs typeface="Calibri"/>
                </a:endParaRPr>
              </a:p>
            </p:txBody>
          </p:sp>
        </p:grpSp>
        <p:sp>
          <p:nvSpPr>
            <p:cNvPr id="35" name="Chevron 4" descr=" Remaining in Level 4&#10;"/>
            <p:cNvSpPr/>
            <p:nvPr/>
          </p:nvSpPr>
          <p:spPr>
            <a:xfrm>
              <a:off x="33528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   Remaining in Level 4</a:t>
              </a:r>
              <a:endParaRPr lang="en-US" sz="1600" dirty="0">
                <a:latin typeface="Calibri"/>
                <a:cs typeface="Calibri"/>
              </a:endParaRPr>
            </a:p>
          </p:txBody>
        </p:sp>
        <p:sp>
          <p:nvSpPr>
            <p:cNvPr id="41" name="Chevron 4"/>
            <p:cNvSpPr/>
            <p:nvPr/>
          </p:nvSpPr>
          <p:spPr>
            <a:xfrm>
              <a:off x="51054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Under </a:t>
              </a:r>
            </a:p>
            <a:p>
              <a:pPr lvl="0" algn="ctr" defTabSz="800100">
                <a:lnSpc>
                  <a:spcPct val="90000"/>
                </a:lnSpc>
                <a:spcAft>
                  <a:spcPts val="0"/>
                </a:spcAft>
              </a:pPr>
              <a:r>
                <a:rPr lang="en-US" sz="1600" dirty="0" smtClean="0">
                  <a:latin typeface="Calibri"/>
                  <a:cs typeface="Calibri"/>
                </a:rPr>
                <a:t>Review</a:t>
              </a:r>
              <a:endParaRPr lang="en-US" sz="1600" dirty="0">
                <a:latin typeface="Calibri"/>
                <a:cs typeface="Calibri"/>
              </a:endParaRPr>
            </a:p>
          </p:txBody>
        </p:sp>
        <p:sp>
          <p:nvSpPr>
            <p:cNvPr id="42" name="Chevron 4" descr=" New Level 4 Schools  &#10;"/>
            <p:cNvSpPr/>
            <p:nvPr/>
          </p:nvSpPr>
          <p:spPr>
            <a:xfrm>
              <a:off x="68580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New Level 4 Schools</a:t>
              </a:r>
              <a:endParaRPr lang="en-US" sz="1600" dirty="0">
                <a:latin typeface="Calibri"/>
                <a:cs typeface="Calibri"/>
              </a:endParaRPr>
            </a:p>
          </p:txBody>
        </p:sp>
      </p:grpSp>
    </p:spTree>
    <p:extLst>
      <p:ext uri="{BB962C8B-B14F-4D97-AF65-F5344CB8AC3E}">
        <p14:creationId xmlns:p14="http://schemas.microsoft.com/office/powerpoint/2010/main" val="1081103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15</a:t>
            </a:fld>
            <a:endParaRPr lang="en-US" dirty="0"/>
          </a:p>
        </p:txBody>
      </p:sp>
      <p:sp>
        <p:nvSpPr>
          <p:cNvPr id="6" name="Title 1"/>
          <p:cNvSpPr txBox="1">
            <a:spLocks/>
          </p:cNvSpPr>
          <p:nvPr/>
        </p:nvSpPr>
        <p:spPr>
          <a:xfrm>
            <a:off x="152400" y="0"/>
            <a:ext cx="8991600" cy="838200"/>
          </a:xfrm>
        </p:spPr>
        <p:txBody>
          <a:bodyPr anchor="b" anchorCtr="0">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r>
              <a:rPr lang="en-US" sz="3400" dirty="0" smtClean="0">
                <a:latin typeface="Georgia"/>
                <a:cs typeface="Georgia"/>
              </a:rPr>
              <a:t>Information for Schools Exiting Level 4 </a:t>
            </a:r>
            <a:endParaRPr lang="en-US" sz="3400" dirty="0">
              <a:latin typeface="Georgia"/>
              <a:cs typeface="Georgia"/>
            </a:endParaRPr>
          </a:p>
        </p:txBody>
      </p:sp>
      <p:cxnSp>
        <p:nvCxnSpPr>
          <p:cNvPr id="7" name="Straight Connector 6"/>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2" descr="Level 4 exit refresher, exiting schools, Remaining in Level 4, Under Review, New Level 4 Schools  &#10;"/>
          <p:cNvGrpSpPr/>
          <p:nvPr/>
        </p:nvGrpSpPr>
        <p:grpSpPr>
          <a:xfrm>
            <a:off x="76200" y="6019800"/>
            <a:ext cx="8534400" cy="685800"/>
            <a:chOff x="76200" y="6019800"/>
            <a:chExt cx="8534400" cy="685800"/>
          </a:xfrm>
        </p:grpSpPr>
        <p:sp>
          <p:nvSpPr>
            <p:cNvPr id="22" name="Chevron 21" descr="Remaining in Level 4&#10;"/>
            <p:cNvSpPr/>
            <p:nvPr/>
          </p:nvSpPr>
          <p:spPr>
            <a:xfrm>
              <a:off x="3276601" y="6019800"/>
              <a:ext cx="1904999"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3" name="Chevron 22" descr="Under Review&#10;"/>
            <p:cNvSpPr/>
            <p:nvPr/>
          </p:nvSpPr>
          <p:spPr>
            <a:xfrm>
              <a:off x="5029200" y="6019800"/>
              <a:ext cx="1828800"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6" name="Chevron 25"/>
            <p:cNvSpPr/>
            <p:nvPr/>
          </p:nvSpPr>
          <p:spPr>
            <a:xfrm>
              <a:off x="6705601" y="6019800"/>
              <a:ext cx="1904999"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grpSp>
          <p:nvGrpSpPr>
            <p:cNvPr id="3" name="Group 8"/>
            <p:cNvGrpSpPr/>
            <p:nvPr/>
          </p:nvGrpSpPr>
          <p:grpSpPr>
            <a:xfrm>
              <a:off x="76200" y="6019800"/>
              <a:ext cx="1828800" cy="685800"/>
              <a:chOff x="-60714" y="222528"/>
              <a:chExt cx="1490578" cy="669905"/>
            </a:xfrm>
          </p:grpSpPr>
          <p:sp>
            <p:nvSpPr>
              <p:cNvPr id="41" name="Chevron 9"/>
              <p:cNvSpPr/>
              <p:nvPr/>
            </p:nvSpPr>
            <p:spPr>
              <a:xfrm>
                <a:off x="-60714" y="222528"/>
                <a:ext cx="1490578" cy="669905"/>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42" name="Chevron 4" descr="Level 4 exit refresher&#10;"/>
              <p:cNvSpPr/>
              <p:nvPr/>
            </p:nvSpPr>
            <p:spPr>
              <a:xfrm>
                <a:off x="1393" y="222528"/>
                <a:ext cx="1366363"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ts val="0"/>
                  </a:spcAft>
                </a:pPr>
                <a:r>
                  <a:rPr lang="en-US" sz="1600" dirty="0" smtClean="0">
                    <a:latin typeface="Calibri"/>
                    <a:cs typeface="Calibri"/>
                  </a:rPr>
                  <a:t>Level 4 Exit Refresher</a:t>
                </a:r>
                <a:endParaRPr lang="en-US" sz="1600" kern="1200" dirty="0">
                  <a:latin typeface="Calibri"/>
                  <a:cs typeface="Calibri"/>
                </a:endParaRPr>
              </a:p>
            </p:txBody>
          </p:sp>
        </p:grpSp>
        <p:grpSp>
          <p:nvGrpSpPr>
            <p:cNvPr id="4" name="Group 20"/>
            <p:cNvGrpSpPr/>
            <p:nvPr/>
          </p:nvGrpSpPr>
          <p:grpSpPr>
            <a:xfrm>
              <a:off x="1752600" y="6019800"/>
              <a:ext cx="1752600" cy="685800"/>
              <a:chOff x="-370662" y="222528"/>
              <a:chExt cx="1428470" cy="669905"/>
            </a:xfrm>
          </p:grpSpPr>
          <p:sp>
            <p:nvSpPr>
              <p:cNvPr id="33" name="Chevron 32" descr="Exiting schools&#10;"/>
              <p:cNvSpPr/>
              <p:nvPr/>
            </p:nvSpPr>
            <p:spPr>
              <a:xfrm>
                <a:off x="-370662" y="222528"/>
                <a:ext cx="1366362" cy="669905"/>
              </a:xfrm>
              <a:prstGeom prst="chevron">
                <a:avLst/>
              </a:prstGeom>
              <a:solidFill>
                <a:schemeClr val="tx1">
                  <a:lumMod val="40000"/>
                  <a:lumOff val="6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5" name="Chevron 4"/>
              <p:cNvSpPr/>
              <p:nvPr/>
            </p:nvSpPr>
            <p:spPr>
              <a:xfrm>
                <a:off x="-370662" y="222528"/>
                <a:ext cx="1428470"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Exiting </a:t>
                </a:r>
              </a:p>
              <a:p>
                <a:pPr lvl="0" algn="ctr" defTabSz="800100">
                  <a:lnSpc>
                    <a:spcPct val="90000"/>
                  </a:lnSpc>
                  <a:spcAft>
                    <a:spcPts val="0"/>
                  </a:spcAft>
                </a:pPr>
                <a:r>
                  <a:rPr lang="en-US" sz="1600" dirty="0" smtClean="0">
                    <a:latin typeface="Calibri"/>
                    <a:cs typeface="Calibri"/>
                  </a:rPr>
                  <a:t>Schools</a:t>
                </a:r>
                <a:endParaRPr lang="en-US" sz="1600" dirty="0">
                  <a:latin typeface="Calibri"/>
                  <a:cs typeface="Calibri"/>
                </a:endParaRPr>
              </a:p>
            </p:txBody>
          </p:sp>
        </p:grpSp>
        <p:sp>
          <p:nvSpPr>
            <p:cNvPr id="30" name="Chevron 4"/>
            <p:cNvSpPr/>
            <p:nvPr/>
          </p:nvSpPr>
          <p:spPr>
            <a:xfrm>
              <a:off x="33528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   Remaining in Level 4</a:t>
              </a:r>
              <a:endParaRPr lang="en-US" sz="1600" dirty="0">
                <a:latin typeface="Calibri"/>
                <a:cs typeface="Calibri"/>
              </a:endParaRPr>
            </a:p>
          </p:txBody>
        </p:sp>
        <p:sp>
          <p:nvSpPr>
            <p:cNvPr id="31" name="Chevron 4"/>
            <p:cNvSpPr/>
            <p:nvPr/>
          </p:nvSpPr>
          <p:spPr>
            <a:xfrm>
              <a:off x="51054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Under </a:t>
              </a:r>
            </a:p>
            <a:p>
              <a:pPr lvl="0" algn="ctr" defTabSz="800100">
                <a:lnSpc>
                  <a:spcPct val="90000"/>
                </a:lnSpc>
                <a:spcAft>
                  <a:spcPts val="0"/>
                </a:spcAft>
              </a:pPr>
              <a:r>
                <a:rPr lang="en-US" sz="1600" dirty="0" smtClean="0">
                  <a:latin typeface="Calibri"/>
                  <a:cs typeface="Calibri"/>
                </a:rPr>
                <a:t>Review</a:t>
              </a:r>
              <a:endParaRPr lang="en-US" sz="1600" dirty="0">
                <a:latin typeface="Calibri"/>
                <a:cs typeface="Calibri"/>
              </a:endParaRPr>
            </a:p>
          </p:txBody>
        </p:sp>
        <p:sp>
          <p:nvSpPr>
            <p:cNvPr id="32" name="Chevron 4" descr="New Level 4 Schools  &#10;"/>
            <p:cNvSpPr/>
            <p:nvPr/>
          </p:nvSpPr>
          <p:spPr>
            <a:xfrm>
              <a:off x="68580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New Level 4 Schools</a:t>
              </a:r>
              <a:endParaRPr lang="en-US" sz="1600" dirty="0">
                <a:latin typeface="Calibri"/>
                <a:cs typeface="Calibri"/>
              </a:endParaRPr>
            </a:p>
          </p:txBody>
        </p:sp>
      </p:grpSp>
      <p:sp>
        <p:nvSpPr>
          <p:cNvPr id="24" name="Content Placeholder 2"/>
          <p:cNvSpPr txBox="1">
            <a:spLocks/>
          </p:cNvSpPr>
          <p:nvPr/>
        </p:nvSpPr>
        <p:spPr>
          <a:xfrm>
            <a:off x="-228600" y="3352800"/>
            <a:ext cx="91440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None/>
            </a:pPr>
            <a:endParaRPr lang="en-US" sz="2200" dirty="0" smtClean="0">
              <a:latin typeface="Calibri" pitchFamily="34" charset="0"/>
            </a:endParaRPr>
          </a:p>
          <a:p>
            <a:pPr lvl="1">
              <a:buNone/>
            </a:pPr>
            <a:endParaRPr lang="en-US" sz="2200" dirty="0" smtClean="0">
              <a:latin typeface="Calibri" pitchFamily="34" charset="0"/>
            </a:endParaRPr>
          </a:p>
          <a:p>
            <a:pPr lvl="1">
              <a:buNone/>
            </a:pPr>
            <a:endParaRPr lang="en-US" sz="2200" dirty="0" smtClean="0">
              <a:latin typeface="Calibri" pitchFamily="34" charset="0"/>
            </a:endParaRPr>
          </a:p>
        </p:txBody>
      </p:sp>
      <p:sp>
        <p:nvSpPr>
          <p:cNvPr id="28" name="Content Placeholder 2"/>
          <p:cNvSpPr txBox="1">
            <a:spLocks/>
          </p:cNvSpPr>
          <p:nvPr/>
        </p:nvSpPr>
        <p:spPr>
          <a:xfrm>
            <a:off x="-152400" y="1219200"/>
            <a:ext cx="9525000" cy="1905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600" dirty="0" smtClean="0">
                <a:latin typeface="Calibri" pitchFamily="34" charset="0"/>
              </a:rPr>
              <a:t>3 schools </a:t>
            </a:r>
            <a:r>
              <a:rPr lang="en-US" sz="4100" dirty="0" smtClean="0">
                <a:latin typeface="Calibri" pitchFamily="34" charset="0"/>
              </a:rPr>
              <a:t>exit Level 4 status:</a:t>
            </a:r>
            <a:endParaRPr lang="en-US" sz="4100" i="1" dirty="0" smtClean="0">
              <a:latin typeface="Calibri" pitchFamily="34" charset="0"/>
            </a:endParaRPr>
          </a:p>
          <a:p>
            <a:pPr lvl="3">
              <a:buFont typeface="Wingdings" pitchFamily="2" charset="2"/>
              <a:buChar char="Ø"/>
            </a:pPr>
            <a:r>
              <a:rPr lang="en-US" sz="3100" i="1" dirty="0" smtClean="0">
                <a:latin typeface="Calibri" pitchFamily="34" charset="0"/>
              </a:rPr>
              <a:t>Lawrence – Spark Academy Middle School</a:t>
            </a:r>
          </a:p>
          <a:p>
            <a:pPr lvl="3">
              <a:buFont typeface="Wingdings" pitchFamily="2" charset="2"/>
              <a:buChar char="Ø"/>
            </a:pPr>
            <a:r>
              <a:rPr lang="en-US" sz="3100" i="1" dirty="0" smtClean="0">
                <a:latin typeface="Calibri" pitchFamily="34" charset="0"/>
              </a:rPr>
              <a:t>Salem – Bentley Academy Charter School (ES)</a:t>
            </a:r>
          </a:p>
          <a:p>
            <a:pPr lvl="3">
              <a:buFont typeface="Wingdings" pitchFamily="2" charset="2"/>
              <a:buChar char="Ø"/>
            </a:pPr>
            <a:r>
              <a:rPr lang="en-US" sz="3100" i="1" dirty="0" smtClean="0">
                <a:latin typeface="Calibri" pitchFamily="34" charset="0"/>
              </a:rPr>
              <a:t>Springfield – William </a:t>
            </a:r>
            <a:r>
              <a:rPr lang="en-US" sz="3100" i="1" dirty="0" err="1" smtClean="0">
                <a:latin typeface="Calibri" pitchFamily="34" charset="0"/>
              </a:rPr>
              <a:t>DeBerry</a:t>
            </a:r>
            <a:r>
              <a:rPr lang="en-US" sz="3100" i="1" dirty="0" smtClean="0">
                <a:latin typeface="Calibri" pitchFamily="34" charset="0"/>
              </a:rPr>
              <a:t> Elementary School</a:t>
            </a:r>
          </a:p>
          <a:p>
            <a:pPr lvl="1">
              <a:spcBef>
                <a:spcPts val="0"/>
              </a:spcBef>
              <a:buNone/>
            </a:pPr>
            <a:r>
              <a:rPr lang="en-US" dirty="0" smtClean="0">
                <a:latin typeface="Calibri" pitchFamily="34" charset="0"/>
              </a:rPr>
              <a:t>	 </a:t>
            </a:r>
            <a:endParaRPr lang="en-US" sz="2600" dirty="0" smtClean="0">
              <a:latin typeface="Calibri" pitchFamily="34" charset="0"/>
            </a:endParaRPr>
          </a:p>
        </p:txBody>
      </p:sp>
    </p:spTree>
    <p:extLst>
      <p:ext uri="{BB962C8B-B14F-4D97-AF65-F5344CB8AC3E}">
        <p14:creationId xmlns:p14="http://schemas.microsoft.com/office/powerpoint/2010/main" val="410135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16</a:t>
            </a:fld>
            <a:endParaRPr lang="en-US" dirty="0"/>
          </a:p>
        </p:txBody>
      </p:sp>
      <p:sp>
        <p:nvSpPr>
          <p:cNvPr id="6" name="Title 1"/>
          <p:cNvSpPr txBox="1">
            <a:spLocks/>
          </p:cNvSpPr>
          <p:nvPr/>
        </p:nvSpPr>
        <p:spPr>
          <a:xfrm>
            <a:off x="76200" y="76200"/>
            <a:ext cx="9220200" cy="838200"/>
          </a:xfrm>
        </p:spPr>
        <p:txBody>
          <a:bodyPr anchor="b" anchorCtr="0">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r>
              <a:rPr lang="en-US" sz="3400" dirty="0" smtClean="0">
                <a:latin typeface="Georgia"/>
                <a:cs typeface="Georgia"/>
              </a:rPr>
              <a:t>Information for Schools Remaining In Level 4</a:t>
            </a:r>
            <a:endParaRPr lang="en-US" sz="3400" dirty="0">
              <a:latin typeface="Georgia"/>
              <a:cs typeface="Georgia"/>
            </a:endParaRPr>
          </a:p>
        </p:txBody>
      </p:sp>
      <p:cxnSp>
        <p:nvCxnSpPr>
          <p:cNvPr id="7" name="Straight Connector 6"/>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381000" y="990600"/>
            <a:ext cx="92964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None/>
            </a:pPr>
            <a:endParaRPr lang="en-US" dirty="0" smtClean="0">
              <a:latin typeface="Calibri" pitchFamily="34" charset="0"/>
            </a:endParaRPr>
          </a:p>
        </p:txBody>
      </p:sp>
      <p:grpSp>
        <p:nvGrpSpPr>
          <p:cNvPr id="2" name="Group 52" descr="Level 4 exit refresher, exiting schools, Remaining in Level 4, Under Review, New Level 4 Schools  &#10;"/>
          <p:cNvGrpSpPr/>
          <p:nvPr/>
        </p:nvGrpSpPr>
        <p:grpSpPr>
          <a:xfrm>
            <a:off x="76200" y="6019800"/>
            <a:ext cx="8534400" cy="685800"/>
            <a:chOff x="76200" y="6019800"/>
            <a:chExt cx="8534400" cy="685800"/>
          </a:xfrm>
        </p:grpSpPr>
        <p:sp>
          <p:nvSpPr>
            <p:cNvPr id="29" name="Chevron 28" descr=" Remaining in Level 4&#10;"/>
            <p:cNvSpPr/>
            <p:nvPr/>
          </p:nvSpPr>
          <p:spPr>
            <a:xfrm>
              <a:off x="3276601" y="6019800"/>
              <a:ext cx="1904999" cy="685800"/>
            </a:xfrm>
            <a:prstGeom prst="chevron">
              <a:avLst/>
            </a:prstGeom>
            <a:solidFill>
              <a:schemeClr val="tx1">
                <a:lumMod val="40000"/>
                <a:lumOff val="6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6" name="Chevron 35" descr="Under Review&#10;"/>
            <p:cNvSpPr/>
            <p:nvPr/>
          </p:nvSpPr>
          <p:spPr>
            <a:xfrm>
              <a:off x="5029200" y="6019800"/>
              <a:ext cx="1828800"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7" name="Chevron 36" descr=" New Level 4 Schools  &#10;"/>
            <p:cNvSpPr/>
            <p:nvPr/>
          </p:nvSpPr>
          <p:spPr>
            <a:xfrm>
              <a:off x="6705601" y="6019800"/>
              <a:ext cx="1904999"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grpSp>
          <p:nvGrpSpPr>
            <p:cNvPr id="3" name="Group 8"/>
            <p:cNvGrpSpPr/>
            <p:nvPr/>
          </p:nvGrpSpPr>
          <p:grpSpPr>
            <a:xfrm>
              <a:off x="76200" y="6019800"/>
              <a:ext cx="1828800" cy="685800"/>
              <a:chOff x="-60714" y="222528"/>
              <a:chExt cx="1490578" cy="669905"/>
            </a:xfrm>
          </p:grpSpPr>
          <p:sp>
            <p:nvSpPr>
              <p:cNvPr id="48" name="Chevron 9" descr="Level 4 exit refresher&#10;"/>
              <p:cNvSpPr/>
              <p:nvPr/>
            </p:nvSpPr>
            <p:spPr>
              <a:xfrm>
                <a:off x="-60714" y="222528"/>
                <a:ext cx="1490578" cy="669905"/>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49" name="Chevron 4"/>
              <p:cNvSpPr/>
              <p:nvPr/>
            </p:nvSpPr>
            <p:spPr>
              <a:xfrm>
                <a:off x="1393" y="222528"/>
                <a:ext cx="1366363"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ts val="0"/>
                  </a:spcAft>
                </a:pPr>
                <a:r>
                  <a:rPr lang="en-US" sz="1600" dirty="0" smtClean="0">
                    <a:latin typeface="Calibri"/>
                    <a:cs typeface="Calibri"/>
                  </a:rPr>
                  <a:t>Level 4 Exit Refresher</a:t>
                </a:r>
                <a:endParaRPr lang="en-US" sz="1600" kern="1200" dirty="0">
                  <a:latin typeface="Calibri"/>
                  <a:cs typeface="Calibri"/>
                </a:endParaRPr>
              </a:p>
            </p:txBody>
          </p:sp>
        </p:grpSp>
        <p:grpSp>
          <p:nvGrpSpPr>
            <p:cNvPr id="4" name="Group 20"/>
            <p:cNvGrpSpPr/>
            <p:nvPr/>
          </p:nvGrpSpPr>
          <p:grpSpPr>
            <a:xfrm>
              <a:off x="1752600" y="6019800"/>
              <a:ext cx="1752600" cy="685800"/>
              <a:chOff x="-370662" y="222528"/>
              <a:chExt cx="1428470" cy="669905"/>
            </a:xfrm>
          </p:grpSpPr>
          <p:sp>
            <p:nvSpPr>
              <p:cNvPr id="46" name="Chevron 45" descr="Exiting schools"/>
              <p:cNvSpPr/>
              <p:nvPr/>
            </p:nvSpPr>
            <p:spPr>
              <a:xfrm>
                <a:off x="-370662" y="222528"/>
                <a:ext cx="1366362" cy="669905"/>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47" name="Chevron 4"/>
              <p:cNvSpPr/>
              <p:nvPr/>
            </p:nvSpPr>
            <p:spPr>
              <a:xfrm>
                <a:off x="-370662" y="222528"/>
                <a:ext cx="1428470"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Exiting </a:t>
                </a:r>
              </a:p>
              <a:p>
                <a:pPr lvl="0" algn="ctr" defTabSz="800100">
                  <a:lnSpc>
                    <a:spcPct val="90000"/>
                  </a:lnSpc>
                  <a:spcAft>
                    <a:spcPts val="0"/>
                  </a:spcAft>
                </a:pPr>
                <a:r>
                  <a:rPr lang="en-US" sz="1600" dirty="0" smtClean="0">
                    <a:latin typeface="Calibri"/>
                    <a:cs typeface="Calibri"/>
                  </a:rPr>
                  <a:t>Schools</a:t>
                </a:r>
                <a:endParaRPr lang="en-US" sz="1600" dirty="0">
                  <a:latin typeface="Calibri"/>
                  <a:cs typeface="Calibri"/>
                </a:endParaRPr>
              </a:p>
            </p:txBody>
          </p:sp>
        </p:grpSp>
        <p:sp>
          <p:nvSpPr>
            <p:cNvPr id="40" name="Chevron 4"/>
            <p:cNvSpPr/>
            <p:nvPr/>
          </p:nvSpPr>
          <p:spPr>
            <a:xfrm>
              <a:off x="33528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   Remaining in Level 4</a:t>
              </a:r>
              <a:endParaRPr lang="en-US" sz="1600" dirty="0">
                <a:latin typeface="Calibri"/>
                <a:cs typeface="Calibri"/>
              </a:endParaRPr>
            </a:p>
          </p:txBody>
        </p:sp>
        <p:sp>
          <p:nvSpPr>
            <p:cNvPr id="44" name="Chevron 4"/>
            <p:cNvSpPr/>
            <p:nvPr/>
          </p:nvSpPr>
          <p:spPr>
            <a:xfrm>
              <a:off x="51054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Under </a:t>
              </a:r>
            </a:p>
            <a:p>
              <a:pPr lvl="0" algn="ctr" defTabSz="800100">
                <a:lnSpc>
                  <a:spcPct val="90000"/>
                </a:lnSpc>
                <a:spcAft>
                  <a:spcPts val="0"/>
                </a:spcAft>
              </a:pPr>
              <a:r>
                <a:rPr lang="en-US" sz="1600" dirty="0" smtClean="0">
                  <a:latin typeface="Calibri"/>
                  <a:cs typeface="Calibri"/>
                </a:rPr>
                <a:t>Review</a:t>
              </a:r>
              <a:endParaRPr lang="en-US" sz="1600" dirty="0">
                <a:latin typeface="Calibri"/>
                <a:cs typeface="Calibri"/>
              </a:endParaRPr>
            </a:p>
          </p:txBody>
        </p:sp>
        <p:sp>
          <p:nvSpPr>
            <p:cNvPr id="45" name="Chevron 4" descr=" New Level 4 Schools  &#10;"/>
            <p:cNvSpPr/>
            <p:nvPr/>
          </p:nvSpPr>
          <p:spPr>
            <a:xfrm>
              <a:off x="68580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New Level 4 Schools</a:t>
              </a:r>
              <a:endParaRPr lang="en-US" sz="1600" dirty="0">
                <a:latin typeface="Calibri"/>
                <a:cs typeface="Calibri"/>
              </a:endParaRPr>
            </a:p>
          </p:txBody>
        </p:sp>
      </p:grpSp>
      <p:sp>
        <p:nvSpPr>
          <p:cNvPr id="22" name="Content Placeholder 2"/>
          <p:cNvSpPr txBox="1">
            <a:spLocks/>
          </p:cNvSpPr>
          <p:nvPr/>
        </p:nvSpPr>
        <p:spPr>
          <a:xfrm>
            <a:off x="-152400" y="1447800"/>
            <a:ext cx="92964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200" dirty="0" smtClean="0">
                <a:latin typeface="Calibri" pitchFamily="34" charset="0"/>
              </a:rPr>
              <a:t>Schools remaining in Level 4 are:</a:t>
            </a:r>
            <a:endParaRPr lang="en-US" sz="3200" i="1" dirty="0" smtClean="0">
              <a:latin typeface="Calibri" pitchFamily="34" charset="0"/>
            </a:endParaRPr>
          </a:p>
          <a:p>
            <a:pPr lvl="3">
              <a:buFont typeface="Wingdings" pitchFamily="2" charset="2"/>
              <a:buChar char="Ø"/>
            </a:pPr>
            <a:r>
              <a:rPr lang="en-US" sz="2800" dirty="0" smtClean="0">
                <a:latin typeface="Calibri" pitchFamily="34" charset="0"/>
              </a:rPr>
              <a:t>Engaged with in-district receivers (e.g. SEZP)</a:t>
            </a:r>
          </a:p>
          <a:p>
            <a:pPr lvl="3">
              <a:buFont typeface="Wingdings" pitchFamily="2" charset="2"/>
              <a:buChar char="Ø"/>
            </a:pPr>
            <a:r>
              <a:rPr lang="en-US" sz="2800" dirty="0" smtClean="0">
                <a:latin typeface="Calibri" pitchFamily="34" charset="0"/>
              </a:rPr>
              <a:t>Located within a Level 5 district</a:t>
            </a:r>
          </a:p>
          <a:p>
            <a:pPr lvl="3">
              <a:buFont typeface="Wingdings" pitchFamily="2" charset="2"/>
              <a:buChar char="Ø"/>
            </a:pPr>
            <a:r>
              <a:rPr lang="en-US" sz="2800" dirty="0" smtClean="0">
                <a:latin typeface="Calibri" pitchFamily="34" charset="0"/>
              </a:rPr>
              <a:t>Supported by a turnaround partner</a:t>
            </a:r>
          </a:p>
          <a:p>
            <a:pPr lvl="1">
              <a:buNone/>
            </a:pPr>
            <a:endParaRPr lang="en-US" dirty="0" smtClean="0">
              <a:latin typeface="Calibri" pitchFamily="34" charset="0"/>
            </a:endParaRPr>
          </a:p>
          <a:p>
            <a:pPr lvl="1">
              <a:buNone/>
            </a:pPr>
            <a:endParaRPr lang="en-US" dirty="0" smtClean="0">
              <a:latin typeface="Calibri" pitchFamily="34" charset="0"/>
            </a:endParaRPr>
          </a:p>
        </p:txBody>
      </p:sp>
      <p:sp>
        <p:nvSpPr>
          <p:cNvPr id="23" name="Content Placeholder 2"/>
          <p:cNvSpPr txBox="1">
            <a:spLocks/>
          </p:cNvSpPr>
          <p:nvPr/>
        </p:nvSpPr>
        <p:spPr>
          <a:xfrm>
            <a:off x="-381000" y="2895600"/>
            <a:ext cx="92964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14450" lvl="2" indent="-457200">
              <a:buNone/>
            </a:pPr>
            <a:endParaRPr lang="en-US" sz="1900" dirty="0" smtClean="0">
              <a:latin typeface="Calibri" pitchFamily="34" charset="0"/>
            </a:endParaRPr>
          </a:p>
        </p:txBody>
      </p:sp>
      <p:sp>
        <p:nvSpPr>
          <p:cNvPr id="24" name="Content Placeholder 2"/>
          <p:cNvSpPr txBox="1">
            <a:spLocks/>
          </p:cNvSpPr>
          <p:nvPr/>
        </p:nvSpPr>
        <p:spPr>
          <a:xfrm>
            <a:off x="-381000" y="3810000"/>
            <a:ext cx="94488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14450" lvl="2" indent="-457200">
              <a:spcAft>
                <a:spcPts val="0"/>
              </a:spcAft>
              <a:buNone/>
            </a:pPr>
            <a:endParaRPr lang="en-US" sz="1900" i="1" dirty="0" smtClean="0">
              <a:latin typeface="Calibri" pitchFamily="34" charset="0"/>
            </a:endParaRPr>
          </a:p>
          <a:p>
            <a:pPr lvl="1">
              <a:buNone/>
            </a:pPr>
            <a:endParaRPr lang="en-US" dirty="0" smtClean="0">
              <a:latin typeface="Calibri" pitchFamily="34" charset="0"/>
            </a:endParaRPr>
          </a:p>
        </p:txBody>
      </p:sp>
    </p:spTree>
    <p:extLst>
      <p:ext uri="{BB962C8B-B14F-4D97-AF65-F5344CB8AC3E}">
        <p14:creationId xmlns:p14="http://schemas.microsoft.com/office/powerpoint/2010/main" val="10579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17</a:t>
            </a:fld>
            <a:endParaRPr lang="en-US" dirty="0"/>
          </a:p>
        </p:txBody>
      </p:sp>
      <p:sp>
        <p:nvSpPr>
          <p:cNvPr id="6" name="Title 1"/>
          <p:cNvSpPr txBox="1">
            <a:spLocks/>
          </p:cNvSpPr>
          <p:nvPr/>
        </p:nvSpPr>
        <p:spPr>
          <a:xfrm>
            <a:off x="76200" y="76200"/>
            <a:ext cx="9220200" cy="838200"/>
          </a:xfrm>
        </p:spPr>
        <p:txBody>
          <a:bodyPr anchor="b" anchorCtr="0">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r>
              <a:rPr lang="en-US" sz="3400" dirty="0" smtClean="0">
                <a:latin typeface="Georgia"/>
                <a:cs typeface="Georgia"/>
              </a:rPr>
              <a:t>Information for Schools Under Review</a:t>
            </a:r>
            <a:endParaRPr lang="en-US" sz="3400" dirty="0">
              <a:latin typeface="Georgia"/>
              <a:cs typeface="Georgia"/>
            </a:endParaRPr>
          </a:p>
        </p:txBody>
      </p:sp>
      <p:cxnSp>
        <p:nvCxnSpPr>
          <p:cNvPr id="7" name="Straight Connector 6"/>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381000" y="990600"/>
            <a:ext cx="92964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None/>
            </a:pPr>
            <a:endParaRPr lang="en-US" dirty="0" smtClean="0">
              <a:latin typeface="Calibri" pitchFamily="34" charset="0"/>
            </a:endParaRPr>
          </a:p>
        </p:txBody>
      </p:sp>
      <p:grpSp>
        <p:nvGrpSpPr>
          <p:cNvPr id="2" name="Group 52" descr="Level 4 exit refresher, exiting schools, Remaining in Level 4, Under Review, New Level 4 Schools  &#10;"/>
          <p:cNvGrpSpPr/>
          <p:nvPr/>
        </p:nvGrpSpPr>
        <p:grpSpPr>
          <a:xfrm>
            <a:off x="76200" y="6019800"/>
            <a:ext cx="8534400" cy="685800"/>
            <a:chOff x="76200" y="6019800"/>
            <a:chExt cx="8534400" cy="685800"/>
          </a:xfrm>
        </p:grpSpPr>
        <p:sp>
          <p:nvSpPr>
            <p:cNvPr id="29" name="Chevron 28" descr=" Remaining in Level 4&#10;"/>
            <p:cNvSpPr/>
            <p:nvPr/>
          </p:nvSpPr>
          <p:spPr>
            <a:xfrm>
              <a:off x="3276601" y="6019800"/>
              <a:ext cx="1904999" cy="685800"/>
            </a:xfrm>
            <a:prstGeom prst="chevron">
              <a:avLst/>
            </a:prstGeom>
            <a:solidFill>
              <a:schemeClr val="tx1">
                <a:lumMod val="40000"/>
                <a:lumOff val="6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6" name="Chevron 35" descr="Under Review&#10;"/>
            <p:cNvSpPr/>
            <p:nvPr/>
          </p:nvSpPr>
          <p:spPr>
            <a:xfrm>
              <a:off x="5029200" y="6019800"/>
              <a:ext cx="1828800"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7" name="Chevron 36" descr="New Level 4 Schools  &#10;"/>
            <p:cNvSpPr/>
            <p:nvPr/>
          </p:nvSpPr>
          <p:spPr>
            <a:xfrm>
              <a:off x="6705601" y="6019800"/>
              <a:ext cx="1904999"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grpSp>
          <p:nvGrpSpPr>
            <p:cNvPr id="3" name="Group 8"/>
            <p:cNvGrpSpPr/>
            <p:nvPr/>
          </p:nvGrpSpPr>
          <p:grpSpPr>
            <a:xfrm>
              <a:off x="76200" y="6019800"/>
              <a:ext cx="1828800" cy="685800"/>
              <a:chOff x="-60714" y="222528"/>
              <a:chExt cx="1490578" cy="669905"/>
            </a:xfrm>
          </p:grpSpPr>
          <p:sp>
            <p:nvSpPr>
              <p:cNvPr id="48" name="Chevron 9"/>
              <p:cNvSpPr/>
              <p:nvPr/>
            </p:nvSpPr>
            <p:spPr>
              <a:xfrm>
                <a:off x="-60714" y="222528"/>
                <a:ext cx="1490578" cy="669905"/>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49" name="Chevron 4" descr="Level 4 exit refresher, exiting schools, Remaining in Level 4, Under Review, New Level 4 Schools  &#10;"/>
              <p:cNvSpPr/>
              <p:nvPr/>
            </p:nvSpPr>
            <p:spPr>
              <a:xfrm>
                <a:off x="1393" y="222528"/>
                <a:ext cx="1366363"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ts val="0"/>
                  </a:spcAft>
                </a:pPr>
                <a:r>
                  <a:rPr lang="en-US" sz="1600" dirty="0" smtClean="0">
                    <a:latin typeface="Calibri"/>
                    <a:cs typeface="Calibri"/>
                  </a:rPr>
                  <a:t>Level 4 Exit Refresher</a:t>
                </a:r>
                <a:endParaRPr lang="en-US" sz="1600" kern="1200" dirty="0">
                  <a:latin typeface="Calibri"/>
                  <a:cs typeface="Calibri"/>
                </a:endParaRPr>
              </a:p>
            </p:txBody>
          </p:sp>
        </p:grpSp>
        <p:grpSp>
          <p:nvGrpSpPr>
            <p:cNvPr id="4" name="Group 20"/>
            <p:cNvGrpSpPr/>
            <p:nvPr/>
          </p:nvGrpSpPr>
          <p:grpSpPr>
            <a:xfrm>
              <a:off x="1752600" y="6019800"/>
              <a:ext cx="1752600" cy="685800"/>
              <a:chOff x="-370662" y="222528"/>
              <a:chExt cx="1428470" cy="669905"/>
            </a:xfrm>
          </p:grpSpPr>
          <p:sp>
            <p:nvSpPr>
              <p:cNvPr id="46" name="Chevron 45" descr="Exiting schools&#10;"/>
              <p:cNvSpPr/>
              <p:nvPr/>
            </p:nvSpPr>
            <p:spPr>
              <a:xfrm>
                <a:off x="-370662" y="222528"/>
                <a:ext cx="1366362" cy="669905"/>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47" name="Chevron 4"/>
              <p:cNvSpPr/>
              <p:nvPr/>
            </p:nvSpPr>
            <p:spPr>
              <a:xfrm>
                <a:off x="-370662" y="222528"/>
                <a:ext cx="1428470"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Exiting </a:t>
                </a:r>
              </a:p>
              <a:p>
                <a:pPr lvl="0" algn="ctr" defTabSz="800100">
                  <a:lnSpc>
                    <a:spcPct val="90000"/>
                  </a:lnSpc>
                  <a:spcAft>
                    <a:spcPts val="0"/>
                  </a:spcAft>
                </a:pPr>
                <a:r>
                  <a:rPr lang="en-US" sz="1600" dirty="0" smtClean="0">
                    <a:latin typeface="Calibri"/>
                    <a:cs typeface="Calibri"/>
                  </a:rPr>
                  <a:t>Schools</a:t>
                </a:r>
                <a:endParaRPr lang="en-US" sz="1600" dirty="0">
                  <a:latin typeface="Calibri"/>
                  <a:cs typeface="Calibri"/>
                </a:endParaRPr>
              </a:p>
            </p:txBody>
          </p:sp>
        </p:grpSp>
        <p:sp>
          <p:nvSpPr>
            <p:cNvPr id="40" name="Chevron 4"/>
            <p:cNvSpPr/>
            <p:nvPr/>
          </p:nvSpPr>
          <p:spPr>
            <a:xfrm>
              <a:off x="33528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   Remaining in Level 4</a:t>
              </a:r>
              <a:endParaRPr lang="en-US" sz="1600" dirty="0">
                <a:latin typeface="Calibri"/>
                <a:cs typeface="Calibri"/>
              </a:endParaRPr>
            </a:p>
          </p:txBody>
        </p:sp>
        <p:sp>
          <p:nvSpPr>
            <p:cNvPr id="44" name="Chevron 4"/>
            <p:cNvSpPr/>
            <p:nvPr/>
          </p:nvSpPr>
          <p:spPr>
            <a:xfrm>
              <a:off x="51054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Under </a:t>
              </a:r>
            </a:p>
            <a:p>
              <a:pPr lvl="0" algn="ctr" defTabSz="800100">
                <a:lnSpc>
                  <a:spcPct val="90000"/>
                </a:lnSpc>
                <a:spcAft>
                  <a:spcPts val="0"/>
                </a:spcAft>
              </a:pPr>
              <a:r>
                <a:rPr lang="en-US" sz="1600" dirty="0" smtClean="0">
                  <a:latin typeface="Calibri"/>
                  <a:cs typeface="Calibri"/>
                </a:rPr>
                <a:t>Review</a:t>
              </a:r>
              <a:endParaRPr lang="en-US" sz="1600" dirty="0">
                <a:latin typeface="Calibri"/>
                <a:cs typeface="Calibri"/>
              </a:endParaRPr>
            </a:p>
          </p:txBody>
        </p:sp>
        <p:sp>
          <p:nvSpPr>
            <p:cNvPr id="45" name="Chevron 4"/>
            <p:cNvSpPr/>
            <p:nvPr/>
          </p:nvSpPr>
          <p:spPr>
            <a:xfrm>
              <a:off x="68580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New Level 4 Schools</a:t>
              </a:r>
              <a:endParaRPr lang="en-US" sz="1600" dirty="0">
                <a:latin typeface="Calibri"/>
                <a:cs typeface="Calibri"/>
              </a:endParaRPr>
            </a:p>
          </p:txBody>
        </p:sp>
      </p:grpSp>
      <p:sp>
        <p:nvSpPr>
          <p:cNvPr id="22" name="Content Placeholder 2"/>
          <p:cNvSpPr txBox="1">
            <a:spLocks/>
          </p:cNvSpPr>
          <p:nvPr/>
        </p:nvSpPr>
        <p:spPr>
          <a:xfrm>
            <a:off x="-152400" y="1447800"/>
            <a:ext cx="92964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800" dirty="0" smtClean="0">
                <a:latin typeface="Calibri" pitchFamily="34" charset="0"/>
              </a:rPr>
              <a:t>2 schools </a:t>
            </a:r>
            <a:r>
              <a:rPr lang="en-US" sz="3100" dirty="0" smtClean="0">
                <a:latin typeface="Calibri" pitchFamily="34" charset="0"/>
              </a:rPr>
              <a:t>have been placed in Under Review status:</a:t>
            </a:r>
            <a:endParaRPr lang="en-US" sz="3100" i="1" dirty="0" smtClean="0">
              <a:latin typeface="Calibri" pitchFamily="34" charset="0"/>
            </a:endParaRPr>
          </a:p>
          <a:p>
            <a:pPr lvl="3">
              <a:buFont typeface="Wingdings" pitchFamily="2" charset="2"/>
              <a:buChar char="Ø"/>
            </a:pPr>
            <a:r>
              <a:rPr lang="en-US" sz="3100" i="1" dirty="0" smtClean="0">
                <a:latin typeface="Calibri" pitchFamily="34" charset="0"/>
              </a:rPr>
              <a:t>Boston – </a:t>
            </a:r>
            <a:r>
              <a:rPr lang="en-US" sz="3100" i="1" dirty="0" err="1" smtClean="0">
                <a:latin typeface="Calibri" pitchFamily="34" charset="0"/>
              </a:rPr>
              <a:t>Mattahunt</a:t>
            </a:r>
            <a:r>
              <a:rPr lang="en-US" sz="3100" i="1" dirty="0" smtClean="0">
                <a:latin typeface="Calibri" pitchFamily="34" charset="0"/>
              </a:rPr>
              <a:t> ES</a:t>
            </a:r>
          </a:p>
          <a:p>
            <a:pPr lvl="3">
              <a:buFont typeface="Wingdings" pitchFamily="2" charset="2"/>
              <a:buChar char="Ø"/>
            </a:pPr>
            <a:r>
              <a:rPr lang="en-US" sz="3100" i="1" dirty="0" smtClean="0">
                <a:latin typeface="Calibri" pitchFamily="34" charset="0"/>
              </a:rPr>
              <a:t>Springfield – High School of Commerce</a:t>
            </a:r>
          </a:p>
          <a:p>
            <a:pPr lvl="1">
              <a:buNone/>
            </a:pPr>
            <a:endParaRPr lang="en-US" dirty="0" smtClean="0">
              <a:latin typeface="Calibri" pitchFamily="34" charset="0"/>
            </a:endParaRPr>
          </a:p>
          <a:p>
            <a:pPr lvl="1">
              <a:buNone/>
            </a:pPr>
            <a:endParaRPr lang="en-US" dirty="0" smtClean="0">
              <a:latin typeface="Calibri" pitchFamily="34" charset="0"/>
            </a:endParaRPr>
          </a:p>
        </p:txBody>
      </p:sp>
      <p:sp>
        <p:nvSpPr>
          <p:cNvPr id="23" name="Content Placeholder 2"/>
          <p:cNvSpPr txBox="1">
            <a:spLocks/>
          </p:cNvSpPr>
          <p:nvPr/>
        </p:nvSpPr>
        <p:spPr>
          <a:xfrm>
            <a:off x="-381000" y="2895600"/>
            <a:ext cx="92964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14450" lvl="2" indent="-457200">
              <a:buNone/>
            </a:pPr>
            <a:endParaRPr lang="en-US" sz="1900" dirty="0" smtClean="0">
              <a:latin typeface="Calibri" pitchFamily="34" charset="0"/>
            </a:endParaRPr>
          </a:p>
        </p:txBody>
      </p:sp>
      <p:sp>
        <p:nvSpPr>
          <p:cNvPr id="24" name="Content Placeholder 2"/>
          <p:cNvSpPr txBox="1">
            <a:spLocks/>
          </p:cNvSpPr>
          <p:nvPr/>
        </p:nvSpPr>
        <p:spPr>
          <a:xfrm>
            <a:off x="-381000" y="3810000"/>
            <a:ext cx="94488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14450" lvl="2" indent="-457200">
              <a:spcAft>
                <a:spcPts val="0"/>
              </a:spcAft>
              <a:buNone/>
            </a:pPr>
            <a:endParaRPr lang="en-US" sz="1900" i="1" dirty="0" smtClean="0">
              <a:latin typeface="Calibri" pitchFamily="34" charset="0"/>
            </a:endParaRPr>
          </a:p>
          <a:p>
            <a:pPr lvl="1">
              <a:buNone/>
            </a:pPr>
            <a:endParaRPr lang="en-US" dirty="0" smtClean="0">
              <a:latin typeface="Calibri" pitchFamily="34" charset="0"/>
            </a:endParaRPr>
          </a:p>
        </p:txBody>
      </p:sp>
    </p:spTree>
    <p:extLst>
      <p:ext uri="{BB962C8B-B14F-4D97-AF65-F5344CB8AC3E}">
        <p14:creationId xmlns:p14="http://schemas.microsoft.com/office/powerpoint/2010/main" val="10579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18</a:t>
            </a:fld>
            <a:endParaRPr lang="en-US" dirty="0"/>
          </a:p>
        </p:txBody>
      </p:sp>
      <p:sp>
        <p:nvSpPr>
          <p:cNvPr id="6" name="Title 1"/>
          <p:cNvSpPr txBox="1">
            <a:spLocks/>
          </p:cNvSpPr>
          <p:nvPr/>
        </p:nvSpPr>
        <p:spPr>
          <a:xfrm>
            <a:off x="76200" y="0"/>
            <a:ext cx="9144000" cy="838200"/>
          </a:xfrm>
        </p:spPr>
        <p:txBody>
          <a:bodyPr anchor="b" anchorCtr="0">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r>
              <a:rPr lang="en-US" sz="3200" dirty="0" smtClean="0">
                <a:latin typeface="Georgia"/>
                <a:cs typeface="Georgia"/>
              </a:rPr>
              <a:t>New Level </a:t>
            </a:r>
            <a:r>
              <a:rPr lang="en-US" sz="3200" smtClean="0">
                <a:latin typeface="Georgia"/>
                <a:cs typeface="Georgia"/>
              </a:rPr>
              <a:t>4 Schools: </a:t>
            </a:r>
            <a:r>
              <a:rPr lang="en-US" sz="3200" dirty="0" smtClean="0">
                <a:latin typeface="Georgia"/>
                <a:cs typeface="Georgia"/>
              </a:rPr>
              <a:t>Identification &amp; Next Steps</a:t>
            </a:r>
            <a:endParaRPr lang="en-US" sz="3200" dirty="0">
              <a:latin typeface="Georgia"/>
              <a:cs typeface="Georgia"/>
            </a:endParaRPr>
          </a:p>
        </p:txBody>
      </p:sp>
      <p:cxnSp>
        <p:nvCxnSpPr>
          <p:cNvPr id="7" name="Straight Connector 6"/>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2" descr="Level 4 exit refresher, exiting schools, Remaining in Level 4, Under Review, New Level 4 Schools  &#10;"/>
          <p:cNvGrpSpPr/>
          <p:nvPr/>
        </p:nvGrpSpPr>
        <p:grpSpPr>
          <a:xfrm>
            <a:off x="76200" y="6019800"/>
            <a:ext cx="8534400" cy="685800"/>
            <a:chOff x="76200" y="6019800"/>
            <a:chExt cx="8534400" cy="685800"/>
          </a:xfrm>
        </p:grpSpPr>
        <p:sp>
          <p:nvSpPr>
            <p:cNvPr id="9" name="Chevron 8"/>
            <p:cNvSpPr/>
            <p:nvPr/>
          </p:nvSpPr>
          <p:spPr>
            <a:xfrm>
              <a:off x="3276601" y="6019800"/>
              <a:ext cx="1904999"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0" name="Chevron 9"/>
            <p:cNvSpPr/>
            <p:nvPr/>
          </p:nvSpPr>
          <p:spPr>
            <a:xfrm>
              <a:off x="5029200" y="6019800"/>
              <a:ext cx="1828800"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1" name="Chevron 10"/>
            <p:cNvSpPr/>
            <p:nvPr/>
          </p:nvSpPr>
          <p:spPr>
            <a:xfrm>
              <a:off x="6705601" y="6019800"/>
              <a:ext cx="1904999" cy="685800"/>
            </a:xfrm>
            <a:prstGeom prst="chevron">
              <a:avLst/>
            </a:prstGeom>
            <a:solidFill>
              <a:schemeClr val="tx1">
                <a:lumMod val="40000"/>
                <a:lumOff val="6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grpSp>
          <p:nvGrpSpPr>
            <p:cNvPr id="3" name="Group 8"/>
            <p:cNvGrpSpPr/>
            <p:nvPr/>
          </p:nvGrpSpPr>
          <p:grpSpPr>
            <a:xfrm>
              <a:off x="76200" y="6019800"/>
              <a:ext cx="1828800" cy="685800"/>
              <a:chOff x="-60714" y="222528"/>
              <a:chExt cx="1490578" cy="669905"/>
            </a:xfrm>
          </p:grpSpPr>
          <p:sp>
            <p:nvSpPr>
              <p:cNvPr id="19" name="Chevron 9"/>
              <p:cNvSpPr/>
              <p:nvPr/>
            </p:nvSpPr>
            <p:spPr>
              <a:xfrm>
                <a:off x="-60714" y="222528"/>
                <a:ext cx="1490578" cy="669905"/>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1" name="Chevron 4" descr="Level 4 exit refresher&#10;"/>
              <p:cNvSpPr/>
              <p:nvPr/>
            </p:nvSpPr>
            <p:spPr>
              <a:xfrm>
                <a:off x="1393" y="222528"/>
                <a:ext cx="1366363"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ts val="0"/>
                  </a:spcAft>
                </a:pPr>
                <a:r>
                  <a:rPr lang="en-US" sz="1600" dirty="0" smtClean="0">
                    <a:latin typeface="Calibri"/>
                    <a:cs typeface="Calibri"/>
                  </a:rPr>
                  <a:t>Level 4 Exit Refresher</a:t>
                </a:r>
                <a:endParaRPr lang="en-US" sz="1600" kern="1200" dirty="0">
                  <a:latin typeface="Calibri"/>
                  <a:cs typeface="Calibri"/>
                </a:endParaRPr>
              </a:p>
            </p:txBody>
          </p:sp>
        </p:grpSp>
        <p:grpSp>
          <p:nvGrpSpPr>
            <p:cNvPr id="4" name="Group 20"/>
            <p:cNvGrpSpPr/>
            <p:nvPr/>
          </p:nvGrpSpPr>
          <p:grpSpPr>
            <a:xfrm>
              <a:off x="1752600" y="6019800"/>
              <a:ext cx="1752600" cy="685800"/>
              <a:chOff x="-370662" y="222528"/>
              <a:chExt cx="1428470" cy="669905"/>
            </a:xfrm>
          </p:grpSpPr>
          <p:sp>
            <p:nvSpPr>
              <p:cNvPr id="17" name="Chevron 16"/>
              <p:cNvSpPr/>
              <p:nvPr/>
            </p:nvSpPr>
            <p:spPr>
              <a:xfrm>
                <a:off x="-370662" y="222528"/>
                <a:ext cx="1366362" cy="669905"/>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8" name="Chevron 4" descr="Exiting schools"/>
              <p:cNvSpPr/>
              <p:nvPr/>
            </p:nvSpPr>
            <p:spPr>
              <a:xfrm>
                <a:off x="-370662" y="222528"/>
                <a:ext cx="1428470"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Exiting </a:t>
                </a:r>
              </a:p>
              <a:p>
                <a:pPr lvl="0" algn="ctr" defTabSz="800100">
                  <a:lnSpc>
                    <a:spcPct val="90000"/>
                  </a:lnSpc>
                  <a:spcAft>
                    <a:spcPts val="0"/>
                  </a:spcAft>
                </a:pPr>
                <a:r>
                  <a:rPr lang="en-US" sz="1600" dirty="0" smtClean="0">
                    <a:latin typeface="Calibri"/>
                    <a:cs typeface="Calibri"/>
                  </a:rPr>
                  <a:t>Schools</a:t>
                </a:r>
                <a:endParaRPr lang="en-US" sz="1600" dirty="0">
                  <a:latin typeface="Calibri"/>
                  <a:cs typeface="Calibri"/>
                </a:endParaRPr>
              </a:p>
            </p:txBody>
          </p:sp>
        </p:grpSp>
        <p:sp>
          <p:nvSpPr>
            <p:cNvPr id="14" name="Chevron 4" descr="Remaining in Level 4&#10;"/>
            <p:cNvSpPr/>
            <p:nvPr/>
          </p:nvSpPr>
          <p:spPr>
            <a:xfrm>
              <a:off x="33528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   Remaining in Level 4</a:t>
              </a:r>
              <a:endParaRPr lang="en-US" sz="1600" dirty="0">
                <a:latin typeface="Calibri"/>
                <a:cs typeface="Calibri"/>
              </a:endParaRPr>
            </a:p>
          </p:txBody>
        </p:sp>
        <p:sp>
          <p:nvSpPr>
            <p:cNvPr id="15" name="Chevron 4" descr="Under Review&#10;"/>
            <p:cNvSpPr/>
            <p:nvPr/>
          </p:nvSpPr>
          <p:spPr>
            <a:xfrm>
              <a:off x="51054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Under </a:t>
              </a:r>
            </a:p>
            <a:p>
              <a:pPr lvl="0" algn="ctr" defTabSz="800100">
                <a:lnSpc>
                  <a:spcPct val="90000"/>
                </a:lnSpc>
                <a:spcAft>
                  <a:spcPts val="0"/>
                </a:spcAft>
              </a:pPr>
              <a:r>
                <a:rPr lang="en-US" sz="1600" dirty="0" smtClean="0">
                  <a:latin typeface="Calibri"/>
                  <a:cs typeface="Calibri"/>
                </a:rPr>
                <a:t>Review</a:t>
              </a:r>
              <a:endParaRPr lang="en-US" sz="1600" dirty="0">
                <a:latin typeface="Calibri"/>
                <a:cs typeface="Calibri"/>
              </a:endParaRPr>
            </a:p>
          </p:txBody>
        </p:sp>
        <p:sp>
          <p:nvSpPr>
            <p:cNvPr id="16" name="Chevron 4" descr="New Level 4 Schools  &#10;"/>
            <p:cNvSpPr/>
            <p:nvPr/>
          </p:nvSpPr>
          <p:spPr>
            <a:xfrm>
              <a:off x="68580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New Level 4 Schools</a:t>
              </a:r>
              <a:endParaRPr lang="en-US" sz="1600" dirty="0">
                <a:latin typeface="Calibri"/>
                <a:cs typeface="Calibri"/>
              </a:endParaRPr>
            </a:p>
          </p:txBody>
        </p:sp>
      </p:grpSp>
      <p:sp>
        <p:nvSpPr>
          <p:cNvPr id="20" name="Content Placeholder 2"/>
          <p:cNvSpPr txBox="1">
            <a:spLocks/>
          </p:cNvSpPr>
          <p:nvPr/>
        </p:nvSpPr>
        <p:spPr>
          <a:xfrm>
            <a:off x="228600" y="1143000"/>
            <a:ext cx="8382000" cy="2133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0"/>
              </a:spcBef>
              <a:spcAft>
                <a:spcPts val="600"/>
              </a:spcAft>
              <a:buClr>
                <a:srgbClr val="E86B01"/>
              </a:buClr>
            </a:pPr>
            <a:r>
              <a:rPr lang="en-US" sz="2900" dirty="0" smtClean="0">
                <a:solidFill>
                  <a:srgbClr val="0D1969"/>
                </a:solidFill>
                <a:latin typeface="Calibri" pitchFamily="34" charset="0"/>
              </a:rPr>
              <a:t>Selection Criteria:</a:t>
            </a:r>
          </a:p>
          <a:p>
            <a:pPr lvl="1" fontAlgn="base">
              <a:spcBef>
                <a:spcPts val="0"/>
              </a:spcBef>
              <a:spcAft>
                <a:spcPts val="600"/>
              </a:spcAft>
              <a:buClr>
                <a:srgbClr val="E86B01"/>
              </a:buClr>
            </a:pPr>
            <a:r>
              <a:rPr lang="en-US" sz="2900" dirty="0" smtClean="0">
                <a:solidFill>
                  <a:srgbClr val="0D1969"/>
                </a:solidFill>
                <a:latin typeface="Calibri" pitchFamily="34" charset="0"/>
              </a:rPr>
              <a:t>Any newly identified Level 4 schools are a subset of Level 3</a:t>
            </a:r>
          </a:p>
          <a:p>
            <a:pPr lvl="1" fontAlgn="base">
              <a:spcBef>
                <a:spcPts val="0"/>
              </a:spcBef>
              <a:spcAft>
                <a:spcPts val="600"/>
              </a:spcAft>
              <a:buClr>
                <a:srgbClr val="E86B01"/>
              </a:buClr>
            </a:pPr>
            <a:r>
              <a:rPr lang="en-US" sz="2900" dirty="0" smtClean="0">
                <a:latin typeface="Calibri" pitchFamily="34" charset="0"/>
              </a:rPr>
              <a:t>These schools have had flat or declining results for multiple years and are not making progress: </a:t>
            </a:r>
          </a:p>
          <a:p>
            <a:pPr lvl="2" fontAlgn="base">
              <a:spcBef>
                <a:spcPts val="0"/>
              </a:spcBef>
              <a:spcAft>
                <a:spcPts val="600"/>
              </a:spcAft>
              <a:buClr>
                <a:srgbClr val="E86B01"/>
              </a:buClr>
            </a:pPr>
            <a:r>
              <a:rPr lang="en-US" sz="2600" i="1" dirty="0" smtClean="0">
                <a:latin typeface="Calibri" pitchFamily="34" charset="0"/>
              </a:rPr>
              <a:t>Boston – Brighton High School and Excel High School </a:t>
            </a:r>
          </a:p>
          <a:p>
            <a:pPr lvl="2" fontAlgn="base">
              <a:spcBef>
                <a:spcPts val="0"/>
              </a:spcBef>
              <a:spcAft>
                <a:spcPts val="600"/>
              </a:spcAft>
              <a:buClr>
                <a:srgbClr val="E86B01"/>
              </a:buClr>
            </a:pPr>
            <a:r>
              <a:rPr lang="en-US" sz="2600" i="1" dirty="0" smtClean="0">
                <a:latin typeface="Calibri" pitchFamily="34" charset="0"/>
              </a:rPr>
              <a:t>Fall River – Mary Fonseca Elementary School</a:t>
            </a:r>
          </a:p>
          <a:p>
            <a:pPr lvl="1" fontAlgn="base">
              <a:spcBef>
                <a:spcPts val="0"/>
              </a:spcBef>
              <a:spcAft>
                <a:spcPts val="600"/>
              </a:spcAft>
              <a:buClr>
                <a:srgbClr val="E86B01"/>
              </a:buClr>
              <a:buNone/>
            </a:pPr>
            <a:endParaRPr lang="en-US" dirty="0" smtClean="0">
              <a:solidFill>
                <a:srgbClr val="0D1969"/>
              </a:solidFill>
              <a:latin typeface="Calibri" pitchFamily="34" charset="0"/>
            </a:endParaRPr>
          </a:p>
          <a:p>
            <a:pPr fontAlgn="base">
              <a:spcBef>
                <a:spcPts val="0"/>
              </a:spcBef>
              <a:spcAft>
                <a:spcPts val="600"/>
              </a:spcAft>
              <a:buClr>
                <a:srgbClr val="E86B01"/>
              </a:buClr>
            </a:pPr>
            <a:endParaRPr lang="en-US" dirty="0" smtClean="0">
              <a:solidFill>
                <a:srgbClr val="0D1969"/>
              </a:solidFill>
              <a:latin typeface="Calibri" pitchFamily="34" charset="0"/>
            </a:endParaRPr>
          </a:p>
          <a:p>
            <a:pPr lvl="1" fontAlgn="base">
              <a:spcAft>
                <a:spcPts val="1200"/>
              </a:spcAft>
              <a:buClr>
                <a:srgbClr val="E86B01"/>
              </a:buClr>
            </a:pPr>
            <a:endParaRPr lang="en-US" dirty="0" smtClean="0">
              <a:solidFill>
                <a:srgbClr val="0D1969"/>
              </a:solidFill>
              <a:latin typeface="Calibri" pitchFamily="34" charset="0"/>
            </a:endParaRPr>
          </a:p>
          <a:p>
            <a:pPr lvl="2" fontAlgn="base">
              <a:spcAft>
                <a:spcPts val="1200"/>
              </a:spcAft>
              <a:buClr>
                <a:srgbClr val="E86B01"/>
              </a:buClr>
              <a:buNone/>
            </a:pPr>
            <a:endParaRPr lang="en-US" dirty="0" smtClean="0">
              <a:solidFill>
                <a:srgbClr val="0D1969"/>
              </a:solidFill>
              <a:latin typeface="Calibri" pitchFamily="34" charset="0"/>
            </a:endParaRPr>
          </a:p>
          <a:p>
            <a:pPr lvl="1" fontAlgn="base">
              <a:buClr>
                <a:srgbClr val="E86B01"/>
              </a:buClr>
            </a:pPr>
            <a:endParaRPr lang="en-US" sz="1800" dirty="0">
              <a:solidFill>
                <a:srgbClr val="0D1969"/>
              </a:solidFill>
              <a:latin typeface="Calibri" pitchFamily="34" charset="0"/>
            </a:endParaRPr>
          </a:p>
          <a:p>
            <a:pPr lvl="1" fontAlgn="base">
              <a:buClr>
                <a:srgbClr val="E86B01"/>
              </a:buClr>
            </a:pPr>
            <a:endParaRPr lang="en-US" sz="1800" dirty="0">
              <a:solidFill>
                <a:srgbClr val="0D1969"/>
              </a:solidFill>
              <a:latin typeface="Calibri" pitchFamily="34" charset="0"/>
            </a:endParaRPr>
          </a:p>
          <a:p>
            <a:pPr lvl="1" fontAlgn="base">
              <a:buClr>
                <a:srgbClr val="E86B01"/>
              </a:buClr>
            </a:pPr>
            <a:endParaRPr lang="en-US" sz="1800" dirty="0">
              <a:solidFill>
                <a:srgbClr val="0D1969"/>
              </a:solidFill>
              <a:latin typeface="Calibri" pitchFamily="34" charset="0"/>
            </a:endParaRPr>
          </a:p>
          <a:p>
            <a:pPr lvl="1" fontAlgn="base">
              <a:buClr>
                <a:srgbClr val="E86B01"/>
              </a:buClr>
              <a:buFont typeface="Wingdings 2" pitchFamily="18" charset="2"/>
              <a:buNone/>
            </a:pPr>
            <a:endParaRPr lang="en-US" dirty="0" smtClean="0">
              <a:solidFill>
                <a:srgbClr val="0D1969"/>
              </a:solidFill>
              <a:latin typeface="Calibri" pitchFamily="34" charset="0"/>
            </a:endParaRPr>
          </a:p>
        </p:txBody>
      </p:sp>
      <p:sp>
        <p:nvSpPr>
          <p:cNvPr id="22" name="Content Placeholder 2"/>
          <p:cNvSpPr txBox="1">
            <a:spLocks/>
          </p:cNvSpPr>
          <p:nvPr/>
        </p:nvSpPr>
        <p:spPr>
          <a:xfrm>
            <a:off x="304800" y="3048000"/>
            <a:ext cx="83820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base">
              <a:spcBef>
                <a:spcPts val="0"/>
              </a:spcBef>
              <a:spcAft>
                <a:spcPts val="600"/>
              </a:spcAft>
              <a:buClr>
                <a:srgbClr val="E86B01"/>
              </a:buClr>
              <a:buNone/>
            </a:pPr>
            <a:endParaRPr lang="en-US" dirty="0" smtClean="0">
              <a:solidFill>
                <a:srgbClr val="0D1969"/>
              </a:solidFill>
              <a:latin typeface="Calibri" pitchFamily="34" charset="0"/>
            </a:endParaRPr>
          </a:p>
          <a:p>
            <a:pPr fontAlgn="base">
              <a:spcBef>
                <a:spcPts val="0"/>
              </a:spcBef>
              <a:spcAft>
                <a:spcPts val="600"/>
              </a:spcAft>
              <a:buClr>
                <a:srgbClr val="E86B01"/>
              </a:buClr>
            </a:pPr>
            <a:r>
              <a:rPr lang="en-US" sz="2400" dirty="0" smtClean="0">
                <a:solidFill>
                  <a:srgbClr val="0D1969"/>
                </a:solidFill>
                <a:latin typeface="Calibri" pitchFamily="34" charset="0"/>
              </a:rPr>
              <a:t>Next Steps</a:t>
            </a:r>
            <a:r>
              <a:rPr lang="en-US" sz="2000" dirty="0" smtClean="0">
                <a:solidFill>
                  <a:srgbClr val="0D1969"/>
                </a:solidFill>
                <a:latin typeface="Calibri" pitchFamily="34" charset="0"/>
              </a:rPr>
              <a:t>:</a:t>
            </a:r>
          </a:p>
          <a:p>
            <a:pPr lvl="1" fontAlgn="base">
              <a:spcBef>
                <a:spcPts val="0"/>
              </a:spcBef>
              <a:spcAft>
                <a:spcPts val="600"/>
              </a:spcAft>
              <a:buClr>
                <a:srgbClr val="E86B01"/>
              </a:buClr>
            </a:pPr>
            <a:r>
              <a:rPr lang="en-US" sz="2000" dirty="0" smtClean="0">
                <a:solidFill>
                  <a:srgbClr val="0D1969"/>
                </a:solidFill>
                <a:latin typeface="Calibri" pitchFamily="34" charset="0"/>
              </a:rPr>
              <a:t>Convening a Local Stakeholder Group</a:t>
            </a:r>
          </a:p>
          <a:p>
            <a:pPr lvl="1" fontAlgn="base">
              <a:spcBef>
                <a:spcPts val="0"/>
              </a:spcBef>
              <a:spcAft>
                <a:spcPts val="600"/>
              </a:spcAft>
              <a:buClr>
                <a:srgbClr val="E86B01"/>
              </a:buClr>
            </a:pPr>
            <a:r>
              <a:rPr lang="en-US" sz="2000" dirty="0" smtClean="0">
                <a:solidFill>
                  <a:srgbClr val="0D1969"/>
                </a:solidFill>
                <a:latin typeface="Calibri" pitchFamily="34" charset="0"/>
              </a:rPr>
              <a:t>Preparing and submitting a Turnaround Plan</a:t>
            </a:r>
          </a:p>
          <a:p>
            <a:pPr lvl="1" fontAlgn="base">
              <a:spcBef>
                <a:spcPts val="0"/>
              </a:spcBef>
              <a:spcAft>
                <a:spcPts val="600"/>
              </a:spcAft>
              <a:buClr>
                <a:srgbClr val="E86B01"/>
              </a:buClr>
            </a:pPr>
            <a:r>
              <a:rPr lang="en-US" sz="2000" dirty="0" smtClean="0">
                <a:solidFill>
                  <a:srgbClr val="0D1969"/>
                </a:solidFill>
                <a:latin typeface="Calibri" pitchFamily="34" charset="0"/>
              </a:rPr>
              <a:t>Option to apply for FY17 School Redesign Grant Funds </a:t>
            </a:r>
          </a:p>
          <a:p>
            <a:pPr lvl="1" fontAlgn="base">
              <a:buClr>
                <a:srgbClr val="E86B01"/>
              </a:buClr>
              <a:buNone/>
            </a:pPr>
            <a:endParaRPr lang="en-US" sz="2000" dirty="0">
              <a:solidFill>
                <a:srgbClr val="0D1969"/>
              </a:solidFill>
              <a:latin typeface="Calibri" pitchFamily="34" charset="0"/>
            </a:endParaRPr>
          </a:p>
          <a:p>
            <a:pPr lvl="1" fontAlgn="base">
              <a:buClr>
                <a:srgbClr val="E86B01"/>
              </a:buClr>
            </a:pPr>
            <a:endParaRPr lang="en-US" sz="1800" dirty="0">
              <a:solidFill>
                <a:srgbClr val="0D1969"/>
              </a:solidFill>
              <a:latin typeface="Calibri" pitchFamily="34" charset="0"/>
            </a:endParaRPr>
          </a:p>
          <a:p>
            <a:pPr lvl="1" fontAlgn="base">
              <a:buClr>
                <a:srgbClr val="E86B01"/>
              </a:buClr>
            </a:pPr>
            <a:endParaRPr lang="en-US" sz="1800" dirty="0">
              <a:solidFill>
                <a:srgbClr val="0D1969"/>
              </a:solidFill>
              <a:latin typeface="Calibri" pitchFamily="34" charset="0"/>
            </a:endParaRPr>
          </a:p>
          <a:p>
            <a:pPr lvl="1" fontAlgn="base">
              <a:buClr>
                <a:srgbClr val="E86B01"/>
              </a:buClr>
              <a:buFont typeface="Wingdings 2" pitchFamily="18" charset="2"/>
              <a:buNone/>
            </a:pPr>
            <a:endParaRPr lang="en-US" dirty="0" smtClean="0">
              <a:solidFill>
                <a:srgbClr val="0D1969"/>
              </a:solidFill>
              <a:latin typeface="Calibri" pitchFamily="34" charset="0"/>
            </a:endParaRPr>
          </a:p>
        </p:txBody>
      </p:sp>
    </p:spTree>
    <p:extLst>
      <p:ext uri="{BB962C8B-B14F-4D97-AF65-F5344CB8AC3E}">
        <p14:creationId xmlns:p14="http://schemas.microsoft.com/office/powerpoint/2010/main" val="168606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19</a:t>
            </a:fld>
            <a:endParaRPr lang="en-US" dirty="0"/>
          </a:p>
        </p:txBody>
      </p:sp>
      <p:sp>
        <p:nvSpPr>
          <p:cNvPr id="6" name="Title 1"/>
          <p:cNvSpPr txBox="1">
            <a:spLocks/>
          </p:cNvSpPr>
          <p:nvPr/>
        </p:nvSpPr>
        <p:spPr>
          <a:xfrm>
            <a:off x="228600" y="0"/>
            <a:ext cx="8763000" cy="838200"/>
          </a:xfrm>
        </p:spPr>
        <p:txBody>
          <a:bodyPr anchor="b" anchorCtr="0">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r>
              <a:rPr lang="en-US" sz="4000" dirty="0" smtClean="0">
                <a:latin typeface="Georgia"/>
                <a:cs typeface="Georgia"/>
              </a:rPr>
              <a:t>Questions &amp; Discussion</a:t>
            </a:r>
            <a:endParaRPr lang="en-US" sz="2800" dirty="0">
              <a:latin typeface="Georgia"/>
              <a:cs typeface="Georgia"/>
            </a:endParaRPr>
          </a:p>
        </p:txBody>
      </p:sp>
      <p:cxnSp>
        <p:nvCxnSpPr>
          <p:cNvPr id="7" name="Straight Connector 6"/>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52" descr="Level 4 exit refresher, exiting schools, Remaining in Level 4, Under Review, New Level 4 Schools  &#10;"/>
          <p:cNvGrpSpPr/>
          <p:nvPr/>
        </p:nvGrpSpPr>
        <p:grpSpPr>
          <a:xfrm>
            <a:off x="76200" y="6019800"/>
            <a:ext cx="8534400" cy="685800"/>
            <a:chOff x="76200" y="6019800"/>
            <a:chExt cx="8534400" cy="685800"/>
          </a:xfrm>
        </p:grpSpPr>
        <p:sp>
          <p:nvSpPr>
            <p:cNvPr id="9" name="Chevron 8" descr="Remaining in Level 4&#10;"/>
            <p:cNvSpPr/>
            <p:nvPr/>
          </p:nvSpPr>
          <p:spPr>
            <a:xfrm>
              <a:off x="3276601" y="6019800"/>
              <a:ext cx="1904999"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0" name="Chevron 9" descr="Under Review&#10;"/>
            <p:cNvSpPr/>
            <p:nvPr/>
          </p:nvSpPr>
          <p:spPr>
            <a:xfrm>
              <a:off x="5029200" y="6019800"/>
              <a:ext cx="1828800" cy="685800"/>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1" name="Chevron 10" descr=" New Level 4 Schools  &#10;"/>
            <p:cNvSpPr/>
            <p:nvPr/>
          </p:nvSpPr>
          <p:spPr>
            <a:xfrm>
              <a:off x="6705601" y="6019800"/>
              <a:ext cx="1904999" cy="685800"/>
            </a:xfrm>
            <a:prstGeom prst="chevron">
              <a:avLst/>
            </a:prstGeom>
            <a:solidFill>
              <a:schemeClr val="tx1">
                <a:lumMod val="40000"/>
                <a:lumOff val="6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grpSp>
          <p:nvGrpSpPr>
            <p:cNvPr id="3" name="Group 8"/>
            <p:cNvGrpSpPr/>
            <p:nvPr/>
          </p:nvGrpSpPr>
          <p:grpSpPr>
            <a:xfrm>
              <a:off x="76200" y="6019800"/>
              <a:ext cx="1828800" cy="685800"/>
              <a:chOff x="-60714" y="222528"/>
              <a:chExt cx="1490578" cy="669905"/>
            </a:xfrm>
          </p:grpSpPr>
          <p:sp>
            <p:nvSpPr>
              <p:cNvPr id="19" name="Chevron 9" descr="Level 4 exit refresher&#10;"/>
              <p:cNvSpPr/>
              <p:nvPr/>
            </p:nvSpPr>
            <p:spPr>
              <a:xfrm>
                <a:off x="-60714" y="222528"/>
                <a:ext cx="1490578" cy="669905"/>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1" name="Chevron 4"/>
              <p:cNvSpPr/>
              <p:nvPr/>
            </p:nvSpPr>
            <p:spPr>
              <a:xfrm>
                <a:off x="1393" y="222528"/>
                <a:ext cx="1366363"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ts val="0"/>
                  </a:spcAft>
                </a:pPr>
                <a:r>
                  <a:rPr lang="en-US" sz="1600" dirty="0" smtClean="0">
                    <a:latin typeface="Calibri"/>
                    <a:cs typeface="Calibri"/>
                  </a:rPr>
                  <a:t>Level 4 Exit Refresher</a:t>
                </a:r>
                <a:endParaRPr lang="en-US" sz="1600" kern="1200" dirty="0">
                  <a:latin typeface="Calibri"/>
                  <a:cs typeface="Calibri"/>
                </a:endParaRPr>
              </a:p>
            </p:txBody>
          </p:sp>
        </p:grpSp>
        <p:grpSp>
          <p:nvGrpSpPr>
            <p:cNvPr id="4" name="Group 20"/>
            <p:cNvGrpSpPr/>
            <p:nvPr/>
          </p:nvGrpSpPr>
          <p:grpSpPr>
            <a:xfrm>
              <a:off x="1752600" y="6019800"/>
              <a:ext cx="1752600" cy="685800"/>
              <a:chOff x="-370662" y="222528"/>
              <a:chExt cx="1428470" cy="669905"/>
            </a:xfrm>
          </p:grpSpPr>
          <p:sp>
            <p:nvSpPr>
              <p:cNvPr id="17" name="Chevron 16" descr="Exiting schools &#10;"/>
              <p:cNvSpPr/>
              <p:nvPr/>
            </p:nvSpPr>
            <p:spPr>
              <a:xfrm>
                <a:off x="-370662" y="222528"/>
                <a:ext cx="1366362" cy="669905"/>
              </a:xfrm>
              <a:prstGeom prst="chevron">
                <a:avLst/>
              </a:prstGeom>
              <a:solidFill>
                <a:schemeClr val="bg1">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8" name="Chevron 4"/>
              <p:cNvSpPr/>
              <p:nvPr/>
            </p:nvSpPr>
            <p:spPr>
              <a:xfrm>
                <a:off x="-370662" y="222528"/>
                <a:ext cx="1428470" cy="669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Exiting </a:t>
                </a:r>
              </a:p>
              <a:p>
                <a:pPr lvl="0" algn="ctr" defTabSz="800100">
                  <a:lnSpc>
                    <a:spcPct val="90000"/>
                  </a:lnSpc>
                  <a:spcAft>
                    <a:spcPts val="0"/>
                  </a:spcAft>
                </a:pPr>
                <a:r>
                  <a:rPr lang="en-US" sz="1600" dirty="0" smtClean="0">
                    <a:latin typeface="Calibri"/>
                    <a:cs typeface="Calibri"/>
                  </a:rPr>
                  <a:t>Schools</a:t>
                </a:r>
                <a:endParaRPr lang="en-US" sz="1600" dirty="0">
                  <a:latin typeface="Calibri"/>
                  <a:cs typeface="Calibri"/>
                </a:endParaRPr>
              </a:p>
            </p:txBody>
          </p:sp>
        </p:grpSp>
        <p:sp>
          <p:nvSpPr>
            <p:cNvPr id="14" name="Chevron 4"/>
            <p:cNvSpPr/>
            <p:nvPr/>
          </p:nvSpPr>
          <p:spPr>
            <a:xfrm>
              <a:off x="33528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   Remaining in Level 4</a:t>
              </a:r>
              <a:endParaRPr lang="en-US" sz="1600" dirty="0">
                <a:latin typeface="Calibri"/>
                <a:cs typeface="Calibri"/>
              </a:endParaRPr>
            </a:p>
          </p:txBody>
        </p:sp>
        <p:sp>
          <p:nvSpPr>
            <p:cNvPr id="15" name="Chevron 4"/>
            <p:cNvSpPr/>
            <p:nvPr/>
          </p:nvSpPr>
          <p:spPr>
            <a:xfrm>
              <a:off x="51054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Under </a:t>
              </a:r>
            </a:p>
            <a:p>
              <a:pPr lvl="0" algn="ctr" defTabSz="800100">
                <a:lnSpc>
                  <a:spcPct val="90000"/>
                </a:lnSpc>
                <a:spcAft>
                  <a:spcPts val="0"/>
                </a:spcAft>
              </a:pPr>
              <a:r>
                <a:rPr lang="en-US" sz="1600" dirty="0" smtClean="0">
                  <a:latin typeface="Calibri"/>
                  <a:cs typeface="Calibri"/>
                </a:rPr>
                <a:t>Review</a:t>
              </a:r>
              <a:endParaRPr lang="en-US" sz="1600" dirty="0">
                <a:latin typeface="Calibri"/>
                <a:cs typeface="Calibri"/>
              </a:endParaRPr>
            </a:p>
          </p:txBody>
        </p:sp>
        <p:sp>
          <p:nvSpPr>
            <p:cNvPr id="16" name="Chevron 4"/>
            <p:cNvSpPr/>
            <p:nvPr/>
          </p:nvSpPr>
          <p:spPr>
            <a:xfrm>
              <a:off x="6858000" y="6019800"/>
              <a:ext cx="17526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Aft>
                  <a:spcPts val="0"/>
                </a:spcAft>
              </a:pPr>
              <a:r>
                <a:rPr lang="en-US" sz="1600" dirty="0" smtClean="0">
                  <a:latin typeface="Calibri"/>
                  <a:cs typeface="Calibri"/>
                </a:rPr>
                <a:t>New Level 4 Schools</a:t>
              </a:r>
              <a:endParaRPr lang="en-US" sz="1600" dirty="0">
                <a:latin typeface="Calibri"/>
                <a:cs typeface="Calibri"/>
              </a:endParaRPr>
            </a:p>
          </p:txBody>
        </p:sp>
      </p:grpSp>
    </p:spTree>
    <p:extLst>
      <p:ext uri="{BB962C8B-B14F-4D97-AF65-F5344CB8AC3E}">
        <p14:creationId xmlns:p14="http://schemas.microsoft.com/office/powerpoint/2010/main" val="2781853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2</a:t>
            </a:fld>
            <a:endParaRPr lang="en-US" dirty="0"/>
          </a:p>
        </p:txBody>
      </p:sp>
      <p:sp>
        <p:nvSpPr>
          <p:cNvPr id="6" name="Title 1"/>
          <p:cNvSpPr txBox="1">
            <a:spLocks/>
          </p:cNvSpPr>
          <p:nvPr/>
        </p:nvSpPr>
        <p:spPr>
          <a:xfrm>
            <a:off x="228600" y="0"/>
            <a:ext cx="8610600" cy="838200"/>
          </a:xfrm>
        </p:spPr>
        <p:txBody>
          <a:bodyPr anchor="b" anchorCtr="0">
            <a:normAutofit fontScale="25000" lnSpcReduction="20000"/>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endParaRPr lang="en-US" sz="4000" dirty="0" smtClean="0">
              <a:latin typeface="Georgia"/>
              <a:cs typeface="Georgia"/>
            </a:endParaRPr>
          </a:p>
          <a:p>
            <a:endParaRPr lang="en-US" sz="4000" dirty="0" smtClean="0">
              <a:latin typeface="Georgia"/>
              <a:cs typeface="Georgia"/>
            </a:endParaRPr>
          </a:p>
          <a:p>
            <a:r>
              <a:rPr lang="en-US" sz="14400" dirty="0" smtClean="0">
                <a:latin typeface="Georgia"/>
                <a:cs typeface="Georgia"/>
              </a:rPr>
              <a:t>Goals of this presentation</a:t>
            </a:r>
            <a:endParaRPr lang="en-US" sz="14400" dirty="0">
              <a:latin typeface="Georgia"/>
              <a:cs typeface="Georgia"/>
            </a:endParaRPr>
          </a:p>
        </p:txBody>
      </p:sp>
      <p:cxnSp>
        <p:nvCxnSpPr>
          <p:cNvPr id="7" name="Straight Connector 6"/>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6"/>
          <p:cNvSpPr>
            <a:spLocks noGrp="1"/>
          </p:cNvSpPr>
          <p:nvPr/>
        </p:nvSpPr>
        <p:spPr>
          <a:xfrm>
            <a:off x="228600" y="1295400"/>
            <a:ext cx="8458200" cy="5257800"/>
          </a:xfrm>
          <a:prstGeom prst="rect">
            <a:avLst/>
          </a:prstGeom>
        </p:spPr>
        <p:txBody>
          <a:bodyPr/>
          <a:lstStyle>
            <a:lvl1pPr marL="342900" indent="-342900" algn="l" rtl="0" fontAlgn="base">
              <a:spcBef>
                <a:spcPct val="20000"/>
              </a:spcBef>
              <a:spcAft>
                <a:spcPct val="0"/>
              </a:spcAft>
              <a:buClr>
                <a:schemeClr val="accent1"/>
              </a:buClr>
              <a:buFont typeface="Wingdings 2" pitchFamily="18" charset="2"/>
              <a:buChar char=""/>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2" pitchFamily="18" charset="2"/>
              <a:buChar char="ê"/>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rabicPeriod"/>
            </a:pPr>
            <a:r>
              <a:rPr lang="en-US" sz="2000" b="1" dirty="0" smtClean="0">
                <a:cs typeface="Calibri"/>
              </a:rPr>
              <a:t>Provide an overview of 2016 district and school accountability determinations, </a:t>
            </a:r>
            <a:r>
              <a:rPr lang="en-US" sz="2000" dirty="0" smtClean="0">
                <a:cs typeface="Calibri"/>
              </a:rPr>
              <a:t>which are based on 2012-2016 statewide assessment results and high school graduation and dropout data</a:t>
            </a:r>
          </a:p>
          <a:p>
            <a:pPr marL="457200" indent="-457200">
              <a:buAutoNum type="arabicPeriod"/>
            </a:pPr>
            <a:endParaRPr lang="en-US" sz="2000" dirty="0" smtClean="0">
              <a:cs typeface="Calibri"/>
            </a:endParaRPr>
          </a:p>
          <a:p>
            <a:pPr marL="457200" indent="-457200">
              <a:buFont typeface="Wingdings 2" pitchFamily="18" charset="2"/>
              <a:buAutoNum type="arabicPeriod"/>
            </a:pPr>
            <a:r>
              <a:rPr lang="en-US" sz="2000" b="1" dirty="0" smtClean="0">
                <a:cs typeface="Calibri"/>
              </a:rPr>
              <a:t>Share updated information about exit determinations and next steps</a:t>
            </a:r>
            <a:r>
              <a:rPr lang="en-US" sz="2000" dirty="0" smtClean="0">
                <a:cs typeface="Calibri"/>
              </a:rPr>
              <a:t> for Level 4 schools. Each of these schools will follow one of two pathways:</a:t>
            </a:r>
          </a:p>
          <a:p>
            <a:pPr marL="857250" lvl="1" indent="-457200"/>
            <a:r>
              <a:rPr lang="en-US" sz="1600" dirty="0" smtClean="0">
                <a:cs typeface="Calibri"/>
              </a:rPr>
              <a:t>Exit to Levels 1-3</a:t>
            </a:r>
          </a:p>
          <a:p>
            <a:pPr marL="857250" lvl="1" indent="-457200"/>
            <a:r>
              <a:rPr lang="en-US" sz="1600" dirty="0" smtClean="0">
                <a:cs typeface="Calibri"/>
              </a:rPr>
              <a:t>Remain in Level 4</a:t>
            </a:r>
            <a:br>
              <a:rPr lang="en-US" sz="1600" dirty="0" smtClean="0">
                <a:cs typeface="Calibri"/>
              </a:rPr>
            </a:br>
            <a:endParaRPr lang="en-US" sz="2000" dirty="0" smtClean="0">
              <a:cs typeface="Calibri"/>
            </a:endParaRPr>
          </a:p>
          <a:p>
            <a:pPr marL="457200" indent="-457200">
              <a:buAutoNum type="arabicPeriod"/>
            </a:pPr>
            <a:r>
              <a:rPr lang="en-US" sz="2000" b="1" dirty="0" smtClean="0">
                <a:cs typeface="Calibri"/>
              </a:rPr>
              <a:t>Provide an update on Level 4 school designations</a:t>
            </a:r>
          </a:p>
          <a:p>
            <a:pPr marL="457200" indent="-457200">
              <a:buAutoNum type="arabicPeriod"/>
            </a:pPr>
            <a:endParaRPr lang="en-US" sz="2000" b="1" dirty="0" smtClean="0">
              <a:cs typeface="Calibri"/>
            </a:endParaRPr>
          </a:p>
          <a:p>
            <a:pPr marL="457200" indent="-457200">
              <a:buAutoNum type="arabicPeriod"/>
            </a:pPr>
            <a:r>
              <a:rPr lang="en-US" sz="2000" b="1" dirty="0" smtClean="0">
                <a:cs typeface="Calibri"/>
              </a:rPr>
              <a:t>Share assessment and accountability results for Level 5 districts and schools </a:t>
            </a:r>
            <a:endParaRPr lang="en-US" sz="2000" dirty="0" smtClean="0">
              <a:cs typeface="Calibri"/>
            </a:endParaRPr>
          </a:p>
        </p:txBody>
      </p:sp>
    </p:spTree>
    <p:extLst>
      <p:ext uri="{BB962C8B-B14F-4D97-AF65-F5344CB8AC3E}">
        <p14:creationId xmlns:p14="http://schemas.microsoft.com/office/powerpoint/2010/main" val="23075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p>
            <a:fld id="{BD26C40E-487C-40A4-A841-8174FD7B7142}" type="slidenum">
              <a:rPr lang="en-US" smtClean="0"/>
              <a:pPr/>
              <a:t>20</a:t>
            </a:fld>
            <a:endParaRPr lang="en-US"/>
          </a:p>
        </p:txBody>
      </p:sp>
      <p:pic>
        <p:nvPicPr>
          <p:cNvPr id="61441" name="Picture 1" descr="Morgan Full Service Cmunity School assessment results. Please see: http://profiles.doe.mass.edu/mcas/achievement_level.aspx?linkid=32&amp;orgcode=01370025&amp;orgtypecode=6&amp;&#10;"/>
          <p:cNvPicPr>
            <a:picLocks noChangeAspect="1" noChangeArrowheads="1"/>
          </p:cNvPicPr>
          <p:nvPr/>
        </p:nvPicPr>
        <p:blipFill>
          <a:blip r:embed="rId2" cstate="print"/>
          <a:srcRect l="862"/>
          <a:stretch>
            <a:fillRect/>
          </a:stretch>
        </p:blipFill>
        <p:spPr bwMode="auto">
          <a:xfrm>
            <a:off x="381000" y="304800"/>
            <a:ext cx="8763000" cy="6500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p>
            <a:fld id="{BD26C40E-487C-40A4-A841-8174FD7B7142}" type="slidenum">
              <a:rPr lang="en-US" smtClean="0"/>
              <a:pPr/>
              <a:t>21</a:t>
            </a:fld>
            <a:endParaRPr lang="en-US"/>
          </a:p>
        </p:txBody>
      </p:sp>
      <p:pic>
        <p:nvPicPr>
          <p:cNvPr id="60417" name="Picture 1" descr="John Avery Parker School assessment results. Please see:http://profiles.doe.mass.edu/mcas/achievement_level.aspx?linkid=32&amp;orgcode=02010115&amp;orgtypecode=6&amp;&#10;"/>
          <p:cNvPicPr>
            <a:picLocks noChangeAspect="1" noChangeArrowheads="1"/>
          </p:cNvPicPr>
          <p:nvPr/>
        </p:nvPicPr>
        <p:blipFill>
          <a:blip r:embed="rId2" cstate="print"/>
          <a:srcRect/>
          <a:stretch>
            <a:fillRect/>
          </a:stretch>
        </p:blipFill>
        <p:spPr bwMode="auto">
          <a:xfrm>
            <a:off x="533400" y="381000"/>
            <a:ext cx="828396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22</a:t>
            </a:fld>
            <a:endParaRPr lang="en-US"/>
          </a:p>
        </p:txBody>
      </p:sp>
      <p:pic>
        <p:nvPicPr>
          <p:cNvPr id="59393" name="Picture 1" descr="UP Academy Holland Assessment data. Please see: http://profiles.doe.mass.edu/mcas/achievement_level.aspx?linkid=32&amp;orgcode=00350167&amp;orgtypecode=6&amp;"/>
          <p:cNvPicPr>
            <a:picLocks noChangeAspect="1" noChangeArrowheads="1"/>
          </p:cNvPicPr>
          <p:nvPr/>
        </p:nvPicPr>
        <p:blipFill>
          <a:blip r:embed="rId3" cstate="print"/>
          <a:srcRect/>
          <a:stretch>
            <a:fillRect/>
          </a:stretch>
        </p:blipFill>
        <p:spPr bwMode="auto">
          <a:xfrm>
            <a:off x="228600" y="381000"/>
            <a:ext cx="8763000" cy="63014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p>
            <a:fld id="{BD26C40E-487C-40A4-A841-8174FD7B7142}" type="slidenum">
              <a:rPr lang="en-US" smtClean="0"/>
              <a:pPr/>
              <a:t>23</a:t>
            </a:fld>
            <a:endParaRPr lang="en-US"/>
          </a:p>
        </p:txBody>
      </p:sp>
      <p:pic>
        <p:nvPicPr>
          <p:cNvPr id="57345" name="Picture 1" descr="Paul Dever assessment results. Please see: http://profiles.doe.mass.edu/mcas/achievement_level.aspx?linkid=32&amp;orgcode=00350268&amp;orgtypecode=6&amp;"/>
          <p:cNvPicPr>
            <a:picLocks noChangeAspect="1" noChangeArrowheads="1"/>
          </p:cNvPicPr>
          <p:nvPr/>
        </p:nvPicPr>
        <p:blipFill>
          <a:blip r:embed="rId2" cstate="print"/>
          <a:srcRect/>
          <a:stretch>
            <a:fillRect/>
          </a:stretch>
        </p:blipFill>
        <p:spPr bwMode="auto">
          <a:xfrm>
            <a:off x="381000" y="343060"/>
            <a:ext cx="8763000" cy="6452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24</a:t>
            </a:fld>
            <a:endParaRPr lang="en-US" dirty="0"/>
          </a:p>
        </p:txBody>
      </p:sp>
      <p:pic>
        <p:nvPicPr>
          <p:cNvPr id="56321" name="Picture 1" descr="Lawrence Public Schools assessment results. Please see: http://profiles.doe.mass.edu/mcas/achievement_level.aspx?linkid=32&amp;orgcode=01490000&amp;orgtypecode=5&amp;"/>
          <p:cNvPicPr>
            <a:picLocks noChangeAspect="1" noChangeArrowheads="1"/>
          </p:cNvPicPr>
          <p:nvPr/>
        </p:nvPicPr>
        <p:blipFill>
          <a:blip r:embed="rId3" cstate="print"/>
          <a:srcRect/>
          <a:stretch>
            <a:fillRect/>
          </a:stretch>
        </p:blipFill>
        <p:spPr bwMode="auto">
          <a:xfrm>
            <a:off x="304800" y="228600"/>
            <a:ext cx="8839200" cy="64722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dirty="0"/>
          </a:p>
        </p:txBody>
      </p:sp>
      <p:sp>
        <p:nvSpPr>
          <p:cNvPr id="4" name="Slide Number Placeholder 3"/>
          <p:cNvSpPr>
            <a:spLocks noGrp="1"/>
          </p:cNvSpPr>
          <p:nvPr>
            <p:ph type="sldNum" sz="quarter" idx="12"/>
          </p:nvPr>
        </p:nvSpPr>
        <p:spPr/>
        <p:txBody>
          <a:bodyPr/>
          <a:lstStyle/>
          <a:p>
            <a:fld id="{BD26C40E-487C-40A4-A841-8174FD7B7142}" type="slidenum">
              <a:rPr lang="en-US" smtClean="0"/>
              <a:pPr/>
              <a:t>25</a:t>
            </a:fld>
            <a:endParaRPr lang="en-US" dirty="0"/>
          </a:p>
        </p:txBody>
      </p:sp>
      <p:pic>
        <p:nvPicPr>
          <p:cNvPr id="54273" name="Picture 1" descr="Southbridge Public Schools assessment results. Please see: http://profiles.doe.mass.edu/mcas/achievement_level.aspx?linkid=32&amp;orgcode=01370000&amp;orgtypecode=5&amp;"/>
          <p:cNvPicPr>
            <a:picLocks noChangeAspect="1" noChangeArrowheads="1"/>
          </p:cNvPicPr>
          <p:nvPr/>
        </p:nvPicPr>
        <p:blipFill>
          <a:blip r:embed="rId2" cstate="print"/>
          <a:srcRect/>
          <a:stretch>
            <a:fillRect/>
          </a:stretch>
        </p:blipFill>
        <p:spPr bwMode="auto">
          <a:xfrm>
            <a:off x="381000" y="380999"/>
            <a:ext cx="8610600" cy="63313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dirty="0"/>
          </a:p>
        </p:txBody>
      </p:sp>
      <p:sp>
        <p:nvSpPr>
          <p:cNvPr id="4" name="Slide Number Placeholder 3"/>
          <p:cNvSpPr>
            <a:spLocks noGrp="1"/>
          </p:cNvSpPr>
          <p:nvPr>
            <p:ph type="sldNum" sz="quarter" idx="12"/>
          </p:nvPr>
        </p:nvSpPr>
        <p:spPr/>
        <p:txBody>
          <a:bodyPr/>
          <a:lstStyle/>
          <a:p>
            <a:fld id="{BD26C40E-487C-40A4-A841-8174FD7B7142}" type="slidenum">
              <a:rPr lang="en-US" smtClean="0"/>
              <a:pPr/>
              <a:t>26</a:t>
            </a:fld>
            <a:endParaRPr lang="en-US" dirty="0"/>
          </a:p>
        </p:txBody>
      </p:sp>
      <p:pic>
        <p:nvPicPr>
          <p:cNvPr id="53249" name="Picture 1" descr="Holyoke Public Schools assessmenr data. Please see: http://profiles.doe.mass.edu/mcas/achievement_level.aspx?linkid=32&amp;orgcode=01370000&amp;orgtypecode=5&amp;"/>
          <p:cNvPicPr>
            <a:picLocks noChangeAspect="1" noChangeArrowheads="1"/>
          </p:cNvPicPr>
          <p:nvPr/>
        </p:nvPicPr>
        <p:blipFill>
          <a:blip r:embed="rId2" cstate="print"/>
          <a:srcRect/>
          <a:stretch>
            <a:fillRect/>
          </a:stretch>
        </p:blipFill>
        <p:spPr bwMode="auto">
          <a:xfrm>
            <a:off x="381000" y="304800"/>
            <a:ext cx="8763000" cy="6403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295400"/>
          </a:xfrm>
        </p:spPr>
        <p:txBody>
          <a:bodyPr>
            <a:normAutofit/>
          </a:bodyPr>
          <a:lstStyle/>
          <a:p>
            <a:r>
              <a:rPr lang="en-US" sz="3600" dirty="0" smtClean="0"/>
              <a:t>Accountability &amp; assistance system under ESEA flexibility waiver</a:t>
            </a:r>
            <a:endParaRPr lang="en-US" sz="3600" dirty="0"/>
          </a:p>
        </p:txBody>
      </p:sp>
      <p:sp>
        <p:nvSpPr>
          <p:cNvPr id="8" name="Content Placeholder 7"/>
          <p:cNvSpPr>
            <a:spLocks noGrp="1"/>
          </p:cNvSpPr>
          <p:nvPr>
            <p:ph idx="1"/>
          </p:nvPr>
        </p:nvSpPr>
        <p:spPr>
          <a:xfrm>
            <a:off x="609600" y="1524000"/>
            <a:ext cx="7924800" cy="4953000"/>
          </a:xfrm>
        </p:spPr>
        <p:txBody>
          <a:bodyPr>
            <a:normAutofit/>
          </a:bodyPr>
          <a:lstStyle/>
          <a:p>
            <a:r>
              <a:rPr lang="en-US" sz="2400" dirty="0" smtClean="0"/>
              <a:t>Goal: Reducing proficiency gaps by half by 2017</a:t>
            </a:r>
          </a:p>
          <a:p>
            <a:endParaRPr lang="en-US" sz="2400" dirty="0" smtClean="0"/>
          </a:p>
          <a:p>
            <a:r>
              <a:rPr lang="en-US" sz="2400" dirty="0" smtClean="0"/>
              <a:t>Accountability &amp; assistance levels for schools &amp; districts (Levels 1-5)</a:t>
            </a:r>
          </a:p>
          <a:p>
            <a:endParaRPr lang="en-US" sz="2400" dirty="0" smtClean="0"/>
          </a:p>
          <a:p>
            <a:r>
              <a:rPr lang="en-US" sz="2400" dirty="0" smtClean="0"/>
              <a:t>Progress &amp; Performance Index (PPI) – a performance measure that includes student growth, science, &amp; other indicators</a:t>
            </a:r>
          </a:p>
          <a:p>
            <a:endParaRPr lang="en-US" sz="2400" dirty="0" smtClean="0"/>
          </a:p>
          <a:p>
            <a:r>
              <a:rPr lang="en-US" sz="2400" dirty="0" smtClean="0"/>
              <a:t>School percentiles – representing performance relative to other schools of the same school type</a:t>
            </a:r>
          </a:p>
          <a:p>
            <a:pPr>
              <a:buNone/>
            </a:pPr>
            <a:endParaRPr lang="en-US" sz="2400" dirty="0" smtClean="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A4DDF47B-86F0-4480-9F46-EA92CE2CFA88}" type="slidenum">
              <a:rPr lang="en-US" smtClean="0"/>
              <a:pPr/>
              <a:t>3</a:t>
            </a:fld>
            <a:endParaRPr lang="en-US" dirty="0"/>
          </a:p>
        </p:txBody>
      </p:sp>
      <p:cxnSp>
        <p:nvCxnSpPr>
          <p:cNvPr id="6" name="Straight Connector 5"/>
          <p:cNvCxnSpPr/>
          <p:nvPr/>
        </p:nvCxnSpPr>
        <p:spPr>
          <a:xfrm>
            <a:off x="228600" y="1295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25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4</a:t>
            </a:fld>
            <a:endParaRPr lang="en-US" dirty="0"/>
          </a:p>
        </p:txBody>
      </p:sp>
      <p:sp>
        <p:nvSpPr>
          <p:cNvPr id="6" name="Title 1"/>
          <p:cNvSpPr txBox="1">
            <a:spLocks/>
          </p:cNvSpPr>
          <p:nvPr/>
        </p:nvSpPr>
        <p:spPr>
          <a:xfrm>
            <a:off x="228600" y="0"/>
            <a:ext cx="8610600" cy="838200"/>
          </a:xfrm>
        </p:spPr>
        <p:txBody>
          <a:bodyPr anchor="b" anchorCtr="0">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endParaRPr lang="en-US" sz="3600" dirty="0" smtClean="0">
              <a:latin typeface="Georgia" pitchFamily="18" charset="0"/>
              <a:cs typeface="Georgia"/>
            </a:endParaRPr>
          </a:p>
          <a:p>
            <a:endParaRPr lang="en-US" sz="3600" dirty="0" smtClean="0">
              <a:latin typeface="Georgia" pitchFamily="18" charset="0"/>
              <a:cs typeface="Georgia"/>
            </a:endParaRPr>
          </a:p>
          <a:p>
            <a:r>
              <a:rPr lang="en-US" sz="3600" dirty="0" smtClean="0"/>
              <a:t>How schools are classified</a:t>
            </a:r>
            <a:endParaRPr lang="en-US" sz="3600" dirty="0">
              <a:cs typeface="Georgia"/>
            </a:endParaRPr>
          </a:p>
        </p:txBody>
      </p:sp>
      <p:cxnSp>
        <p:nvCxnSpPr>
          <p:cNvPr id="7" name="Straight Connector 6"/>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8" descr="Level 1"/>
          <p:cNvGrpSpPr/>
          <p:nvPr/>
        </p:nvGrpSpPr>
        <p:grpSpPr>
          <a:xfrm>
            <a:off x="1054926" y="2103238"/>
            <a:ext cx="1449574" cy="639246"/>
            <a:chOff x="3347095" y="168590"/>
            <a:chExt cx="1453507" cy="639246"/>
          </a:xfrm>
        </p:grpSpPr>
        <p:sp>
          <p:nvSpPr>
            <p:cNvPr id="12" name="Rounded Rectangle 11"/>
            <p:cNvSpPr/>
            <p:nvPr/>
          </p:nvSpPr>
          <p:spPr>
            <a:xfrm>
              <a:off x="3347095" y="168590"/>
              <a:ext cx="1453507" cy="639246"/>
            </a:xfrm>
            <a:prstGeom prst="roundRect">
              <a:avLst/>
            </a:prstGeom>
            <a:solidFill>
              <a:srgbClr val="00B050">
                <a:alpha val="90000"/>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5" descr="Level 1"/>
            <p:cNvSpPr/>
            <p:nvPr/>
          </p:nvSpPr>
          <p:spPr>
            <a:xfrm>
              <a:off x="3378300" y="199795"/>
              <a:ext cx="1391097" cy="576836"/>
            </a:xfrm>
            <a:prstGeom prst="rect">
              <a:avLst/>
            </a:prstGeom>
            <a:solidFill>
              <a:srgbClr val="00B050"/>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Level 1</a:t>
              </a:r>
              <a:endParaRPr lang="en-US" sz="2800" kern="1200" dirty="0">
                <a:latin typeface="Calibri" pitchFamily="34" charset="0"/>
              </a:endParaRPr>
            </a:p>
          </p:txBody>
        </p:sp>
      </p:grpSp>
      <p:grpSp>
        <p:nvGrpSpPr>
          <p:cNvPr id="3" name="Group 9" descr="Level 2&#10;"/>
          <p:cNvGrpSpPr/>
          <p:nvPr/>
        </p:nvGrpSpPr>
        <p:grpSpPr>
          <a:xfrm>
            <a:off x="1054926" y="2971800"/>
            <a:ext cx="1449574" cy="639246"/>
            <a:chOff x="3347095" y="927261"/>
            <a:chExt cx="1453507" cy="639246"/>
          </a:xfrm>
        </p:grpSpPr>
        <p:sp>
          <p:nvSpPr>
            <p:cNvPr id="15" name="Rounded Rectangle 14"/>
            <p:cNvSpPr/>
            <p:nvPr/>
          </p:nvSpPr>
          <p:spPr>
            <a:xfrm>
              <a:off x="3347095" y="927261"/>
              <a:ext cx="1453507" cy="639246"/>
            </a:xfrm>
            <a:prstGeom prst="roundRect">
              <a:avLst/>
            </a:prstGeom>
            <a:solidFill>
              <a:srgbClr val="92D050">
                <a:alpha val="90000"/>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7" descr="Level 2"/>
            <p:cNvSpPr/>
            <p:nvPr/>
          </p:nvSpPr>
          <p:spPr>
            <a:xfrm>
              <a:off x="3378300" y="958466"/>
              <a:ext cx="1391097" cy="57683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Level 2</a:t>
              </a:r>
            </a:p>
          </p:txBody>
        </p:sp>
      </p:grpSp>
      <p:grpSp>
        <p:nvGrpSpPr>
          <p:cNvPr id="4" name="Group 10" descr="Level 3"/>
          <p:cNvGrpSpPr/>
          <p:nvPr/>
        </p:nvGrpSpPr>
        <p:grpSpPr>
          <a:xfrm>
            <a:off x="1054926" y="3962400"/>
            <a:ext cx="1449574" cy="639246"/>
            <a:chOff x="3347095" y="1770222"/>
            <a:chExt cx="1453507" cy="639246"/>
          </a:xfrm>
        </p:grpSpPr>
        <p:sp>
          <p:nvSpPr>
            <p:cNvPr id="18" name="Rounded Rectangle 17" descr="Level 3"/>
            <p:cNvSpPr/>
            <p:nvPr/>
          </p:nvSpPr>
          <p:spPr>
            <a:xfrm>
              <a:off x="3347095" y="1770222"/>
              <a:ext cx="1453507" cy="639246"/>
            </a:xfrm>
            <a:prstGeom prst="roundRect">
              <a:avLst/>
            </a:prstGeom>
            <a:solidFill>
              <a:srgbClr val="FFFF00">
                <a:alpha val="90000"/>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9" descr="Level 3&#10;"/>
            <p:cNvSpPr/>
            <p:nvPr/>
          </p:nvSpPr>
          <p:spPr>
            <a:xfrm>
              <a:off x="3378300" y="1801427"/>
              <a:ext cx="1391097" cy="57683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Level 3</a:t>
              </a:r>
            </a:p>
          </p:txBody>
        </p:sp>
      </p:grpSp>
      <p:grpSp>
        <p:nvGrpSpPr>
          <p:cNvPr id="8" name="Group 11" descr="Level 4&#10;"/>
          <p:cNvGrpSpPr/>
          <p:nvPr/>
        </p:nvGrpSpPr>
        <p:grpSpPr>
          <a:xfrm>
            <a:off x="1054926" y="4876800"/>
            <a:ext cx="1449574" cy="639246"/>
            <a:chOff x="3347095" y="2613184"/>
            <a:chExt cx="1453507" cy="639246"/>
          </a:xfrm>
        </p:grpSpPr>
        <p:sp>
          <p:nvSpPr>
            <p:cNvPr id="21" name="Rounded Rectangle 20"/>
            <p:cNvSpPr/>
            <p:nvPr/>
          </p:nvSpPr>
          <p:spPr>
            <a:xfrm>
              <a:off x="3347095" y="2613184"/>
              <a:ext cx="1453507" cy="639246"/>
            </a:xfrm>
            <a:prstGeom prst="roundRect">
              <a:avLst/>
            </a:prstGeom>
            <a:solidFill>
              <a:srgbClr val="EE6E71">
                <a:alpha val="90000"/>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11" descr="Level 4"/>
            <p:cNvSpPr/>
            <p:nvPr/>
          </p:nvSpPr>
          <p:spPr>
            <a:xfrm>
              <a:off x="3378300" y="2644389"/>
              <a:ext cx="1391097" cy="57683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Level 4</a:t>
              </a:r>
            </a:p>
          </p:txBody>
        </p:sp>
      </p:grpSp>
      <p:grpSp>
        <p:nvGrpSpPr>
          <p:cNvPr id="9" name="Group 12" descr="Level 5&#10;"/>
          <p:cNvGrpSpPr/>
          <p:nvPr/>
        </p:nvGrpSpPr>
        <p:grpSpPr>
          <a:xfrm>
            <a:off x="1054926" y="5791200"/>
            <a:ext cx="1449574" cy="639246"/>
            <a:chOff x="3347095" y="3856552"/>
            <a:chExt cx="1453507" cy="639246"/>
          </a:xfrm>
        </p:grpSpPr>
        <p:sp>
          <p:nvSpPr>
            <p:cNvPr id="24" name="Rounded Rectangle 23"/>
            <p:cNvSpPr/>
            <p:nvPr/>
          </p:nvSpPr>
          <p:spPr>
            <a:xfrm>
              <a:off x="3347095" y="3856552"/>
              <a:ext cx="1453507" cy="639246"/>
            </a:xfrm>
            <a:prstGeom prst="roundRect">
              <a:avLst/>
            </a:prstGeom>
            <a:solidFill>
              <a:srgbClr val="EE6E71">
                <a:alpha val="90000"/>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13" descr="Level 5&#10;"/>
            <p:cNvSpPr/>
            <p:nvPr/>
          </p:nvSpPr>
          <p:spPr>
            <a:xfrm>
              <a:off x="3378300" y="3887757"/>
              <a:ext cx="1391097" cy="57683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Level 5</a:t>
              </a:r>
            </a:p>
          </p:txBody>
        </p:sp>
      </p:grpSp>
      <p:sp>
        <p:nvSpPr>
          <p:cNvPr id="26" name="Rectangle 17"/>
          <p:cNvSpPr>
            <a:spLocks noChangeArrowheads="1"/>
          </p:cNvSpPr>
          <p:nvPr/>
        </p:nvSpPr>
        <p:spPr bwMode="auto">
          <a:xfrm>
            <a:off x="2731326" y="3962400"/>
            <a:ext cx="4038600" cy="646331"/>
          </a:xfrm>
          <a:prstGeom prst="rect">
            <a:avLst/>
          </a:prstGeom>
          <a:noFill/>
          <a:ln w="9525">
            <a:noFill/>
            <a:miter lim="800000"/>
            <a:headEnd/>
            <a:tailEnd/>
          </a:ln>
        </p:spPr>
        <p:txBody>
          <a:bodyPr wrap="square">
            <a:spAutoFit/>
          </a:bodyPr>
          <a:lstStyle/>
          <a:p>
            <a:pPr algn="l"/>
            <a:r>
              <a:rPr lang="en-US" dirty="0" smtClean="0">
                <a:latin typeface="Calibri" pitchFamily="34" charset="0"/>
              </a:rPr>
              <a:t>Lowest performing 20% of schools </a:t>
            </a:r>
          </a:p>
          <a:p>
            <a:pPr algn="l"/>
            <a:r>
              <a:rPr lang="en-US" dirty="0" smtClean="0">
                <a:latin typeface="Calibri" pitchFamily="34" charset="0"/>
              </a:rPr>
              <a:t>(including lowest performing subgroups)</a:t>
            </a:r>
          </a:p>
        </p:txBody>
      </p:sp>
      <p:sp>
        <p:nvSpPr>
          <p:cNvPr id="27" name="TextBox 26"/>
          <p:cNvSpPr txBox="1"/>
          <p:nvPr/>
        </p:nvSpPr>
        <p:spPr>
          <a:xfrm>
            <a:off x="2959926" y="914400"/>
            <a:ext cx="2971800" cy="369332"/>
          </a:xfrm>
          <a:prstGeom prst="rect">
            <a:avLst/>
          </a:prstGeom>
          <a:noFill/>
        </p:spPr>
        <p:txBody>
          <a:bodyPr wrap="square" rtlCol="0">
            <a:spAutoFit/>
          </a:bodyPr>
          <a:lstStyle/>
          <a:p>
            <a:r>
              <a:rPr lang="en-US" u="sng" dirty="0" smtClean="0"/>
              <a:t>Description</a:t>
            </a:r>
            <a:endParaRPr lang="en-US" u="sng" dirty="0"/>
          </a:p>
        </p:txBody>
      </p:sp>
      <p:sp>
        <p:nvSpPr>
          <p:cNvPr id="28" name="TextBox 27"/>
          <p:cNvSpPr txBox="1"/>
          <p:nvPr/>
        </p:nvSpPr>
        <p:spPr>
          <a:xfrm>
            <a:off x="6693726" y="914400"/>
            <a:ext cx="2057400" cy="369332"/>
          </a:xfrm>
          <a:prstGeom prst="rect">
            <a:avLst/>
          </a:prstGeom>
          <a:noFill/>
        </p:spPr>
        <p:txBody>
          <a:bodyPr wrap="square" rtlCol="0">
            <a:spAutoFit/>
          </a:bodyPr>
          <a:lstStyle/>
          <a:p>
            <a:pPr algn="r"/>
            <a:r>
              <a:rPr lang="en-US" u="sng" dirty="0" smtClean="0"/>
              <a:t>ESE Engagement</a:t>
            </a:r>
            <a:endParaRPr lang="en-US" u="sng" dirty="0"/>
          </a:p>
        </p:txBody>
      </p:sp>
      <p:sp>
        <p:nvSpPr>
          <p:cNvPr id="29" name="TextBox 28"/>
          <p:cNvSpPr txBox="1"/>
          <p:nvPr/>
        </p:nvSpPr>
        <p:spPr>
          <a:xfrm>
            <a:off x="6693726" y="4114800"/>
            <a:ext cx="1905000" cy="369332"/>
          </a:xfrm>
          <a:prstGeom prst="rect">
            <a:avLst/>
          </a:prstGeom>
          <a:noFill/>
        </p:spPr>
        <p:txBody>
          <a:bodyPr wrap="square" rtlCol="0">
            <a:spAutoFit/>
          </a:bodyPr>
          <a:lstStyle/>
          <a:p>
            <a:pPr algn="ctr"/>
            <a:r>
              <a:rPr lang="en-US" dirty="0" smtClean="0">
                <a:latin typeface="+mn-lt"/>
              </a:rPr>
              <a:t>High</a:t>
            </a:r>
            <a:endParaRPr lang="en-US" dirty="0">
              <a:latin typeface="+mn-lt"/>
            </a:endParaRPr>
          </a:p>
        </p:txBody>
      </p:sp>
      <p:sp>
        <p:nvSpPr>
          <p:cNvPr id="30" name="Rectangle 17"/>
          <p:cNvSpPr>
            <a:spLocks noChangeArrowheads="1"/>
          </p:cNvSpPr>
          <p:nvPr/>
        </p:nvSpPr>
        <p:spPr bwMode="auto">
          <a:xfrm>
            <a:off x="2731326" y="4876800"/>
            <a:ext cx="4038600" cy="646331"/>
          </a:xfrm>
          <a:prstGeom prst="rect">
            <a:avLst/>
          </a:prstGeom>
          <a:noFill/>
          <a:ln w="9525">
            <a:noFill/>
            <a:miter lim="800000"/>
            <a:headEnd/>
            <a:tailEnd/>
          </a:ln>
        </p:spPr>
        <p:txBody>
          <a:bodyPr wrap="square">
            <a:spAutoFit/>
          </a:bodyPr>
          <a:lstStyle/>
          <a:p>
            <a:pPr algn="l"/>
            <a:r>
              <a:rPr lang="en-US" dirty="0" smtClean="0">
                <a:latin typeface="Calibri" pitchFamily="34" charset="0"/>
              </a:rPr>
              <a:t>Lowest performing schools </a:t>
            </a:r>
          </a:p>
          <a:p>
            <a:pPr algn="l"/>
            <a:r>
              <a:rPr lang="en-US" dirty="0" smtClean="0">
                <a:latin typeface="Calibri" pitchFamily="34" charset="0"/>
              </a:rPr>
              <a:t>(subset of Level 3)</a:t>
            </a:r>
          </a:p>
        </p:txBody>
      </p:sp>
      <p:sp>
        <p:nvSpPr>
          <p:cNvPr id="31" name="Rectangle 17"/>
          <p:cNvSpPr>
            <a:spLocks noChangeArrowheads="1"/>
          </p:cNvSpPr>
          <p:nvPr/>
        </p:nvSpPr>
        <p:spPr bwMode="auto">
          <a:xfrm>
            <a:off x="2731326" y="5791200"/>
            <a:ext cx="4038600" cy="646331"/>
          </a:xfrm>
          <a:prstGeom prst="rect">
            <a:avLst/>
          </a:prstGeom>
          <a:noFill/>
          <a:ln w="9525">
            <a:noFill/>
            <a:miter lim="800000"/>
            <a:headEnd/>
            <a:tailEnd/>
          </a:ln>
        </p:spPr>
        <p:txBody>
          <a:bodyPr wrap="square">
            <a:spAutoFit/>
          </a:bodyPr>
          <a:lstStyle/>
          <a:p>
            <a:pPr algn="l"/>
            <a:r>
              <a:rPr lang="en-US" dirty="0" smtClean="0">
                <a:latin typeface="Calibri" pitchFamily="34" charset="0"/>
              </a:rPr>
              <a:t>Chronically underperforming schools</a:t>
            </a:r>
          </a:p>
          <a:p>
            <a:pPr algn="l"/>
            <a:r>
              <a:rPr lang="en-US" dirty="0" smtClean="0">
                <a:latin typeface="Calibri" pitchFamily="34" charset="0"/>
              </a:rPr>
              <a:t>(subset of Level 3 &amp; 4)</a:t>
            </a:r>
          </a:p>
        </p:txBody>
      </p:sp>
      <p:sp>
        <p:nvSpPr>
          <p:cNvPr id="32" name="Rectangle 17"/>
          <p:cNvSpPr>
            <a:spLocks noChangeArrowheads="1"/>
          </p:cNvSpPr>
          <p:nvPr/>
        </p:nvSpPr>
        <p:spPr bwMode="auto">
          <a:xfrm>
            <a:off x="2731326" y="2971800"/>
            <a:ext cx="4343400" cy="646331"/>
          </a:xfrm>
          <a:prstGeom prst="rect">
            <a:avLst/>
          </a:prstGeom>
          <a:noFill/>
          <a:ln w="9525">
            <a:noFill/>
            <a:miter lim="800000"/>
            <a:headEnd/>
            <a:tailEnd/>
          </a:ln>
        </p:spPr>
        <p:txBody>
          <a:bodyPr wrap="square">
            <a:spAutoFit/>
          </a:bodyPr>
          <a:lstStyle/>
          <a:p>
            <a:pPr algn="l"/>
            <a:r>
              <a:rPr lang="en-US" dirty="0" smtClean="0">
                <a:latin typeface="Calibri" pitchFamily="34" charset="0"/>
              </a:rPr>
              <a:t>Not meeting proficiency gap narrowing goals</a:t>
            </a:r>
          </a:p>
          <a:p>
            <a:pPr algn="l"/>
            <a:r>
              <a:rPr lang="en-US" dirty="0" smtClean="0">
                <a:latin typeface="Calibri" pitchFamily="34" charset="0"/>
              </a:rPr>
              <a:t>(for aggregate </a:t>
            </a:r>
            <a:r>
              <a:rPr lang="en-US" dirty="0">
                <a:latin typeface="Calibri" pitchFamily="34" charset="0"/>
              </a:rPr>
              <a:t>&amp;</a:t>
            </a:r>
            <a:r>
              <a:rPr lang="en-US" dirty="0" smtClean="0">
                <a:latin typeface="Calibri" pitchFamily="34" charset="0"/>
              </a:rPr>
              <a:t>/or high needs students)</a:t>
            </a:r>
          </a:p>
        </p:txBody>
      </p:sp>
      <p:sp>
        <p:nvSpPr>
          <p:cNvPr id="33" name="Rectangle 17"/>
          <p:cNvSpPr>
            <a:spLocks noChangeArrowheads="1"/>
          </p:cNvSpPr>
          <p:nvPr/>
        </p:nvSpPr>
        <p:spPr bwMode="auto">
          <a:xfrm>
            <a:off x="2700846" y="2113280"/>
            <a:ext cx="4221480" cy="646331"/>
          </a:xfrm>
          <a:prstGeom prst="rect">
            <a:avLst/>
          </a:prstGeom>
          <a:noFill/>
          <a:ln w="9525">
            <a:noFill/>
            <a:miter lim="800000"/>
            <a:headEnd/>
            <a:tailEnd/>
          </a:ln>
        </p:spPr>
        <p:txBody>
          <a:bodyPr wrap="square">
            <a:spAutoFit/>
          </a:bodyPr>
          <a:lstStyle/>
          <a:p>
            <a:r>
              <a:rPr lang="en-US" dirty="0" smtClean="0">
                <a:latin typeface="Calibri" pitchFamily="34" charset="0"/>
              </a:rPr>
              <a:t>Meeting proficiency gap narrowing goals</a:t>
            </a:r>
          </a:p>
          <a:p>
            <a:r>
              <a:rPr lang="en-US" dirty="0" smtClean="0">
                <a:latin typeface="Calibri" pitchFamily="34" charset="0"/>
              </a:rPr>
              <a:t>(for aggregate </a:t>
            </a:r>
            <a:r>
              <a:rPr lang="en-US" dirty="0">
                <a:latin typeface="Calibri" pitchFamily="34" charset="0"/>
              </a:rPr>
              <a:t>&amp;</a:t>
            </a:r>
            <a:r>
              <a:rPr lang="en-US" dirty="0" smtClean="0">
                <a:latin typeface="Calibri" pitchFamily="34" charset="0"/>
              </a:rPr>
              <a:t> high needs students)</a:t>
            </a:r>
          </a:p>
        </p:txBody>
      </p:sp>
      <p:sp>
        <p:nvSpPr>
          <p:cNvPr id="34" name="TextBox 33"/>
          <p:cNvSpPr txBox="1"/>
          <p:nvPr/>
        </p:nvSpPr>
        <p:spPr>
          <a:xfrm>
            <a:off x="6693726" y="2209800"/>
            <a:ext cx="1905000" cy="369332"/>
          </a:xfrm>
          <a:prstGeom prst="rect">
            <a:avLst/>
          </a:prstGeom>
          <a:noFill/>
        </p:spPr>
        <p:txBody>
          <a:bodyPr wrap="square" rtlCol="0">
            <a:spAutoFit/>
          </a:bodyPr>
          <a:lstStyle/>
          <a:p>
            <a:pPr algn="ctr"/>
            <a:r>
              <a:rPr lang="en-US" dirty="0" smtClean="0">
                <a:latin typeface="+mn-lt"/>
              </a:rPr>
              <a:t>Very low</a:t>
            </a:r>
            <a:endParaRPr lang="en-US" dirty="0">
              <a:latin typeface="+mn-lt"/>
            </a:endParaRPr>
          </a:p>
        </p:txBody>
      </p:sp>
      <p:sp>
        <p:nvSpPr>
          <p:cNvPr id="35" name="TextBox 34"/>
          <p:cNvSpPr txBox="1"/>
          <p:nvPr/>
        </p:nvSpPr>
        <p:spPr>
          <a:xfrm>
            <a:off x="6693726" y="3048000"/>
            <a:ext cx="1905000" cy="369332"/>
          </a:xfrm>
          <a:prstGeom prst="rect">
            <a:avLst/>
          </a:prstGeom>
          <a:noFill/>
        </p:spPr>
        <p:txBody>
          <a:bodyPr wrap="square" rtlCol="0">
            <a:spAutoFit/>
          </a:bodyPr>
          <a:lstStyle/>
          <a:p>
            <a:pPr algn="ctr"/>
            <a:r>
              <a:rPr lang="en-US" dirty="0" smtClean="0">
                <a:latin typeface="+mn-lt"/>
              </a:rPr>
              <a:t>Low</a:t>
            </a:r>
            <a:endParaRPr lang="en-US" dirty="0">
              <a:latin typeface="+mn-lt"/>
            </a:endParaRPr>
          </a:p>
        </p:txBody>
      </p:sp>
      <p:sp>
        <p:nvSpPr>
          <p:cNvPr id="36" name="TextBox 35"/>
          <p:cNvSpPr txBox="1"/>
          <p:nvPr/>
        </p:nvSpPr>
        <p:spPr>
          <a:xfrm>
            <a:off x="6693726" y="5029200"/>
            <a:ext cx="1905000" cy="369332"/>
          </a:xfrm>
          <a:prstGeom prst="rect">
            <a:avLst/>
          </a:prstGeom>
          <a:noFill/>
        </p:spPr>
        <p:txBody>
          <a:bodyPr wrap="square" rtlCol="0">
            <a:spAutoFit/>
          </a:bodyPr>
          <a:lstStyle/>
          <a:p>
            <a:pPr algn="ctr"/>
            <a:r>
              <a:rPr lang="en-US" dirty="0" smtClean="0">
                <a:latin typeface="+mn-lt"/>
              </a:rPr>
              <a:t>Very high</a:t>
            </a:r>
            <a:endParaRPr lang="en-US" dirty="0">
              <a:latin typeface="+mn-lt"/>
            </a:endParaRPr>
          </a:p>
        </p:txBody>
      </p:sp>
      <p:sp>
        <p:nvSpPr>
          <p:cNvPr id="37" name="TextBox 36"/>
          <p:cNvSpPr txBox="1"/>
          <p:nvPr/>
        </p:nvSpPr>
        <p:spPr>
          <a:xfrm>
            <a:off x="6693726" y="5867400"/>
            <a:ext cx="1905000" cy="369332"/>
          </a:xfrm>
          <a:prstGeom prst="rect">
            <a:avLst/>
          </a:prstGeom>
          <a:noFill/>
        </p:spPr>
        <p:txBody>
          <a:bodyPr wrap="square" rtlCol="0">
            <a:spAutoFit/>
          </a:bodyPr>
          <a:lstStyle/>
          <a:p>
            <a:pPr algn="ctr"/>
            <a:r>
              <a:rPr lang="en-US" dirty="0" smtClean="0">
                <a:latin typeface="+mn-lt"/>
              </a:rPr>
              <a:t>Receivership</a:t>
            </a:r>
            <a:endParaRPr lang="en-US" dirty="0">
              <a:latin typeface="+mn-lt"/>
            </a:endParaRPr>
          </a:p>
        </p:txBody>
      </p:sp>
      <p:sp>
        <p:nvSpPr>
          <p:cNvPr id="38" name="TextBox 37"/>
          <p:cNvSpPr txBox="1"/>
          <p:nvPr/>
        </p:nvSpPr>
        <p:spPr>
          <a:xfrm>
            <a:off x="2700846" y="1275080"/>
            <a:ext cx="4309554" cy="646331"/>
          </a:xfrm>
          <a:prstGeom prst="rect">
            <a:avLst/>
          </a:prstGeom>
          <a:noFill/>
        </p:spPr>
        <p:txBody>
          <a:bodyPr wrap="square" rtlCol="0">
            <a:spAutoFit/>
          </a:bodyPr>
          <a:lstStyle/>
          <a:p>
            <a:r>
              <a:rPr lang="en-US" dirty="0" smtClean="0">
                <a:latin typeface="Calibri" pitchFamily="34" charset="0"/>
              </a:rPr>
              <a:t>High achieving, high growth, </a:t>
            </a:r>
          </a:p>
          <a:p>
            <a:r>
              <a:rPr lang="en-US" dirty="0" smtClean="0">
                <a:latin typeface="Calibri" pitchFamily="34" charset="0"/>
              </a:rPr>
              <a:t>gap narrowing schools (subset of Level 1)</a:t>
            </a:r>
            <a:endParaRPr lang="en-US" dirty="0">
              <a:latin typeface="Calibri" pitchFamily="34" charset="0"/>
            </a:endParaRPr>
          </a:p>
        </p:txBody>
      </p:sp>
      <p:grpSp>
        <p:nvGrpSpPr>
          <p:cNvPr id="10" name="Group 41" descr="Commendation Schools&#10;"/>
          <p:cNvGrpSpPr/>
          <p:nvPr/>
        </p:nvGrpSpPr>
        <p:grpSpPr>
          <a:xfrm>
            <a:off x="1060006" y="1300480"/>
            <a:ext cx="1449574" cy="639246"/>
            <a:chOff x="3347095" y="168590"/>
            <a:chExt cx="1453507" cy="639246"/>
          </a:xfrm>
          <a:solidFill>
            <a:schemeClr val="bg1"/>
          </a:solidFill>
        </p:grpSpPr>
        <p:sp>
          <p:nvSpPr>
            <p:cNvPr id="40" name="Rounded Rectangle 39"/>
            <p:cNvSpPr/>
            <p:nvPr/>
          </p:nvSpPr>
          <p:spPr>
            <a:xfrm>
              <a:off x="3347095" y="168590"/>
              <a:ext cx="1453507" cy="639246"/>
            </a:xfrm>
            <a:prstGeom prst="roundRect">
              <a:avLst/>
            </a:prstGeom>
            <a:grpFill/>
            <a:ln>
              <a:solidFill>
                <a:schemeClr val="tx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Rounded Rectangle 5" descr="Commendation Schools"/>
            <p:cNvSpPr/>
            <p:nvPr/>
          </p:nvSpPr>
          <p:spPr>
            <a:xfrm>
              <a:off x="3378300" y="199795"/>
              <a:ext cx="1391097" cy="57683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1400" i="1" kern="1200" dirty="0" smtClean="0">
                  <a:latin typeface="Calibri" pitchFamily="34" charset="0"/>
                </a:rPr>
                <a:t>Commendation Schools</a:t>
              </a:r>
              <a:endParaRPr lang="en-US" sz="1400" i="1" kern="1200" dirty="0">
                <a:latin typeface="Calibri" pitchFamily="34" charset="0"/>
              </a:endParaRPr>
            </a:p>
          </p:txBody>
        </p:sp>
      </p:grpSp>
    </p:spTree>
    <p:extLst>
      <p:ext uri="{BB962C8B-B14F-4D97-AF65-F5344CB8AC3E}">
        <p14:creationId xmlns:p14="http://schemas.microsoft.com/office/powerpoint/2010/main" val="238472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P spid="31" grpId="0"/>
      <p:bldP spid="32" grpId="0"/>
      <p:bldP spid="33" grpId="0"/>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038"/>
            <a:ext cx="8458200" cy="944562"/>
          </a:xfrm>
        </p:spPr>
        <p:txBody>
          <a:bodyPr>
            <a:normAutofit/>
          </a:bodyPr>
          <a:lstStyle/>
          <a:p>
            <a:r>
              <a:rPr lang="en-US" sz="3600" dirty="0" smtClean="0"/>
              <a:t>Modifications to 2016 reporting</a:t>
            </a:r>
            <a:endParaRPr lang="en-US" sz="3600" dirty="0"/>
          </a:p>
        </p:txBody>
      </p:sp>
      <p:sp>
        <p:nvSpPr>
          <p:cNvPr id="8" name="Content Placeholder 7"/>
          <p:cNvSpPr>
            <a:spLocks noGrp="1"/>
          </p:cNvSpPr>
          <p:nvPr>
            <p:ph idx="1"/>
          </p:nvPr>
        </p:nvSpPr>
        <p:spPr>
          <a:xfrm>
            <a:off x="609600" y="1447800"/>
            <a:ext cx="7924800" cy="4602163"/>
          </a:xfrm>
        </p:spPr>
        <p:txBody>
          <a:bodyPr>
            <a:normAutofit fontScale="92500" lnSpcReduction="20000"/>
          </a:bodyPr>
          <a:lstStyle/>
          <a:p>
            <a:r>
              <a:rPr lang="en-US" sz="2400" dirty="0" smtClean="0">
                <a:solidFill>
                  <a:schemeClr val="tx2"/>
                </a:solidFill>
                <a:latin typeface="Calibri" pitchFamily="34" charset="0"/>
              </a:rPr>
              <a:t>Accountability reporting for schools &amp; districts administering PARCC in ELA &amp; mathematics in grades 3-8 in </a:t>
            </a:r>
            <a:r>
              <a:rPr lang="en-US" sz="2400" dirty="0" smtClean="0">
                <a:solidFill>
                  <a:schemeClr val="accent1"/>
                </a:solidFill>
                <a:latin typeface="Calibri" pitchFamily="34" charset="0"/>
              </a:rPr>
              <a:t>2016 only</a:t>
            </a:r>
            <a:endParaRPr lang="en-US" sz="2400" dirty="0" smtClean="0">
              <a:solidFill>
                <a:schemeClr val="tx2"/>
              </a:solidFill>
              <a:latin typeface="Calibri" pitchFamily="34" charset="0"/>
            </a:endParaRPr>
          </a:p>
          <a:p>
            <a:pPr lvl="1"/>
            <a:r>
              <a:rPr lang="en-US" sz="2000" dirty="0" smtClean="0">
                <a:solidFill>
                  <a:schemeClr val="tx2"/>
                </a:solidFill>
                <a:latin typeface="Calibri" pitchFamily="34" charset="0"/>
              </a:rPr>
              <a:t>2016 PPI calculated using standard rules</a:t>
            </a:r>
          </a:p>
          <a:p>
            <a:pPr lvl="1"/>
            <a:r>
              <a:rPr lang="en-US" sz="2000" dirty="0" smtClean="0">
                <a:solidFill>
                  <a:schemeClr val="tx2"/>
                </a:solidFill>
                <a:latin typeface="Calibri" pitchFamily="34" charset="0"/>
              </a:rPr>
              <a:t>2016 accountability &amp; assistance level held harmless: the level can stay the same or improve from 2015, but cannot decline due to assessment performance</a:t>
            </a:r>
          </a:p>
          <a:p>
            <a:pPr lvl="2"/>
            <a:r>
              <a:rPr lang="en-US" sz="1800" dirty="0" smtClean="0">
                <a:solidFill>
                  <a:schemeClr val="tx2"/>
                </a:solidFill>
                <a:latin typeface="Calibri" pitchFamily="34" charset="0"/>
              </a:rPr>
              <a:t>Exceptions: Hold harmless does not apply to </a:t>
            </a:r>
            <a:r>
              <a:rPr lang="en-US" sz="1800" dirty="0" smtClean="0">
                <a:latin typeface="Calibri" pitchFamily="34" charset="0"/>
              </a:rPr>
              <a:t>high schools, MCAS-only schools or districts, schools with persistently low graduation rates, or schools or districts with low or very low assessment participation</a:t>
            </a:r>
          </a:p>
          <a:p>
            <a:r>
              <a:rPr lang="en-US" sz="2400" dirty="0" smtClean="0">
                <a:solidFill>
                  <a:schemeClr val="tx2"/>
                </a:solidFill>
                <a:latin typeface="Calibri" pitchFamily="34" charset="0"/>
              </a:rPr>
              <a:t>Accountability reporting for schools &amp; districts that administered PARCC in ELA &amp; mathematics in grades 3-8 in </a:t>
            </a:r>
            <a:r>
              <a:rPr lang="en-US" sz="2400" dirty="0" smtClean="0">
                <a:solidFill>
                  <a:schemeClr val="accent1"/>
                </a:solidFill>
                <a:latin typeface="Calibri" pitchFamily="34" charset="0"/>
              </a:rPr>
              <a:t>2015 and 2016</a:t>
            </a:r>
          </a:p>
          <a:p>
            <a:pPr lvl="1"/>
            <a:r>
              <a:rPr lang="en-US" sz="2000" dirty="0" smtClean="0">
                <a:solidFill>
                  <a:schemeClr val="tx2"/>
                </a:solidFill>
                <a:latin typeface="Calibri" pitchFamily="34" charset="0"/>
              </a:rPr>
              <a:t>2016 cumulative PPI run twice (including &amp; excluding 2015 annual PPIs), with the higher value used in 2016 accountability determinations</a:t>
            </a:r>
          </a:p>
          <a:p>
            <a:pPr marL="342900" lvl="1" indent="-342900">
              <a:buFont typeface="Wingdings 2" pitchFamily="18" charset="2"/>
              <a:buChar char=""/>
            </a:pPr>
            <a:r>
              <a:rPr lang="en-US" dirty="0" smtClean="0">
                <a:solidFill>
                  <a:schemeClr val="tx2"/>
                </a:solidFill>
                <a:latin typeface="Calibri" pitchFamily="34" charset="0"/>
              </a:rPr>
              <a:t>School percentiles for all non-high schools calculated twice</a:t>
            </a:r>
          </a:p>
          <a:p>
            <a:pPr marL="742950" lvl="2" indent="-342900">
              <a:buFont typeface="Wingdings 2" pitchFamily="18" charset="2"/>
              <a:buChar char=""/>
            </a:pPr>
            <a:r>
              <a:rPr lang="en-US" dirty="0" smtClean="0">
                <a:solidFill>
                  <a:schemeClr val="tx2"/>
                </a:solidFill>
                <a:latin typeface="Calibri" pitchFamily="34" charset="0"/>
              </a:rPr>
              <a:t>Including &amp; excluding 2015 ELA &amp; math assessment data, with the higher value used in 2016 accountability determinations</a:t>
            </a:r>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A4DDF47B-86F0-4480-9F46-EA92CE2CFA88}" type="slidenum">
              <a:rPr lang="en-US" smtClean="0"/>
              <a:pPr>
                <a:defRPr/>
              </a:pPr>
              <a:t>5</a:t>
            </a:fld>
            <a:endParaRPr lang="en-US" dirty="0"/>
          </a:p>
        </p:txBody>
      </p:sp>
      <p:cxnSp>
        <p:nvCxnSpPr>
          <p:cNvPr id="6" name="Straight Connector 5"/>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253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038"/>
            <a:ext cx="8458200" cy="944562"/>
          </a:xfrm>
        </p:spPr>
        <p:txBody>
          <a:bodyPr>
            <a:normAutofit/>
          </a:bodyPr>
          <a:lstStyle/>
          <a:p>
            <a:r>
              <a:rPr lang="en-US" sz="3600" dirty="0" smtClean="0"/>
              <a:t>Modifications to 2016 reporting</a:t>
            </a:r>
            <a:endParaRPr lang="en-US" sz="3600" dirty="0"/>
          </a:p>
        </p:txBody>
      </p:sp>
      <p:sp>
        <p:nvSpPr>
          <p:cNvPr id="8" name="Content Placeholder 7"/>
          <p:cNvSpPr>
            <a:spLocks noGrp="1"/>
          </p:cNvSpPr>
          <p:nvPr>
            <p:ph idx="1"/>
          </p:nvPr>
        </p:nvSpPr>
        <p:spPr>
          <a:xfrm>
            <a:off x="609600" y="1447800"/>
            <a:ext cx="7924800" cy="4602163"/>
          </a:xfrm>
        </p:spPr>
        <p:txBody>
          <a:bodyPr/>
          <a:lstStyle/>
          <a:p>
            <a:r>
              <a:rPr lang="en-US" sz="2400" dirty="0" smtClean="0">
                <a:solidFill>
                  <a:schemeClr val="tx2"/>
                </a:solidFill>
                <a:latin typeface="Calibri" pitchFamily="34" charset="0"/>
              </a:rPr>
              <a:t>Minimum group size for accountability determinations</a:t>
            </a:r>
          </a:p>
          <a:p>
            <a:pPr lvl="1"/>
            <a:r>
              <a:rPr lang="en-US" sz="2000" dirty="0" smtClean="0">
                <a:solidFill>
                  <a:schemeClr val="tx2"/>
                </a:solidFill>
                <a:latin typeface="Calibri" pitchFamily="34" charset="0"/>
              </a:rPr>
              <a:t>Minimum group size for reporting: 20 students (aggregate &amp; subgroups)</a:t>
            </a:r>
          </a:p>
          <a:p>
            <a:pPr lvl="1"/>
            <a:r>
              <a:rPr lang="en-US" sz="2000" dirty="0" smtClean="0">
                <a:solidFill>
                  <a:schemeClr val="tx2"/>
                </a:solidFill>
                <a:latin typeface="Calibri" pitchFamily="34" charset="0"/>
              </a:rPr>
              <a:t>In 2016, this change only applies to subgroups that were large enough to receive accountability determinations in 2015</a:t>
            </a:r>
          </a:p>
          <a:p>
            <a:r>
              <a:rPr lang="en-US" sz="2400" dirty="0" smtClean="0">
                <a:solidFill>
                  <a:schemeClr val="tx2"/>
                </a:solidFill>
                <a:latin typeface="Calibri" pitchFamily="34" charset="0"/>
              </a:rPr>
              <a:t>Participation rates calculated two ways</a:t>
            </a:r>
          </a:p>
          <a:p>
            <a:pPr lvl="1"/>
            <a:r>
              <a:rPr lang="en-US" sz="2000" dirty="0" smtClean="0">
                <a:solidFill>
                  <a:schemeClr val="tx2"/>
                </a:solidFill>
                <a:latin typeface="Calibri" pitchFamily="34" charset="0"/>
              </a:rPr>
              <a:t>Actual 2016 rates for each group in each subject</a:t>
            </a:r>
          </a:p>
          <a:p>
            <a:pPr lvl="1"/>
            <a:r>
              <a:rPr lang="en-US" sz="2000" dirty="0" smtClean="0">
                <a:solidFill>
                  <a:schemeClr val="tx2"/>
                </a:solidFill>
                <a:latin typeface="Calibri" pitchFamily="34" charset="0"/>
              </a:rPr>
              <a:t>For any group with an actual 2016 participation rate below 95 percent in any subject, a two-year participation average is calculated</a:t>
            </a:r>
          </a:p>
          <a:p>
            <a:pPr lvl="1"/>
            <a:r>
              <a:rPr lang="en-US" sz="2000" dirty="0" smtClean="0">
                <a:solidFill>
                  <a:schemeClr val="tx2"/>
                </a:solidFill>
                <a:latin typeface="Calibri" pitchFamily="34" charset="0"/>
              </a:rPr>
              <a:t>The higher of the two resulting rates will be used in considering placement into an accountability &amp; assistance level</a:t>
            </a:r>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A4DDF47B-86F0-4480-9F46-EA92CE2CFA88}" type="slidenum">
              <a:rPr lang="en-US" smtClean="0"/>
              <a:pPr>
                <a:defRPr/>
              </a:pPr>
              <a:t>6</a:t>
            </a:fld>
            <a:endParaRPr lang="en-US" dirty="0"/>
          </a:p>
        </p:txBody>
      </p:sp>
      <p:cxnSp>
        <p:nvCxnSpPr>
          <p:cNvPr id="6" name="Straight Connector 5"/>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253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143000"/>
          </a:xfrm>
        </p:spPr>
        <p:txBody>
          <a:bodyPr>
            <a:normAutofit/>
          </a:bodyPr>
          <a:lstStyle/>
          <a:p>
            <a:r>
              <a:rPr lang="en-US" sz="3600" dirty="0" smtClean="0"/>
              <a:t>2016 Impact of hold harmless approach</a:t>
            </a:r>
            <a:endParaRPr lang="en-US" sz="36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a:p>
        </p:txBody>
      </p:sp>
      <p:cxnSp>
        <p:nvCxnSpPr>
          <p:cNvPr id="8" name="Straight Connector 7"/>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a:xfrm>
            <a:off x="609600" y="1371600"/>
            <a:ext cx="7772400" cy="4754563"/>
          </a:xfrm>
        </p:spPr>
        <p:txBody>
          <a:bodyPr/>
          <a:lstStyle/>
          <a:p>
            <a:r>
              <a:rPr lang="en-US" dirty="0" smtClean="0"/>
              <a:t>117 schools were held harmless from a lower level in 2016</a:t>
            </a:r>
          </a:p>
          <a:p>
            <a:pPr lvl="1"/>
            <a:r>
              <a:rPr lang="en-US" dirty="0" smtClean="0"/>
              <a:t>89 schools were held in level 1 (17% of all level 1 schools)</a:t>
            </a:r>
          </a:p>
          <a:p>
            <a:pPr lvl="1"/>
            <a:r>
              <a:rPr lang="en-US" dirty="0" smtClean="0"/>
              <a:t>24 schools were held in level 2 (3% of all level 2 schools)</a:t>
            </a:r>
          </a:p>
          <a:p>
            <a:pPr lvl="1"/>
            <a:r>
              <a:rPr lang="en-US" dirty="0" smtClean="0"/>
              <a:t>4 schools were held in “Insufficient Data”</a:t>
            </a:r>
          </a:p>
          <a:p>
            <a:pPr lvl="1">
              <a:buNone/>
            </a:pPr>
            <a:endParaRPr lang="en-US" dirty="0" smtClean="0"/>
          </a:p>
          <a:p>
            <a:r>
              <a:rPr lang="en-US" dirty="0" smtClean="0"/>
              <a:t>30 schools would have fallen into level 3 without the hold harmless</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143000"/>
          </a:xfrm>
        </p:spPr>
        <p:txBody>
          <a:bodyPr>
            <a:normAutofit/>
          </a:bodyPr>
          <a:lstStyle/>
          <a:p>
            <a:r>
              <a:rPr lang="en-US" sz="3600" dirty="0" smtClean="0"/>
              <a:t>2016 Commendation schools</a:t>
            </a:r>
            <a:endParaRPr lang="en-US" sz="36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8</a:t>
            </a:fld>
            <a:endParaRPr lang="en-US"/>
          </a:p>
        </p:txBody>
      </p:sp>
      <p:cxnSp>
        <p:nvCxnSpPr>
          <p:cNvPr id="8" name="Straight Connector 7"/>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a:xfrm>
            <a:off x="609600" y="1524000"/>
            <a:ext cx="7924800" cy="4602163"/>
          </a:xfrm>
        </p:spPr>
        <p:txBody>
          <a:bodyPr>
            <a:normAutofit lnSpcReduction="10000"/>
          </a:bodyPr>
          <a:lstStyle/>
          <a:p>
            <a:r>
              <a:rPr lang="en-US" dirty="0" smtClean="0"/>
              <a:t>49 Commendation schools</a:t>
            </a:r>
          </a:p>
          <a:p>
            <a:pPr lvl="1"/>
            <a:r>
              <a:rPr lang="en-US" dirty="0" smtClean="0"/>
              <a:t>Subset of Level 1 schools</a:t>
            </a:r>
          </a:p>
          <a:p>
            <a:pPr lvl="1"/>
            <a:r>
              <a:rPr lang="en-US" dirty="0" smtClean="0"/>
              <a:t>31 took PARCC in 2016 and 18 took MCAS</a:t>
            </a:r>
            <a:br>
              <a:rPr lang="en-US" dirty="0" smtClean="0"/>
            </a:br>
            <a:endParaRPr lang="en-US" dirty="0" smtClean="0"/>
          </a:p>
          <a:p>
            <a:r>
              <a:rPr lang="en-US" dirty="0" smtClean="0"/>
              <a:t>Three categories (some commended in more than one category):</a:t>
            </a:r>
          </a:p>
          <a:p>
            <a:pPr lvl="1"/>
            <a:r>
              <a:rPr lang="en-US" dirty="0" smtClean="0"/>
              <a:t>High progress (27 schools)</a:t>
            </a:r>
          </a:p>
          <a:p>
            <a:pPr lvl="1"/>
            <a:r>
              <a:rPr lang="en-US" dirty="0" smtClean="0"/>
              <a:t>Narrowing proficiency gaps (19 schools)</a:t>
            </a:r>
          </a:p>
          <a:p>
            <a:pPr lvl="1"/>
            <a:r>
              <a:rPr lang="en-US" dirty="0" smtClean="0"/>
              <a:t>High achievement (14 schools)</a:t>
            </a:r>
          </a:p>
          <a:p>
            <a:pPr lvl="1"/>
            <a:endParaRPr lang="en-US" dirty="0" smtClean="0"/>
          </a:p>
          <a:p>
            <a:r>
              <a:rPr lang="en-US" dirty="0" smtClean="0"/>
              <a:t>Includes 3 National Blue Ribbon Schools</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924800" cy="1143000"/>
          </a:xfrm>
        </p:spPr>
        <p:txBody>
          <a:bodyPr>
            <a:normAutofit/>
          </a:bodyPr>
          <a:lstStyle/>
          <a:p>
            <a:r>
              <a:rPr lang="en-US" sz="3600" dirty="0" smtClean="0"/>
              <a:t>2015 &amp; 2016 School Levels</a:t>
            </a:r>
            <a:endParaRPr lang="en-US" sz="36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9</a:t>
            </a:fld>
            <a:endParaRPr lang="en-US"/>
          </a:p>
        </p:txBody>
      </p:sp>
      <p:cxnSp>
        <p:nvCxnSpPr>
          <p:cNvPr id="8" name="Straight Connector 7"/>
          <p:cNvCxnSpPr/>
          <p:nvPr/>
        </p:nvCxnSpPr>
        <p:spPr>
          <a:xfrm>
            <a:off x="228600" y="914400"/>
            <a:ext cx="86106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50" name="Object 2" descr="2015 &amp; 2016 School Levels&#10;&#10;level 5: 2015: 4 (0%), 2016: 4 (0%)&#10;Level 4: 2015: 34 (2%), 2016: 33 (2%)&#10;Level 3: 2015: 287 (18%), 2016: 255 (16%)&#10;Level 2: 2015: 821 (51%), 2016: 795 (50%)&#10;Level 1: 2015: 464 (29%), 2016: 517 (32%)&#10;Total: 2015: 1610 (100%), 2016: 1604 (100%)&#10;&#10;Insufficient Data: 2015: 251, 2016: 250&#10;&#10;"/>
          <p:cNvGraphicFramePr>
            <a:graphicFrameLocks noChangeAspect="1"/>
          </p:cNvGraphicFramePr>
          <p:nvPr/>
        </p:nvGraphicFramePr>
        <p:xfrm>
          <a:off x="304800" y="1295400"/>
          <a:ext cx="8577263" cy="3787775"/>
        </p:xfrm>
        <a:graphic>
          <a:graphicData uri="http://schemas.openxmlformats.org/presentationml/2006/ole">
            <mc:AlternateContent xmlns:mc="http://schemas.openxmlformats.org/markup-compatibility/2006">
              <mc:Choice xmlns:v="urn:schemas-microsoft-com:vml" Requires="v">
                <p:oleObj spid="_x0000_s35843" name="Worksheet" r:id="rId4" imgW="3794828" imgH="1676400" progId="Excel.Sheet.12">
                  <p:embed/>
                </p:oleObj>
              </mc:Choice>
              <mc:Fallback>
                <p:oleObj name="Worksheet" r:id="rId4" imgW="3794828" imgH="1676400" progId="Excel.Sheet.12">
                  <p:embed/>
                  <p:pic>
                    <p:nvPicPr>
                      <p:cNvPr id="0" name="Picture 2" descr="2015 &amp; 2016 School Levels&#10;&#10;level 5: 2015: 4 (0%), 2016: 4 (0%)&#10;Level 4: 2015: 34 (2%), 2016: 33 (2%)&#10;Level 3: 2015: 287 (18%), 2016: 255 (16%)&#10;Level 2: 2015: 821 (51%), 2016: 795 (50%)&#10;Level 1: 2015: 464 (29%), 2016: 517 (32%)&#10;Total: 2015: 1610 (100%), 2016: 1604 (100%)&#10;&#10;Insufficient Data: 2015: 251, 2016: 250&#1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8577263"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381000" y="5334000"/>
            <a:ext cx="7924800" cy="646331"/>
          </a:xfrm>
          <a:prstGeom prst="rect">
            <a:avLst/>
          </a:prstGeom>
          <a:noFill/>
        </p:spPr>
        <p:txBody>
          <a:bodyPr wrap="square" rtlCol="0">
            <a:spAutoFit/>
          </a:bodyPr>
          <a:lstStyle/>
          <a:p>
            <a:r>
              <a:rPr lang="en-US" baseline="30000" dirty="0" smtClean="0">
                <a:latin typeface="Calibri" pitchFamily="34" charset="0"/>
              </a:rPr>
              <a:t>1</a:t>
            </a:r>
            <a:r>
              <a:rPr lang="en-US" b="1" baseline="30000" dirty="0" smtClean="0">
                <a:latin typeface="Calibri" pitchFamily="34" charset="0"/>
              </a:rPr>
              <a:t> </a:t>
            </a:r>
            <a:r>
              <a:rPr lang="en-US" dirty="0" smtClean="0">
                <a:latin typeface="Calibri" pitchFamily="34" charset="0"/>
              </a:rPr>
              <a:t>Schools with insufficient data to be eligible for a level are schools ending in grade PK, K, 1, or 2, very small schools, and schools without four full years of data.</a:t>
            </a:r>
            <a:endParaRPr lang="en-US"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72009" tIns="24003" rIns="24003" bIns="24003" numCol="1" spcCol="1270" anchor="ctr" anchorCtr="0">
        <a:noAutofit/>
      </a:bodyPr>
      <a:lstStyle>
        <a:defPPr algn="ctr" defTabSz="800100">
          <a:lnSpc>
            <a:spcPct val="90000"/>
          </a:lnSpc>
          <a:spcBef>
            <a:spcPct val="0"/>
          </a:spcBef>
          <a:spcAft>
            <a:spcPts val="0"/>
          </a:spcAft>
          <a:defRPr sz="1600" dirty="0" smtClean="0">
            <a:latin typeface="Calibri"/>
            <a:cs typeface="Calibri"/>
          </a:defRPr>
        </a:defPPr>
      </a:lstStyle>
      <a:style>
        <a:lnRef idx="0">
          <a:scrgbClr r="0" g="0" b="0"/>
        </a:lnRef>
        <a:fillRef idx="0">
          <a:scrgbClr r="0" g="0" b="0"/>
        </a:fillRef>
        <a:effectRef idx="0">
          <a:scrgbClr r="0" g="0" b="0"/>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33efe1c-5bbe-4968-87dc-d400e65c879f">DESE-231-28327</_dlc_DocId>
    <_dlc_DocIdUrl xmlns="733efe1c-5bbe-4968-87dc-d400e65c879f">
      <Url>https://sharepoint.doemass.org/ese/webteam/cps/_layouts/DocIdRedir.aspx?ID=DESE-231-28327</Url>
      <Description>DESE-231-28327</Description>
    </_dlc_DocIdUrl>
    <_vti_RoutingExistingProperties xmlns="0a4e05da-b9bc-4326-ad73-01ef31b95567" xsi:nil="true"/>
    <_dlc_DocIdPersistId xmlns="733efe1c-5bbe-4968-87dc-d400e65c879f">true</_dlc_DocIdPersistI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E6DC4A0C-51DB-4B13-865F-A4B5DDDC482A}">
  <ds:schemaRefs>
    <ds:schemaRef ds:uri="http://purl.org/dc/elements/1.1/"/>
    <ds:schemaRef ds:uri="733efe1c-5bbe-4968-87dc-d400e65c879f"/>
    <ds:schemaRef ds:uri="http://www.w3.org/XML/1998/namespace"/>
    <ds:schemaRef ds:uri="0a4e05da-b9bc-4326-ad73-01ef31b95567"/>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70DE402-E140-4FA7-9616-4C5C8FE324DE}">
  <ds:schemaRefs>
    <ds:schemaRef ds:uri="http://schemas.microsoft.com/sharepoint/events"/>
  </ds:schemaRefs>
</ds:datastoreItem>
</file>

<file path=customXml/itemProps3.xml><?xml version="1.0" encoding="utf-8"?>
<ds:datastoreItem xmlns:ds="http://schemas.openxmlformats.org/officeDocument/2006/customXml" ds:itemID="{EBDC4C8F-5D9F-44CF-8571-E9E1608589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E83CC6-11F1-48BB-8165-1B3BD3ED90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2007_ESE_Template</Template>
  <TotalTime>6587</TotalTime>
  <Words>1655</Words>
  <Application>Microsoft Office PowerPoint</Application>
  <PresentationFormat>On-screen Show (4:3)</PresentationFormat>
  <Paragraphs>336</Paragraphs>
  <Slides>26</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2007_ESE_Template</vt:lpstr>
      <vt:lpstr>Worksheet</vt:lpstr>
      <vt:lpstr> 2016 Accountability Reporting</vt:lpstr>
      <vt:lpstr>PowerPoint Presentation</vt:lpstr>
      <vt:lpstr>Accountability &amp; assistance system under ESEA flexibility waiver</vt:lpstr>
      <vt:lpstr>PowerPoint Presentation</vt:lpstr>
      <vt:lpstr>Modifications to 2016 reporting</vt:lpstr>
      <vt:lpstr>Modifications to 2016 reporting</vt:lpstr>
      <vt:lpstr>2016 Impact of hold harmless approach</vt:lpstr>
      <vt:lpstr>2016 Commendation schools</vt:lpstr>
      <vt:lpstr>2015 &amp; 2016 School Levels</vt:lpstr>
      <vt:lpstr>2015 &amp; 2016 District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Accountability Reporting</dc:title>
  <dc:creator>ESE</dc:creator>
  <cp:lastModifiedBy>ESE</cp:lastModifiedBy>
  <cp:revision>106</cp:revision>
  <dcterms:created xsi:type="dcterms:W3CDTF">2014-09-15T18:51:58Z</dcterms:created>
  <dcterms:modified xsi:type="dcterms:W3CDTF">2016-09-30T13:44:19Z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c6890430-c9fe-4c47-8761-432bac47429e</vt:lpwstr>
  </property>
  <property fmtid="{D5CDD505-2E9C-101B-9397-08002B2CF9AE}" pid="3" name="ContentTypeId">
    <vt:lpwstr>0x010100524261BFE874874F899C38CF9C771BFF</vt:lpwstr>
  </property>
  <property fmtid="{D5CDD505-2E9C-101B-9397-08002B2CF9AE}" pid="4" name="metadate">
    <vt:lpwstr>Sep 30 2016</vt:lpwstr>
  </property>
</Properties>
</file>