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081D2-2C1F-4648-82DB-BE339D18940C}" v="63" dt="2020-09-23T00:58:03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3304" autoAdjust="0"/>
  </p:normalViewPr>
  <p:slideViewPr>
    <p:cSldViewPr snapToGrid="0">
      <p:cViewPr varScale="1">
        <p:scale>
          <a:sx n="99" d="100"/>
          <a:sy n="99" d="100"/>
        </p:scale>
        <p:origin x="84" y="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E4081D2-2C1F-4648-82DB-BE339D18940C}"/>
    <pc:docChg chg="modSld">
      <pc:chgData name="" userId="" providerId="" clId="Web-{7E4081D2-2C1F-4648-82DB-BE339D18940C}" dt="2020-09-23T00:58:03.902" v="50" actId="20577"/>
      <pc:docMkLst>
        <pc:docMk/>
      </pc:docMkLst>
      <pc:sldChg chg="modSp">
        <pc:chgData name="" userId="" providerId="" clId="Web-{7E4081D2-2C1F-4648-82DB-BE339D18940C}" dt="2020-09-23T00:58:03.902" v="50" actId="20577"/>
        <pc:sldMkLst>
          <pc:docMk/>
          <pc:sldMk cId="0" sldId="257"/>
        </pc:sldMkLst>
        <pc:spChg chg="mod">
          <ac:chgData name="" userId="" providerId="" clId="Web-{7E4081D2-2C1F-4648-82DB-BE339D18940C}" dt="2020-09-23T00:58:03.902" v="50" actId="20577"/>
          <ac:spMkLst>
            <pc:docMk/>
            <pc:sldMk cId="0" sldId="257"/>
            <ac:spMk id="76" creationId="{00000000-0000-0000-0000-000000000000}"/>
          </ac:spMkLst>
        </pc:spChg>
      </pc:sldChg>
      <pc:sldChg chg="modSp">
        <pc:chgData name="" userId="" providerId="" clId="Web-{7E4081D2-2C1F-4648-82DB-BE339D18940C}" dt="2020-09-23T00:46:17.871" v="14" actId="20577"/>
        <pc:sldMkLst>
          <pc:docMk/>
          <pc:sldMk cId="0" sldId="258"/>
        </pc:sldMkLst>
        <pc:spChg chg="mod">
          <ac:chgData name="" userId="" providerId="" clId="Web-{7E4081D2-2C1F-4648-82DB-BE339D18940C}" dt="2020-09-23T00:46:17.871" v="14" actId="20577"/>
          <ac:spMkLst>
            <pc:docMk/>
            <pc:sldMk cId="0" sldId="258"/>
            <ac:spMk id="81" creationId="{00000000-0000-0000-0000-000000000000}"/>
          </ac:spMkLst>
        </pc:spChg>
      </pc:sldChg>
      <pc:sldChg chg="modSp">
        <pc:chgData name="" userId="" providerId="" clId="Web-{7E4081D2-2C1F-4648-82DB-BE339D18940C}" dt="2020-09-23T00:46:27.934" v="17" actId="20577"/>
        <pc:sldMkLst>
          <pc:docMk/>
          <pc:sldMk cId="0" sldId="259"/>
        </pc:sldMkLst>
        <pc:spChg chg="mod">
          <ac:chgData name="" userId="" providerId="" clId="Web-{7E4081D2-2C1F-4648-82DB-BE339D18940C}" dt="2020-09-23T00:46:27.934" v="17" actId="20577"/>
          <ac:spMkLst>
            <pc:docMk/>
            <pc:sldMk cId="0" sldId="259"/>
            <ac:spMk id="89" creationId="{00000000-0000-0000-0000-000000000000}"/>
          </ac:spMkLst>
        </pc:spChg>
      </pc:sldChg>
      <pc:sldChg chg="modSp">
        <pc:chgData name="" userId="" providerId="" clId="Web-{7E4081D2-2C1F-4648-82DB-BE339D18940C}" dt="2020-09-23T00:46:05.871" v="12" actId="20577"/>
        <pc:sldMkLst>
          <pc:docMk/>
          <pc:sldMk cId="0" sldId="260"/>
        </pc:sldMkLst>
        <pc:spChg chg="mod">
          <ac:chgData name="" userId="" providerId="" clId="Web-{7E4081D2-2C1F-4648-82DB-BE339D18940C}" dt="2020-09-23T00:45:51.605" v="6" actId="20577"/>
          <ac:spMkLst>
            <pc:docMk/>
            <pc:sldMk cId="0" sldId="260"/>
            <ac:spMk id="96" creationId="{00000000-0000-0000-0000-000000000000}"/>
          </ac:spMkLst>
        </pc:spChg>
        <pc:spChg chg="mod">
          <ac:chgData name="" userId="" providerId="" clId="Web-{7E4081D2-2C1F-4648-82DB-BE339D18940C}" dt="2020-09-23T00:46:05.871" v="12" actId="20577"/>
          <ac:spMkLst>
            <pc:docMk/>
            <pc:sldMk cId="0" sldId="260"/>
            <ac:spMk id="97" creationId="{00000000-0000-0000-0000-000000000000}"/>
          </ac:spMkLst>
        </pc:spChg>
      </pc:sldChg>
      <pc:sldChg chg="modSp">
        <pc:chgData name="" userId="" providerId="" clId="Web-{7E4081D2-2C1F-4648-82DB-BE339D18940C}" dt="2020-09-23T00:47:57.451" v="34" actId="20577"/>
        <pc:sldMkLst>
          <pc:docMk/>
          <pc:sldMk cId="0" sldId="261"/>
        </pc:sldMkLst>
        <pc:spChg chg="mod">
          <ac:chgData name="" userId="" providerId="" clId="Web-{7E4081D2-2C1F-4648-82DB-BE339D18940C}" dt="2020-09-23T00:47:57.451" v="34" actId="20577"/>
          <ac:spMkLst>
            <pc:docMk/>
            <pc:sldMk cId="0" sldId="261"/>
            <ac:spMk id="105" creationId="{00000000-0000-0000-0000-000000000000}"/>
          </ac:spMkLst>
        </pc:spChg>
      </pc:sldChg>
      <pc:sldChg chg="modSp">
        <pc:chgData name="" userId="" providerId="" clId="Web-{7E4081D2-2C1F-4648-82DB-BE339D18940C}" dt="2020-09-23T00:48:39.015" v="36" actId="20577"/>
        <pc:sldMkLst>
          <pc:docMk/>
          <pc:sldMk cId="0" sldId="263"/>
        </pc:sldMkLst>
        <pc:spChg chg="mod">
          <ac:chgData name="" userId="" providerId="" clId="Web-{7E4081D2-2C1F-4648-82DB-BE339D18940C}" dt="2020-09-23T00:48:39.015" v="36" actId="20577"/>
          <ac:spMkLst>
            <pc:docMk/>
            <pc:sldMk cId="0" sldId="263"/>
            <ac:spMk id="1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a331ae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a331aeb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a331aeb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a331aeb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a331aeb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a331aeb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a780354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ea780354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ea780354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ea780354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caca723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8caca723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8caca723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8caca723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8caca723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8caca723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 descr="Photo of student with a mask on at his school des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350" y="992525"/>
            <a:ext cx="5133474" cy="3417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" name="Google Shape;68;p13"/>
          <p:cNvSpPr txBox="1"/>
          <p:nvPr/>
        </p:nvSpPr>
        <p:spPr>
          <a:xfrm>
            <a:off x="402150" y="203400"/>
            <a:ext cx="83397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Roboto"/>
                <a:ea typeface="Roboto"/>
                <a:cs typeface="Roboto"/>
                <a:sym typeface="Roboto"/>
              </a:rPr>
              <a:t>Advancing Student Learning During COVID-19</a:t>
            </a:r>
            <a:endParaRPr sz="27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71750" y="3185775"/>
            <a:ext cx="3398700" cy="1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Presented to: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The Board of Elementary and Secondary Education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September 29, 2020 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3" descr="Quincy Public School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262" y="821487"/>
            <a:ext cx="197167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9BFCD-6E7D-4601-83AD-C788AB28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76350" y="738725"/>
            <a:ext cx="83913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Advancing Student Learning During COVID-19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Problem</a:t>
            </a:r>
            <a:endParaRPr sz="1900" b="1" dirty="0"/>
          </a:p>
          <a:p>
            <a:pPr>
              <a:spcBef>
                <a:spcPts val="1600"/>
              </a:spcBef>
            </a:pPr>
            <a:r>
              <a:rPr lang="en" dirty="0"/>
              <a:t>Feedback from parents that the end of the year remote learning model was not effective 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Students with disabilities in danger of regression and unable to participate in the remote learning model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 dirty="0"/>
              <a:t>How could we as a district reach as many students as possible while also preparing our staff, families and students for in-person instruction during the next school year?</a:t>
            </a:r>
            <a:endParaRPr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Solutions …..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732900"/>
            <a:ext cx="6150600" cy="28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As a district we were committed to the following:</a:t>
            </a:r>
            <a:endParaRPr sz="1900" b="1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Creating a safe, in-person model for our most vulnerable students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Providing a remote alternative for those families that were not yet comfortable sending their children back in person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Reaching as many students district wide as possible to provide them with a high quality synchronous summer program focused on the prerequisite standards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Developing well a trained teaching staff ready to tackle the challenges of both in-person and remote learning</a:t>
            </a:r>
            <a:endParaRPr sz="1600"/>
          </a:p>
        </p:txBody>
      </p:sp>
      <p:pic>
        <p:nvPicPr>
          <p:cNvPr id="83" name="Google Shape;83;p15" descr="Student with mask on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513" y="1785513"/>
            <a:ext cx="2228774" cy="297167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5"/>
          <p:cNvSpPr txBox="1"/>
          <p:nvPr/>
        </p:nvSpPr>
        <p:spPr>
          <a:xfrm>
            <a:off x="6622538" y="4757175"/>
            <a:ext cx="222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Superhero Day!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a Result …...</a:t>
            </a:r>
            <a:endParaRPr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455200" cy="28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Quincy provided: </a:t>
            </a:r>
            <a:endParaRPr sz="1900"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in-person summer program for 136 students with the support of 50 dedicated staff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remote learning summer program for 2,300 students instructed by 122 staff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2,074 students started the school year with in-person instruction </a:t>
            </a:r>
            <a:r>
              <a:rPr lang="en" i="1"/>
              <a:t>(hybrid or full in-person)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6" descr="Teacher with see through mask on smil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00" y="2030550"/>
            <a:ext cx="2875551" cy="24872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Summer In-Person Model</a:t>
            </a:r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0" y="1854300"/>
            <a:ext cx="5164800" cy="31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Targeted students in substantially separate programs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Converted high school classrooms into elementary classrooms to support our youngest learners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Kept students in small cohorts 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Masks were worn by all staff and students when they could tolerate them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Rethought the way we provided transportation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Hired paraprofessionals to ride the buses with our students to assist with social distancing</a:t>
            </a:r>
            <a:endParaRPr sz="160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98" name="Google Shape;98;p17" descr="Converted classroom at Quincy High Schools with teachers and stud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750" y="1783449"/>
            <a:ext cx="3675051" cy="2819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7"/>
          <p:cNvSpPr txBox="1"/>
          <p:nvPr/>
        </p:nvSpPr>
        <p:spPr>
          <a:xfrm>
            <a:off x="5164675" y="4683025"/>
            <a:ext cx="37752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converted classroom at North Quincy High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Summer Programming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286975" y="1843275"/>
            <a:ext cx="5695500" cy="284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All instruction was </a:t>
            </a:r>
            <a:r>
              <a:rPr lang="en" b="1" dirty="0"/>
              <a:t>synchronous</a:t>
            </a:r>
            <a:r>
              <a:rPr lang="en" dirty="0"/>
              <a:t>, live instruction</a:t>
            </a:r>
            <a:endParaRPr sz="1700" dirty="0"/>
          </a:p>
          <a:p>
            <a:pPr marL="457200" marR="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Included weekly live lessons in gym, art and social and emotional wellness</a:t>
            </a:r>
            <a:endParaRPr sz="1700" dirty="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Programs for English language learners at all levels</a:t>
            </a:r>
            <a:endParaRPr sz="1700" dirty="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Advanced placement programming</a:t>
            </a:r>
            <a:endParaRPr sz="1700" dirty="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Transition programs for students entering grade 6 and grade 9</a:t>
            </a:r>
            <a:endParaRPr sz="1700" dirty="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SAT prep</a:t>
            </a:r>
            <a:endParaRPr sz="1700" dirty="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Credit recovery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400"/>
          </a:p>
        </p:txBody>
      </p:sp>
      <p:pic>
        <p:nvPicPr>
          <p:cNvPr id="106" name="Google Shape;106;p18" descr="Three students in masks posing for the cam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950" y="2057100"/>
            <a:ext cx="2856750" cy="25289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Year 2020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471900" y="1777750"/>
            <a:ext cx="61497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High Needs Students </a:t>
            </a:r>
            <a:endParaRPr sz="1900" b="1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students in substantially separate programs began school on September 16, 2020 </a:t>
            </a:r>
            <a:r>
              <a:rPr lang="en" i="1"/>
              <a:t>(5 days per week)</a:t>
            </a:r>
            <a:endParaRPr i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receiving special education services, English language education, or who do not have access to technology began school on September 17, 2020 </a:t>
            </a:r>
            <a:r>
              <a:rPr lang="en" i="1"/>
              <a:t>(4 days per week M, T, Thur, F)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19" descr="Student celebrating crazy hat d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350" y="1777750"/>
            <a:ext cx="2138849" cy="28517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9"/>
          <p:cNvSpPr txBox="1"/>
          <p:nvPr/>
        </p:nvSpPr>
        <p:spPr>
          <a:xfrm>
            <a:off x="6811350" y="4629550"/>
            <a:ext cx="21387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Crazy Hat Day!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School Year 2020</a:t>
            </a:r>
            <a:endParaRPr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419475" y="1707850"/>
            <a:ext cx="4444500" cy="29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Hybrid Model</a:t>
            </a:r>
            <a:endParaRPr sz="19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dirty="0"/>
              <a:t>Phase I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Students in pre-kindergarten through grade 3 attend school 2 days per week with the rest of the week being remote (M/T or </a:t>
            </a:r>
            <a:r>
              <a:rPr lang="en" sz="1700" dirty="0" err="1"/>
              <a:t>Thur</a:t>
            </a:r>
            <a:r>
              <a:rPr lang="en" sz="1700" dirty="0"/>
              <a:t>/F)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Phase II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Students in grade 4 through 12 will begin school in a cohort model on October 13, 2020</a:t>
            </a:r>
            <a:endParaRPr sz="1700" dirty="0"/>
          </a:p>
        </p:txBody>
      </p:sp>
      <p:pic>
        <p:nvPicPr>
          <p:cNvPr id="121" name="Google Shape;121;p20" descr="Students with masks entering clas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525" y="2041612"/>
            <a:ext cx="4157550" cy="22538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20"/>
          <p:cNvSpPr txBox="1"/>
          <p:nvPr/>
        </p:nvSpPr>
        <p:spPr>
          <a:xfrm>
            <a:off x="4845475" y="4415025"/>
            <a:ext cx="42273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Cohort B entering class September 9, 2020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Sources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the generous support from Mayor Thomas Koch and the Quincy School Committee, Quincy Public Schools was able to provide a robust summer program for any student that chose to participate.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City of Quincy CARES funding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$ 426,840 spent on staffing and program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$ 3,000,000 spent on technology for students and teachers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$ 384,425 spent on PPE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DESE-231-65248</_dlc_DocId>
    <_dlc_DocIdUrl xmlns="733efe1c-5bbe-4968-87dc-d400e65c879f">
      <Url>https://sharepoint.doemass.org/ese/webteam/cps/_layouts/DocIdRedir.aspx?ID=DESE-231-65248</Url>
      <Description>DESE-231-65248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B73BAF0-5C47-4A1A-AF11-1BC84481E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41E23-45C0-44A4-A41D-358F73538144}">
  <ds:schemaRefs>
    <ds:schemaRef ds:uri="http://purl.org/dc/terms/"/>
    <ds:schemaRef ds:uri="http://purl.org/dc/dcmitype/"/>
    <ds:schemaRef ds:uri="733efe1c-5bbe-4968-87dc-d400e65c879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a4e05da-b9bc-4326-ad73-01ef31b9556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D92087-E96C-4E71-963C-4A4855B1F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13EAB01-26CD-4937-9E0A-86BB9829FBE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528</Words>
  <Application>Microsoft Office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Roboto</vt:lpstr>
      <vt:lpstr>Arial</vt:lpstr>
      <vt:lpstr>Material</vt:lpstr>
      <vt:lpstr>Blank</vt:lpstr>
      <vt:lpstr>Advancing Student Learning During COVID-19</vt:lpstr>
      <vt:lpstr>Finding Solutions …..</vt:lpstr>
      <vt:lpstr>As a Result …...</vt:lpstr>
      <vt:lpstr>Summer In-Person Model</vt:lpstr>
      <vt:lpstr>Remote Summer Programming</vt:lpstr>
      <vt:lpstr>School Year 2020</vt:lpstr>
      <vt:lpstr>School Year 2020</vt:lpstr>
      <vt:lpstr>Funding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Sept. 2020 Item 3: Presentation Quincy Public Schools In-person Summer Programming</dc:title>
  <dc:creator>DESE</dc:creator>
  <cp:lastModifiedBy>Zou, Dong (EOE)</cp:lastModifiedBy>
  <cp:revision>20</cp:revision>
  <dcterms:modified xsi:type="dcterms:W3CDTF">2020-10-14T17:39:41Z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14 2020</vt:lpwstr>
  </property>
</Properties>
</file>