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19"/>
  </p:notesMasterIdLst>
  <p:handoutMasterIdLst>
    <p:handoutMasterId r:id="rId20"/>
  </p:handoutMasterIdLst>
  <p:sldIdLst>
    <p:sldId id="256" r:id="rId5"/>
    <p:sldId id="287" r:id="rId6"/>
    <p:sldId id="296" r:id="rId7"/>
    <p:sldId id="283" r:id="rId8"/>
    <p:sldId id="290" r:id="rId9"/>
    <p:sldId id="293" r:id="rId10"/>
    <p:sldId id="286" r:id="rId11"/>
    <p:sldId id="266" r:id="rId12"/>
    <p:sldId id="279" r:id="rId13"/>
    <p:sldId id="280" r:id="rId14"/>
    <p:sldId id="291" r:id="rId15"/>
    <p:sldId id="284" r:id="rId16"/>
    <p:sldId id="288" r:id="rId17"/>
    <p:sldId id="281"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7C5B19-3C92-FC29-C6FC-170F470A0846}" name="Valcourt, Kristin (DESE)" initials="V(" userId="S::kristin.e.valcourt@mass.gov::8f77c9db-1db0-4a2e-9358-924e1efca2f4" providerId="AD"/>
  <p188:author id="{8072CA6E-3D7D-918F-C251-15E5945B27AA}" name="Hopkins, Alyssa (DESE)" initials="H(" userId="S::alyssa.k.hopkins@mass.gov::0288d295-4b15-4d56-bf6b-8027d9c61edd" providerId="AD"/>
  <p188:author id="{7D73CA94-3629-01DA-C90F-DE25D77E8AEF}" name="Valcourt, Kristin (DESE)" initials="VK(" userId="S::Kristin.E.Valcourt@mass.gov::8f77c9db-1db0-4a2e-9358-924e1efca2f4" providerId="AD"/>
  <p188:author id="{C74FB29F-6288-47AF-397B-ED836F06217A}" name="Bagg, Alison (DESE)" initials="B(" userId="S::alison.w.bagg@mass.gov::ddb537b5-578f-42e1-afdf-91ffacc16669" providerId="AD"/>
  <p188:author id="{509124B2-9757-3467-5D99-3A5C979295E0}" name="Bagg, Alison (DESE)" initials="BA(" userId="S::Alison.W.Bagg@mass.gov::ddb537b5-578f-42e1-afdf-91ffacc16669" providerId="AD"/>
  <p188:author id="{3D18DAD2-362A-2D43-5F55-982FA56D0AA1}" name="Chuang, Cliff (DESE)" initials="C(" userId="S::cliff.chuang@mass.gov::11a15ba8-2993-4bf7-ad1e-4286dee93828" providerId="AD"/>
  <p188:author id="{3C932DF4-F5B6-6F6A-5CAA-CC6E6A7FB1AC}" name="Schneider, Rhoda E (DESE)" initials="SRE(" userId="S::Rhoda.E.Schneider@mass.gov::d0126d03-90dd-41f7-a22f-30a70334c8c9" providerId="AD"/>
  <p188:author id="{1AA4AAFC-457A-F7CE-32A3-106755410CED}" name="Chuang, Cliff (DESE)" initials="CC(" userId="S::Cliff.Chuang@mass.gov::11a15ba8-2993-4bf7-ad1e-4286dee93828" providerId="AD"/>
  <p188:author id="{2F0AF7FC-C56C-1079-F91A-381EBCB74C63}" name="Hopkins, Alyssa (DESE)" initials="HA(" userId="S::Alyssa.K.Hopkins@mass.gov::0288d295-4b15-4d56-bf6b-8027d9c61e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CC"/>
    <a:srgbClr val="CC0000"/>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B10AC-DD70-B135-2B26-30F57A4750B1}" v="11" dt="2023-02-27T18:17:11.440"/>
    <p1510:client id="{92D702C5-9C15-4FAF-9993-2CD1C4565D4D}" v="1" dt="2023-02-27T18:21:48.150"/>
    <p1510:client id="{FC073B51-6EF9-4952-ABF0-12CEBF3382F7}" v="31" dt="2023-02-28T16:24:08.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varScale="1">
        <p:scale>
          <a:sx n="103" d="100"/>
          <a:sy n="103" d="100"/>
        </p:scale>
        <p:origin x="792" y="108"/>
      </p:cViewPr>
      <p:guideLst/>
    </p:cSldViewPr>
  </p:slideViewPr>
  <p:outlineViewPr>
    <p:cViewPr>
      <p:scale>
        <a:sx n="33" d="100"/>
        <a:sy n="33" d="100"/>
      </p:scale>
      <p:origin x="0" y="-562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 Courtney (DESE)" userId="bb054bc9-ef4a-419b-8326-5f2044d9e48f" providerId="ADAL" clId="{FC073B51-6EF9-4952-ABF0-12CEBF3382F7}"/>
    <pc:docChg chg="modSld">
      <pc:chgData name="Sullivan, Courtney (DESE)" userId="bb054bc9-ef4a-419b-8326-5f2044d9e48f" providerId="ADAL" clId="{FC073B51-6EF9-4952-ABF0-12CEBF3382F7}" dt="2023-02-27T18:23:26.950" v="28" actId="20577"/>
      <pc:docMkLst>
        <pc:docMk/>
      </pc:docMkLst>
      <pc:sldChg chg="addSp modSp mod">
        <pc:chgData name="Sullivan, Courtney (DESE)" userId="bb054bc9-ef4a-419b-8326-5f2044d9e48f" providerId="ADAL" clId="{FC073B51-6EF9-4952-ABF0-12CEBF3382F7}" dt="2023-02-27T18:23:26.950" v="28" actId="20577"/>
        <pc:sldMkLst>
          <pc:docMk/>
          <pc:sldMk cId="3041703243" sldId="293"/>
        </pc:sldMkLst>
        <pc:spChg chg="add mod">
          <ac:chgData name="Sullivan, Courtney (DESE)" userId="bb054bc9-ef4a-419b-8326-5f2044d9e48f" providerId="ADAL" clId="{FC073B51-6EF9-4952-ABF0-12CEBF3382F7}" dt="2023-02-27T18:23:26.950" v="28" actId="20577"/>
          <ac:spMkLst>
            <pc:docMk/>
            <pc:sldMk cId="3041703243" sldId="293"/>
            <ac:spMk id="4" creationId="{62CA3EAC-3B9D-4955-8CB7-932A9B0242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2/28/2023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322849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731952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313881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428407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50886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138605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90007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99229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96798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07765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418424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50215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32816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29837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normAutofit fontScale="90000"/>
          </a:bodyPr>
          <a:lstStyle/>
          <a:p>
            <a:r>
              <a:rPr lang="en-US" dirty="0"/>
              <a:t>2022-23 Charter School Application Process</a:t>
            </a:r>
          </a:p>
        </p:txBody>
      </p:sp>
      <p:sp>
        <p:nvSpPr>
          <p:cNvPr id="4" name="Subtitle 3">
            <a:extLst>
              <a:ext uri="{FF2B5EF4-FFF2-40B4-BE49-F238E27FC236}">
                <a16:creationId xmlns:a16="http://schemas.microsoft.com/office/drawing/2014/main" id="{576840BF-B1F7-E71D-9273-29872A16983F}"/>
              </a:ext>
            </a:extLst>
          </p:cNvPr>
          <p:cNvSpPr>
            <a:spLocks noGrp="1"/>
          </p:cNvSpPr>
          <p:nvPr>
            <p:ph type="subTitle" idx="1"/>
          </p:nvPr>
        </p:nvSpPr>
        <p:spPr>
          <a:xfrm>
            <a:off x="505836" y="4122238"/>
            <a:ext cx="8489307" cy="2735761"/>
          </a:xfrm>
        </p:spPr>
        <p:txBody>
          <a:bodyPr vert="horz" lIns="91440" tIns="45720" rIns="91440" bIns="45720" rtlCol="0" anchor="t">
            <a:normAutofit/>
          </a:bodyPr>
          <a:lstStyle/>
          <a:p>
            <a:r>
              <a:rPr lang="en-US"/>
              <a:t>February 27, 2023</a:t>
            </a:r>
          </a:p>
          <a:p>
            <a:endParaRPr lang="en-US" sz="1800">
              <a:latin typeface="Arial"/>
              <a:cs typeface="Arial"/>
            </a:endParaRPr>
          </a:p>
          <a:p>
            <a:r>
              <a:rPr lang="en-US" sz="1800">
                <a:latin typeface="Arial"/>
                <a:cs typeface="Arial"/>
              </a:rPr>
              <a:t>Alyssa Hopkins, Assistant Director, Office of Charter Schools &amp; School Redesign</a:t>
            </a:r>
          </a:p>
          <a:p>
            <a:r>
              <a:rPr lang="en-US" sz="1800">
                <a:latin typeface="Arial"/>
                <a:cs typeface="Arial"/>
              </a:rPr>
              <a:t>Alison Bagg, Director, Office of Charter Schools &amp; School Redesign</a:t>
            </a:r>
          </a:p>
          <a:p>
            <a:r>
              <a:rPr lang="en-US" sz="1800">
                <a:latin typeface="Arial"/>
                <a:cs typeface="Arial"/>
              </a:rPr>
              <a:t>Cliff Chuang, Senior Associate Commissioner for Educational Options</a:t>
            </a:r>
          </a:p>
        </p:txBody>
      </p:sp>
    </p:spTree>
    <p:custDataLst>
      <p:tags r:id="rId1"/>
    </p:custDataLst>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7BF5D-7A9E-47E5-B2F1-6F20E6A3F9BD}"/>
              </a:ext>
            </a:extLst>
          </p:cNvPr>
          <p:cNvSpPr>
            <a:spLocks noGrp="1"/>
          </p:cNvSpPr>
          <p:nvPr>
            <p:ph idx="1"/>
          </p:nvPr>
        </p:nvSpPr>
        <p:spPr/>
        <p:txBody>
          <a:bodyPr vert="horz" lIns="91440" tIns="45720" rIns="91440" bIns="45720" rtlCol="0" anchor="t">
            <a:normAutofit/>
          </a:bodyPr>
          <a:lstStyle/>
          <a:p>
            <a:pPr marL="0" indent="0" algn="l">
              <a:buNone/>
            </a:pPr>
            <a:r>
              <a:rPr lang="en-US" b="0" i="0">
                <a:solidFill>
                  <a:srgbClr val="000000"/>
                </a:solidFill>
                <a:effectLst/>
                <a:latin typeface="Calibri"/>
                <a:cs typeface="Arial"/>
              </a:rPr>
              <a:t>The Department summarizes the extensive evidence gathered over the seven months of the charter application process. Department staff present all the information relative to the criteria, </a:t>
            </a:r>
            <a:r>
              <a:rPr lang="en-US">
                <a:solidFill>
                  <a:srgbClr val="000000"/>
                </a:solidFill>
                <a:latin typeface="Calibri"/>
                <a:cs typeface="Arial"/>
              </a:rPr>
              <a:t>including public comment,</a:t>
            </a:r>
            <a:r>
              <a:rPr lang="en-US" b="0" i="0">
                <a:solidFill>
                  <a:srgbClr val="000000"/>
                </a:solidFill>
                <a:effectLst/>
                <a:latin typeface="Calibri"/>
                <a:cs typeface="Arial"/>
              </a:rPr>
              <a:t> to the Commissioner </a:t>
            </a:r>
            <a:r>
              <a:rPr lang="en-US">
                <a:solidFill>
                  <a:srgbClr val="000000"/>
                </a:solidFill>
                <a:latin typeface="Calibri"/>
                <a:cs typeface="Arial"/>
              </a:rPr>
              <a:t>for discussion and review.</a:t>
            </a:r>
            <a:r>
              <a:rPr lang="en-US" b="0" i="0">
                <a:solidFill>
                  <a:srgbClr val="000000"/>
                </a:solidFill>
                <a:effectLst/>
                <a:latin typeface="Calibri"/>
                <a:cs typeface="Arial"/>
              </a:rPr>
              <a:t> </a:t>
            </a:r>
          </a:p>
          <a:p>
            <a:pPr marL="0" indent="0" algn="l">
              <a:buNone/>
            </a:pPr>
            <a:endParaRPr lang="en-US" b="1">
              <a:solidFill>
                <a:srgbClr val="000000"/>
              </a:solidFill>
              <a:latin typeface="Calibri"/>
              <a:cs typeface="Arial"/>
            </a:endParaRPr>
          </a:p>
          <a:p>
            <a:pPr marL="0" indent="0" algn="l">
              <a:buNone/>
            </a:pPr>
            <a:r>
              <a:rPr lang="en-US" b="1" i="0">
                <a:solidFill>
                  <a:srgbClr val="000000"/>
                </a:solidFill>
                <a:effectLst/>
                <a:latin typeface="Calibri"/>
                <a:cs typeface="Arial"/>
              </a:rPr>
              <a:t>A complete evidence summary is in your materials. </a:t>
            </a:r>
          </a:p>
          <a:p>
            <a:pPr marL="0" indent="0" algn="l">
              <a:buNone/>
            </a:pPr>
            <a:endParaRPr lang="en-US" b="1" i="0">
              <a:solidFill>
                <a:srgbClr val="000000"/>
              </a:solidFill>
              <a:effectLst/>
              <a:latin typeface="Calibri"/>
              <a:cs typeface="Arial"/>
            </a:endParaRPr>
          </a:p>
        </p:txBody>
      </p:sp>
      <p:sp>
        <p:nvSpPr>
          <p:cNvPr id="3" name="Title 2">
            <a:extLst>
              <a:ext uri="{FF2B5EF4-FFF2-40B4-BE49-F238E27FC236}">
                <a16:creationId xmlns:a16="http://schemas.microsoft.com/office/drawing/2014/main" id="{4274D4A4-15A6-4628-8E4B-88050D32AD61}"/>
              </a:ext>
            </a:extLst>
          </p:cNvPr>
          <p:cNvSpPr>
            <a:spLocks noGrp="1"/>
          </p:cNvSpPr>
          <p:nvPr>
            <p:ph type="title"/>
          </p:nvPr>
        </p:nvSpPr>
        <p:spPr/>
        <p:txBody>
          <a:bodyPr>
            <a:normAutofit/>
          </a:bodyPr>
          <a:lstStyle/>
          <a:p>
            <a:r>
              <a:rPr lang="en-US"/>
              <a:t>Evidence Summary</a:t>
            </a:r>
          </a:p>
        </p:txBody>
      </p:sp>
    </p:spTree>
    <p:extLst>
      <p:ext uri="{BB962C8B-B14F-4D97-AF65-F5344CB8AC3E}">
        <p14:creationId xmlns:p14="http://schemas.microsoft.com/office/powerpoint/2010/main" val="1523956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57CF0F-65F7-4884-BEAC-B321BC532CAA}"/>
              </a:ext>
            </a:extLst>
          </p:cNvPr>
          <p:cNvSpPr>
            <a:spLocks noGrp="1"/>
          </p:cNvSpPr>
          <p:nvPr>
            <p:ph idx="1"/>
          </p:nvPr>
        </p:nvSpPr>
        <p:spPr/>
        <p:txBody>
          <a:bodyPr vert="horz" lIns="91440" tIns="45720" rIns="91440" bIns="45720" rtlCol="0" anchor="t">
            <a:normAutofit/>
          </a:bodyPr>
          <a:lstStyle/>
          <a:p>
            <a:pPr marL="0" indent="0" algn="l">
              <a:buNone/>
            </a:pPr>
            <a:r>
              <a:rPr lang="en-US">
                <a:solidFill>
                  <a:srgbClr val="000000"/>
                </a:solidFill>
                <a:latin typeface="Calibri"/>
                <a:cs typeface="Arial"/>
              </a:rPr>
              <a:t>B</a:t>
            </a:r>
            <a:r>
              <a:rPr lang="en-US" b="0" i="0">
                <a:solidFill>
                  <a:srgbClr val="000000"/>
                </a:solidFill>
                <a:effectLst/>
                <a:latin typeface="Calibri"/>
                <a:cs typeface="Arial"/>
              </a:rPr>
              <a:t>ased upon the evidence gathered during the Department’s seven-month process, the Commissioner determines whether to make a recommendation to the Board.</a:t>
            </a:r>
          </a:p>
          <a:p>
            <a:pPr marL="0" indent="0" algn="l">
              <a:buNone/>
            </a:pPr>
            <a:endParaRPr lang="en-US" b="0" i="0">
              <a:solidFill>
                <a:srgbClr val="000000"/>
              </a:solidFill>
              <a:effectLst/>
              <a:latin typeface="Calibri"/>
              <a:cs typeface="Arial"/>
            </a:endParaRPr>
          </a:p>
          <a:p>
            <a:pPr marL="0" indent="0" algn="l">
              <a:buNone/>
            </a:pPr>
            <a:r>
              <a:rPr lang="en-US">
                <a:solidFill>
                  <a:srgbClr val="000000"/>
                </a:solidFill>
                <a:latin typeface="+mn-lt"/>
                <a:cs typeface="Arial"/>
              </a:rPr>
              <a:t>As described in his memo, </a:t>
            </a:r>
            <a:r>
              <a:rPr lang="en-US" b="0" i="0">
                <a:solidFill>
                  <a:srgbClr val="000000"/>
                </a:solidFill>
                <a:effectLst/>
                <a:latin typeface="+mn-lt"/>
                <a:cs typeface="Arial"/>
              </a:rPr>
              <a:t>the Commissioner is recommending that the Board award a charter to the Worcester Cultural Academy Charter Public School based upon the criteria for approval. </a:t>
            </a:r>
            <a:endParaRPr lang="en-US" b="1">
              <a:solidFill>
                <a:srgbClr val="000000"/>
              </a:solidFill>
              <a:latin typeface="Calibri"/>
              <a:cs typeface="Arial"/>
            </a:endParaRPr>
          </a:p>
          <a:p>
            <a:pPr marL="0" indent="0" algn="l">
              <a:buNone/>
            </a:pPr>
            <a:r>
              <a:rPr lang="en-US" b="1" i="0">
                <a:solidFill>
                  <a:srgbClr val="000000"/>
                </a:solidFill>
                <a:effectLst/>
                <a:latin typeface="Calibri"/>
                <a:cs typeface="Arial"/>
              </a:rPr>
              <a:t>The Commissioner’s recommendation memo is in your materials.</a:t>
            </a:r>
          </a:p>
          <a:p>
            <a:endParaRPr lang="en-US"/>
          </a:p>
        </p:txBody>
      </p:sp>
      <p:sp>
        <p:nvSpPr>
          <p:cNvPr id="3" name="Title 2">
            <a:extLst>
              <a:ext uri="{FF2B5EF4-FFF2-40B4-BE49-F238E27FC236}">
                <a16:creationId xmlns:a16="http://schemas.microsoft.com/office/drawing/2014/main" id="{B9C2FF54-F571-4CCC-9D55-AFC3DF200789}"/>
              </a:ext>
            </a:extLst>
          </p:cNvPr>
          <p:cNvSpPr>
            <a:spLocks noGrp="1"/>
          </p:cNvSpPr>
          <p:nvPr>
            <p:ph type="title"/>
          </p:nvPr>
        </p:nvSpPr>
        <p:spPr/>
        <p:txBody>
          <a:bodyPr/>
          <a:lstStyle/>
          <a:p>
            <a:r>
              <a:rPr lang="en-US"/>
              <a:t>Commissioner Recommendation</a:t>
            </a:r>
          </a:p>
        </p:txBody>
      </p:sp>
    </p:spTree>
    <p:extLst>
      <p:ext uri="{BB962C8B-B14F-4D97-AF65-F5344CB8AC3E}">
        <p14:creationId xmlns:p14="http://schemas.microsoft.com/office/powerpoint/2010/main" val="423339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CDB44B-8568-F580-A37E-A6B69085E761}"/>
              </a:ext>
            </a:extLst>
          </p:cNvPr>
          <p:cNvSpPr>
            <a:spLocks noGrp="1"/>
          </p:cNvSpPr>
          <p:nvPr>
            <p:ph idx="1"/>
          </p:nvPr>
        </p:nvSpPr>
        <p:spPr/>
        <p:txBody>
          <a:bodyPr vert="horz" lIns="91440" tIns="45720" rIns="91440" bIns="45720" rtlCol="0" anchor="t">
            <a:noAutofit/>
          </a:bodyPr>
          <a:lstStyle/>
          <a:p>
            <a:pPr marL="0" indent="0">
              <a:buNone/>
            </a:pPr>
            <a:r>
              <a:rPr lang="en-US">
                <a:latin typeface="Calibri"/>
                <a:cs typeface="Arial"/>
              </a:rPr>
              <a:t>After Board grants a charter, the school must successfully complete the </a:t>
            </a:r>
            <a:r>
              <a:rPr lang="en-US" b="1">
                <a:latin typeface="Calibri"/>
                <a:cs typeface="Arial"/>
              </a:rPr>
              <a:t>opening procedures </a:t>
            </a:r>
            <a:r>
              <a:rPr lang="en-US">
                <a:latin typeface="Calibri"/>
                <a:cs typeface="Arial"/>
              </a:rPr>
              <a:t>– based on charter school statute and regulations and the statutes applying to all public schools – to ensure the charter school has addressed </a:t>
            </a:r>
            <a:r>
              <a:rPr lang="en-US" b="1">
                <a:latin typeface="Calibri"/>
                <a:cs typeface="Arial"/>
              </a:rPr>
              <a:t>critical elements required for operation</a:t>
            </a:r>
            <a:r>
              <a:rPr lang="en-US">
                <a:latin typeface="Calibri"/>
                <a:cs typeface="Arial"/>
              </a:rPr>
              <a:t>. </a:t>
            </a:r>
            <a:endParaRPr lang="en-US"/>
          </a:p>
          <a:p>
            <a:pPr marL="0" indent="0">
              <a:buNone/>
            </a:pPr>
            <a:endParaRPr lang="en-US">
              <a:latin typeface="Calibri"/>
              <a:cs typeface="Arial"/>
            </a:endParaRPr>
          </a:p>
          <a:p>
            <a:pPr marL="0" indent="0">
              <a:buNone/>
            </a:pPr>
            <a:endParaRPr lang="en-US">
              <a:latin typeface="Calibri"/>
            </a:endParaRPr>
          </a:p>
        </p:txBody>
      </p:sp>
      <p:sp>
        <p:nvSpPr>
          <p:cNvPr id="3" name="Title 2">
            <a:extLst>
              <a:ext uri="{FF2B5EF4-FFF2-40B4-BE49-F238E27FC236}">
                <a16:creationId xmlns:a16="http://schemas.microsoft.com/office/drawing/2014/main" id="{8754ACFC-A4FC-32C3-A6D2-3A1362A28325}"/>
              </a:ext>
            </a:extLst>
          </p:cNvPr>
          <p:cNvSpPr>
            <a:spLocks noGrp="1"/>
          </p:cNvSpPr>
          <p:nvPr>
            <p:ph type="title"/>
          </p:nvPr>
        </p:nvSpPr>
        <p:spPr/>
        <p:txBody>
          <a:bodyPr/>
          <a:lstStyle/>
          <a:p>
            <a:r>
              <a:rPr lang="en-US">
                <a:latin typeface="Arial"/>
                <a:cs typeface="Arial"/>
              </a:rPr>
              <a:t>Opening Procedures for New Charters</a:t>
            </a:r>
            <a:endParaRPr lang="en-US"/>
          </a:p>
        </p:txBody>
      </p:sp>
    </p:spTree>
    <p:extLst>
      <p:ext uri="{BB962C8B-B14F-4D97-AF65-F5344CB8AC3E}">
        <p14:creationId xmlns:p14="http://schemas.microsoft.com/office/powerpoint/2010/main" val="319733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62EAF-850C-4EAC-8D2E-C6BECBCA7457}"/>
              </a:ext>
            </a:extLst>
          </p:cNvPr>
          <p:cNvSpPr>
            <a:spLocks noGrp="1"/>
          </p:cNvSpPr>
          <p:nvPr>
            <p:ph type="title" idx="4294967295"/>
          </p:nvPr>
        </p:nvSpPr>
        <p:spPr>
          <a:xfrm>
            <a:off x="0" y="365125"/>
            <a:ext cx="10515600" cy="1042988"/>
          </a:xfrm>
        </p:spPr>
        <p:txBody>
          <a:bodyPr/>
          <a:lstStyle/>
          <a:p>
            <a:r>
              <a:rPr lang="en-US" b="1">
                <a:solidFill>
                  <a:schemeClr val="tx1"/>
                </a:solidFill>
                <a:latin typeface="Arial"/>
                <a:cs typeface="Arial"/>
              </a:rPr>
              <a:t>Overview of Opening Procedures</a:t>
            </a:r>
          </a:p>
        </p:txBody>
      </p:sp>
      <p:graphicFrame>
        <p:nvGraphicFramePr>
          <p:cNvPr id="12" name="Table 11">
            <a:extLst>
              <a:ext uri="{FF2B5EF4-FFF2-40B4-BE49-F238E27FC236}">
                <a16:creationId xmlns:a16="http://schemas.microsoft.com/office/drawing/2014/main" id="{B54BDDA0-9A2D-4AC9-B2F6-6EA623A085CF}"/>
              </a:ext>
            </a:extLst>
          </p:cNvPr>
          <p:cNvGraphicFramePr>
            <a:graphicFrameLocks noGrp="1"/>
          </p:cNvGraphicFramePr>
          <p:nvPr>
            <p:extLst>
              <p:ext uri="{D42A27DB-BD31-4B8C-83A1-F6EECF244321}">
                <p14:modId xmlns:p14="http://schemas.microsoft.com/office/powerpoint/2010/main" val="3983319823"/>
              </p:ext>
            </p:extLst>
          </p:nvPr>
        </p:nvGraphicFramePr>
        <p:xfrm>
          <a:off x="111760" y="3830320"/>
          <a:ext cx="5852160" cy="2279928"/>
        </p:xfrm>
        <a:graphic>
          <a:graphicData uri="http://schemas.openxmlformats.org/drawingml/2006/table">
            <a:tbl>
              <a:tblPr firstRow="1" firstCol="1" bandRow="1">
                <a:tableStyleId>{5C22544A-7EE6-4342-B048-85BDC9FD1C3A}</a:tableStyleId>
              </a:tblPr>
              <a:tblGrid>
                <a:gridCol w="2938990">
                  <a:extLst>
                    <a:ext uri="{9D8B030D-6E8A-4147-A177-3AD203B41FA5}">
                      <a16:colId xmlns:a16="http://schemas.microsoft.com/office/drawing/2014/main" val="4279961069"/>
                    </a:ext>
                  </a:extLst>
                </a:gridCol>
                <a:gridCol w="2913170">
                  <a:extLst>
                    <a:ext uri="{9D8B030D-6E8A-4147-A177-3AD203B41FA5}">
                      <a16:colId xmlns:a16="http://schemas.microsoft.com/office/drawing/2014/main" val="224483381"/>
                    </a:ext>
                  </a:extLst>
                </a:gridCol>
              </a:tblGrid>
              <a:tr h="2279928">
                <a:tc>
                  <a:txBody>
                    <a:bodyPr/>
                    <a:lstStyle/>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Fiscal policies and procedures</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Budget (5 year)</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Cash flow projection (First year operation)</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Contact MTRS employer services</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CORI policy </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Background check/CHRI policy</a:t>
                      </a:r>
                    </a:p>
                    <a:p>
                      <a:pPr marL="228600" marR="0">
                        <a:lnSpc>
                          <a:spcPct val="100000"/>
                        </a:lnSpc>
                        <a:spcBef>
                          <a:spcPts val="0"/>
                        </a:spcBef>
                        <a:spcAft>
                          <a:spcPts val="0"/>
                        </a:spcAft>
                      </a:pPr>
                      <a:endParaRPr lang="en-US" sz="1400" b="0">
                        <a:effectLst/>
                        <a:latin typeface="Calibri"/>
                        <a:ea typeface="Calibri" panose="020F0502020204030204" pitchFamily="34" charset="0"/>
                        <a:cs typeface="Times New Roman"/>
                      </a:endParaRPr>
                    </a:p>
                  </a:txBody>
                  <a:tcPr marL="68580" marR="68580" marT="0" marB="0"/>
                </a:tc>
                <a:tc>
                  <a:txBody>
                    <a:bodyPr/>
                    <a:lstStyle/>
                    <a:p>
                      <a:pPr marL="342900" marR="0" lvl="0" indent="-342900">
                        <a:lnSpc>
                          <a:spcPct val="100000"/>
                        </a:lnSpc>
                        <a:spcBef>
                          <a:spcPts val="0"/>
                        </a:spcBef>
                        <a:spcAft>
                          <a:spcPts val="600"/>
                        </a:spcAft>
                        <a:buSzPts val="1100"/>
                        <a:buFont typeface="Wingdings" panose="05000000000000000000" pitchFamily="2" charset="2"/>
                        <a:buChar char=""/>
                      </a:pPr>
                      <a:r>
                        <a:rPr lang="en-US" sz="1400" b="0">
                          <a:effectLst/>
                        </a:rPr>
                        <a:t>Contact ESE Food and Nutrition Programs office and indicate if school will participate in the National school lunch program (NSLP), as applicable </a:t>
                      </a:r>
                    </a:p>
                    <a:p>
                      <a:pPr marL="342900" marR="0" lvl="0" indent="-342900">
                        <a:lnSpc>
                          <a:spcPct val="100000"/>
                        </a:lnSpc>
                        <a:spcBef>
                          <a:spcPts val="0"/>
                        </a:spcBef>
                        <a:spcAft>
                          <a:spcPts val="600"/>
                        </a:spcAft>
                        <a:buSzPts val="1100"/>
                        <a:buFont typeface="Wingdings" panose="05000000000000000000" pitchFamily="2" charset="2"/>
                        <a:buChar char=""/>
                      </a:pPr>
                      <a:r>
                        <a:rPr lang="en-US" sz="1400" b="0">
                          <a:effectLst/>
                        </a:rPr>
                        <a:t>Projected enrollment data for low income, special education, and English language learners (early June)</a:t>
                      </a:r>
                      <a:endParaRPr lang="en-US" sz="1400" b="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4280021961"/>
                  </a:ext>
                </a:extLst>
              </a:tr>
            </a:tbl>
          </a:graphicData>
        </a:graphic>
      </p:graphicFrame>
      <p:graphicFrame>
        <p:nvGraphicFramePr>
          <p:cNvPr id="13" name="Table 12">
            <a:extLst>
              <a:ext uri="{FF2B5EF4-FFF2-40B4-BE49-F238E27FC236}">
                <a16:creationId xmlns:a16="http://schemas.microsoft.com/office/drawing/2014/main" id="{981B7043-0814-4EA5-B0C5-C46269C0F3D2}"/>
              </a:ext>
            </a:extLst>
          </p:cNvPr>
          <p:cNvGraphicFramePr>
            <a:graphicFrameLocks noGrp="1"/>
          </p:cNvGraphicFramePr>
          <p:nvPr>
            <p:extLst>
              <p:ext uri="{D42A27DB-BD31-4B8C-83A1-F6EECF244321}">
                <p14:modId xmlns:p14="http://schemas.microsoft.com/office/powerpoint/2010/main" val="1378003100"/>
              </p:ext>
            </p:extLst>
          </p:nvPr>
        </p:nvGraphicFramePr>
        <p:xfrm>
          <a:off x="6065520" y="1330960"/>
          <a:ext cx="5852160" cy="2573658"/>
        </p:xfrm>
        <a:graphic>
          <a:graphicData uri="http://schemas.openxmlformats.org/drawingml/2006/table">
            <a:tbl>
              <a:tblPr firstRow="1" firstCol="1" bandRow="1">
                <a:tableStyleId>{5C22544A-7EE6-4342-B048-85BDC9FD1C3A}</a:tableStyleId>
              </a:tblPr>
              <a:tblGrid>
                <a:gridCol w="2867223">
                  <a:extLst>
                    <a:ext uri="{9D8B030D-6E8A-4147-A177-3AD203B41FA5}">
                      <a16:colId xmlns:a16="http://schemas.microsoft.com/office/drawing/2014/main" val="2182892410"/>
                    </a:ext>
                  </a:extLst>
                </a:gridCol>
                <a:gridCol w="2984937">
                  <a:extLst>
                    <a:ext uri="{9D8B030D-6E8A-4147-A177-3AD203B41FA5}">
                      <a16:colId xmlns:a16="http://schemas.microsoft.com/office/drawing/2014/main" val="194210243"/>
                    </a:ext>
                  </a:extLst>
                </a:gridCol>
              </a:tblGrid>
              <a:tr h="2573658">
                <a:tc>
                  <a:txBody>
                    <a:bodyPr/>
                    <a:lstStyle/>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Special education program plan</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Code of conduct and/or student handbook (expulsion policy)</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Bullying prevention and intervention plan</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Evaluation criteria and professional development plan</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District curriculum accommodation plan </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Update school profile listing</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Substance Use Prevention and Abuse Education Policy</a:t>
                      </a:r>
                      <a:endParaRPr lang="en-US" sz="1400" b="0">
                        <a:effectLst/>
                        <a:latin typeface="Calibri"/>
                        <a:ea typeface="Calibri" panose="020F0502020204030204" pitchFamily="34" charset="0"/>
                        <a:cs typeface="Times New Roman"/>
                      </a:endParaRPr>
                    </a:p>
                  </a:txBody>
                  <a:tcPr marL="68580" marR="68580" marT="0" marB="0"/>
                </a:tc>
                <a:tc>
                  <a:txBody>
                    <a:bodyPr/>
                    <a:lstStyle/>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Health plan and medications plan</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School wellness policy</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English language education policies and procedures</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Special education policies and procedures</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Copy of lease or sale agreement</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Multi-hazard evacuation plan</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Medical emergency response plan</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Receive notification from Department and submit initial Title I application (in July)</a:t>
                      </a:r>
                      <a:endParaRPr lang="en-US" sz="1400" b="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641644673"/>
                  </a:ext>
                </a:extLst>
              </a:tr>
            </a:tbl>
          </a:graphicData>
        </a:graphic>
      </p:graphicFrame>
      <p:graphicFrame>
        <p:nvGraphicFramePr>
          <p:cNvPr id="14" name="Table 13">
            <a:extLst>
              <a:ext uri="{FF2B5EF4-FFF2-40B4-BE49-F238E27FC236}">
                <a16:creationId xmlns:a16="http://schemas.microsoft.com/office/drawing/2014/main" id="{AD52626F-A4CD-4F58-B577-444700DF5EB5}"/>
              </a:ext>
            </a:extLst>
          </p:cNvPr>
          <p:cNvGraphicFramePr>
            <a:graphicFrameLocks noGrp="1"/>
          </p:cNvGraphicFramePr>
          <p:nvPr>
            <p:extLst>
              <p:ext uri="{D42A27DB-BD31-4B8C-83A1-F6EECF244321}">
                <p14:modId xmlns:p14="http://schemas.microsoft.com/office/powerpoint/2010/main" val="3653284354"/>
              </p:ext>
            </p:extLst>
          </p:nvPr>
        </p:nvGraphicFramePr>
        <p:xfrm>
          <a:off x="6065520" y="3931920"/>
          <a:ext cx="5852160" cy="2670133"/>
        </p:xfrm>
        <a:graphic>
          <a:graphicData uri="http://schemas.openxmlformats.org/drawingml/2006/table">
            <a:tbl>
              <a:tblPr firstRow="1" firstCol="1" bandRow="1">
                <a:tableStyleId>{5C22544A-7EE6-4342-B048-85BDC9FD1C3A}</a:tableStyleId>
              </a:tblPr>
              <a:tblGrid>
                <a:gridCol w="2868366">
                  <a:extLst>
                    <a:ext uri="{9D8B030D-6E8A-4147-A177-3AD203B41FA5}">
                      <a16:colId xmlns:a16="http://schemas.microsoft.com/office/drawing/2014/main" val="2783982699"/>
                    </a:ext>
                  </a:extLst>
                </a:gridCol>
                <a:gridCol w="2983794">
                  <a:extLst>
                    <a:ext uri="{9D8B030D-6E8A-4147-A177-3AD203B41FA5}">
                      <a16:colId xmlns:a16="http://schemas.microsoft.com/office/drawing/2014/main" val="4266324729"/>
                    </a:ext>
                  </a:extLst>
                </a:gridCol>
              </a:tblGrid>
              <a:tr h="2670133">
                <a:tc>
                  <a:txBody>
                    <a:bodyPr/>
                    <a:lstStyle/>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Nutrition service contract</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Transportation services agreement</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School nurse agreement</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School physician/medical consultant agreement</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Teacher qualification summary </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Organizational chart and brief narrative</a:t>
                      </a:r>
                      <a:endParaRPr lang="en-US" sz="1400" b="0">
                        <a:effectLst/>
                        <a:latin typeface="Calibri"/>
                        <a:ea typeface="Calibri" panose="020F0502020204030204" pitchFamily="34" charset="0"/>
                        <a:cs typeface="Times New Roman"/>
                      </a:endParaRPr>
                    </a:p>
                  </a:txBody>
                  <a:tcPr marL="68580" marR="68580" marT="0" marB="0"/>
                </a:tc>
                <a:tc>
                  <a:txBody>
                    <a:bodyPr/>
                    <a:lstStyle/>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CORI &amp; Background check assurances</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Building permits and certificates</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Building accessibility assurance and/or plan</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Asbestos inspection report and AHERA management plan, if applicable</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Lead inspection certification, if applicable</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Insurance coverage</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latin typeface="Calibri"/>
                          <a:ea typeface="Calibri" panose="020F0502020204030204" pitchFamily="34" charset="0"/>
                          <a:cs typeface="Times New Roman"/>
                        </a:rPr>
                        <a:t>MTRS Evidence</a:t>
                      </a:r>
                    </a:p>
                  </a:txBody>
                  <a:tcPr marL="68580" marR="68580" marT="0" marB="0"/>
                </a:tc>
                <a:extLst>
                  <a:ext uri="{0D108BD9-81ED-4DB2-BD59-A6C34878D82A}">
                    <a16:rowId xmlns:a16="http://schemas.microsoft.com/office/drawing/2014/main" val="3554110803"/>
                  </a:ext>
                </a:extLst>
              </a:tr>
            </a:tbl>
          </a:graphicData>
        </a:graphic>
      </p:graphicFrame>
      <p:graphicFrame>
        <p:nvGraphicFramePr>
          <p:cNvPr id="16" name="Table 15">
            <a:extLst>
              <a:ext uri="{FF2B5EF4-FFF2-40B4-BE49-F238E27FC236}">
                <a16:creationId xmlns:a16="http://schemas.microsoft.com/office/drawing/2014/main" id="{72852D50-E88B-46BB-B1F6-746B4A9EC19A}"/>
              </a:ext>
            </a:extLst>
          </p:cNvPr>
          <p:cNvGraphicFramePr>
            <a:graphicFrameLocks noGrp="1"/>
          </p:cNvGraphicFramePr>
          <p:nvPr>
            <p:extLst>
              <p:ext uri="{D42A27DB-BD31-4B8C-83A1-F6EECF244321}">
                <p14:modId xmlns:p14="http://schemas.microsoft.com/office/powerpoint/2010/main" val="3380827907"/>
              </p:ext>
            </p:extLst>
          </p:nvPr>
        </p:nvGraphicFramePr>
        <p:xfrm>
          <a:off x="121920" y="1330960"/>
          <a:ext cx="5852160" cy="1977627"/>
        </p:xfrm>
        <a:graphic>
          <a:graphicData uri="http://schemas.openxmlformats.org/drawingml/2006/table">
            <a:tbl>
              <a:tblPr firstRow="1" firstCol="1" bandRow="1">
                <a:tableStyleId>{5C22544A-7EE6-4342-B048-85BDC9FD1C3A}</a:tableStyleId>
              </a:tblPr>
              <a:tblGrid>
                <a:gridCol w="2936028">
                  <a:extLst>
                    <a:ext uri="{9D8B030D-6E8A-4147-A177-3AD203B41FA5}">
                      <a16:colId xmlns:a16="http://schemas.microsoft.com/office/drawing/2014/main" val="2030613353"/>
                    </a:ext>
                  </a:extLst>
                </a:gridCol>
                <a:gridCol w="2916132">
                  <a:extLst>
                    <a:ext uri="{9D8B030D-6E8A-4147-A177-3AD203B41FA5}">
                      <a16:colId xmlns:a16="http://schemas.microsoft.com/office/drawing/2014/main" val="3212172860"/>
                    </a:ext>
                  </a:extLst>
                </a:gridCol>
              </a:tblGrid>
              <a:tr h="1977627">
                <a:tc>
                  <a:txBody>
                    <a:bodyPr/>
                    <a:lstStyle/>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Draft board bylaws</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Board complaint procedures</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Draft management contract, if applicable</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Memorandum of Understanding, if applicable</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Grants/tuition required finance documents</a:t>
                      </a:r>
                      <a:endParaRPr lang="en-US" sz="1400" b="0">
                        <a:effectLst/>
                        <a:latin typeface="Calibri"/>
                        <a:ea typeface="Calibri" panose="020F0502020204030204" pitchFamily="34" charset="0"/>
                        <a:cs typeface="Times New Roman"/>
                      </a:endParaRPr>
                    </a:p>
                  </a:txBody>
                  <a:tcPr marL="68580" marR="68580" marT="0" marB="0"/>
                </a:tc>
                <a:tc>
                  <a:txBody>
                    <a:bodyPr/>
                    <a:lstStyle/>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New board members approval request, if applicable</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Financial disclosures by board members (30 days post-charter granting)</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Pre-enrollment report (mid-March)</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Waitlist report (mid-March)</a:t>
                      </a:r>
                      <a:endParaRPr lang="en-US" sz="1400" b="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179337158"/>
                  </a:ext>
                </a:extLst>
              </a:tr>
            </a:tbl>
          </a:graphicData>
        </a:graphic>
      </p:graphicFrame>
      <p:graphicFrame>
        <p:nvGraphicFramePr>
          <p:cNvPr id="17" name="Table 16">
            <a:extLst>
              <a:ext uri="{FF2B5EF4-FFF2-40B4-BE49-F238E27FC236}">
                <a16:creationId xmlns:a16="http://schemas.microsoft.com/office/drawing/2014/main" id="{842D11E3-B616-49F3-888C-E83AC3DA2873}"/>
              </a:ext>
            </a:extLst>
          </p:cNvPr>
          <p:cNvGraphicFramePr>
            <a:graphicFrameLocks noGrp="1"/>
          </p:cNvGraphicFramePr>
          <p:nvPr>
            <p:extLst>
              <p:ext uri="{D42A27DB-BD31-4B8C-83A1-F6EECF244321}">
                <p14:modId xmlns:p14="http://schemas.microsoft.com/office/powerpoint/2010/main" val="1055885585"/>
              </p:ext>
            </p:extLst>
          </p:nvPr>
        </p:nvGraphicFramePr>
        <p:xfrm>
          <a:off x="111760" y="3129280"/>
          <a:ext cx="5852160" cy="682691"/>
        </p:xfrm>
        <a:graphic>
          <a:graphicData uri="http://schemas.openxmlformats.org/drawingml/2006/table">
            <a:tbl>
              <a:tblPr firstRow="1" firstCol="1" bandRow="1">
                <a:tableStyleId>{5C22544A-7EE6-4342-B048-85BDC9FD1C3A}</a:tableStyleId>
              </a:tblPr>
              <a:tblGrid>
                <a:gridCol w="2944906">
                  <a:extLst>
                    <a:ext uri="{9D8B030D-6E8A-4147-A177-3AD203B41FA5}">
                      <a16:colId xmlns:a16="http://schemas.microsoft.com/office/drawing/2014/main" val="199362309"/>
                    </a:ext>
                  </a:extLst>
                </a:gridCol>
                <a:gridCol w="2907254">
                  <a:extLst>
                    <a:ext uri="{9D8B030D-6E8A-4147-A177-3AD203B41FA5}">
                      <a16:colId xmlns:a16="http://schemas.microsoft.com/office/drawing/2014/main" val="2774296018"/>
                    </a:ext>
                  </a:extLst>
                </a:gridCol>
              </a:tblGrid>
              <a:tr h="682691">
                <a:tc>
                  <a:txBody>
                    <a:bodyPr/>
                    <a:lstStyle/>
                    <a:p>
                      <a:pPr marL="342900" marR="0" lvl="0" indent="-342900">
                        <a:lnSpc>
                          <a:spcPct val="100000"/>
                        </a:lnSpc>
                        <a:spcBef>
                          <a:spcPts val="0"/>
                        </a:spcBef>
                        <a:spcAft>
                          <a:spcPts val="600"/>
                        </a:spcAft>
                        <a:buSzPts val="1100"/>
                        <a:buFont typeface="Wingdings" panose="05000000000000000000" pitchFamily="2" charset="2"/>
                        <a:buChar char=""/>
                      </a:pPr>
                      <a:r>
                        <a:rPr lang="en-US" sz="1400" b="0">
                          <a:effectLst/>
                        </a:rPr>
                        <a:t>Draft enrollment policy and application </a:t>
                      </a:r>
                      <a:br>
                        <a:rPr lang="en-US" sz="1400" b="0">
                          <a:effectLst/>
                        </a:rPr>
                      </a:br>
                      <a:r>
                        <a:rPr lang="en-US" sz="1400" b="0">
                          <a:effectLst/>
                        </a:rPr>
                        <a:t>for admission</a:t>
                      </a:r>
                      <a:endParaRPr lang="en-US" sz="1400" b="0">
                        <a:effectLst/>
                        <a:latin typeface="Calibri"/>
                        <a:ea typeface="Calibri" panose="020F0502020204030204" pitchFamily="34" charset="0"/>
                        <a:cs typeface="Times New Roman"/>
                      </a:endParaRPr>
                    </a:p>
                  </a:txBody>
                  <a:tcPr marL="68580" marR="68580" marT="0" marB="0"/>
                </a:tc>
                <a:tc>
                  <a:txBody>
                    <a:bodyPr/>
                    <a:lstStyle/>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Annual school calendar</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School schedule template</a:t>
                      </a:r>
                    </a:p>
                    <a:p>
                      <a:pPr marL="342900" marR="0" lvl="0" indent="-342900">
                        <a:lnSpc>
                          <a:spcPct val="100000"/>
                        </a:lnSpc>
                        <a:spcBef>
                          <a:spcPts val="0"/>
                        </a:spcBef>
                        <a:spcAft>
                          <a:spcPts val="0"/>
                        </a:spcAft>
                        <a:buSzPts val="1100"/>
                        <a:buFont typeface="Wingdings" panose="05000000000000000000" pitchFamily="2" charset="2"/>
                        <a:buChar char=""/>
                      </a:pPr>
                      <a:r>
                        <a:rPr lang="en-US" sz="1400" b="0">
                          <a:effectLst/>
                        </a:rPr>
                        <a:t>Sample student schedule(s)</a:t>
                      </a:r>
                    </a:p>
                  </a:txBody>
                  <a:tcPr marL="68580" marR="68580" marT="0" marB="0"/>
                </a:tc>
                <a:extLst>
                  <a:ext uri="{0D108BD9-81ED-4DB2-BD59-A6C34878D82A}">
                    <a16:rowId xmlns:a16="http://schemas.microsoft.com/office/drawing/2014/main" val="1755941715"/>
                  </a:ext>
                </a:extLst>
              </a:tr>
            </a:tbl>
          </a:graphicData>
        </a:graphic>
      </p:graphicFrame>
    </p:spTree>
    <p:extLst>
      <p:ext uri="{BB962C8B-B14F-4D97-AF65-F5344CB8AC3E}">
        <p14:creationId xmlns:p14="http://schemas.microsoft.com/office/powerpoint/2010/main" val="64537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68A9CD-3A79-4C1E-8F0C-9943D49FE2C0}"/>
              </a:ext>
            </a:extLst>
          </p:cNvPr>
          <p:cNvSpPr>
            <a:spLocks noGrp="1"/>
          </p:cNvSpPr>
          <p:nvPr>
            <p:ph idx="1"/>
          </p:nvPr>
        </p:nvSpPr>
        <p:spPr/>
        <p:txBody>
          <a:bodyPr vert="horz" lIns="91440" tIns="45720" rIns="91440" bIns="45720" rtlCol="0" anchor="ctr">
            <a:normAutofit/>
          </a:bodyPr>
          <a:lstStyle/>
          <a:p>
            <a:pPr marL="0" indent="0">
              <a:buNone/>
            </a:pPr>
            <a:r>
              <a:rPr lang="en-US">
                <a:latin typeface="Calibri"/>
                <a:cs typeface="Times New Roman"/>
              </a:rPr>
              <a:t>This evening, Department staff are available to answer any questions you have regarding the application review process in general and the recommendation regarding the Worcester Cultural Academy Charter Public School in particular.</a:t>
            </a:r>
          </a:p>
          <a:p>
            <a:pPr marL="0" indent="0">
              <a:buNone/>
            </a:pPr>
            <a:endParaRPr lang="en-US">
              <a:latin typeface="Calibri"/>
              <a:cs typeface="Times New Roman"/>
            </a:endParaRPr>
          </a:p>
          <a:p>
            <a:pPr marL="0" indent="0">
              <a:buNone/>
            </a:pPr>
            <a:r>
              <a:rPr lang="en-US">
                <a:latin typeface="Calibri"/>
                <a:cs typeface="Times New Roman"/>
              </a:rPr>
              <a:t>During Tuesday’s BESE meeting, members will deliberate and vote on the Commissioner’s recommendation. Department staff will be available to answer any questions about the charter application. </a:t>
            </a:r>
          </a:p>
        </p:txBody>
      </p:sp>
      <p:sp>
        <p:nvSpPr>
          <p:cNvPr id="3" name="Title 2">
            <a:extLst>
              <a:ext uri="{FF2B5EF4-FFF2-40B4-BE49-F238E27FC236}">
                <a16:creationId xmlns:a16="http://schemas.microsoft.com/office/drawing/2014/main" id="{82E5BFC1-CF67-410F-B726-317CD35CB7F9}"/>
              </a:ext>
            </a:extLst>
          </p:cNvPr>
          <p:cNvSpPr>
            <a:spLocks noGrp="1"/>
          </p:cNvSpPr>
          <p:nvPr>
            <p:ph type="title"/>
          </p:nvPr>
        </p:nvSpPr>
        <p:spPr/>
        <p:txBody>
          <a:bodyPr/>
          <a:lstStyle/>
          <a:p>
            <a:r>
              <a:rPr lang="en-US"/>
              <a:t>Next Steps</a:t>
            </a:r>
          </a:p>
        </p:txBody>
      </p:sp>
    </p:spTree>
    <p:extLst>
      <p:ext uri="{BB962C8B-B14F-4D97-AF65-F5344CB8AC3E}">
        <p14:creationId xmlns:p14="http://schemas.microsoft.com/office/powerpoint/2010/main" val="266297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0ACC96-86A4-44FE-B74F-2A0995935171}"/>
              </a:ext>
            </a:extLst>
          </p:cNvPr>
          <p:cNvSpPr>
            <a:spLocks noGrp="1"/>
          </p:cNvSpPr>
          <p:nvPr>
            <p:ph idx="1"/>
          </p:nvPr>
        </p:nvSpPr>
        <p:spPr>
          <a:xfrm>
            <a:off x="838200" y="2086984"/>
            <a:ext cx="10515600" cy="4405890"/>
          </a:xfrm>
        </p:spPr>
        <p:txBody>
          <a:bodyPr>
            <a:normAutofit fontScale="92500" lnSpcReduction="20000"/>
          </a:bodyPr>
          <a:lstStyle/>
          <a:p>
            <a:pPr marL="514350" indent="-514350">
              <a:buAutoNum type="arabicParenBoth"/>
            </a:pPr>
            <a:r>
              <a:rPr lang="en-US" sz="2800">
                <a:effectLst/>
                <a:latin typeface="+mn-lt"/>
              </a:rPr>
              <a:t>Stimulate the development of innovative programs within public education; </a:t>
            </a:r>
          </a:p>
          <a:p>
            <a:pPr marL="514350" indent="-514350">
              <a:buAutoNum type="arabicParenBoth"/>
            </a:pPr>
            <a:r>
              <a:rPr lang="en-US" sz="2800">
                <a:effectLst/>
                <a:latin typeface="+mn-lt"/>
              </a:rPr>
              <a:t>Provide opportunities for innovative learning and assessments; </a:t>
            </a:r>
          </a:p>
          <a:p>
            <a:pPr marL="514350" indent="-514350">
              <a:buAutoNum type="arabicParenBoth"/>
            </a:pPr>
            <a:r>
              <a:rPr lang="en-US" sz="2800">
                <a:effectLst/>
                <a:latin typeface="+mn-lt"/>
              </a:rPr>
              <a:t>Provide parents and students with greater options in choosing schools within and outside their school districts; </a:t>
            </a:r>
          </a:p>
          <a:p>
            <a:pPr marL="514350" indent="-514350">
              <a:buAutoNum type="arabicParenBoth"/>
            </a:pPr>
            <a:r>
              <a:rPr lang="en-US" sz="2800">
                <a:latin typeface="+mn-lt"/>
              </a:rPr>
              <a:t>P</a:t>
            </a:r>
            <a:r>
              <a:rPr lang="en-US" sz="2800">
                <a:effectLst/>
                <a:latin typeface="+mn-lt"/>
              </a:rPr>
              <a:t>rovide teachers with a vehicle for establishing schools with alternative, innovative methods of educational instruction and school structure and management; </a:t>
            </a:r>
          </a:p>
          <a:p>
            <a:pPr marL="514350" indent="-514350">
              <a:buAutoNum type="arabicParenBoth"/>
            </a:pPr>
            <a:r>
              <a:rPr lang="en-US" sz="2800">
                <a:effectLst/>
                <a:latin typeface="+mn-lt"/>
              </a:rPr>
              <a:t>Encourage performance-based educational programs; </a:t>
            </a:r>
          </a:p>
          <a:p>
            <a:pPr marL="514350" indent="-514350">
              <a:buAutoNum type="arabicParenBoth"/>
            </a:pPr>
            <a:r>
              <a:rPr lang="en-US" sz="2800">
                <a:effectLst/>
                <a:latin typeface="+mn-lt"/>
              </a:rPr>
              <a:t>Hold teachers and school administrators accountable for students’ educational  outcomes; and </a:t>
            </a:r>
          </a:p>
          <a:p>
            <a:pPr marL="514350" indent="-514350">
              <a:buAutoNum type="arabicParenBoth"/>
            </a:pPr>
            <a:r>
              <a:rPr lang="en-US" sz="2800">
                <a:latin typeface="+mn-lt"/>
              </a:rPr>
              <a:t>P</a:t>
            </a:r>
            <a:r>
              <a:rPr lang="en-US" sz="2800">
                <a:effectLst/>
                <a:latin typeface="+mn-lt"/>
              </a:rPr>
              <a:t>rovide models for replication in other public schools. </a:t>
            </a:r>
          </a:p>
          <a:p>
            <a:endParaRPr lang="en-US"/>
          </a:p>
        </p:txBody>
      </p:sp>
      <p:sp>
        <p:nvSpPr>
          <p:cNvPr id="3" name="Title 2">
            <a:extLst>
              <a:ext uri="{FF2B5EF4-FFF2-40B4-BE49-F238E27FC236}">
                <a16:creationId xmlns:a16="http://schemas.microsoft.com/office/drawing/2014/main" id="{A83873FF-9C06-42B0-8EC7-DC74D55111FD}"/>
              </a:ext>
            </a:extLst>
          </p:cNvPr>
          <p:cNvSpPr>
            <a:spLocks noGrp="1"/>
          </p:cNvSpPr>
          <p:nvPr>
            <p:ph type="title"/>
          </p:nvPr>
        </p:nvSpPr>
        <p:spPr/>
        <p:txBody>
          <a:bodyPr>
            <a:normAutofit/>
          </a:bodyPr>
          <a:lstStyle/>
          <a:p>
            <a:r>
              <a:rPr lang="en-US"/>
              <a:t>Purposes of Establishing Charter Schools</a:t>
            </a:r>
            <a:br>
              <a:rPr lang="en-US"/>
            </a:br>
            <a:r>
              <a:rPr lang="en-US" sz="1800">
                <a:effectLst/>
                <a:latin typeface="+mn-lt"/>
              </a:rPr>
              <a:t>G.L. c. 71, § 89 (b)</a:t>
            </a:r>
            <a:endParaRPr lang="en-US"/>
          </a:p>
        </p:txBody>
      </p:sp>
    </p:spTree>
    <p:custDataLst>
      <p:tags r:id="rId1"/>
    </p:custDataLst>
    <p:extLst>
      <p:ext uri="{BB962C8B-B14F-4D97-AF65-F5344CB8AC3E}">
        <p14:creationId xmlns:p14="http://schemas.microsoft.com/office/powerpoint/2010/main" val="182268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0ACC96-86A4-44FE-B74F-2A0995935171}"/>
              </a:ext>
            </a:extLst>
          </p:cNvPr>
          <p:cNvSpPr>
            <a:spLocks noGrp="1"/>
          </p:cNvSpPr>
          <p:nvPr>
            <p:ph idx="1"/>
          </p:nvPr>
        </p:nvSpPr>
        <p:spPr>
          <a:xfrm>
            <a:off x="838200" y="2086984"/>
            <a:ext cx="10515600" cy="4405890"/>
          </a:xfrm>
        </p:spPr>
        <p:txBody>
          <a:bodyPr vert="horz" lIns="91440" tIns="45720" rIns="91440" bIns="45720" rtlCol="0" anchor="t">
            <a:normAutofit/>
          </a:bodyPr>
          <a:lstStyle/>
          <a:p>
            <a:pPr marL="0" indent="0">
              <a:buNone/>
            </a:pPr>
            <a:r>
              <a:rPr lang="en-US">
                <a:latin typeface="Arial"/>
                <a:cs typeface="Arial"/>
              </a:rPr>
              <a:t>Persons or entities eligible to submit an application to establish a charter </a:t>
            </a:r>
            <a:r>
              <a:rPr lang="en-US" sz="2800">
                <a:effectLst/>
                <a:latin typeface="Arial"/>
                <a:cs typeface="Arial"/>
              </a:rPr>
              <a:t>school </a:t>
            </a:r>
            <a:r>
              <a:rPr lang="en-US">
                <a:latin typeface="Arial"/>
                <a:cs typeface="Arial"/>
              </a:rPr>
              <a:t>shall include, but not be limited to: (</a:t>
            </a:r>
            <a:r>
              <a:rPr lang="en-US" err="1">
                <a:latin typeface="Arial"/>
                <a:cs typeface="Arial"/>
              </a:rPr>
              <a:t>i</a:t>
            </a:r>
            <a:r>
              <a:rPr lang="en-US">
                <a:latin typeface="Arial"/>
                <a:cs typeface="Arial"/>
              </a:rPr>
              <a:t>) a non-profit business or corporate entity</a:t>
            </a:r>
            <a:r>
              <a:rPr lang="en-US" sz="2800">
                <a:effectLst/>
                <a:latin typeface="Arial"/>
                <a:cs typeface="Arial"/>
              </a:rPr>
              <a:t>; </a:t>
            </a:r>
            <a:r>
              <a:rPr lang="en-US">
                <a:latin typeface="Arial"/>
                <a:cs typeface="Arial"/>
              </a:rPr>
              <a:t>(ii) 2 or more certified </a:t>
            </a:r>
            <a:r>
              <a:rPr lang="en-US" sz="2800">
                <a:effectLst/>
                <a:latin typeface="Arial"/>
                <a:cs typeface="Arial"/>
              </a:rPr>
              <a:t>teachers; </a:t>
            </a:r>
            <a:r>
              <a:rPr lang="en-US">
                <a:latin typeface="Arial"/>
                <a:cs typeface="Arial"/>
              </a:rPr>
              <a:t>or (iii) 10 or more parents</a:t>
            </a:r>
            <a:r>
              <a:rPr lang="en-US" sz="2800">
                <a:effectLst/>
                <a:latin typeface="Arial"/>
                <a:cs typeface="Arial"/>
              </a:rPr>
              <a:t>; </a:t>
            </a:r>
            <a:r>
              <a:rPr lang="en-US">
                <a:latin typeface="Arial"/>
                <a:cs typeface="Arial"/>
              </a:rPr>
              <a:t>provided, however, that </a:t>
            </a:r>
            <a:r>
              <a:rPr lang="en-US" sz="2800">
                <a:effectLst/>
                <a:latin typeface="Arial"/>
                <a:cs typeface="Arial"/>
              </a:rPr>
              <a:t>for </a:t>
            </a:r>
            <a:r>
              <a:rPr lang="en-US">
                <a:latin typeface="Arial"/>
                <a:cs typeface="Arial"/>
              </a:rPr>
              <a:t>profit business or corporate entities shall be prohibited from applying </a:t>
            </a:r>
            <a:r>
              <a:rPr lang="en-US" sz="2800">
                <a:effectLst/>
                <a:latin typeface="Arial"/>
                <a:cs typeface="Arial"/>
              </a:rPr>
              <a:t>for </a:t>
            </a:r>
            <a:r>
              <a:rPr lang="en-US">
                <a:latin typeface="Arial"/>
                <a:cs typeface="Arial"/>
              </a:rPr>
              <a:t>a charter. The application may be filed </a:t>
            </a:r>
            <a:r>
              <a:rPr lang="en-US" sz="2800">
                <a:effectLst/>
                <a:latin typeface="Arial"/>
                <a:cs typeface="Arial"/>
              </a:rPr>
              <a:t>in </a:t>
            </a:r>
            <a:r>
              <a:rPr lang="en-US">
                <a:latin typeface="Arial"/>
                <a:cs typeface="Arial"/>
              </a:rPr>
              <a:t>conjunction with a college, university, museum or </a:t>
            </a:r>
            <a:r>
              <a:rPr lang="en-US" sz="2800">
                <a:effectLst/>
                <a:latin typeface="Arial"/>
                <a:cs typeface="Arial"/>
              </a:rPr>
              <a:t>other </a:t>
            </a:r>
            <a:r>
              <a:rPr lang="en-US">
                <a:latin typeface="Arial"/>
                <a:cs typeface="Arial"/>
              </a:rPr>
              <a:t>similar non-profit entity. </a:t>
            </a:r>
            <a:endParaRPr lang="en-US"/>
          </a:p>
          <a:p>
            <a:pPr marL="0" indent="0">
              <a:buNone/>
            </a:pPr>
            <a:endParaRPr lang="en-US"/>
          </a:p>
          <a:p>
            <a:pPr marL="0" indent="0" algn="ctr">
              <a:buNone/>
            </a:pPr>
            <a:r>
              <a:rPr lang="en-US">
                <a:latin typeface="Arial"/>
                <a:cs typeface="Arial"/>
              </a:rPr>
              <a:t>The charter is awarded to the proposed board of trustees.</a:t>
            </a:r>
            <a:endParaRPr lang="en-US"/>
          </a:p>
          <a:p>
            <a:endParaRPr lang="en-US"/>
          </a:p>
        </p:txBody>
      </p:sp>
      <p:sp>
        <p:nvSpPr>
          <p:cNvPr id="3" name="Title 2">
            <a:extLst>
              <a:ext uri="{FF2B5EF4-FFF2-40B4-BE49-F238E27FC236}">
                <a16:creationId xmlns:a16="http://schemas.microsoft.com/office/drawing/2014/main" id="{A83873FF-9C06-42B0-8EC7-DC74D55111FD}"/>
              </a:ext>
            </a:extLst>
          </p:cNvPr>
          <p:cNvSpPr>
            <a:spLocks noGrp="1"/>
          </p:cNvSpPr>
          <p:nvPr>
            <p:ph type="title"/>
          </p:nvPr>
        </p:nvSpPr>
        <p:spPr/>
        <p:txBody>
          <a:bodyPr>
            <a:normAutofit/>
          </a:bodyPr>
          <a:lstStyle/>
          <a:p>
            <a:r>
              <a:rPr lang="en-US">
                <a:latin typeface="Arial"/>
                <a:cs typeface="Arial"/>
              </a:rPr>
              <a:t>Eligible Applicants for Charter Schools</a:t>
            </a:r>
            <a:br>
              <a:rPr lang="en-US"/>
            </a:br>
            <a:r>
              <a:rPr lang="en-US" sz="1800">
                <a:effectLst/>
                <a:latin typeface="+mn-lt"/>
                <a:cs typeface="Arial"/>
              </a:rPr>
              <a:t>G.L. c. 71, § 89 </a:t>
            </a:r>
            <a:r>
              <a:rPr lang="en-US" sz="1800">
                <a:latin typeface="+mn-lt"/>
                <a:cs typeface="Arial"/>
              </a:rPr>
              <a:t>(d)</a:t>
            </a:r>
            <a:endParaRPr lang="en-US">
              <a:cs typeface="Arial"/>
            </a:endParaRPr>
          </a:p>
        </p:txBody>
      </p:sp>
    </p:spTree>
    <p:custDataLst>
      <p:tags r:id="rId1"/>
    </p:custDataLst>
    <p:extLst>
      <p:ext uri="{BB962C8B-B14F-4D97-AF65-F5344CB8AC3E}">
        <p14:creationId xmlns:p14="http://schemas.microsoft.com/office/powerpoint/2010/main" val="340790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5719A8-14F5-FBDD-79DA-785D5430C65B}"/>
              </a:ext>
            </a:extLst>
          </p:cNvPr>
          <p:cNvSpPr>
            <a:spLocks noGrp="1"/>
          </p:cNvSpPr>
          <p:nvPr>
            <p:ph idx="1"/>
          </p:nvPr>
        </p:nvSpPr>
        <p:spPr>
          <a:xfrm>
            <a:off x="838199" y="2086984"/>
            <a:ext cx="10836349" cy="4405890"/>
          </a:xfrm>
        </p:spPr>
        <p:txBody>
          <a:bodyPr vert="horz" lIns="91440" tIns="45720" rIns="91440" bIns="45720" rtlCol="0" anchor="t">
            <a:normAutofit lnSpcReduction="10000"/>
          </a:bodyPr>
          <a:lstStyle/>
          <a:p>
            <a:r>
              <a:rPr lang="en-US">
                <a:solidFill>
                  <a:srgbClr val="000000"/>
                </a:solidFill>
                <a:effectLst/>
                <a:latin typeface="+mn-lt"/>
                <a:ea typeface="Times New Roman" panose="02020603050405020304" pitchFamily="18" charset="0"/>
                <a:cs typeface="Arial"/>
              </a:rPr>
              <a:t>Charter schools are public schools that operate independently of traditional school districts. In Massachusetts, the Board of Elementary and Secondary Education (Board) is the sole authorizer of charter schools.</a:t>
            </a:r>
            <a:endParaRPr lang="en-US">
              <a:effectLst/>
              <a:latin typeface="+mn-lt"/>
              <a:ea typeface="Times New Roman" panose="02020603050405020304" pitchFamily="18" charset="0"/>
              <a:cs typeface="Arial"/>
            </a:endParaRPr>
          </a:p>
          <a:p>
            <a:r>
              <a:rPr lang="en-US">
                <a:solidFill>
                  <a:srgbClr val="000000"/>
                </a:solidFill>
                <a:effectLst/>
                <a:latin typeface="+mn-lt"/>
                <a:ea typeface="Times New Roman" panose="02020603050405020304" pitchFamily="18" charset="0"/>
                <a:cs typeface="Arial"/>
              </a:rPr>
              <a:t>As the sole charter school authorizer in Massachusetts, the Board is responsible for:</a:t>
            </a:r>
            <a:endParaRPr lang="en-US">
              <a:effectLst/>
              <a:latin typeface="+mn-lt"/>
              <a:ea typeface="Times New Roman" panose="02020603050405020304" pitchFamily="18" charset="0"/>
              <a:cs typeface="Arial"/>
            </a:endParaRPr>
          </a:p>
          <a:p>
            <a:pPr lvl="1">
              <a:spcBef>
                <a:spcPts val="0"/>
              </a:spcBef>
              <a:buSzPts val="1000"/>
              <a:buFont typeface="Wingdings" panose="05000000000000000000" pitchFamily="2" charset="2"/>
              <a:buChar char="Ø"/>
              <a:tabLst>
                <a:tab pos="457200" algn="l"/>
              </a:tabLst>
            </a:pPr>
            <a:r>
              <a:rPr lang="en-US">
                <a:solidFill>
                  <a:srgbClr val="000000"/>
                </a:solidFill>
                <a:effectLst/>
                <a:latin typeface="+mn-lt"/>
                <a:ea typeface="Times New Roman" panose="02020603050405020304" pitchFamily="18" charset="0"/>
                <a:cs typeface="Arial"/>
              </a:rPr>
              <a:t>awarding charters for terms of five years;</a:t>
            </a:r>
          </a:p>
          <a:p>
            <a:pPr lvl="1">
              <a:spcBef>
                <a:spcPts val="0"/>
              </a:spcBef>
              <a:buSzPts val="1000"/>
              <a:buFont typeface="Wingdings" panose="05000000000000000000" pitchFamily="2" charset="2"/>
              <a:buChar char="Ø"/>
              <a:tabLst>
                <a:tab pos="457200" algn="l"/>
              </a:tabLst>
            </a:pPr>
            <a:r>
              <a:rPr lang="en-US">
                <a:solidFill>
                  <a:srgbClr val="000000"/>
                </a:solidFill>
                <a:effectLst/>
                <a:latin typeface="+mn-lt"/>
                <a:ea typeface="Times New Roman" panose="02020603050405020304" pitchFamily="18" charset="0"/>
                <a:cs typeface="Arial"/>
              </a:rPr>
              <a:t>approving charter amendments related to districts served, maximum student enrollment, and grade span;</a:t>
            </a:r>
          </a:p>
          <a:p>
            <a:pPr lvl="1">
              <a:spcBef>
                <a:spcPts val="0"/>
              </a:spcBef>
              <a:buSzPts val="1000"/>
              <a:buFont typeface="Wingdings" panose="05000000000000000000" pitchFamily="2" charset="2"/>
              <a:buChar char="Ø"/>
              <a:tabLst>
                <a:tab pos="457200" algn="l"/>
              </a:tabLst>
            </a:pPr>
            <a:r>
              <a:rPr lang="en-US">
                <a:solidFill>
                  <a:srgbClr val="000000"/>
                </a:solidFill>
                <a:effectLst/>
                <a:latin typeface="+mn-lt"/>
                <a:ea typeface="Times New Roman" panose="02020603050405020304" pitchFamily="18" charset="0"/>
                <a:cs typeface="Arial"/>
              </a:rPr>
              <a:t>approving contractual relationships with education management organizations; and</a:t>
            </a:r>
          </a:p>
          <a:p>
            <a:pPr lvl="1">
              <a:spcBef>
                <a:spcPts val="0"/>
              </a:spcBef>
              <a:buSzPts val="1000"/>
              <a:buFont typeface="Wingdings" panose="05000000000000000000" pitchFamily="2" charset="2"/>
              <a:buChar char="Ø"/>
              <a:tabLst>
                <a:tab pos="457200" algn="l"/>
              </a:tabLst>
            </a:pPr>
            <a:r>
              <a:rPr lang="en-US">
                <a:solidFill>
                  <a:srgbClr val="000000"/>
                </a:solidFill>
                <a:latin typeface="+mn-lt"/>
                <a:ea typeface="Times New Roman" panose="02020603050405020304" pitchFamily="18" charset="0"/>
                <a:cs typeface="Arial"/>
              </a:rPr>
              <a:t>imposing charter sanctions (probation) or revoking the charter</a:t>
            </a:r>
            <a:r>
              <a:rPr lang="en-US">
                <a:solidFill>
                  <a:srgbClr val="000000"/>
                </a:solidFill>
                <a:effectLst/>
                <a:latin typeface="+mn-lt"/>
                <a:ea typeface="Times New Roman" panose="02020603050405020304" pitchFamily="18" charset="0"/>
                <a:cs typeface="Arial"/>
              </a:rPr>
              <a:t>.</a:t>
            </a:r>
          </a:p>
          <a:p>
            <a:pPr marL="0" indent="0">
              <a:buNone/>
            </a:pPr>
            <a:endParaRPr lang="en-US"/>
          </a:p>
        </p:txBody>
      </p:sp>
      <p:sp>
        <p:nvSpPr>
          <p:cNvPr id="3" name="Title 2">
            <a:extLst>
              <a:ext uri="{FF2B5EF4-FFF2-40B4-BE49-F238E27FC236}">
                <a16:creationId xmlns:a16="http://schemas.microsoft.com/office/drawing/2014/main" id="{9BC8D021-2758-5BB9-9D3D-57C897D37565}"/>
              </a:ext>
            </a:extLst>
          </p:cNvPr>
          <p:cNvSpPr>
            <a:spLocks noGrp="1"/>
          </p:cNvSpPr>
          <p:nvPr>
            <p:ph type="title"/>
          </p:nvPr>
        </p:nvSpPr>
        <p:spPr/>
        <p:txBody>
          <a:bodyPr/>
          <a:lstStyle/>
          <a:p>
            <a:r>
              <a:rPr lang="en-US"/>
              <a:t>Board’s Role as Charter Authorizer</a:t>
            </a:r>
          </a:p>
        </p:txBody>
      </p:sp>
    </p:spTree>
    <p:custDataLst>
      <p:tags r:id="rId1"/>
    </p:custDataLst>
    <p:extLst>
      <p:ext uri="{BB962C8B-B14F-4D97-AF65-F5344CB8AC3E}">
        <p14:creationId xmlns:p14="http://schemas.microsoft.com/office/powerpoint/2010/main" val="428040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5B9CE1-6C27-4D1C-B55E-8C8CB694B71A}"/>
              </a:ext>
            </a:extLst>
          </p:cNvPr>
          <p:cNvSpPr>
            <a:spLocks noGrp="1"/>
          </p:cNvSpPr>
          <p:nvPr>
            <p:ph idx="1"/>
          </p:nvPr>
        </p:nvSpPr>
        <p:spPr/>
        <p:txBody>
          <a:bodyPr>
            <a:normAutofit fontScale="92500" lnSpcReduction="10000"/>
          </a:bodyPr>
          <a:lstStyle/>
          <a:p>
            <a:r>
              <a:rPr lang="en-US"/>
              <a:t>State law requires that any Commonwealth charter awards take place in February</a:t>
            </a:r>
          </a:p>
          <a:p>
            <a:pPr marL="0" indent="0">
              <a:buNone/>
            </a:pPr>
            <a:endParaRPr lang="en-US"/>
          </a:p>
          <a:p>
            <a:r>
              <a:rPr lang="en-US"/>
              <a:t>Board received information in January about the charter application and process</a:t>
            </a:r>
          </a:p>
          <a:p>
            <a:pPr marL="0" indent="0">
              <a:buNone/>
            </a:pPr>
            <a:endParaRPr lang="en-US"/>
          </a:p>
          <a:p>
            <a:r>
              <a:rPr lang="en-US"/>
              <a:t>Feb. 27 special meeting: opportunity for initial discussion</a:t>
            </a:r>
          </a:p>
          <a:p>
            <a:pPr marL="0" indent="0">
              <a:buNone/>
            </a:pPr>
            <a:endParaRPr lang="en-US"/>
          </a:p>
          <a:p>
            <a:r>
              <a:rPr lang="en-US"/>
              <a:t>Feb. 28 regular meeting: public comment, discussion as needed, and vote</a:t>
            </a:r>
          </a:p>
        </p:txBody>
      </p:sp>
      <p:sp>
        <p:nvSpPr>
          <p:cNvPr id="3" name="Title 2">
            <a:extLst>
              <a:ext uri="{FF2B5EF4-FFF2-40B4-BE49-F238E27FC236}">
                <a16:creationId xmlns:a16="http://schemas.microsoft.com/office/drawing/2014/main" id="{9E093471-58DB-428E-8063-38124455883E}"/>
              </a:ext>
            </a:extLst>
          </p:cNvPr>
          <p:cNvSpPr>
            <a:spLocks noGrp="1"/>
          </p:cNvSpPr>
          <p:nvPr>
            <p:ph type="title"/>
          </p:nvPr>
        </p:nvSpPr>
        <p:spPr/>
        <p:txBody>
          <a:bodyPr/>
          <a:lstStyle/>
          <a:p>
            <a:r>
              <a:rPr lang="en-US"/>
              <a:t>February Discussion and Vote</a:t>
            </a:r>
          </a:p>
        </p:txBody>
      </p:sp>
    </p:spTree>
    <p:custDataLst>
      <p:tags r:id="rId1"/>
    </p:custDataLst>
    <p:extLst>
      <p:ext uri="{BB962C8B-B14F-4D97-AF65-F5344CB8AC3E}">
        <p14:creationId xmlns:p14="http://schemas.microsoft.com/office/powerpoint/2010/main" val="3495034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84FF0E-16E2-1610-6D65-19EE29C73594}"/>
              </a:ext>
            </a:extLst>
          </p:cNvPr>
          <p:cNvSpPr txBox="1"/>
          <p:nvPr/>
        </p:nvSpPr>
        <p:spPr>
          <a:xfrm>
            <a:off x="838199" y="29109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kern="1200">
                <a:solidFill>
                  <a:schemeClr val="tx1"/>
                </a:solidFill>
                <a:latin typeface="+mj-lt"/>
                <a:ea typeface="+mj-ea"/>
                <a:cs typeface="+mj-cs"/>
              </a:rPr>
              <a:t>Process Overview</a:t>
            </a:r>
          </a:p>
        </p:txBody>
      </p:sp>
      <p:graphicFrame>
        <p:nvGraphicFramePr>
          <p:cNvPr id="3" name="Table 2">
            <a:extLst>
              <a:ext uri="{FF2B5EF4-FFF2-40B4-BE49-F238E27FC236}">
                <a16:creationId xmlns:a16="http://schemas.microsoft.com/office/drawing/2014/main" id="{3FE8E422-E7D1-061D-58E4-851757714731}"/>
              </a:ext>
            </a:extLst>
          </p:cNvPr>
          <p:cNvGraphicFramePr>
            <a:graphicFrameLocks noGrp="1"/>
          </p:cNvGraphicFramePr>
          <p:nvPr>
            <p:extLst>
              <p:ext uri="{D42A27DB-BD31-4B8C-83A1-F6EECF244321}">
                <p14:modId xmlns:p14="http://schemas.microsoft.com/office/powerpoint/2010/main" val="1536641152"/>
              </p:ext>
            </p:extLst>
          </p:nvPr>
        </p:nvGraphicFramePr>
        <p:xfrm>
          <a:off x="678095" y="1329544"/>
          <a:ext cx="10675704" cy="4857138"/>
        </p:xfrm>
        <a:graphic>
          <a:graphicData uri="http://schemas.openxmlformats.org/drawingml/2006/table">
            <a:tbl>
              <a:tblPr firstRow="1" bandRow="1">
                <a:tableStyleId>{3B4B98B0-60AC-42C2-AFA5-B58CD77FA1E5}</a:tableStyleId>
              </a:tblPr>
              <a:tblGrid>
                <a:gridCol w="6013471">
                  <a:extLst>
                    <a:ext uri="{9D8B030D-6E8A-4147-A177-3AD203B41FA5}">
                      <a16:colId xmlns:a16="http://schemas.microsoft.com/office/drawing/2014/main" val="3292444620"/>
                    </a:ext>
                  </a:extLst>
                </a:gridCol>
                <a:gridCol w="4662233">
                  <a:extLst>
                    <a:ext uri="{9D8B030D-6E8A-4147-A177-3AD203B41FA5}">
                      <a16:colId xmlns:a16="http://schemas.microsoft.com/office/drawing/2014/main" val="1244251329"/>
                    </a:ext>
                  </a:extLst>
                </a:gridCol>
              </a:tblGrid>
              <a:tr h="660621">
                <a:tc>
                  <a:txBody>
                    <a:bodyPr/>
                    <a:lstStyle/>
                    <a:p>
                      <a:pPr algn="ctr" fontAlgn="base"/>
                      <a:r>
                        <a:rPr lang="en-US" sz="2000" b="1" cap="none" spc="0">
                          <a:solidFill>
                            <a:schemeClr val="tx1"/>
                          </a:solidFill>
                          <a:effectLst/>
                        </a:rPr>
                        <a:t>Steps</a:t>
                      </a:r>
                      <a:endParaRPr lang="en-US" sz="2000" b="1" i="0" cap="none" spc="0">
                        <a:solidFill>
                          <a:schemeClr val="tx1"/>
                        </a:solidFill>
                        <a:effectLst/>
                        <a:latin typeface="+mn-lt"/>
                      </a:endParaRPr>
                    </a:p>
                  </a:txBody>
                  <a:tcPr marL="62186" marR="70461" marT="17767" marB="133256" anchor="ctr"/>
                </a:tc>
                <a:tc>
                  <a:txBody>
                    <a:bodyPr/>
                    <a:lstStyle/>
                    <a:p>
                      <a:pPr algn="ctr" fontAlgn="base"/>
                      <a:r>
                        <a:rPr lang="en-US" sz="2000" b="1" cap="none" spc="0">
                          <a:solidFill>
                            <a:schemeClr val="tx1"/>
                          </a:solidFill>
                          <a:effectLst/>
                        </a:rPr>
                        <a:t>Dates and Deadlines​</a:t>
                      </a:r>
                      <a:endParaRPr lang="en-US" sz="2000" b="1" i="0" cap="none" spc="0">
                        <a:solidFill>
                          <a:schemeClr val="tx1"/>
                        </a:solidFill>
                        <a:effectLst/>
                        <a:latin typeface="+mn-lt"/>
                      </a:endParaRPr>
                    </a:p>
                  </a:txBody>
                  <a:tcPr marL="62186" marR="70461" marT="17767" marB="133256" anchor="ctr"/>
                </a:tc>
                <a:extLst>
                  <a:ext uri="{0D108BD9-81ED-4DB2-BD59-A6C34878D82A}">
                    <a16:rowId xmlns:a16="http://schemas.microsoft.com/office/drawing/2014/main" val="678715825"/>
                  </a:ext>
                </a:extLst>
              </a:tr>
              <a:tr h="468431">
                <a:tc>
                  <a:txBody>
                    <a:bodyPr/>
                    <a:lstStyle/>
                    <a:p>
                      <a:pPr algn="l" fontAlgn="base"/>
                      <a:r>
                        <a:rPr lang="en-US" sz="2100" b="0" cap="none" spc="0">
                          <a:solidFill>
                            <a:schemeClr val="tx1"/>
                          </a:solidFill>
                          <a:effectLst/>
                        </a:rPr>
                        <a:t>Initial Application Due</a:t>
                      </a:r>
                      <a:endParaRPr lang="en-US" sz="2100" b="0" i="0" cap="none" spc="0">
                        <a:solidFill>
                          <a:schemeClr val="tx1"/>
                        </a:solidFill>
                        <a:effectLst/>
                        <a:latin typeface="+mn-lt"/>
                      </a:endParaRPr>
                    </a:p>
                  </a:txBody>
                  <a:tcPr marL="62186" marR="70461" marT="17767" marB="133256" anchor="ctr"/>
                </a:tc>
                <a:tc>
                  <a:txBody>
                    <a:bodyPr/>
                    <a:lstStyle/>
                    <a:p>
                      <a:pPr algn="l" fontAlgn="base"/>
                      <a:r>
                        <a:rPr lang="en-US" sz="2100" b="0" cap="none" spc="0">
                          <a:solidFill>
                            <a:schemeClr val="tx1"/>
                          </a:solidFill>
                          <a:effectLst/>
                        </a:rPr>
                        <a:t>August 1, 2022 </a:t>
                      </a:r>
                      <a:endParaRPr lang="en-US" sz="2100" b="0" i="0" cap="none" spc="0">
                        <a:solidFill>
                          <a:schemeClr val="tx1"/>
                        </a:solidFill>
                        <a:effectLst/>
                        <a:latin typeface="+mn-lt"/>
                      </a:endParaRPr>
                    </a:p>
                  </a:txBody>
                  <a:tcPr marL="62186" marR="70461" marT="17767" marB="133256" anchor="ctr"/>
                </a:tc>
                <a:extLst>
                  <a:ext uri="{0D108BD9-81ED-4DB2-BD59-A6C34878D82A}">
                    <a16:rowId xmlns:a16="http://schemas.microsoft.com/office/drawing/2014/main" val="4033899851"/>
                  </a:ext>
                </a:extLst>
              </a:tr>
              <a:tr h="468431">
                <a:tc>
                  <a:txBody>
                    <a:bodyPr/>
                    <a:lstStyle/>
                    <a:p>
                      <a:pPr algn="l" fontAlgn="base"/>
                      <a:r>
                        <a:rPr lang="en-US" sz="2100" b="0" cap="none" spc="0">
                          <a:solidFill>
                            <a:schemeClr val="tx1"/>
                          </a:solidFill>
                          <a:effectLst/>
                        </a:rPr>
                        <a:t>Applicant Groups Invited to Submit Final Application​</a:t>
                      </a:r>
                      <a:endParaRPr lang="en-US" sz="2100" b="0" i="0" cap="none" spc="0">
                        <a:solidFill>
                          <a:schemeClr val="tx1"/>
                        </a:solidFill>
                        <a:effectLst/>
                        <a:latin typeface="+mn-lt"/>
                      </a:endParaRPr>
                    </a:p>
                  </a:txBody>
                  <a:tcPr marL="62186" marR="70461" marT="17767" marB="133256" anchor="ctr"/>
                </a:tc>
                <a:tc>
                  <a:txBody>
                    <a:bodyPr/>
                    <a:lstStyle/>
                    <a:p>
                      <a:pPr algn="l" fontAlgn="base"/>
                      <a:r>
                        <a:rPr lang="en-US" sz="2100" b="0" cap="none" spc="0">
                          <a:solidFill>
                            <a:schemeClr val="tx1"/>
                          </a:solidFill>
                          <a:effectLst/>
                        </a:rPr>
                        <a:t>Late September 2022​</a:t>
                      </a:r>
                      <a:endParaRPr lang="en-US" sz="2100" b="0" i="0" cap="none" spc="0">
                        <a:solidFill>
                          <a:schemeClr val="tx1"/>
                        </a:solidFill>
                        <a:effectLst/>
                        <a:latin typeface="+mn-lt"/>
                      </a:endParaRPr>
                    </a:p>
                  </a:txBody>
                  <a:tcPr marL="62186" marR="70461" marT="17767" marB="133256" anchor="ctr"/>
                </a:tc>
                <a:extLst>
                  <a:ext uri="{0D108BD9-81ED-4DB2-BD59-A6C34878D82A}">
                    <a16:rowId xmlns:a16="http://schemas.microsoft.com/office/drawing/2014/main" val="1286737729"/>
                  </a:ext>
                </a:extLst>
              </a:tr>
              <a:tr h="468431">
                <a:tc>
                  <a:txBody>
                    <a:bodyPr/>
                    <a:lstStyle/>
                    <a:p>
                      <a:pPr algn="l" fontAlgn="base"/>
                      <a:r>
                        <a:rPr lang="en-US" sz="2100" b="0" cap="none" spc="0">
                          <a:solidFill>
                            <a:schemeClr val="tx1"/>
                          </a:solidFill>
                          <a:effectLst/>
                        </a:rPr>
                        <a:t>Final Application Due</a:t>
                      </a:r>
                      <a:endParaRPr lang="en-US" sz="2100" b="0" i="0" cap="none" spc="0">
                        <a:solidFill>
                          <a:schemeClr val="tx1"/>
                        </a:solidFill>
                        <a:effectLst/>
                        <a:latin typeface="+mn-lt"/>
                      </a:endParaRPr>
                    </a:p>
                  </a:txBody>
                  <a:tcPr marL="62186" marR="70461" marT="17767" marB="133256" anchor="ctr"/>
                </a:tc>
                <a:tc>
                  <a:txBody>
                    <a:bodyPr/>
                    <a:lstStyle/>
                    <a:p>
                      <a:pPr algn="l" fontAlgn="base"/>
                      <a:r>
                        <a:rPr lang="en-US" sz="2100" b="0" cap="none" spc="0">
                          <a:solidFill>
                            <a:schemeClr val="tx1"/>
                          </a:solidFill>
                          <a:effectLst/>
                        </a:rPr>
                        <a:t>November 1, 2022 </a:t>
                      </a:r>
                      <a:endParaRPr lang="en-US" sz="2100" b="0" i="0" cap="none" spc="0">
                        <a:solidFill>
                          <a:schemeClr val="tx1"/>
                        </a:solidFill>
                        <a:effectLst/>
                        <a:latin typeface="+mn-lt"/>
                      </a:endParaRPr>
                    </a:p>
                  </a:txBody>
                  <a:tcPr marL="62186" marR="70461" marT="17767" marB="133256" anchor="ctr"/>
                </a:tc>
                <a:extLst>
                  <a:ext uri="{0D108BD9-81ED-4DB2-BD59-A6C34878D82A}">
                    <a16:rowId xmlns:a16="http://schemas.microsoft.com/office/drawing/2014/main" val="3789058279"/>
                  </a:ext>
                </a:extLst>
              </a:tr>
              <a:tr h="468431">
                <a:tc>
                  <a:txBody>
                    <a:bodyPr/>
                    <a:lstStyle/>
                    <a:p>
                      <a:pPr algn="l" fontAlgn="base"/>
                      <a:r>
                        <a:rPr lang="en-US" sz="2100" b="0" cap="none" spc="0">
                          <a:solidFill>
                            <a:schemeClr val="tx1"/>
                          </a:solidFill>
                          <a:effectLst/>
                        </a:rPr>
                        <a:t>Public Hearing in Worcester</a:t>
                      </a:r>
                      <a:endParaRPr lang="en-US" sz="2100" b="0" i="0" cap="none" spc="0">
                        <a:solidFill>
                          <a:schemeClr val="tx1"/>
                        </a:solidFill>
                        <a:effectLst/>
                        <a:latin typeface="+mn-lt"/>
                      </a:endParaRPr>
                    </a:p>
                  </a:txBody>
                  <a:tcPr marL="62186" marR="70461" marT="17767" marB="133256" anchor="ctr"/>
                </a:tc>
                <a:tc>
                  <a:txBody>
                    <a:bodyPr/>
                    <a:lstStyle/>
                    <a:p>
                      <a:pPr algn="l" fontAlgn="base"/>
                      <a:r>
                        <a:rPr lang="en-US" sz="2100" b="0" cap="none" spc="0">
                          <a:solidFill>
                            <a:schemeClr val="tx1"/>
                          </a:solidFill>
                          <a:effectLst/>
                        </a:rPr>
                        <a:t>December 9, 2022​</a:t>
                      </a:r>
                      <a:endParaRPr lang="en-US" sz="2100" b="0" i="0" cap="none" spc="0">
                        <a:solidFill>
                          <a:schemeClr val="tx1"/>
                        </a:solidFill>
                        <a:effectLst/>
                        <a:latin typeface="+mn-lt"/>
                      </a:endParaRPr>
                    </a:p>
                  </a:txBody>
                  <a:tcPr marL="62186" marR="70461" marT="17767" marB="133256" anchor="ctr"/>
                </a:tc>
                <a:extLst>
                  <a:ext uri="{0D108BD9-81ED-4DB2-BD59-A6C34878D82A}">
                    <a16:rowId xmlns:a16="http://schemas.microsoft.com/office/drawing/2014/main" val="1130907854"/>
                  </a:ext>
                </a:extLst>
              </a:tr>
              <a:tr h="468431">
                <a:tc>
                  <a:txBody>
                    <a:bodyPr/>
                    <a:lstStyle/>
                    <a:p>
                      <a:pPr algn="l" fontAlgn="base"/>
                      <a:r>
                        <a:rPr lang="en-US" sz="2100" b="0" cap="none" spc="0">
                          <a:solidFill>
                            <a:schemeClr val="tx1"/>
                          </a:solidFill>
                          <a:effectLst/>
                        </a:rPr>
                        <a:t>Public Comment Deadline</a:t>
                      </a:r>
                      <a:endParaRPr lang="en-US" sz="2100" b="0" i="0" cap="none" spc="0">
                        <a:solidFill>
                          <a:schemeClr val="tx1"/>
                        </a:solidFill>
                        <a:effectLst/>
                        <a:latin typeface="+mn-lt"/>
                      </a:endParaRPr>
                    </a:p>
                  </a:txBody>
                  <a:tcPr marL="62186" marR="70461" marT="17767" marB="133256" anchor="ctr"/>
                </a:tc>
                <a:tc>
                  <a:txBody>
                    <a:bodyPr/>
                    <a:lstStyle/>
                    <a:p>
                      <a:pPr algn="l" fontAlgn="base"/>
                      <a:r>
                        <a:rPr lang="en-US" sz="2100" b="0" cap="none" spc="0">
                          <a:solidFill>
                            <a:schemeClr val="tx1"/>
                          </a:solidFill>
                          <a:effectLst/>
                        </a:rPr>
                        <a:t>January 4, 2023</a:t>
                      </a:r>
                      <a:endParaRPr lang="en-US" sz="2100" b="0" i="0" cap="none" spc="0">
                        <a:solidFill>
                          <a:schemeClr val="tx1"/>
                        </a:solidFill>
                        <a:effectLst/>
                        <a:latin typeface="+mn-lt"/>
                      </a:endParaRPr>
                    </a:p>
                  </a:txBody>
                  <a:tcPr marL="62186" marR="70461" marT="17767" marB="133256" anchor="ctr"/>
                </a:tc>
                <a:extLst>
                  <a:ext uri="{0D108BD9-81ED-4DB2-BD59-A6C34878D82A}">
                    <a16:rowId xmlns:a16="http://schemas.microsoft.com/office/drawing/2014/main" val="2075198998"/>
                  </a:ext>
                </a:extLst>
              </a:tr>
              <a:tr h="468431">
                <a:tc>
                  <a:txBody>
                    <a:bodyPr/>
                    <a:lstStyle/>
                    <a:p>
                      <a:pPr algn="l" fontAlgn="base"/>
                      <a:r>
                        <a:rPr lang="en-US" sz="2100" b="0" cap="none" spc="0">
                          <a:solidFill>
                            <a:schemeClr val="tx1"/>
                          </a:solidFill>
                          <a:effectLst/>
                        </a:rPr>
                        <a:t>Department Staff Interview Applicant Group</a:t>
                      </a:r>
                      <a:endParaRPr lang="en-US" sz="2100" b="0" i="0" cap="none" spc="0">
                        <a:solidFill>
                          <a:schemeClr val="tx1"/>
                        </a:solidFill>
                        <a:effectLst/>
                        <a:latin typeface="+mn-lt"/>
                      </a:endParaRPr>
                    </a:p>
                  </a:txBody>
                  <a:tcPr marL="62186" marR="70461" marT="17767" marB="133256" anchor="ctr"/>
                </a:tc>
                <a:tc>
                  <a:txBody>
                    <a:bodyPr/>
                    <a:lstStyle/>
                    <a:p>
                      <a:pPr algn="l" fontAlgn="base"/>
                      <a:r>
                        <a:rPr lang="en-US" sz="2100" b="0" cap="none" spc="0">
                          <a:solidFill>
                            <a:schemeClr val="tx1"/>
                          </a:solidFill>
                          <a:effectLst/>
                        </a:rPr>
                        <a:t>January 6, 2023​</a:t>
                      </a:r>
                      <a:endParaRPr lang="en-US" sz="2100" b="0" i="0" cap="none" spc="0">
                        <a:solidFill>
                          <a:schemeClr val="tx1"/>
                        </a:solidFill>
                        <a:effectLst/>
                        <a:latin typeface="+mn-lt"/>
                      </a:endParaRPr>
                    </a:p>
                  </a:txBody>
                  <a:tcPr marL="62186" marR="70461" marT="17767" marB="133256" anchor="ctr"/>
                </a:tc>
                <a:extLst>
                  <a:ext uri="{0D108BD9-81ED-4DB2-BD59-A6C34878D82A}">
                    <a16:rowId xmlns:a16="http://schemas.microsoft.com/office/drawing/2014/main" val="3605891575"/>
                  </a:ext>
                </a:extLst>
              </a:tr>
              <a:tr h="579036">
                <a:tc>
                  <a:txBody>
                    <a:bodyPr/>
                    <a:lstStyle/>
                    <a:p>
                      <a:pPr algn="l" fontAlgn="base"/>
                      <a:r>
                        <a:rPr lang="en-US" sz="2100" b="0" cap="none" spc="0">
                          <a:solidFill>
                            <a:schemeClr val="tx1"/>
                          </a:solidFill>
                          <a:effectLst/>
                        </a:rPr>
                        <a:t>Board of Elementary and Secondary Education Votes​</a:t>
                      </a:r>
                      <a:endParaRPr lang="en-US" sz="2100" b="0" i="0" cap="none" spc="0">
                        <a:solidFill>
                          <a:schemeClr val="tx1"/>
                        </a:solidFill>
                        <a:effectLst/>
                        <a:latin typeface="+mn-lt"/>
                      </a:endParaRPr>
                    </a:p>
                  </a:txBody>
                  <a:tcPr marL="62186" marR="70461" marT="17767" marB="133256" anchor="ctr"/>
                </a:tc>
                <a:tc>
                  <a:txBody>
                    <a:bodyPr/>
                    <a:lstStyle/>
                    <a:p>
                      <a:pPr algn="l" fontAlgn="base"/>
                      <a:r>
                        <a:rPr lang="en-US" sz="2100" b="0" cap="none" spc="0">
                          <a:solidFill>
                            <a:schemeClr val="tx1"/>
                          </a:solidFill>
                          <a:effectLst/>
                        </a:rPr>
                        <a:t>February 28, 2023 ​</a:t>
                      </a:r>
                      <a:endParaRPr lang="en-US" sz="2100" b="0" i="0" cap="none" spc="0">
                        <a:solidFill>
                          <a:schemeClr val="tx1"/>
                        </a:solidFill>
                        <a:effectLst/>
                        <a:latin typeface="+mn-lt"/>
                      </a:endParaRPr>
                    </a:p>
                  </a:txBody>
                  <a:tcPr marL="62186" marR="70461" marT="17767" marB="133256" anchor="ctr"/>
                </a:tc>
                <a:extLst>
                  <a:ext uri="{0D108BD9-81ED-4DB2-BD59-A6C34878D82A}">
                    <a16:rowId xmlns:a16="http://schemas.microsoft.com/office/drawing/2014/main" val="4034992076"/>
                  </a:ext>
                </a:extLst>
              </a:tr>
              <a:tr h="740485">
                <a:tc>
                  <a:txBody>
                    <a:bodyPr/>
                    <a:lstStyle/>
                    <a:p>
                      <a:pPr algn="l" fontAlgn="base"/>
                      <a:r>
                        <a:rPr lang="en-US" sz="2100" b="0" cap="none" spc="0">
                          <a:solidFill>
                            <a:schemeClr val="tx1"/>
                          </a:solidFill>
                          <a:effectLst/>
                        </a:rPr>
                        <a:t>Opening Procedures, including management contract review and approval</a:t>
                      </a:r>
                      <a:endParaRPr lang="en-US" sz="2100" b="0" i="0" cap="none" spc="0">
                        <a:solidFill>
                          <a:schemeClr val="tx1"/>
                        </a:solidFill>
                        <a:effectLst/>
                        <a:latin typeface="+mn-lt"/>
                      </a:endParaRPr>
                    </a:p>
                  </a:txBody>
                  <a:tcPr marL="62186" marR="70461" marT="17767" marB="133256" anchor="ctr"/>
                </a:tc>
                <a:tc>
                  <a:txBody>
                    <a:bodyPr/>
                    <a:lstStyle/>
                    <a:p>
                      <a:pPr algn="l" fontAlgn="base"/>
                      <a:r>
                        <a:rPr lang="en-US" sz="2100" b="0" cap="none" spc="0">
                          <a:solidFill>
                            <a:schemeClr val="tx1"/>
                          </a:solidFill>
                          <a:effectLst/>
                        </a:rPr>
                        <a:t>Through June 30 of first year of operations</a:t>
                      </a:r>
                      <a:endParaRPr lang="en-US" sz="2100" b="0" i="0" cap="none" spc="0">
                        <a:solidFill>
                          <a:schemeClr val="tx1"/>
                        </a:solidFill>
                        <a:effectLst/>
                        <a:latin typeface="+mn-lt"/>
                      </a:endParaRPr>
                    </a:p>
                  </a:txBody>
                  <a:tcPr marL="62186" marR="70461" marT="17767" marB="133256" anchor="ctr"/>
                </a:tc>
                <a:extLst>
                  <a:ext uri="{0D108BD9-81ED-4DB2-BD59-A6C34878D82A}">
                    <a16:rowId xmlns:a16="http://schemas.microsoft.com/office/drawing/2014/main" val="1821762041"/>
                  </a:ext>
                </a:extLst>
              </a:tr>
            </a:tbl>
          </a:graphicData>
        </a:graphic>
      </p:graphicFrame>
      <p:sp>
        <p:nvSpPr>
          <p:cNvPr id="4" name="Title 3">
            <a:extLst>
              <a:ext uri="{FF2B5EF4-FFF2-40B4-BE49-F238E27FC236}">
                <a16:creationId xmlns:a16="http://schemas.microsoft.com/office/drawing/2014/main" id="{62CA3EAC-3B9D-4955-8CB7-932A9B0242EE}"/>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Process Overview</a:t>
            </a:r>
          </a:p>
        </p:txBody>
      </p:sp>
    </p:spTree>
    <p:extLst>
      <p:ext uri="{BB962C8B-B14F-4D97-AF65-F5344CB8AC3E}">
        <p14:creationId xmlns:p14="http://schemas.microsoft.com/office/powerpoint/2010/main" val="304170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09F7A9D-843E-4C53-872A-BD578540C789}"/>
              </a:ext>
            </a:extLst>
          </p:cNvPr>
          <p:cNvSpPr>
            <a:spLocks noGrp="1"/>
          </p:cNvSpPr>
          <p:nvPr>
            <p:ph sz="half" idx="1"/>
          </p:nvPr>
        </p:nvSpPr>
        <p:spPr>
          <a:xfrm>
            <a:off x="838200" y="2119256"/>
            <a:ext cx="5181600" cy="4373618"/>
          </a:xfrm>
        </p:spPr>
        <p:txBody>
          <a:bodyPr>
            <a:normAutofit fontScale="55000" lnSpcReduction="20000"/>
          </a:bodyPr>
          <a:lstStyle/>
          <a:p>
            <a:pPr marL="0" indent="0" algn="l" rtl="0" fontAlgn="base">
              <a:buNone/>
            </a:pPr>
            <a:r>
              <a:rPr lang="en-US" sz="3600" b="0" i="0" u="none" strike="noStrike">
                <a:solidFill>
                  <a:srgbClr val="0D1969"/>
                </a:solidFill>
                <a:effectLst/>
                <a:latin typeface="+mn-lt"/>
              </a:rPr>
              <a:t>How will the school demonstrate </a:t>
            </a:r>
            <a:r>
              <a:rPr lang="en-US" sz="3600" b="1" i="0" u="none" strike="noStrike">
                <a:solidFill>
                  <a:srgbClr val="0D1969"/>
                </a:solidFill>
                <a:effectLst/>
                <a:latin typeface="+mn-lt"/>
              </a:rPr>
              <a:t>faithfulness to charter</a:t>
            </a:r>
            <a:r>
              <a:rPr lang="en-US" sz="3600" b="0" i="0" u="none" strike="noStrike">
                <a:solidFill>
                  <a:srgbClr val="0D1969"/>
                </a:solidFill>
                <a:effectLst/>
                <a:latin typeface="+mn-lt"/>
              </a:rPr>
              <a:t>?</a:t>
            </a:r>
            <a:r>
              <a:rPr lang="en-US" sz="3600" b="0" i="0">
                <a:solidFill>
                  <a:srgbClr val="0D1969"/>
                </a:solidFill>
                <a:effectLst/>
                <a:latin typeface="+mn-lt"/>
              </a:rPr>
              <a:t>​</a:t>
            </a:r>
          </a:p>
          <a:p>
            <a:pPr algn="l" rtl="0" fontAlgn="base">
              <a:buFont typeface="+mj-lt"/>
              <a:buAutoNum type="arabicPeriod"/>
            </a:pPr>
            <a:r>
              <a:rPr lang="en-US" sz="3200" b="0" i="0" u="none" strike="noStrike">
                <a:solidFill>
                  <a:srgbClr val="0D1969"/>
                </a:solidFill>
                <a:effectLst/>
                <a:latin typeface="+mn-lt"/>
              </a:rPr>
              <a:t>       Mission</a:t>
            </a:r>
            <a:r>
              <a:rPr lang="en-US" sz="3200" b="0" i="0">
                <a:solidFill>
                  <a:srgbClr val="0D1969"/>
                </a:solidFill>
                <a:effectLst/>
                <a:latin typeface="+mn-lt"/>
              </a:rPr>
              <a:t>​</a:t>
            </a:r>
          </a:p>
          <a:p>
            <a:pPr algn="l" rtl="0" fontAlgn="base">
              <a:buFont typeface="+mj-lt"/>
              <a:buAutoNum type="arabicPeriod"/>
            </a:pPr>
            <a:r>
              <a:rPr lang="en-US" sz="3200" b="0" i="0" u="none" strike="noStrike">
                <a:solidFill>
                  <a:srgbClr val="0D1969"/>
                </a:solidFill>
                <a:effectLst/>
                <a:latin typeface="+mn-lt"/>
              </a:rPr>
              <a:t>       Key Design Elements</a:t>
            </a:r>
            <a:r>
              <a:rPr lang="en-US" sz="3200" b="0" i="0">
                <a:solidFill>
                  <a:srgbClr val="0D1969"/>
                </a:solidFill>
                <a:effectLst/>
                <a:latin typeface="+mn-lt"/>
              </a:rPr>
              <a:t>​</a:t>
            </a:r>
          </a:p>
          <a:p>
            <a:pPr marL="574675" indent="-574675" algn="l" rtl="0" fontAlgn="base">
              <a:buFont typeface="+mj-lt"/>
              <a:buAutoNum type="arabicPeriod"/>
            </a:pPr>
            <a:r>
              <a:rPr lang="en-US" sz="3200" b="0" i="0" u="none" strike="noStrike">
                <a:solidFill>
                  <a:srgbClr val="0D1969"/>
                </a:solidFill>
                <a:effectLst/>
                <a:latin typeface="+mn-lt"/>
              </a:rPr>
              <a:t>Description of the Community(ies) to be            Served</a:t>
            </a:r>
            <a:r>
              <a:rPr lang="en-US" sz="3200" b="0" i="0">
                <a:solidFill>
                  <a:srgbClr val="0D1969"/>
                </a:solidFill>
                <a:effectLst/>
                <a:latin typeface="+mn-lt"/>
              </a:rPr>
              <a:t>​, including Enrollment and Recruitment</a:t>
            </a:r>
          </a:p>
          <a:p>
            <a:pPr marL="0" indent="0" algn="l" rtl="0" fontAlgn="base">
              <a:buNone/>
            </a:pPr>
            <a:endParaRPr lang="en-US" sz="2900" b="0" i="0">
              <a:solidFill>
                <a:srgbClr val="0D1969"/>
              </a:solidFill>
              <a:effectLst/>
              <a:latin typeface="+mn-lt"/>
            </a:endParaRPr>
          </a:p>
          <a:p>
            <a:pPr marL="0" indent="0" algn="l" rtl="0" fontAlgn="base">
              <a:buNone/>
            </a:pPr>
            <a:r>
              <a:rPr lang="en-US" sz="3600" b="0" i="0" u="none" strike="noStrike">
                <a:solidFill>
                  <a:srgbClr val="0D1969"/>
                </a:solidFill>
                <a:effectLst/>
                <a:latin typeface="+mn-lt"/>
              </a:rPr>
              <a:t>How will the school demonstrate </a:t>
            </a:r>
            <a:r>
              <a:rPr lang="en-US" sz="3600" b="1" i="0" u="none" strike="noStrike">
                <a:solidFill>
                  <a:srgbClr val="0D1969"/>
                </a:solidFill>
                <a:effectLst/>
                <a:latin typeface="+mn-lt"/>
              </a:rPr>
              <a:t>organizational viability</a:t>
            </a:r>
            <a:r>
              <a:rPr lang="en-US" sz="3600" b="0" i="0" u="none" strike="noStrike">
                <a:solidFill>
                  <a:srgbClr val="0D1969"/>
                </a:solidFill>
                <a:effectLst/>
                <a:latin typeface="+mn-lt"/>
              </a:rPr>
              <a:t>?</a:t>
            </a:r>
            <a:r>
              <a:rPr lang="en-US" sz="3600" b="0" i="0">
                <a:solidFill>
                  <a:srgbClr val="0D1969"/>
                </a:solidFill>
                <a:effectLst/>
                <a:latin typeface="+mn-lt"/>
              </a:rPr>
              <a:t>​</a:t>
            </a:r>
          </a:p>
          <a:p>
            <a:pPr marL="457200" indent="-457200" rtl="0" fontAlgn="base">
              <a:buFont typeface="+mj-lt"/>
              <a:buAutoNum type="arabicPeriod" startAt="9"/>
            </a:pPr>
            <a:r>
              <a:rPr lang="en-US" sz="3300" b="0" i="0" u="none" strike="noStrike">
                <a:solidFill>
                  <a:srgbClr val="0D1969"/>
                </a:solidFill>
                <a:effectLst/>
                <a:latin typeface="+mn-lt"/>
              </a:rPr>
              <a:t>  Capacity</a:t>
            </a:r>
            <a:r>
              <a:rPr lang="en-US" sz="3300" b="0" i="0">
                <a:solidFill>
                  <a:srgbClr val="0D1969"/>
                </a:solidFill>
                <a:effectLst/>
                <a:latin typeface="+mn-lt"/>
              </a:rPr>
              <a:t>​</a:t>
            </a:r>
          </a:p>
          <a:p>
            <a:pPr rtl="0" fontAlgn="base">
              <a:buFont typeface="+mj-lt"/>
              <a:buAutoNum type="arabicPeriod" startAt="9"/>
            </a:pPr>
            <a:r>
              <a:rPr lang="en-US" sz="3300" b="0" i="0" u="none" strike="noStrike">
                <a:solidFill>
                  <a:srgbClr val="0D1969"/>
                </a:solidFill>
                <a:effectLst/>
                <a:latin typeface="+mn-lt"/>
              </a:rPr>
              <a:t>     Governance </a:t>
            </a:r>
          </a:p>
          <a:p>
            <a:pPr rtl="0" fontAlgn="base">
              <a:buFont typeface="+mj-lt"/>
              <a:buAutoNum type="arabicPeriod" startAt="9"/>
            </a:pPr>
            <a:r>
              <a:rPr lang="en-US" sz="3300">
                <a:solidFill>
                  <a:srgbClr val="0D1969"/>
                </a:solidFill>
                <a:latin typeface="+mn-lt"/>
              </a:rPr>
              <a:t>     </a:t>
            </a:r>
            <a:r>
              <a:rPr lang="en-US" sz="3300" b="0" i="0" u="none" strike="noStrike">
                <a:solidFill>
                  <a:srgbClr val="0D1969"/>
                </a:solidFill>
                <a:effectLst/>
                <a:latin typeface="+mn-lt"/>
              </a:rPr>
              <a:t>Management</a:t>
            </a:r>
            <a:r>
              <a:rPr lang="en-US" sz="3300" b="0" i="0">
                <a:solidFill>
                  <a:srgbClr val="0D1969"/>
                </a:solidFill>
                <a:effectLst/>
                <a:latin typeface="+mn-lt"/>
              </a:rPr>
              <a:t>​</a:t>
            </a:r>
          </a:p>
          <a:p>
            <a:pPr rtl="0" fontAlgn="base">
              <a:buFont typeface="+mj-lt"/>
              <a:buAutoNum type="arabicPeriod" startAt="9"/>
            </a:pPr>
            <a:r>
              <a:rPr lang="en-US" sz="3300" b="0" i="0" u="none" strike="noStrike">
                <a:solidFill>
                  <a:srgbClr val="0D1969"/>
                </a:solidFill>
                <a:effectLst/>
                <a:latin typeface="+mn-lt"/>
              </a:rPr>
              <a:t>     School Finances</a:t>
            </a:r>
          </a:p>
          <a:p>
            <a:pPr rtl="0" fontAlgn="base">
              <a:buFont typeface="+mj-lt"/>
              <a:buAutoNum type="arabicPeriod" startAt="9"/>
            </a:pPr>
            <a:r>
              <a:rPr lang="en-US" sz="3300">
                <a:solidFill>
                  <a:srgbClr val="0D1969"/>
                </a:solidFill>
                <a:latin typeface="+mn-lt"/>
              </a:rPr>
              <a:t>     Action Plan</a:t>
            </a:r>
            <a:endParaRPr lang="en-US" sz="3300" b="0" i="0">
              <a:solidFill>
                <a:srgbClr val="0D1969"/>
              </a:solidFill>
              <a:effectLst/>
              <a:latin typeface="+mn-lt"/>
            </a:endParaRPr>
          </a:p>
          <a:p>
            <a:endParaRPr lang="en-US"/>
          </a:p>
        </p:txBody>
      </p:sp>
      <p:sp>
        <p:nvSpPr>
          <p:cNvPr id="5" name="Content Placeholder 4">
            <a:extLst>
              <a:ext uri="{FF2B5EF4-FFF2-40B4-BE49-F238E27FC236}">
                <a16:creationId xmlns:a16="http://schemas.microsoft.com/office/drawing/2014/main" id="{51E312A1-2851-4CC7-9A41-13C5F9CBAC5B}"/>
              </a:ext>
            </a:extLst>
          </p:cNvPr>
          <p:cNvSpPr>
            <a:spLocks noGrp="1"/>
          </p:cNvSpPr>
          <p:nvPr>
            <p:ph sz="half" idx="2"/>
          </p:nvPr>
        </p:nvSpPr>
        <p:spPr/>
        <p:txBody>
          <a:bodyPr>
            <a:normAutofit/>
          </a:bodyPr>
          <a:lstStyle/>
          <a:p>
            <a:pPr marL="0" indent="0" algn="l" rtl="0" fontAlgn="base">
              <a:buNone/>
            </a:pPr>
            <a:r>
              <a:rPr lang="en-US" sz="2000" b="0" i="0" u="none" strike="noStrike">
                <a:solidFill>
                  <a:srgbClr val="0D1969"/>
                </a:solidFill>
                <a:effectLst/>
                <a:latin typeface="+mn-lt"/>
              </a:rPr>
              <a:t>How will the school demonstrate </a:t>
            </a:r>
            <a:r>
              <a:rPr lang="en-US" sz="2000" b="1" i="0" u="none" strike="noStrike">
                <a:solidFill>
                  <a:srgbClr val="0D1969"/>
                </a:solidFill>
                <a:effectLst/>
                <a:latin typeface="+mn-lt"/>
              </a:rPr>
              <a:t>academic success</a:t>
            </a:r>
            <a:r>
              <a:rPr lang="en-US" sz="2000" b="0" i="0" u="none" strike="noStrike">
                <a:solidFill>
                  <a:srgbClr val="0D1969"/>
                </a:solidFill>
                <a:effectLst/>
                <a:latin typeface="+mn-lt"/>
              </a:rPr>
              <a:t>?</a:t>
            </a:r>
            <a:r>
              <a:rPr lang="en-US" sz="2400" b="0" i="0">
                <a:solidFill>
                  <a:srgbClr val="0D1969"/>
                </a:solidFill>
                <a:effectLst/>
                <a:latin typeface="+mn-lt"/>
              </a:rPr>
              <a:t>​</a:t>
            </a:r>
          </a:p>
          <a:p>
            <a:pPr marL="457200" indent="-457200" algn="l" rtl="0" fontAlgn="base">
              <a:buFont typeface="+mj-lt"/>
              <a:buAutoNum type="arabicPeriod" startAt="4"/>
            </a:pPr>
            <a:r>
              <a:rPr lang="en-US" sz="1800" b="0" i="0" u="none" strike="noStrike">
                <a:solidFill>
                  <a:srgbClr val="0D1969"/>
                </a:solidFill>
                <a:effectLst/>
                <a:latin typeface="+mn-lt"/>
              </a:rPr>
              <a:t>Overview of Program Delivery</a:t>
            </a:r>
            <a:r>
              <a:rPr lang="en-US" sz="1800" b="0" i="0">
                <a:solidFill>
                  <a:srgbClr val="0D1969"/>
                </a:solidFill>
                <a:effectLst/>
                <a:latin typeface="+mn-lt"/>
              </a:rPr>
              <a:t>​</a:t>
            </a:r>
          </a:p>
          <a:p>
            <a:pPr algn="l" rtl="0" fontAlgn="base">
              <a:buFont typeface="+mj-lt"/>
              <a:buAutoNum type="arabicPeriod" startAt="4"/>
            </a:pPr>
            <a:r>
              <a:rPr lang="en-US" sz="1800" b="0" i="0" u="none" strike="noStrike">
                <a:solidFill>
                  <a:srgbClr val="0D1969"/>
                </a:solidFill>
                <a:effectLst/>
                <a:latin typeface="+mn-lt"/>
              </a:rPr>
              <a:t>    Curriculum and Instruction</a:t>
            </a:r>
            <a:r>
              <a:rPr lang="en-US" sz="1800" b="0" i="0">
                <a:solidFill>
                  <a:srgbClr val="0D1969"/>
                </a:solidFill>
                <a:effectLst/>
                <a:latin typeface="+mn-lt"/>
              </a:rPr>
              <a:t>​</a:t>
            </a:r>
          </a:p>
          <a:p>
            <a:pPr marL="463550" indent="-463550" algn="l" rtl="0" fontAlgn="base">
              <a:buFont typeface="+mj-lt"/>
              <a:buAutoNum type="arabicPeriod" startAt="4"/>
            </a:pPr>
            <a:r>
              <a:rPr lang="en-US" sz="1800" b="0" i="0" u="none" strike="noStrike">
                <a:solidFill>
                  <a:srgbClr val="0D1969"/>
                </a:solidFill>
                <a:effectLst/>
                <a:latin typeface="+mn-lt"/>
              </a:rPr>
              <a:t>Student Performance, Assessment, and       Program Evaluation</a:t>
            </a:r>
            <a:r>
              <a:rPr lang="en-US" sz="1800" b="0" i="0">
                <a:solidFill>
                  <a:srgbClr val="0D1969"/>
                </a:solidFill>
                <a:effectLst/>
                <a:latin typeface="+mn-lt"/>
              </a:rPr>
              <a:t>​</a:t>
            </a:r>
          </a:p>
          <a:p>
            <a:pPr algn="l" rtl="0" fontAlgn="base">
              <a:buFont typeface="+mj-lt"/>
              <a:buAutoNum type="arabicPeriod" startAt="4"/>
            </a:pPr>
            <a:r>
              <a:rPr lang="en-US" sz="1800" b="0" i="0" u="none" strike="noStrike">
                <a:solidFill>
                  <a:srgbClr val="0D1969"/>
                </a:solidFill>
                <a:effectLst/>
                <a:latin typeface="+mn-lt"/>
              </a:rPr>
              <a:t>    Supports for Diverse Learners</a:t>
            </a:r>
            <a:r>
              <a:rPr lang="en-US" sz="1800" b="0" i="0">
                <a:solidFill>
                  <a:srgbClr val="0D1969"/>
                </a:solidFill>
                <a:effectLst/>
                <a:latin typeface="+mn-lt"/>
              </a:rPr>
              <a:t>​</a:t>
            </a:r>
          </a:p>
          <a:p>
            <a:pPr algn="l" rtl="0" fontAlgn="base">
              <a:buFont typeface="+mj-lt"/>
              <a:buAutoNum type="arabicPeriod" startAt="4"/>
            </a:pPr>
            <a:r>
              <a:rPr lang="en-US" sz="1800" b="0" i="0" u="none" strike="noStrike">
                <a:solidFill>
                  <a:srgbClr val="0D1969"/>
                </a:solidFill>
                <a:effectLst/>
                <a:latin typeface="+mn-lt"/>
              </a:rPr>
              <a:t>    Culture and Family Engagement</a:t>
            </a:r>
            <a:r>
              <a:rPr lang="en-US" sz="1800" b="0" i="0">
                <a:solidFill>
                  <a:srgbClr val="0D1969"/>
                </a:solidFill>
                <a:effectLst/>
                <a:latin typeface="+mn-lt"/>
              </a:rPr>
              <a:t>​</a:t>
            </a:r>
          </a:p>
          <a:p>
            <a:endParaRPr lang="en-US"/>
          </a:p>
        </p:txBody>
      </p:sp>
      <p:sp>
        <p:nvSpPr>
          <p:cNvPr id="3" name="Title 2">
            <a:extLst>
              <a:ext uri="{FF2B5EF4-FFF2-40B4-BE49-F238E27FC236}">
                <a16:creationId xmlns:a16="http://schemas.microsoft.com/office/drawing/2014/main" id="{037F5A1C-E6BA-85DF-BB8E-C425D17E42C1}"/>
              </a:ext>
            </a:extLst>
          </p:cNvPr>
          <p:cNvSpPr>
            <a:spLocks noGrp="1"/>
          </p:cNvSpPr>
          <p:nvPr>
            <p:ph type="title"/>
          </p:nvPr>
        </p:nvSpPr>
        <p:spPr/>
        <p:txBody>
          <a:bodyPr/>
          <a:lstStyle/>
          <a:p>
            <a:r>
              <a:rPr lang="en-US">
                <a:latin typeface="Arial"/>
                <a:cs typeface="Arial"/>
              </a:rPr>
              <a:t>Review According to Criteria</a:t>
            </a:r>
            <a:endParaRPr lang="en-US"/>
          </a:p>
        </p:txBody>
      </p:sp>
    </p:spTree>
    <p:extLst>
      <p:ext uri="{BB962C8B-B14F-4D97-AF65-F5344CB8AC3E}">
        <p14:creationId xmlns:p14="http://schemas.microsoft.com/office/powerpoint/2010/main" val="300898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7BF5D-7A9E-47E5-B2F1-6F20E6A3F9BD}"/>
              </a:ext>
            </a:extLst>
          </p:cNvPr>
          <p:cNvSpPr>
            <a:spLocks noGrp="1"/>
          </p:cNvSpPr>
          <p:nvPr>
            <p:ph idx="1"/>
          </p:nvPr>
        </p:nvSpPr>
        <p:spPr>
          <a:xfrm>
            <a:off x="552450" y="2229859"/>
            <a:ext cx="10515600" cy="4052559"/>
          </a:xfrm>
        </p:spPr>
        <p:txBody>
          <a:bodyPr vert="horz" lIns="91440" tIns="45720" rIns="91440" bIns="45720" rtlCol="0" anchor="t">
            <a:normAutofit fontScale="77500" lnSpcReduction="20000"/>
          </a:bodyPr>
          <a:lstStyle/>
          <a:p>
            <a:pPr marL="0" indent="0">
              <a:buNone/>
            </a:pPr>
            <a:r>
              <a:rPr lang="en-US" sz="3800">
                <a:solidFill>
                  <a:srgbClr val="000000"/>
                </a:solidFill>
                <a:latin typeface="Calibri"/>
                <a:cs typeface="Calibri"/>
              </a:rPr>
              <a:t>The Department received comment in support of and in opposition to the proposed school. </a:t>
            </a:r>
            <a:r>
              <a:rPr lang="en-US" sz="3800">
                <a:latin typeface="Calibri"/>
                <a:cs typeface="Arial"/>
              </a:rPr>
              <a:t>Any substantial issues raised in public comment that demonstrate weaknesses relative to the criteria are considered and addressed during the interview. </a:t>
            </a:r>
            <a:endParaRPr lang="en-US" sz="3800">
              <a:latin typeface="Calibri"/>
            </a:endParaRPr>
          </a:p>
          <a:p>
            <a:pPr marL="0" indent="0">
              <a:buNone/>
            </a:pPr>
            <a:endParaRPr lang="en-US">
              <a:solidFill>
                <a:srgbClr val="000000"/>
              </a:solidFill>
              <a:latin typeface="Calibri"/>
              <a:cs typeface="Calibri"/>
            </a:endParaRPr>
          </a:p>
          <a:p>
            <a:r>
              <a:rPr lang="en-US" sz="2900">
                <a:solidFill>
                  <a:srgbClr val="000000"/>
                </a:solidFill>
                <a:latin typeface="Calibri"/>
                <a:cs typeface="Arial"/>
              </a:rPr>
              <a:t>The Board held a </a:t>
            </a:r>
            <a:r>
              <a:rPr lang="en-US" sz="2900" b="1">
                <a:solidFill>
                  <a:srgbClr val="000000"/>
                </a:solidFill>
                <a:latin typeface="Calibri"/>
                <a:cs typeface="Arial"/>
              </a:rPr>
              <a:t>Public Hearing</a:t>
            </a:r>
            <a:r>
              <a:rPr lang="en-US" sz="2900">
                <a:solidFill>
                  <a:srgbClr val="000000"/>
                </a:solidFill>
                <a:latin typeface="Calibri"/>
                <a:cs typeface="Arial"/>
              </a:rPr>
              <a:t> in Worcester on December 9. </a:t>
            </a:r>
            <a:endParaRPr lang="en-US" sz="2900">
              <a:solidFill>
                <a:srgbClr val="000000"/>
              </a:solidFill>
            </a:endParaRPr>
          </a:p>
          <a:p>
            <a:r>
              <a:rPr lang="en-US" sz="2900" b="0" i="0">
                <a:solidFill>
                  <a:srgbClr val="000000"/>
                </a:solidFill>
                <a:effectLst/>
                <a:latin typeface="Calibri"/>
                <a:cs typeface="Arial"/>
              </a:rPr>
              <a:t>The Department also invited written comments</a:t>
            </a:r>
            <a:r>
              <a:rPr lang="en-US" sz="2900">
                <a:solidFill>
                  <a:srgbClr val="000000"/>
                </a:solidFill>
                <a:latin typeface="Calibri"/>
                <a:cs typeface="Arial"/>
              </a:rPr>
              <a:t>. </a:t>
            </a:r>
            <a:endParaRPr lang="en-US" sz="2900">
              <a:solidFill>
                <a:srgbClr val="000000"/>
              </a:solidFill>
            </a:endParaRPr>
          </a:p>
          <a:p>
            <a:r>
              <a:rPr lang="en-US" sz="2900" b="0" i="0">
                <a:solidFill>
                  <a:srgbClr val="000000"/>
                </a:solidFill>
                <a:effectLst/>
                <a:latin typeface="Calibri"/>
                <a:cs typeface="Arial"/>
              </a:rPr>
              <a:t>Written comments were </a:t>
            </a:r>
            <a:r>
              <a:rPr lang="en-US" sz="2900">
                <a:solidFill>
                  <a:srgbClr val="000000"/>
                </a:solidFill>
                <a:latin typeface="Calibri"/>
                <a:cs typeface="Arial"/>
              </a:rPr>
              <a:t>provided by government </a:t>
            </a:r>
            <a:r>
              <a:rPr lang="en-US" sz="2900" b="0" i="0">
                <a:solidFill>
                  <a:srgbClr val="000000"/>
                </a:solidFill>
                <a:effectLst/>
                <a:latin typeface="Calibri"/>
                <a:cs typeface="Arial"/>
              </a:rPr>
              <a:t>officials</a:t>
            </a:r>
            <a:r>
              <a:rPr lang="en-US" sz="2900">
                <a:solidFill>
                  <a:srgbClr val="000000"/>
                </a:solidFill>
                <a:latin typeface="Calibri"/>
                <a:cs typeface="Arial"/>
              </a:rPr>
              <a:t>, district employees,</a:t>
            </a:r>
            <a:r>
              <a:rPr lang="en-US" sz="2900" b="0" i="0">
                <a:solidFill>
                  <a:srgbClr val="000000"/>
                </a:solidFill>
                <a:effectLst/>
                <a:latin typeface="Calibri"/>
                <a:cs typeface="Arial"/>
              </a:rPr>
              <a:t> organizations, and members of the public</a:t>
            </a:r>
            <a:r>
              <a:rPr lang="en-US" b="0" i="0">
                <a:solidFill>
                  <a:srgbClr val="000000"/>
                </a:solidFill>
                <a:effectLst/>
                <a:latin typeface="Calibri"/>
                <a:cs typeface="Arial"/>
              </a:rPr>
              <a:t>.</a:t>
            </a:r>
            <a:r>
              <a:rPr lang="en-US">
                <a:solidFill>
                  <a:srgbClr val="000000"/>
                </a:solidFill>
                <a:latin typeface="Calibri"/>
                <a:cs typeface="Arial"/>
              </a:rPr>
              <a:t> </a:t>
            </a:r>
            <a:endParaRPr lang="en-US">
              <a:solidFill>
                <a:srgbClr val="000000"/>
              </a:solidFill>
            </a:endParaRPr>
          </a:p>
          <a:p>
            <a:pPr marL="0" indent="0">
              <a:buNone/>
            </a:pPr>
            <a:endParaRPr lang="en-US">
              <a:latin typeface="Calibri"/>
            </a:endParaRPr>
          </a:p>
          <a:p>
            <a:pPr marL="0" indent="0">
              <a:buNone/>
            </a:pPr>
            <a:r>
              <a:rPr lang="en-US" b="1">
                <a:solidFill>
                  <a:srgbClr val="000000"/>
                </a:solidFill>
                <a:effectLst/>
                <a:latin typeface="Calibri"/>
                <a:cs typeface="Calibri"/>
              </a:rPr>
              <a:t>A </a:t>
            </a:r>
            <a:r>
              <a:rPr lang="en-US" b="1">
                <a:solidFill>
                  <a:srgbClr val="000000"/>
                </a:solidFill>
                <a:latin typeface="Calibri"/>
                <a:cs typeface="Calibri"/>
              </a:rPr>
              <a:t>link to the public hearing and copies of</a:t>
            </a:r>
            <a:r>
              <a:rPr lang="en-US" b="1">
                <a:solidFill>
                  <a:srgbClr val="000000"/>
                </a:solidFill>
                <a:latin typeface="Calibri"/>
                <a:cs typeface="Arial"/>
              </a:rPr>
              <a:t> </a:t>
            </a:r>
            <a:r>
              <a:rPr lang="en-US" b="1">
                <a:solidFill>
                  <a:srgbClr val="000000"/>
                </a:solidFill>
                <a:effectLst/>
                <a:latin typeface="Calibri"/>
                <a:cs typeface="Arial"/>
              </a:rPr>
              <a:t>all written public comment </a:t>
            </a:r>
            <a:r>
              <a:rPr lang="en-US" b="1">
                <a:solidFill>
                  <a:srgbClr val="000000"/>
                </a:solidFill>
                <a:latin typeface="Calibri"/>
                <a:cs typeface="Arial"/>
              </a:rPr>
              <a:t>are</a:t>
            </a:r>
            <a:r>
              <a:rPr lang="en-US" b="1">
                <a:solidFill>
                  <a:srgbClr val="000000"/>
                </a:solidFill>
                <a:effectLst/>
                <a:latin typeface="Calibri"/>
                <a:cs typeface="Arial"/>
              </a:rPr>
              <a:t> in your materials.</a:t>
            </a:r>
            <a:r>
              <a:rPr lang="en-US" b="1">
                <a:solidFill>
                  <a:srgbClr val="000000"/>
                </a:solidFill>
                <a:latin typeface="Calibri"/>
                <a:cs typeface="Arial"/>
              </a:rPr>
              <a:t> </a:t>
            </a:r>
            <a:endParaRPr lang="en-US" b="1">
              <a:latin typeface="Calibri"/>
              <a:cs typeface="Arial"/>
            </a:endParaRPr>
          </a:p>
        </p:txBody>
      </p:sp>
      <p:sp>
        <p:nvSpPr>
          <p:cNvPr id="3" name="Title 2">
            <a:extLst>
              <a:ext uri="{FF2B5EF4-FFF2-40B4-BE49-F238E27FC236}">
                <a16:creationId xmlns:a16="http://schemas.microsoft.com/office/drawing/2014/main" id="{4274D4A4-15A6-4628-8E4B-88050D32AD61}"/>
              </a:ext>
            </a:extLst>
          </p:cNvPr>
          <p:cNvSpPr>
            <a:spLocks noGrp="1"/>
          </p:cNvSpPr>
          <p:nvPr>
            <p:ph type="title"/>
          </p:nvPr>
        </p:nvSpPr>
        <p:spPr/>
        <p:txBody>
          <a:bodyPr/>
          <a:lstStyle/>
          <a:p>
            <a:r>
              <a:rPr lang="en-US"/>
              <a:t>Public Comment Received </a:t>
            </a:r>
          </a:p>
        </p:txBody>
      </p:sp>
    </p:spTree>
    <p:extLst>
      <p:ext uri="{BB962C8B-B14F-4D97-AF65-F5344CB8AC3E}">
        <p14:creationId xmlns:p14="http://schemas.microsoft.com/office/powerpoint/2010/main" val="345496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7BF5D-7A9E-47E5-B2F1-6F20E6A3F9BD}"/>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b="0" i="0">
                <a:solidFill>
                  <a:srgbClr val="000000"/>
                </a:solidFill>
                <a:effectLst/>
                <a:latin typeface="Calibri"/>
                <a:cs typeface="Arial"/>
              </a:rPr>
              <a:t>In </a:t>
            </a:r>
            <a:r>
              <a:rPr lang="en-US">
                <a:solidFill>
                  <a:srgbClr val="000000"/>
                </a:solidFill>
                <a:latin typeface="Calibri"/>
                <a:cs typeface="Arial"/>
              </a:rPr>
              <a:t>early January</a:t>
            </a:r>
            <a:r>
              <a:rPr lang="en-US" b="0" i="0">
                <a:solidFill>
                  <a:srgbClr val="000000"/>
                </a:solidFill>
                <a:effectLst/>
                <a:latin typeface="Calibri"/>
                <a:cs typeface="Arial"/>
              </a:rPr>
              <a:t>, the Department conducted an extensive, </a:t>
            </a:r>
            <a:r>
              <a:rPr lang="en-US">
                <a:solidFill>
                  <a:srgbClr val="000000"/>
                </a:solidFill>
                <a:latin typeface="Calibri"/>
                <a:cs typeface="Arial"/>
              </a:rPr>
              <a:t>2.5 hour </a:t>
            </a:r>
            <a:r>
              <a:rPr lang="en-US" b="0" i="0">
                <a:solidFill>
                  <a:srgbClr val="000000"/>
                </a:solidFill>
                <a:effectLst/>
                <a:latin typeface="Calibri"/>
                <a:cs typeface="Arial"/>
              </a:rPr>
              <a:t>interview with the applicant group to </a:t>
            </a:r>
            <a:r>
              <a:rPr lang="en-US">
                <a:solidFill>
                  <a:srgbClr val="000000"/>
                </a:solidFill>
                <a:latin typeface="Calibri"/>
                <a:cs typeface="Calibri"/>
              </a:rPr>
              <a:t>gather additional evidence related to the criteria and to </a:t>
            </a:r>
            <a:r>
              <a:rPr lang="en-US" b="0" i="0">
                <a:solidFill>
                  <a:srgbClr val="000000"/>
                </a:solidFill>
                <a:effectLst/>
                <a:latin typeface="Calibri"/>
                <a:cs typeface="Calibri"/>
              </a:rPr>
              <a:t>assess</a:t>
            </a:r>
            <a:r>
              <a:rPr lang="en-US">
                <a:solidFill>
                  <a:srgbClr val="000000"/>
                </a:solidFill>
                <a:latin typeface="Calibri"/>
                <a:cs typeface="Calibri"/>
              </a:rPr>
              <a:t> readiness </a:t>
            </a:r>
            <a:r>
              <a:rPr lang="en-US">
                <a:solidFill>
                  <a:srgbClr val="000000"/>
                </a:solidFill>
                <a:latin typeface="Calibri"/>
                <a:cs typeface="Arial"/>
              </a:rPr>
              <a:t>to</a:t>
            </a:r>
            <a:r>
              <a:rPr lang="en-US" b="0" i="0">
                <a:solidFill>
                  <a:srgbClr val="000000"/>
                </a:solidFill>
                <a:effectLst/>
                <a:latin typeface="Calibri"/>
                <a:cs typeface="Arial"/>
              </a:rPr>
              <a:t> </a:t>
            </a:r>
            <a:r>
              <a:rPr lang="en-US">
                <a:solidFill>
                  <a:srgbClr val="000000"/>
                </a:solidFill>
                <a:latin typeface="Calibri"/>
                <a:cs typeface="Arial"/>
              </a:rPr>
              <a:t>establish</a:t>
            </a:r>
            <a:r>
              <a:rPr lang="en-US" b="0" i="0">
                <a:solidFill>
                  <a:srgbClr val="000000"/>
                </a:solidFill>
                <a:effectLst/>
                <a:latin typeface="Calibri"/>
                <a:cs typeface="Arial"/>
              </a:rPr>
              <a:t> and operate a high-quality charter school.</a:t>
            </a:r>
            <a:r>
              <a:rPr lang="en-US">
                <a:solidFill>
                  <a:srgbClr val="000000"/>
                </a:solidFill>
                <a:latin typeface="Calibri"/>
                <a:cs typeface="Arial"/>
              </a:rPr>
              <a:t> </a:t>
            </a:r>
            <a:endParaRPr lang="en-US" b="0" i="0">
              <a:solidFill>
                <a:srgbClr val="000000"/>
              </a:solidFill>
              <a:effectLst/>
              <a:latin typeface="Calibri"/>
            </a:endParaRPr>
          </a:p>
          <a:p>
            <a:pPr marL="0" indent="0">
              <a:buNone/>
            </a:pPr>
            <a:endParaRPr lang="en-US">
              <a:solidFill>
                <a:srgbClr val="000000"/>
              </a:solidFill>
              <a:latin typeface="Calibri"/>
              <a:cs typeface="Arial"/>
            </a:endParaRPr>
          </a:p>
          <a:p>
            <a:pPr marL="0" indent="0">
              <a:buNone/>
            </a:pPr>
            <a:r>
              <a:rPr lang="en-US">
                <a:solidFill>
                  <a:srgbClr val="000000"/>
                </a:solidFill>
                <a:latin typeface="Calibri"/>
                <a:cs typeface="Arial"/>
              </a:rPr>
              <a:t>Questions asked during the interview were based on the application reviewers’ comments, statements made at the public hearing, and written public comment submitted by the deadline of January 4, 2023.</a:t>
            </a:r>
            <a:endParaRPr lang="en-US">
              <a:solidFill>
                <a:srgbClr val="000000"/>
              </a:solidFill>
              <a:latin typeface="Calibri"/>
            </a:endParaRPr>
          </a:p>
          <a:p>
            <a:pPr marL="0" indent="0">
              <a:buNone/>
            </a:pPr>
            <a:endParaRPr lang="en-US">
              <a:solidFill>
                <a:srgbClr val="000000"/>
              </a:solidFill>
              <a:latin typeface="Calibri"/>
              <a:cs typeface="Arial"/>
            </a:endParaRPr>
          </a:p>
          <a:p>
            <a:pPr marL="0" indent="0">
              <a:buNone/>
            </a:pPr>
            <a:r>
              <a:rPr lang="en-US" b="1" i="0">
                <a:solidFill>
                  <a:srgbClr val="000000"/>
                </a:solidFill>
                <a:effectLst/>
                <a:latin typeface="Calibri"/>
                <a:cs typeface="Arial"/>
              </a:rPr>
              <a:t>A full interview summary, including a list of participants, </a:t>
            </a:r>
            <a:r>
              <a:rPr lang="en-US" b="1">
                <a:solidFill>
                  <a:srgbClr val="000000"/>
                </a:solidFill>
                <a:latin typeface="Calibri"/>
                <a:cs typeface="Arial"/>
              </a:rPr>
              <a:t>are included</a:t>
            </a:r>
            <a:r>
              <a:rPr lang="en-US" b="1" i="0">
                <a:solidFill>
                  <a:srgbClr val="000000"/>
                </a:solidFill>
                <a:effectLst/>
                <a:latin typeface="Calibri"/>
                <a:cs typeface="Arial"/>
              </a:rPr>
              <a:t> </a:t>
            </a:r>
            <a:r>
              <a:rPr lang="en-US" b="1">
                <a:solidFill>
                  <a:srgbClr val="000000"/>
                </a:solidFill>
                <a:latin typeface="Calibri"/>
                <a:cs typeface="Arial"/>
              </a:rPr>
              <a:t>in </a:t>
            </a:r>
            <a:r>
              <a:rPr lang="en-US" b="1" i="0">
                <a:solidFill>
                  <a:srgbClr val="000000"/>
                </a:solidFill>
                <a:effectLst/>
                <a:latin typeface="Calibri"/>
                <a:cs typeface="Arial"/>
              </a:rPr>
              <a:t>your materials.</a:t>
            </a:r>
            <a:endParaRPr lang="en-US" b="1">
              <a:latin typeface="Calibri"/>
              <a:cs typeface="Arial"/>
            </a:endParaRPr>
          </a:p>
        </p:txBody>
      </p:sp>
      <p:sp>
        <p:nvSpPr>
          <p:cNvPr id="3" name="Title 2">
            <a:extLst>
              <a:ext uri="{FF2B5EF4-FFF2-40B4-BE49-F238E27FC236}">
                <a16:creationId xmlns:a16="http://schemas.microsoft.com/office/drawing/2014/main" id="{4274D4A4-15A6-4628-8E4B-88050D32AD61}"/>
              </a:ext>
            </a:extLst>
          </p:cNvPr>
          <p:cNvSpPr>
            <a:spLocks noGrp="1"/>
          </p:cNvSpPr>
          <p:nvPr>
            <p:ph type="title"/>
          </p:nvPr>
        </p:nvSpPr>
        <p:spPr/>
        <p:txBody>
          <a:bodyPr/>
          <a:lstStyle/>
          <a:p>
            <a:r>
              <a:rPr lang="en-US">
                <a:latin typeface="Arial"/>
                <a:cs typeface="Arial"/>
              </a:rPr>
              <a:t>Interview</a:t>
            </a:r>
          </a:p>
        </p:txBody>
      </p:sp>
    </p:spTree>
    <p:extLst>
      <p:ext uri="{BB962C8B-B14F-4D97-AF65-F5344CB8AC3E}">
        <p14:creationId xmlns:p14="http://schemas.microsoft.com/office/powerpoint/2010/main" val="1551063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EED98F6272644B693E6BBBB80AC28" ma:contentTypeVersion="14" ma:contentTypeDescription="Create a new document." ma:contentTypeScope="" ma:versionID="b181ecfbf5fb369bcefdd64b7db60712">
  <xsd:schema xmlns:xsd="http://www.w3.org/2001/XMLSchema" xmlns:xs="http://www.w3.org/2001/XMLSchema" xmlns:p="http://schemas.microsoft.com/office/2006/metadata/properties" xmlns:ns2="b4f9eb54-60b0-4ef1-b507-fba3c7eb8bf0" xmlns:ns3="fdcd57df-05e8-4749-9cc8-5afe3dcd00a5" targetNamespace="http://schemas.microsoft.com/office/2006/metadata/properties" ma:root="true" ma:fieldsID="9057751246863167ece704329bdc767f" ns2:_="" ns3:_="">
    <xsd:import namespace="b4f9eb54-60b0-4ef1-b507-fba3c7eb8bf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f9eb54-60b0-4ef1-b507-fba3c7eb8b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Krukonis, Amy (DESE)</DisplayName>
        <AccountId>18</AccountId>
        <AccountType/>
      </UserInfo>
      <UserInfo>
        <DisplayName>Schneider, Rhoda E (DESE)</DisplayName>
        <AccountId>301</AccountId>
        <AccountType/>
      </UserInfo>
      <UserInfo>
        <DisplayName>Valcourt, Kristin (DESE)</DisplayName>
        <AccountId>86</AccountId>
        <AccountType/>
      </UserInfo>
      <UserInfo>
        <DisplayName>Alvarez, Iraida (DESE)</DisplayName>
        <AccountId>346</AccountId>
        <AccountType/>
      </UserInfo>
      <UserInfo>
        <DisplayName>Bettencourt, Helene H. (DESE)</DisplayName>
        <AccountId>243</AccountId>
        <AccountType/>
      </UserInfo>
      <UserInfo>
        <DisplayName>Sullivan, Courtney (DESE)</DisplayName>
        <AccountId>272</AccountId>
        <AccountType/>
      </UserInfo>
      <UserInfo>
        <DisplayName>Sahni, Amrita D. (DESE)</DisplayName>
        <AccountId>4723</AccountId>
        <AccountType/>
      </UserInfo>
      <UserInfo>
        <DisplayName>Bagg, Alison (DESE)</DisplayName>
        <AccountId>122</AccountId>
        <AccountType/>
      </UserInfo>
      <UserInfo>
        <DisplayName>Steenland, Deborah (DESE)</DisplayName>
        <AccountId>244</AccountId>
        <AccountType/>
      </UserInfo>
      <UserInfo>
        <DisplayName>Chuang, Cliff (DESE)</DisplayName>
        <AccountId>117</AccountId>
        <AccountType/>
      </UserInfo>
      <UserInfo>
        <DisplayName>Hopkins, Alyssa (DESE)</DisplayName>
        <AccountId>91</AccountId>
        <AccountType/>
      </UserInfo>
    </SharedWithUsers>
    <lcf76f155ced4ddcb4097134ff3c332f xmlns="b4f9eb54-60b0-4ef1-b507-fba3c7eb8bf0">
      <Terms xmlns="http://schemas.microsoft.com/office/infopath/2007/PartnerControls"/>
    </lcf76f155ced4ddcb4097134ff3c332f>
    <TaxCatchAll xmlns="fdcd57df-05e8-4749-9cc8-5afe3dcd00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FF1E2F-F017-426A-A358-20FD83C35B46}">
  <ds:schemaRefs>
    <ds:schemaRef ds:uri="b4f9eb54-60b0-4ef1-b507-fba3c7eb8bf0"/>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http://purl.org/dc/elements/1.1/"/>
    <ds:schemaRef ds:uri="http://schemas.microsoft.com/office/2006/metadata/properties"/>
    <ds:schemaRef ds:uri="http://purl.org/dc/terms/"/>
    <ds:schemaRef ds:uri="http://schemas.openxmlformats.org/package/2006/metadata/core-properties"/>
    <ds:schemaRef ds:uri="fdcd57df-05e8-4749-9cc8-5afe3dcd00a5"/>
    <ds:schemaRef ds:uri="http://purl.org/dc/dcmitype/"/>
    <ds:schemaRef ds:uri="http://schemas.microsoft.com/office/infopath/2007/PartnerControls"/>
    <ds:schemaRef ds:uri="http://schemas.microsoft.com/office/2006/documentManagement/types"/>
    <ds:schemaRef ds:uri="b4f9eb54-60b0-4ef1-b507-fba3c7eb8bf0"/>
    <ds:schemaRef ds:uri="http://www.w3.org/XML/1998/namespac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1333</Words>
  <Application>Microsoft Office PowerPoint</Application>
  <PresentationFormat>Widescreen</PresentationFormat>
  <Paragraphs>164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2022-23 Charter School Application Process</vt:lpstr>
      <vt:lpstr>Purposes of Establishing Charter Schools G.L. c. 71, § 89 (b)</vt:lpstr>
      <vt:lpstr>Eligible Applicants for Charter Schools G.L. c. 71, § 89 (d)</vt:lpstr>
      <vt:lpstr>Board’s Role as Charter Authorizer</vt:lpstr>
      <vt:lpstr>February Discussion and Vote</vt:lpstr>
      <vt:lpstr>Process Overview</vt:lpstr>
      <vt:lpstr>Review According to Criteria</vt:lpstr>
      <vt:lpstr>Public Comment Received </vt:lpstr>
      <vt:lpstr>Interview</vt:lpstr>
      <vt:lpstr>Evidence Summary</vt:lpstr>
      <vt:lpstr>Commissioner Recommendation</vt:lpstr>
      <vt:lpstr>Opening Procedures for New Charters</vt:lpstr>
      <vt:lpstr>Overview of Opening Procedures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February 2023 Regular Meeting Item 1 PowerPoint: 2022-23 Charter School Application Process</dc:title>
  <dc:subject/>
  <dc:creator>DESE</dc:creator>
  <cp:lastModifiedBy>Zou, Dong (EOE)</cp:lastModifiedBy>
  <cp:revision>4</cp:revision>
  <dcterms:created xsi:type="dcterms:W3CDTF">2022-10-11T20:32:22Z</dcterms:created>
  <dcterms:modified xsi:type="dcterms:W3CDTF">2023-02-28T17:01:56Z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28 2023 12:00AM</vt:lpwstr>
  </property>
</Properties>
</file>