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336" r:id="rId7"/>
    <p:sldId id="263" r:id="rId8"/>
    <p:sldId id="262" r:id="rId9"/>
    <p:sldId id="334" r:id="rId10"/>
    <p:sldId id="335" r:id="rId11"/>
    <p:sldId id="338" r:id="rId12"/>
    <p:sldId id="340" r:id="rId13"/>
    <p:sldId id="33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47B6"/>
    <a:srgbClr val="8397E7"/>
    <a:srgbClr val="AFCBFD"/>
    <a:srgbClr val="93A9FF"/>
    <a:srgbClr val="86A9E2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87436-DFC3-4423-A252-32874B76E540}" v="108" dt="2023-11-20T21:25:22.538"/>
    <p1510:client id="{CF82E2EF-E8C0-479E-9550-9ECA14BC657B}" v="3" dt="2023-11-20T17:31:39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BCB87436-DFC3-4423-A252-32874B76E540}"/>
    <pc:docChg chg="modSld">
      <pc:chgData name="Sullivan, Courtney (DESE)" userId="bb054bc9-ef4a-419b-8326-5f2044d9e48f" providerId="ADAL" clId="{BCB87436-DFC3-4423-A252-32874B76E540}" dt="2023-11-20T21:25:58.277" v="111" actId="13244"/>
      <pc:docMkLst>
        <pc:docMk/>
      </pc:docMkLst>
      <pc:sldChg chg="modSp">
        <pc:chgData name="Sullivan, Courtney (DESE)" userId="bb054bc9-ef4a-419b-8326-5f2044d9e48f" providerId="ADAL" clId="{BCB87436-DFC3-4423-A252-32874B76E540}" dt="2023-11-20T21:25:22.538" v="107" actId="962"/>
        <pc:sldMkLst>
          <pc:docMk/>
          <pc:sldMk cId="1766890895" sldId="261"/>
        </pc:sldMkLst>
        <pc:graphicFrameChg chg="mod">
          <ac:chgData name="Sullivan, Courtney (DESE)" userId="bb054bc9-ef4a-419b-8326-5f2044d9e48f" providerId="ADAL" clId="{BCB87436-DFC3-4423-A252-32874B76E540}" dt="2023-11-20T21:25:22.538" v="107" actId="962"/>
          <ac:graphicFrameMkLst>
            <pc:docMk/>
            <pc:sldMk cId="1766890895" sldId="261"/>
            <ac:graphicFrameMk id="4" creationId="{12E1050E-FA29-9579-F091-BA05FF07E5FE}"/>
          </ac:graphicFrameMkLst>
        </pc:graphicFrameChg>
      </pc:sldChg>
      <pc:sldChg chg="modSp mod">
        <pc:chgData name="Sullivan, Courtney (DESE)" userId="bb054bc9-ef4a-419b-8326-5f2044d9e48f" providerId="ADAL" clId="{BCB87436-DFC3-4423-A252-32874B76E540}" dt="2023-11-20T21:25:35.303" v="108" actId="13244"/>
        <pc:sldMkLst>
          <pc:docMk/>
          <pc:sldMk cId="4072223035" sldId="262"/>
        </pc:sldMkLst>
        <pc:spChg chg="ord">
          <ac:chgData name="Sullivan, Courtney (DESE)" userId="bb054bc9-ef4a-419b-8326-5f2044d9e48f" providerId="ADAL" clId="{BCB87436-DFC3-4423-A252-32874B76E540}" dt="2023-11-20T21:25:35.303" v="108" actId="13244"/>
          <ac:spMkLst>
            <pc:docMk/>
            <pc:sldMk cId="4072223035" sldId="262"/>
            <ac:spMk id="3" creationId="{FC113757-816C-0655-41B5-8B599F9DACA1}"/>
          </ac:spMkLst>
        </pc:spChg>
      </pc:sldChg>
      <pc:sldChg chg="modSp mod">
        <pc:chgData name="Sullivan, Courtney (DESE)" userId="bb054bc9-ef4a-419b-8326-5f2044d9e48f" providerId="ADAL" clId="{BCB87436-DFC3-4423-A252-32874B76E540}" dt="2023-11-20T21:25:58.277" v="111" actId="13244"/>
        <pc:sldMkLst>
          <pc:docMk/>
          <pc:sldMk cId="327639665" sldId="337"/>
        </pc:sldMkLst>
        <pc:spChg chg="ord">
          <ac:chgData name="Sullivan, Courtney (DESE)" userId="bb054bc9-ef4a-419b-8326-5f2044d9e48f" providerId="ADAL" clId="{BCB87436-DFC3-4423-A252-32874B76E540}" dt="2023-11-20T21:25:58.277" v="111" actId="13244"/>
          <ac:spMkLst>
            <pc:docMk/>
            <pc:sldMk cId="327639665" sldId="337"/>
            <ac:spMk id="3" creationId="{5EFC5F53-E155-26AB-144B-5B85C422E07E}"/>
          </ac:spMkLst>
        </pc:spChg>
      </pc:sldChg>
      <pc:sldChg chg="modSp mod">
        <pc:chgData name="Sullivan, Courtney (DESE)" userId="bb054bc9-ef4a-419b-8326-5f2044d9e48f" providerId="ADAL" clId="{BCB87436-DFC3-4423-A252-32874B76E540}" dt="2023-11-20T21:25:43.491" v="109" actId="13244"/>
        <pc:sldMkLst>
          <pc:docMk/>
          <pc:sldMk cId="2116044086" sldId="338"/>
        </pc:sldMkLst>
        <pc:spChg chg="ord">
          <ac:chgData name="Sullivan, Courtney (DESE)" userId="bb054bc9-ef4a-419b-8326-5f2044d9e48f" providerId="ADAL" clId="{BCB87436-DFC3-4423-A252-32874B76E540}" dt="2023-11-20T21:25:43.491" v="109" actId="13244"/>
          <ac:spMkLst>
            <pc:docMk/>
            <pc:sldMk cId="2116044086" sldId="338"/>
            <ac:spMk id="3" creationId="{D4BAC3E2-185A-4EEB-F445-6CBC2F10A463}"/>
          </ac:spMkLst>
        </pc:spChg>
      </pc:sldChg>
      <pc:sldChg chg="modSp mod">
        <pc:chgData name="Sullivan, Courtney (DESE)" userId="bb054bc9-ef4a-419b-8326-5f2044d9e48f" providerId="ADAL" clId="{BCB87436-DFC3-4423-A252-32874B76E540}" dt="2023-11-20T21:25:50.918" v="110" actId="13244"/>
        <pc:sldMkLst>
          <pc:docMk/>
          <pc:sldMk cId="2973991298" sldId="340"/>
        </pc:sldMkLst>
        <pc:spChg chg="ord">
          <ac:chgData name="Sullivan, Courtney (DESE)" userId="bb054bc9-ef4a-419b-8326-5f2044d9e48f" providerId="ADAL" clId="{BCB87436-DFC3-4423-A252-32874B76E540}" dt="2023-11-20T21:25:50.918" v="110" actId="13244"/>
          <ac:spMkLst>
            <pc:docMk/>
            <pc:sldMk cId="2973991298" sldId="340"/>
            <ac:spMk id="3" creationId="{D4BAC3E2-185A-4EEB-F445-6CBC2F10A4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 Absenteeism Rate (10% threshold)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12.9</c:v>
                </c:pt>
                <c:pt idx="1">
                  <c:v>29.9</c:v>
                </c:pt>
                <c:pt idx="2">
                  <c:v>27.7</c:v>
                </c:pt>
                <c:pt idx="3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6-4F0A-927C-B4E1D6EB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307208"/>
        <c:axId val="776306224"/>
      </c:lineChart>
      <c:catAx>
        <c:axId val="77630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306224"/>
        <c:crosses val="autoZero"/>
        <c:auto val="1"/>
        <c:lblAlgn val="ctr"/>
        <c:lblOffset val="100"/>
        <c:noMultiLvlLbl val="0"/>
      </c:catAx>
      <c:valAx>
        <c:axId val="7763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30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457909" cy="3564778"/>
          </a:xfrm>
        </p:spPr>
        <p:txBody>
          <a:bodyPr>
            <a:noAutofit/>
          </a:bodyPr>
          <a:lstStyle/>
          <a:p>
            <a:r>
              <a:rPr lang="en-US" sz="5400" dirty="0"/>
              <a:t>The Weighting of Chronic Absenteeism in the Accountability System: Process and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3779" y="5466945"/>
            <a:ext cx="6770451" cy="13910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November 21,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FC5F53-E155-26AB-144B-5B85C422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for changing weighting in accountability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69036-F4BF-9C61-BADC-3650369F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from BESE’s Accountability and Assistance Advisory Committee (AAAC) scheduled for December 6th</a:t>
            </a:r>
          </a:p>
          <a:p>
            <a:r>
              <a:rPr lang="en-US" dirty="0"/>
              <a:t>Feedback from BESE on proposed changes</a:t>
            </a:r>
          </a:p>
          <a:p>
            <a:r>
              <a:rPr lang="en-US" dirty="0"/>
              <a:t>Public comment period – not a regulatory change so length is discretionary</a:t>
            </a:r>
          </a:p>
          <a:p>
            <a:r>
              <a:rPr lang="en-US" dirty="0"/>
              <a:t>BESE vote and changes for approval to USED</a:t>
            </a:r>
          </a:p>
        </p:txBody>
      </p:sp>
    </p:spTree>
    <p:extLst>
      <p:ext uri="{BB962C8B-B14F-4D97-AF65-F5344CB8AC3E}">
        <p14:creationId xmlns:p14="http://schemas.microsoft.com/office/powerpoint/2010/main" val="3276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99920" cy="1042852"/>
          </a:xfrm>
        </p:spPr>
        <p:txBody>
          <a:bodyPr>
            <a:noAutofit/>
          </a:bodyPr>
          <a:lstStyle/>
          <a:p>
            <a:r>
              <a:rPr lang="en-US" sz="3200" dirty="0"/>
              <a:t>Chronic absenteeism </a:t>
            </a:r>
            <a:r>
              <a:rPr lang="en-US" sz="3200"/>
              <a:t>rate - 2019 </a:t>
            </a:r>
            <a:r>
              <a:rPr lang="en-US" sz="3200" dirty="0"/>
              <a:t>to 2023</a:t>
            </a:r>
          </a:p>
        </p:txBody>
      </p:sp>
      <p:graphicFrame>
        <p:nvGraphicFramePr>
          <p:cNvPr id="4" name="Chart 3" descr="Chronic Absenteeism Rate (10% threshold) graph">
            <a:extLst>
              <a:ext uri="{FF2B5EF4-FFF2-40B4-BE49-F238E27FC236}">
                <a16:creationId xmlns:a16="http://schemas.microsoft.com/office/drawing/2014/main" id="{12E1050E-FA29-9579-F091-BA05FF07E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578228"/>
              </p:ext>
            </p:extLst>
          </p:nvPr>
        </p:nvGraphicFramePr>
        <p:xfrm>
          <a:off x="838200" y="2057399"/>
          <a:ext cx="9957047" cy="35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81F04-2747-98A5-B87A-17B243D2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Chronic absenteeism by grade span 2019-2023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1DD56-13A9-03F4-2698-B34B87BF9F53}"/>
              </a:ext>
            </a:extLst>
          </p:cNvPr>
          <p:cNvSpPr txBox="1"/>
          <p:nvPr/>
        </p:nvSpPr>
        <p:spPr>
          <a:xfrm>
            <a:off x="1811044" y="1873189"/>
            <a:ext cx="88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Variance across grade spans, but all well behind pre-pandemic levels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007494C-1C39-3C58-8A3B-C494C21951ED}"/>
              </a:ext>
            </a:extLst>
          </p:cNvPr>
          <p:cNvGraphicFramePr>
            <a:graphicFrameLocks noGrp="1"/>
          </p:cNvGraphicFramePr>
          <p:nvPr/>
        </p:nvGraphicFramePr>
        <p:xfrm>
          <a:off x="2872089" y="2800065"/>
          <a:ext cx="677333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3150014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60679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44839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5318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0281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CA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2023</a:t>
                      </a:r>
                    </a:p>
                    <a:p>
                      <a:pPr algn="ctr"/>
                      <a:r>
                        <a:rPr lang="en-US"/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 Change 19-23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44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Elem/MS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3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MS/HS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7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6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DE65F5-3D54-A850-46DD-10AFF123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57878" cy="1042852"/>
          </a:xfrm>
        </p:spPr>
        <p:txBody>
          <a:bodyPr>
            <a:noAutofit/>
          </a:bodyPr>
          <a:lstStyle/>
          <a:p>
            <a:r>
              <a:rPr lang="en-US" sz="3200"/>
              <a:t>MCAS achievement results for chronically absent students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D4CE16-5AB8-AE76-0A6A-51675D8B7F9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120160"/>
          <a:ext cx="7784863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06">
                  <a:extLst>
                    <a:ext uri="{9D8B030D-6E8A-4147-A177-3AD203B41FA5}">
                      <a16:colId xmlns:a16="http://schemas.microsoft.com/office/drawing/2014/main" val="226126384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7781581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1357976565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493908918"/>
                    </a:ext>
                  </a:extLst>
                </a:gridCol>
                <a:gridCol w="1242705">
                  <a:extLst>
                    <a:ext uri="{9D8B030D-6E8A-4147-A177-3AD203B41FA5}">
                      <a16:colId xmlns:a16="http://schemas.microsoft.com/office/drawing/2014/main" val="1790879972"/>
                    </a:ext>
                  </a:extLst>
                </a:gridCol>
                <a:gridCol w="1123399">
                  <a:extLst>
                    <a:ext uri="{9D8B030D-6E8A-4147-A177-3AD203B41FA5}">
                      <a16:colId xmlns:a16="http://schemas.microsoft.com/office/drawing/2014/main" val="3501467303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21678748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ELA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2023 Average Scaled Score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2023 % Meeting or Exceeding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41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01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33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085572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2119791-7CA8-E48E-97D7-BB4788CF6FC6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4074727"/>
          <a:ext cx="7784863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06">
                  <a:extLst>
                    <a:ext uri="{9D8B030D-6E8A-4147-A177-3AD203B41FA5}">
                      <a16:colId xmlns:a16="http://schemas.microsoft.com/office/drawing/2014/main" val="226126384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7781581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1357976565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493908918"/>
                    </a:ext>
                  </a:extLst>
                </a:gridCol>
                <a:gridCol w="1242705">
                  <a:extLst>
                    <a:ext uri="{9D8B030D-6E8A-4147-A177-3AD203B41FA5}">
                      <a16:colId xmlns:a16="http://schemas.microsoft.com/office/drawing/2014/main" val="1790879972"/>
                    </a:ext>
                  </a:extLst>
                </a:gridCol>
                <a:gridCol w="1123399">
                  <a:extLst>
                    <a:ext uri="{9D8B030D-6E8A-4147-A177-3AD203B41FA5}">
                      <a16:colId xmlns:a16="http://schemas.microsoft.com/office/drawing/2014/main" val="3501467303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21678748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Math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2023 Average Scaled Score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2023 % Meeting or Exceeding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41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01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33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08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98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Weighting of Chronic Absenteeism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72B47-86F5-433C-B42A-A36EC9AA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DESE is interested in increasing the weighting in the accountability system for 2024 to highlight the importance of the emerging post-pandemic problem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Coupled with DESE initiative to offer seed funding to districts and public service campaign to illustrate need for all parties to address issue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Weighting of Indicators: Non-High Schools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altLang="zh-CN" sz="100">
              <a:solidFill>
                <a:srgbClr val="FFC000"/>
              </a:solidFill>
            </a:endParaRPr>
          </a:p>
        </p:txBody>
      </p:sp>
      <p:graphicFrame>
        <p:nvGraphicFramePr>
          <p:cNvPr id="6" name="Table 5" descr="Weighting of percentile indicators in non-high schools"/>
          <p:cNvGraphicFramePr>
            <a:graphicFrameLocks noGrp="1"/>
          </p:cNvGraphicFramePr>
          <p:nvPr/>
        </p:nvGraphicFramePr>
        <p:xfrm>
          <a:off x="1652049" y="2161063"/>
          <a:ext cx="8672749" cy="38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Weighting (3:1)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8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ELA,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math, and science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MCAS average composite scaled scores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Growth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SGPs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ELs making progress towards attaining English language 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Indicators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absenteeism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1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Weighting of Indicators: High Schools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 sz="100">
              <a:solidFill>
                <a:srgbClr val="FFC000"/>
              </a:solidFill>
            </a:endParaRPr>
          </a:p>
        </p:txBody>
      </p:sp>
      <p:graphicFrame>
        <p:nvGraphicFramePr>
          <p:cNvPr id="5" name="Table 4" descr="Weighting of percentile indicators in high schoo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57791"/>
              </p:ext>
            </p:extLst>
          </p:nvPr>
        </p:nvGraphicFramePr>
        <p:xfrm>
          <a:off x="504647" y="1968904"/>
          <a:ext cx="11182706" cy="412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9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Weighting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(3:1)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8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ELA,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math, and science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average scaled score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Growth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 math 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SGPs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Completion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Four-year cohort graduation rate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engagement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dropout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ELs making progress towards attaining English language 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Indicators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absenteeism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coursework completion rate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9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AC3E2-185A-4EEB-F445-6CBC2F10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changing weighting in accountability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57D1B-A5A9-869A-5330-1CFB3688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of a change and will it vary between non-high schools and high schools?</a:t>
            </a:r>
          </a:p>
          <a:p>
            <a:r>
              <a:rPr lang="en-US" dirty="0"/>
              <a:t>Is the change being applied to both the normative (schools compared to each other) and the criterion-referenced (within school targets) components of the accountability system?</a:t>
            </a:r>
          </a:p>
          <a:p>
            <a:r>
              <a:rPr lang="en-US" dirty="0"/>
              <a:t>Where is the additional weight for chronic absenteeism coming from? Any additional weight applied to chronic absenteeism means less weight somewhere else in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AC3E2-185A-4EEB-F445-6CBC2F10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changing weighting in accountability system cont.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57D1B-A5A9-869A-5330-1CFB3688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years are being weighted more heavily (2024 accountability system will have three years of data in it)?</a:t>
            </a:r>
          </a:p>
          <a:p>
            <a:r>
              <a:rPr lang="en-US" dirty="0"/>
              <a:t>If weighting change impacts achievement or growth…</a:t>
            </a:r>
          </a:p>
          <a:p>
            <a:pPr lvl="1"/>
            <a:r>
              <a:rPr lang="en-US" dirty="0"/>
              <a:t>Has state met the federal requirement that achievement and growth constitute a majority of the calculation?</a:t>
            </a:r>
          </a:p>
          <a:p>
            <a:pPr lvl="1"/>
            <a:r>
              <a:rPr lang="en-US" dirty="0"/>
              <a:t>Impact on the charter cap calculation which is tied to the weighting between the two used in the accountability system</a:t>
            </a:r>
          </a:p>
          <a:p>
            <a:pPr lvl="1"/>
            <a:r>
              <a:rPr lang="en-US" dirty="0"/>
              <a:t>Nominal vs. effective weighting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9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7a12eb2f-f040-4639-9fb2-5a6588dc803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1c210e20-2656-47be-8bfe-a34b7996932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7610</TotalTime>
  <Words>593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Weighting of Chronic Absenteeism in the Accountability System: Process and Considerations</vt:lpstr>
      <vt:lpstr>Chronic absenteeism rate - 2019 to 2023</vt:lpstr>
      <vt:lpstr>Chronic absenteeism by grade span 2019-2023</vt:lpstr>
      <vt:lpstr>MCAS achievement results for chronically absent students</vt:lpstr>
      <vt:lpstr>Weighting of Chronic Absenteeism </vt:lpstr>
      <vt:lpstr>Weighting of Indicators: Non-High Schools</vt:lpstr>
      <vt:lpstr>Weighting of Indicators: High Schools</vt:lpstr>
      <vt:lpstr>Considerations for changing weighting in accountability system</vt:lpstr>
      <vt:lpstr>Considerations for changing weighting in accountability system cont.</vt:lpstr>
      <vt:lpstr>Process for changing weighting in accountability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Weighting of Chronic Absenteeism in the Accountability System: Process and Considerations</dc:title>
  <dc:creator>DESE</dc:creator>
  <cp:lastModifiedBy>Zou, Dong (EOE)</cp:lastModifiedBy>
  <cp:revision>7</cp:revision>
  <cp:lastPrinted>2023-09-18T16:39:01Z</cp:lastPrinted>
  <dcterms:created xsi:type="dcterms:W3CDTF">2022-10-11T20:32:22Z</dcterms:created>
  <dcterms:modified xsi:type="dcterms:W3CDTF">2023-12-11T15:01:53Z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11 2023 12:00AM</vt:lpwstr>
  </property>
</Properties>
</file>