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0" r:id="rId7"/>
  </p:sldMasterIdLst>
  <p:notesMasterIdLst>
    <p:notesMasterId r:id="rId31"/>
  </p:notesMasterIdLst>
  <p:sldIdLst>
    <p:sldId id="486" r:id="rId8"/>
    <p:sldId id="387" r:id="rId9"/>
    <p:sldId id="487" r:id="rId10"/>
    <p:sldId id="473" r:id="rId11"/>
    <p:sldId id="475" r:id="rId12"/>
    <p:sldId id="508" r:id="rId13"/>
    <p:sldId id="467" r:id="rId14"/>
    <p:sldId id="297" r:id="rId15"/>
    <p:sldId id="258" r:id="rId16"/>
    <p:sldId id="488" r:id="rId17"/>
    <p:sldId id="489" r:id="rId18"/>
    <p:sldId id="490" r:id="rId19"/>
    <p:sldId id="491" r:id="rId20"/>
    <p:sldId id="506" r:id="rId21"/>
    <p:sldId id="509" r:id="rId22"/>
    <p:sldId id="507" r:id="rId23"/>
    <p:sldId id="503" r:id="rId24"/>
    <p:sldId id="468" r:id="rId25"/>
    <p:sldId id="257" r:id="rId26"/>
    <p:sldId id="505" r:id="rId27"/>
    <p:sldId id="469" r:id="rId28"/>
    <p:sldId id="493" r:id="rId29"/>
    <p:sldId id="5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5" autoAdjust="0"/>
    <p:restoredTop sz="86797" autoAdjust="0"/>
  </p:normalViewPr>
  <p:slideViewPr>
    <p:cSldViewPr snapToGrid="0">
      <p:cViewPr varScale="1">
        <p:scale>
          <a:sx n="79" d="100"/>
          <a:sy n="79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FB13E-9DF9-46D8-82A2-6D8933F5FF4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5731D5-28A9-4DAA-92E5-F30366AC5E2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000" b="1" dirty="0"/>
            <a:t>Winter</a:t>
          </a:r>
        </a:p>
        <a:p>
          <a:r>
            <a:rPr lang="en-US" sz="1000" dirty="0"/>
            <a:t>Performance on Core indicators Released</a:t>
          </a:r>
        </a:p>
        <a:p>
          <a:r>
            <a:rPr lang="en-US" sz="1000" dirty="0"/>
            <a:t>(Dec – CAR complete)</a:t>
          </a:r>
        </a:p>
        <a:p>
          <a:r>
            <a:rPr lang="en-US" sz="1000" dirty="0"/>
            <a:t>[ASSESS PROGRESS]</a:t>
          </a:r>
        </a:p>
      </dgm:t>
    </dgm:pt>
    <dgm:pt modelId="{C5778779-B8F1-4BE9-9509-C2ACCFC77A1A}" type="parTrans" cxnId="{F625A759-7D48-458F-A85A-62B047B65246}">
      <dgm:prSet/>
      <dgm:spPr/>
      <dgm:t>
        <a:bodyPr/>
        <a:lstStyle/>
        <a:p>
          <a:endParaRPr lang="en-US" sz="2000"/>
        </a:p>
      </dgm:t>
    </dgm:pt>
    <dgm:pt modelId="{E4C66B7C-DE2D-45D1-AA69-0713AB2D6E69}" type="sibTrans" cxnId="{F625A759-7D48-458F-A85A-62B047B65246}">
      <dgm:prSet/>
      <dgm:spPr/>
      <dgm:t>
        <a:bodyPr/>
        <a:lstStyle/>
        <a:p>
          <a:endParaRPr lang="en-US" sz="2000"/>
        </a:p>
      </dgm:t>
    </dgm:pt>
    <dgm:pt modelId="{B904A051-A0B5-4BD9-96D3-1878B879C77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000" b="1" dirty="0"/>
            <a:t>Spring </a:t>
          </a:r>
        </a:p>
        <a:p>
          <a:r>
            <a:rPr lang="en-US" sz="1000" dirty="0"/>
            <a:t>Comprehensive Local Needs Assessment</a:t>
          </a:r>
        </a:p>
        <a:p>
          <a:r>
            <a:rPr lang="en-US" sz="1000" dirty="0"/>
            <a:t>[REFLECTION]</a:t>
          </a:r>
        </a:p>
      </dgm:t>
    </dgm:pt>
    <dgm:pt modelId="{4F05BEE6-CE17-4A60-A26D-E94A239CA619}" type="parTrans" cxnId="{9B8AF731-6DBB-405C-90E2-AFCF3BF4F63E}">
      <dgm:prSet/>
      <dgm:spPr/>
      <dgm:t>
        <a:bodyPr/>
        <a:lstStyle/>
        <a:p>
          <a:endParaRPr lang="en-US" sz="2000"/>
        </a:p>
      </dgm:t>
    </dgm:pt>
    <dgm:pt modelId="{C77C6C65-5E61-4315-8608-62276C6935F1}" type="sibTrans" cxnId="{9B8AF731-6DBB-405C-90E2-AFCF3BF4F63E}">
      <dgm:prSet/>
      <dgm:spPr/>
      <dgm:t>
        <a:bodyPr/>
        <a:lstStyle/>
        <a:p>
          <a:endParaRPr lang="en-US" sz="2000"/>
        </a:p>
      </dgm:t>
    </dgm:pt>
    <dgm:pt modelId="{5766E564-7771-453F-B749-503EDC2F3CE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000" b="1" dirty="0"/>
            <a:t>Summer </a:t>
          </a:r>
        </a:p>
        <a:p>
          <a:r>
            <a:rPr lang="en-US" sz="1000" dirty="0"/>
            <a:t>Application</a:t>
          </a:r>
        </a:p>
        <a:p>
          <a:r>
            <a:rPr lang="en-US" sz="1000" dirty="0"/>
            <a:t>(Sept)</a:t>
          </a:r>
        </a:p>
        <a:p>
          <a:r>
            <a:rPr lang="en-US" sz="1000" dirty="0"/>
            <a:t>[ACTION]</a:t>
          </a:r>
        </a:p>
      </dgm:t>
    </dgm:pt>
    <dgm:pt modelId="{B5AE3BCD-6258-4925-ABFC-4757D5A632F0}" type="parTrans" cxnId="{E2B80420-D7BD-42B9-BDC8-5F3EEB55C195}">
      <dgm:prSet/>
      <dgm:spPr/>
      <dgm:t>
        <a:bodyPr/>
        <a:lstStyle/>
        <a:p>
          <a:endParaRPr lang="en-US" sz="2000"/>
        </a:p>
      </dgm:t>
    </dgm:pt>
    <dgm:pt modelId="{1681E82B-F725-46E7-AA3D-A452E96DC5E5}" type="sibTrans" cxnId="{E2B80420-D7BD-42B9-BDC8-5F3EEB55C195}">
      <dgm:prSet/>
      <dgm:spPr/>
      <dgm:t>
        <a:bodyPr/>
        <a:lstStyle/>
        <a:p>
          <a:endParaRPr lang="en-US" sz="2000"/>
        </a:p>
      </dgm:t>
    </dgm:pt>
    <dgm:pt modelId="{6D2E8726-E7C6-4B6E-B585-BD48F5A15C7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000" b="1" dirty="0"/>
            <a:t>Fall</a:t>
          </a:r>
        </a:p>
        <a:p>
          <a:r>
            <a:rPr lang="en-US" sz="1000" dirty="0"/>
            <a:t>Performance Levels</a:t>
          </a:r>
        </a:p>
        <a:p>
          <a:r>
            <a:rPr lang="en-US" sz="1000" dirty="0"/>
            <a:t>(Oct LEA propose, Nov DESE accept/not accept)</a:t>
          </a:r>
        </a:p>
        <a:p>
          <a:r>
            <a:rPr lang="en-US" sz="1000" dirty="0"/>
            <a:t>[TARGET-SETTING]</a:t>
          </a:r>
        </a:p>
      </dgm:t>
    </dgm:pt>
    <dgm:pt modelId="{D86B8F97-5E1E-4BE2-B158-44BAB5A80D09}" type="parTrans" cxnId="{8A34A505-8BA5-42AC-90DD-D63E49446310}">
      <dgm:prSet/>
      <dgm:spPr/>
      <dgm:t>
        <a:bodyPr/>
        <a:lstStyle/>
        <a:p>
          <a:endParaRPr lang="en-US" sz="2000"/>
        </a:p>
      </dgm:t>
    </dgm:pt>
    <dgm:pt modelId="{36F0CC1F-77EF-48B3-A5E8-099F6F2B6E88}" type="sibTrans" cxnId="{8A34A505-8BA5-42AC-90DD-D63E49446310}">
      <dgm:prSet/>
      <dgm:spPr/>
      <dgm:t>
        <a:bodyPr/>
        <a:lstStyle/>
        <a:p>
          <a:endParaRPr lang="en-US" sz="2000"/>
        </a:p>
      </dgm:t>
    </dgm:pt>
    <dgm:pt modelId="{3AC490E8-6B75-4729-A576-2A44548E5DF4}" type="pres">
      <dgm:prSet presAssocID="{3F5FB13E-9DF9-46D8-82A2-6D8933F5FF49}" presName="cycle" presStyleCnt="0">
        <dgm:presLayoutVars>
          <dgm:dir/>
          <dgm:resizeHandles val="exact"/>
        </dgm:presLayoutVars>
      </dgm:prSet>
      <dgm:spPr/>
    </dgm:pt>
    <dgm:pt modelId="{87C3FEAF-8F9E-480E-BD52-7EE8617BF76D}" type="pres">
      <dgm:prSet presAssocID="{575731D5-28A9-4DAA-92E5-F30366AC5E2C}" presName="node" presStyleLbl="node1" presStyleIdx="0" presStyleCnt="4">
        <dgm:presLayoutVars>
          <dgm:bulletEnabled val="1"/>
        </dgm:presLayoutVars>
      </dgm:prSet>
      <dgm:spPr/>
    </dgm:pt>
    <dgm:pt modelId="{74274EC6-6B21-4295-9049-BFFA98315C41}" type="pres">
      <dgm:prSet presAssocID="{575731D5-28A9-4DAA-92E5-F30366AC5E2C}" presName="spNode" presStyleCnt="0"/>
      <dgm:spPr/>
    </dgm:pt>
    <dgm:pt modelId="{5FD19C80-8E67-4D5F-8544-A3C9C26CBD79}" type="pres">
      <dgm:prSet presAssocID="{E4C66B7C-DE2D-45D1-AA69-0713AB2D6E69}" presName="sibTrans" presStyleLbl="sibTrans1D1" presStyleIdx="0" presStyleCnt="4"/>
      <dgm:spPr/>
    </dgm:pt>
    <dgm:pt modelId="{53ED6CE4-CB49-4F08-9D10-F266C24A4EB7}" type="pres">
      <dgm:prSet presAssocID="{B904A051-A0B5-4BD9-96D3-1878B879C77F}" presName="node" presStyleLbl="node1" presStyleIdx="1" presStyleCnt="4">
        <dgm:presLayoutVars>
          <dgm:bulletEnabled val="1"/>
        </dgm:presLayoutVars>
      </dgm:prSet>
      <dgm:spPr/>
    </dgm:pt>
    <dgm:pt modelId="{2B3D1B13-C555-4669-86BF-97EF57993DC2}" type="pres">
      <dgm:prSet presAssocID="{B904A051-A0B5-4BD9-96D3-1878B879C77F}" presName="spNode" presStyleCnt="0"/>
      <dgm:spPr/>
    </dgm:pt>
    <dgm:pt modelId="{B32193F4-8635-4384-9CFF-3421492F2C18}" type="pres">
      <dgm:prSet presAssocID="{C77C6C65-5E61-4315-8608-62276C6935F1}" presName="sibTrans" presStyleLbl="sibTrans1D1" presStyleIdx="1" presStyleCnt="4"/>
      <dgm:spPr/>
    </dgm:pt>
    <dgm:pt modelId="{3B61542D-DDC6-4D53-A1A7-150A01C39B90}" type="pres">
      <dgm:prSet presAssocID="{5766E564-7771-453F-B749-503EDC2F3CE8}" presName="node" presStyleLbl="node1" presStyleIdx="2" presStyleCnt="4">
        <dgm:presLayoutVars>
          <dgm:bulletEnabled val="1"/>
        </dgm:presLayoutVars>
      </dgm:prSet>
      <dgm:spPr/>
    </dgm:pt>
    <dgm:pt modelId="{A9C031A2-3161-4A6A-9FBE-87BCA3A3E7F4}" type="pres">
      <dgm:prSet presAssocID="{5766E564-7771-453F-B749-503EDC2F3CE8}" presName="spNode" presStyleCnt="0"/>
      <dgm:spPr/>
    </dgm:pt>
    <dgm:pt modelId="{D8290AD1-88C4-4BB3-BBF6-D490D136A59A}" type="pres">
      <dgm:prSet presAssocID="{1681E82B-F725-46E7-AA3D-A452E96DC5E5}" presName="sibTrans" presStyleLbl="sibTrans1D1" presStyleIdx="2" presStyleCnt="4"/>
      <dgm:spPr/>
    </dgm:pt>
    <dgm:pt modelId="{1D2840CF-CC11-4863-A448-77B49E6393A9}" type="pres">
      <dgm:prSet presAssocID="{6D2E8726-E7C6-4B6E-B585-BD48F5A15C7C}" presName="node" presStyleLbl="node1" presStyleIdx="3" presStyleCnt="4">
        <dgm:presLayoutVars>
          <dgm:bulletEnabled val="1"/>
        </dgm:presLayoutVars>
      </dgm:prSet>
      <dgm:spPr/>
    </dgm:pt>
    <dgm:pt modelId="{708B090D-9E3E-44D3-93A3-931387D2210C}" type="pres">
      <dgm:prSet presAssocID="{6D2E8726-E7C6-4B6E-B585-BD48F5A15C7C}" presName="spNode" presStyleCnt="0"/>
      <dgm:spPr/>
    </dgm:pt>
    <dgm:pt modelId="{DA8EC68F-ABC0-4FBF-9368-5F08BE83B1F5}" type="pres">
      <dgm:prSet presAssocID="{36F0CC1F-77EF-48B3-A5E8-099F6F2B6E88}" presName="sibTrans" presStyleLbl="sibTrans1D1" presStyleIdx="3" presStyleCnt="4"/>
      <dgm:spPr/>
    </dgm:pt>
  </dgm:ptLst>
  <dgm:cxnLst>
    <dgm:cxn modelId="{8A34A505-8BA5-42AC-90DD-D63E49446310}" srcId="{3F5FB13E-9DF9-46D8-82A2-6D8933F5FF49}" destId="{6D2E8726-E7C6-4B6E-B585-BD48F5A15C7C}" srcOrd="3" destOrd="0" parTransId="{D86B8F97-5E1E-4BE2-B158-44BAB5A80D09}" sibTransId="{36F0CC1F-77EF-48B3-A5E8-099F6F2B6E88}"/>
    <dgm:cxn modelId="{8B19C011-60F7-48A6-866B-8ED8D6679A48}" type="presOf" srcId="{E4C66B7C-DE2D-45D1-AA69-0713AB2D6E69}" destId="{5FD19C80-8E67-4D5F-8544-A3C9C26CBD79}" srcOrd="0" destOrd="0" presId="urn:microsoft.com/office/officeart/2005/8/layout/cycle5"/>
    <dgm:cxn modelId="{E2B80420-D7BD-42B9-BDC8-5F3EEB55C195}" srcId="{3F5FB13E-9DF9-46D8-82A2-6D8933F5FF49}" destId="{5766E564-7771-453F-B749-503EDC2F3CE8}" srcOrd="2" destOrd="0" parTransId="{B5AE3BCD-6258-4925-ABFC-4757D5A632F0}" sibTransId="{1681E82B-F725-46E7-AA3D-A452E96DC5E5}"/>
    <dgm:cxn modelId="{9B8AF731-6DBB-405C-90E2-AFCF3BF4F63E}" srcId="{3F5FB13E-9DF9-46D8-82A2-6D8933F5FF49}" destId="{B904A051-A0B5-4BD9-96D3-1878B879C77F}" srcOrd="1" destOrd="0" parTransId="{4F05BEE6-CE17-4A60-A26D-E94A239CA619}" sibTransId="{C77C6C65-5E61-4315-8608-62276C6935F1}"/>
    <dgm:cxn modelId="{B4F92171-3FAB-45F6-9163-B97DB8B4956D}" type="presOf" srcId="{575731D5-28A9-4DAA-92E5-F30366AC5E2C}" destId="{87C3FEAF-8F9E-480E-BD52-7EE8617BF76D}" srcOrd="0" destOrd="0" presId="urn:microsoft.com/office/officeart/2005/8/layout/cycle5"/>
    <dgm:cxn modelId="{90A11956-3095-4671-BCB5-3C0BA3ADAA2A}" type="presOf" srcId="{36F0CC1F-77EF-48B3-A5E8-099F6F2B6E88}" destId="{DA8EC68F-ABC0-4FBF-9368-5F08BE83B1F5}" srcOrd="0" destOrd="0" presId="urn:microsoft.com/office/officeart/2005/8/layout/cycle5"/>
    <dgm:cxn modelId="{F625A759-7D48-458F-A85A-62B047B65246}" srcId="{3F5FB13E-9DF9-46D8-82A2-6D8933F5FF49}" destId="{575731D5-28A9-4DAA-92E5-F30366AC5E2C}" srcOrd="0" destOrd="0" parTransId="{C5778779-B8F1-4BE9-9509-C2ACCFC77A1A}" sibTransId="{E4C66B7C-DE2D-45D1-AA69-0713AB2D6E69}"/>
    <dgm:cxn modelId="{5127E97F-5583-4CAE-8E19-9F6992B26C0B}" type="presOf" srcId="{1681E82B-F725-46E7-AA3D-A452E96DC5E5}" destId="{D8290AD1-88C4-4BB3-BBF6-D490D136A59A}" srcOrd="0" destOrd="0" presId="urn:microsoft.com/office/officeart/2005/8/layout/cycle5"/>
    <dgm:cxn modelId="{C574ED82-86B9-4C49-99B8-CF17408C27C7}" type="presOf" srcId="{6D2E8726-E7C6-4B6E-B585-BD48F5A15C7C}" destId="{1D2840CF-CC11-4863-A448-77B49E6393A9}" srcOrd="0" destOrd="0" presId="urn:microsoft.com/office/officeart/2005/8/layout/cycle5"/>
    <dgm:cxn modelId="{74DFEBCF-EF09-4750-97A1-0ADC083B9DB9}" type="presOf" srcId="{B904A051-A0B5-4BD9-96D3-1878B879C77F}" destId="{53ED6CE4-CB49-4F08-9D10-F266C24A4EB7}" srcOrd="0" destOrd="0" presId="urn:microsoft.com/office/officeart/2005/8/layout/cycle5"/>
    <dgm:cxn modelId="{3985EBEA-C027-4801-9E01-688E57CC0F61}" type="presOf" srcId="{5766E564-7771-453F-B749-503EDC2F3CE8}" destId="{3B61542D-DDC6-4D53-A1A7-150A01C39B90}" srcOrd="0" destOrd="0" presId="urn:microsoft.com/office/officeart/2005/8/layout/cycle5"/>
    <dgm:cxn modelId="{11BCDFF3-9C89-400E-9564-01DAFC6E9BAA}" type="presOf" srcId="{C77C6C65-5E61-4315-8608-62276C6935F1}" destId="{B32193F4-8635-4384-9CFF-3421492F2C18}" srcOrd="0" destOrd="0" presId="urn:microsoft.com/office/officeart/2005/8/layout/cycle5"/>
    <dgm:cxn modelId="{B6A079F7-BB50-4ED0-8692-565538EBAD06}" type="presOf" srcId="{3F5FB13E-9DF9-46D8-82A2-6D8933F5FF49}" destId="{3AC490E8-6B75-4729-A576-2A44548E5DF4}" srcOrd="0" destOrd="0" presId="urn:microsoft.com/office/officeart/2005/8/layout/cycle5"/>
    <dgm:cxn modelId="{3A6C8FB0-951E-44ED-BAEF-F61ACF8AF8F5}" type="presParOf" srcId="{3AC490E8-6B75-4729-A576-2A44548E5DF4}" destId="{87C3FEAF-8F9E-480E-BD52-7EE8617BF76D}" srcOrd="0" destOrd="0" presId="urn:microsoft.com/office/officeart/2005/8/layout/cycle5"/>
    <dgm:cxn modelId="{BE7F8923-0CD5-43F5-B0CA-C8C61E7E7040}" type="presParOf" srcId="{3AC490E8-6B75-4729-A576-2A44548E5DF4}" destId="{74274EC6-6B21-4295-9049-BFFA98315C41}" srcOrd="1" destOrd="0" presId="urn:microsoft.com/office/officeart/2005/8/layout/cycle5"/>
    <dgm:cxn modelId="{077AC6ED-59FC-494C-9377-549ACED40425}" type="presParOf" srcId="{3AC490E8-6B75-4729-A576-2A44548E5DF4}" destId="{5FD19C80-8E67-4D5F-8544-A3C9C26CBD79}" srcOrd="2" destOrd="0" presId="urn:microsoft.com/office/officeart/2005/8/layout/cycle5"/>
    <dgm:cxn modelId="{0CA1ED79-3297-4AB8-BF99-2CA14918455C}" type="presParOf" srcId="{3AC490E8-6B75-4729-A576-2A44548E5DF4}" destId="{53ED6CE4-CB49-4F08-9D10-F266C24A4EB7}" srcOrd="3" destOrd="0" presId="urn:microsoft.com/office/officeart/2005/8/layout/cycle5"/>
    <dgm:cxn modelId="{91DC29A4-D1AA-4E89-9FFB-7CEC4E22AFB1}" type="presParOf" srcId="{3AC490E8-6B75-4729-A576-2A44548E5DF4}" destId="{2B3D1B13-C555-4669-86BF-97EF57993DC2}" srcOrd="4" destOrd="0" presId="urn:microsoft.com/office/officeart/2005/8/layout/cycle5"/>
    <dgm:cxn modelId="{26D37286-8175-49BD-888A-EFD4C18EB37A}" type="presParOf" srcId="{3AC490E8-6B75-4729-A576-2A44548E5DF4}" destId="{B32193F4-8635-4384-9CFF-3421492F2C18}" srcOrd="5" destOrd="0" presId="urn:microsoft.com/office/officeart/2005/8/layout/cycle5"/>
    <dgm:cxn modelId="{9F14AE41-60EA-4FA7-8F21-9541921F615C}" type="presParOf" srcId="{3AC490E8-6B75-4729-A576-2A44548E5DF4}" destId="{3B61542D-DDC6-4D53-A1A7-150A01C39B90}" srcOrd="6" destOrd="0" presId="urn:microsoft.com/office/officeart/2005/8/layout/cycle5"/>
    <dgm:cxn modelId="{F19E3CE6-2C1E-47C7-AB20-F1DBF34BD48C}" type="presParOf" srcId="{3AC490E8-6B75-4729-A576-2A44548E5DF4}" destId="{A9C031A2-3161-4A6A-9FBE-87BCA3A3E7F4}" srcOrd="7" destOrd="0" presId="urn:microsoft.com/office/officeart/2005/8/layout/cycle5"/>
    <dgm:cxn modelId="{39FD2D0E-353E-468D-83C0-8824F8FF9A29}" type="presParOf" srcId="{3AC490E8-6B75-4729-A576-2A44548E5DF4}" destId="{D8290AD1-88C4-4BB3-BBF6-D490D136A59A}" srcOrd="8" destOrd="0" presId="urn:microsoft.com/office/officeart/2005/8/layout/cycle5"/>
    <dgm:cxn modelId="{05FA6B47-9646-4662-9536-63602604E285}" type="presParOf" srcId="{3AC490E8-6B75-4729-A576-2A44548E5DF4}" destId="{1D2840CF-CC11-4863-A448-77B49E6393A9}" srcOrd="9" destOrd="0" presId="urn:microsoft.com/office/officeart/2005/8/layout/cycle5"/>
    <dgm:cxn modelId="{D12E1B7E-FFD3-4B9C-A568-F4E86EDA5B0D}" type="presParOf" srcId="{3AC490E8-6B75-4729-A576-2A44548E5DF4}" destId="{708B090D-9E3E-44D3-93A3-931387D2210C}" srcOrd="10" destOrd="0" presId="urn:microsoft.com/office/officeart/2005/8/layout/cycle5"/>
    <dgm:cxn modelId="{2D8E1F27-3649-4811-BA77-867817AB2EC2}" type="presParOf" srcId="{3AC490E8-6B75-4729-A576-2A44548E5DF4}" destId="{DA8EC68F-ABC0-4FBF-9368-5F08BE83B1F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3FEAF-8F9E-480E-BD52-7EE8617BF76D}">
      <dsp:nvSpPr>
        <dsp:cNvPr id="0" name=""/>
        <dsp:cNvSpPr/>
      </dsp:nvSpPr>
      <dsp:spPr>
        <a:xfrm>
          <a:off x="4481196" y="1960"/>
          <a:ext cx="1553207" cy="100958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Winter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Performance on Core indicators Released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(Dec – CAR complete)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[ASSESS PROGRESS]</a:t>
          </a:r>
        </a:p>
      </dsp:txBody>
      <dsp:txXfrm>
        <a:off x="4530480" y="51244"/>
        <a:ext cx="1454639" cy="911016"/>
      </dsp:txXfrm>
    </dsp:sp>
    <dsp:sp modelId="{5FD19C80-8E67-4D5F-8544-A3C9C26CBD79}">
      <dsp:nvSpPr>
        <dsp:cNvPr id="0" name=""/>
        <dsp:cNvSpPr/>
      </dsp:nvSpPr>
      <dsp:spPr>
        <a:xfrm>
          <a:off x="3588883" y="506752"/>
          <a:ext cx="3337832" cy="3337832"/>
        </a:xfrm>
        <a:custGeom>
          <a:avLst/>
          <a:gdLst/>
          <a:ahLst/>
          <a:cxnLst/>
          <a:rect l="0" t="0" r="0" b="0"/>
          <a:pathLst>
            <a:path>
              <a:moveTo>
                <a:pt x="2660217" y="326305"/>
              </a:moveTo>
              <a:arcTo wR="1668916" hR="1668916" stAng="18386392" swAng="16347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D6CE4-CB49-4F08-9D10-F266C24A4EB7}">
      <dsp:nvSpPr>
        <dsp:cNvPr id="0" name=""/>
        <dsp:cNvSpPr/>
      </dsp:nvSpPr>
      <dsp:spPr>
        <a:xfrm>
          <a:off x="6150112" y="1670876"/>
          <a:ext cx="1553207" cy="100958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Spring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Comprehensive Local Needs Assessment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[REFLECTION]</a:t>
          </a:r>
        </a:p>
      </dsp:txBody>
      <dsp:txXfrm>
        <a:off x="6199396" y="1720160"/>
        <a:ext cx="1454639" cy="911016"/>
      </dsp:txXfrm>
    </dsp:sp>
    <dsp:sp modelId="{B32193F4-8635-4384-9CFF-3421492F2C18}">
      <dsp:nvSpPr>
        <dsp:cNvPr id="0" name=""/>
        <dsp:cNvSpPr/>
      </dsp:nvSpPr>
      <dsp:spPr>
        <a:xfrm>
          <a:off x="3588883" y="506752"/>
          <a:ext cx="3337832" cy="3337832"/>
        </a:xfrm>
        <a:custGeom>
          <a:avLst/>
          <a:gdLst/>
          <a:ahLst/>
          <a:cxnLst/>
          <a:rect l="0" t="0" r="0" b="0"/>
          <a:pathLst>
            <a:path>
              <a:moveTo>
                <a:pt x="3164898" y="2408727"/>
              </a:moveTo>
              <a:arcTo wR="1668916" hR="1668916" stAng="1578832" swAng="16347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1542D-DDC6-4D53-A1A7-150A01C39B90}">
      <dsp:nvSpPr>
        <dsp:cNvPr id="0" name=""/>
        <dsp:cNvSpPr/>
      </dsp:nvSpPr>
      <dsp:spPr>
        <a:xfrm>
          <a:off x="4481196" y="3339792"/>
          <a:ext cx="1553207" cy="100958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Summer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Application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(Sept)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[ACTION]</a:t>
          </a:r>
        </a:p>
      </dsp:txBody>
      <dsp:txXfrm>
        <a:off x="4530480" y="3389076"/>
        <a:ext cx="1454639" cy="911016"/>
      </dsp:txXfrm>
    </dsp:sp>
    <dsp:sp modelId="{D8290AD1-88C4-4BB3-BBF6-D490D136A59A}">
      <dsp:nvSpPr>
        <dsp:cNvPr id="0" name=""/>
        <dsp:cNvSpPr/>
      </dsp:nvSpPr>
      <dsp:spPr>
        <a:xfrm>
          <a:off x="3588883" y="506752"/>
          <a:ext cx="3337832" cy="3337832"/>
        </a:xfrm>
        <a:custGeom>
          <a:avLst/>
          <a:gdLst/>
          <a:ahLst/>
          <a:cxnLst/>
          <a:rect l="0" t="0" r="0" b="0"/>
          <a:pathLst>
            <a:path>
              <a:moveTo>
                <a:pt x="677615" y="3011527"/>
              </a:moveTo>
              <a:arcTo wR="1668916" hR="1668916" stAng="7586392" swAng="16347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840CF-CC11-4863-A448-77B49E6393A9}">
      <dsp:nvSpPr>
        <dsp:cNvPr id="0" name=""/>
        <dsp:cNvSpPr/>
      </dsp:nvSpPr>
      <dsp:spPr>
        <a:xfrm>
          <a:off x="2812279" y="1670876"/>
          <a:ext cx="1553207" cy="100958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Fall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Performance Levels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(Oct LEA propose, Nov DESE accept/not accept)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[TARGET-SETTING]</a:t>
          </a:r>
        </a:p>
      </dsp:txBody>
      <dsp:txXfrm>
        <a:off x="2861563" y="1720160"/>
        <a:ext cx="1454639" cy="911016"/>
      </dsp:txXfrm>
    </dsp:sp>
    <dsp:sp modelId="{DA8EC68F-ABC0-4FBF-9368-5F08BE83B1F5}">
      <dsp:nvSpPr>
        <dsp:cNvPr id="0" name=""/>
        <dsp:cNvSpPr/>
      </dsp:nvSpPr>
      <dsp:spPr>
        <a:xfrm>
          <a:off x="3588883" y="506752"/>
          <a:ext cx="3337832" cy="3337832"/>
        </a:xfrm>
        <a:custGeom>
          <a:avLst/>
          <a:gdLst/>
          <a:ahLst/>
          <a:cxnLst/>
          <a:rect l="0" t="0" r="0" b="0"/>
          <a:pathLst>
            <a:path>
              <a:moveTo>
                <a:pt x="172934" y="929105"/>
              </a:moveTo>
              <a:arcTo wR="1668916" hR="1668916" stAng="12378832" swAng="16347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0A90D-3308-438E-B3F2-855B6BBD9A4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79D9C-F3EA-4FF0-BA75-233B5536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5CE95-5358-4A8A-8A04-58C85493A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9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</a:t>
            </a:r>
            <a:r>
              <a:rPr lang="en-US" dirty="0" err="1"/>
              <a:t>performace</a:t>
            </a:r>
            <a:r>
              <a:rPr lang="en-US" dirty="0"/>
              <a:t> level vs target </a:t>
            </a:r>
          </a:p>
          <a:p>
            <a:r>
              <a:rPr lang="en-US" dirty="0"/>
              <a:t>Doesn’t tell WHY – just WHAT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none 10%, look at largest delta </a:t>
            </a:r>
          </a:p>
          <a:p>
            <a:r>
              <a:rPr lang="en-US" dirty="0"/>
              <a:t>(or largest ones where not meeting in the past)</a:t>
            </a:r>
          </a:p>
          <a:p>
            <a:r>
              <a:rPr lang="en-US" dirty="0"/>
              <a:t>AND: for groups with small #s of students – not specifically a concern in terms of INDICATOR, but is in terms of ENROLLMENT </a:t>
            </a:r>
          </a:p>
          <a:p>
            <a:r>
              <a:rPr lang="en-US" dirty="0"/>
              <a:t>	consider in ENROLLMENT analysis –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performance level vs actual</a:t>
            </a:r>
          </a:p>
          <a:p>
            <a:r>
              <a:rPr lang="en-US" dirty="0"/>
              <a:t>Doesn’t tell WHY – just WHAT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8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https://app.powerbigov.us/view?r=eyJrIjoiN2YwN2EzMWEtZmFhNy00MWU5LWJiZTAtNWU0YWNhM2ZjZjRkIiwidCI6IjNlODYxZDE2LTQ4YjctNGEwZS05ODA2LThjMDRkODFiN2IyYSJ9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9DFE9-A7C4-45B3-9FDB-067568D4F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38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8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2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DD53E29-7B3D-44CF-BCC4-6CCC97926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Districts, collaboratives and institutions progress toward implementation of equal access to high-quality career and technical education courses and programs of study for all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Districts and institutions are required to disaggregate data for each of the indicators of performance for the subpopulations of interest and identify and quantify any disparities or gaps in performance.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6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own race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6D88F-D833-449B-B036-A6523231D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27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 -</a:t>
            </a: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 consecutive </a:t>
            </a:r>
          </a:p>
          <a:p>
            <a:r>
              <a:rPr lang="en-US" dirty="0"/>
              <a:t>[1S1 - </a:t>
            </a:r>
            <a:r>
              <a:rPr lang="en-US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out of 3 years; grad cohort calc]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73912-1CB4-4C78-A4A1-E2C11AB4B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35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54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3896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05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rgbClr val="213860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rgbClr val="213860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19677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0639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6531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3pPr>
              <a:defRPr>
                <a:solidFill>
                  <a:srgbClr val="21386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3pPr>
              <a:defRPr>
                <a:solidFill>
                  <a:srgbClr val="21386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7554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>
            <a:lvl3pPr>
              <a:defRPr>
                <a:solidFill>
                  <a:srgbClr val="21386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3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867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CONFIDENTIAL DRAFT FOR POLICY DEVELOPMENT PURPOSES ONLY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18B7-D7E9-49ED-8199-6CE1EAC00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DD8D7-FA5D-47A1-A453-7014BBD28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57D0E-58F9-495C-8118-45277476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3C8F0-047A-44A5-A533-7E951525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B056E-D36C-43B1-B544-FA42FA9C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7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6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9834-8411-4A9C-B5AE-DD0E33C2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5EA03-2C95-4867-BC17-60F73D6B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6563B-2497-4F32-ACA0-7C00D8FB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3A46E-EC3E-4AE5-AA68-E917B40F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E25CF-95CB-43BE-BAA3-AA4D0B0D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BD61-17F7-4C42-9B0E-7D4EA74C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B1448-1042-4616-92F7-21486604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48266-41BC-424E-AE7A-EDBE044A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C0659-C80D-44EC-ABCA-D61C193E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F8713-7307-4BDD-8F87-F97069E1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6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76FD-02FB-45FF-A1BA-77878E4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D3A-B7C1-450A-BE50-263904747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32AE7-71D2-42BD-8AC7-2EEB740B5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46FEF-9118-49E6-83F2-18164A61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959FE-E3D9-4C9A-9E3B-33D9DBCA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55910-EA4A-43EA-903F-47EDA0F6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2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4B92-BC30-4126-BC5A-24637FDC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E7C2E-E63B-4EC7-8FD0-6FA330AB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17AA3-7E2B-4357-A3B5-5E5142F21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EBD40-F2AD-422E-B939-8D628F9FE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DBA01-5C79-409F-9BF3-F84C34DF4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90E03-36CB-4D1F-A340-8784526C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16096-2E75-48E9-A0E8-5B053ADF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67E5B-FD93-4E50-9A21-12E2E7B5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39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C2BA-E076-4EBF-8097-8716249A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A0BAE-05C7-4EBF-BC7A-900B61D9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63F27-DC37-46D2-A8E4-48E1CEBA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5D540-6E84-48B8-BFCB-84F8CF46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3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4D7A0-3D26-4BF4-9A6A-AB5E9953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BBDFB-1165-49CA-AB9E-C4017607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8FF51-2B61-4372-8D00-63314EA2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1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BC29-894B-482A-8F44-FA6CCE96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EF9F4-22AB-4D5D-890D-D0E564A6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863E-C941-42DC-91EF-150FB2040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C371E-291B-4E6E-873F-4335E5BA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2B230-F7E0-4675-AD64-7A0AB817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1561C-923E-4A59-AB85-01D725E4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48DB-2001-49BF-B8B7-CEA995A7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04FDD-EE74-4667-B23E-EE9359E6F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DA30F-F63E-4F05-ABBC-980FCCA0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326D4-5A35-4B75-959A-B9F33AE1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A6198-ED54-4385-9436-14CFCE1A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687AD-99C9-491A-96EB-177F595B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0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856-B43D-412E-B3E6-9F84CF84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11AF7-2887-44C2-842B-DFC564AAF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9E3D-D387-44D6-B719-DF554709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5CCC-4063-44BF-8630-6E087231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B24E9-1F72-494B-99DE-B628A52B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9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04805-3631-48AF-99B1-5EEA72B98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DE1B7-2758-4A0E-A293-3DB212E4F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56390-27B7-44AD-BC9B-7A4F6B9D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D4824-3537-429A-9C23-BCA516D9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44199-0E3E-45E9-B10B-558EF398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17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149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5567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9133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6075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3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10/14/2020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37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print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778067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entury Gothic" panose="020B0502020202020204" pitchFamily="34" charset="0"/>
          <a:ea typeface="Century Gothic" panose="020B0502020202020204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entury Gothic" panose="020B0502020202020204" pitchFamily="34" charset="0"/>
          <a:ea typeface="Century Gothic" panose="020B0502020202020204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entury Gothic" panose="020B0502020202020204" pitchFamily="34" charset="0"/>
          <a:ea typeface="Century Gothic" panose="020B0502020202020204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E58C6E-D250-4D1C-B6A1-7FF4FD30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BB8D6-E837-4A20-B28B-4F97E1106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B4C0-6088-45AD-9302-01480C283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3577-1D93-4F37-8934-FFBEF728EBB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E6906-35D7-438F-83BD-041C760CF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7DC8-58F2-4D9C-B6F0-9FE63E898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481F-4802-42A2-AA23-30DCA38A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" TargetMode="External"/><Relationship Id="rId2" Type="http://schemas.openxmlformats.org/officeDocument/2006/relationships/hyperlink" Target="http://www.doe.mass.edu/ccte/cvte/data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DCD1-7355-4B07-A752-E705EB63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43" y="269875"/>
            <a:ext cx="11370972" cy="679905"/>
          </a:xfrm>
        </p:spPr>
        <p:txBody>
          <a:bodyPr/>
          <a:lstStyle/>
          <a:p>
            <a:r>
              <a:rPr lang="en-US" sz="3600" dirty="0"/>
              <a:t>CVTE / Perkins V – Data Webinars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524E-E940-4240-9EAF-BAFD05EE1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  <a:p>
            <a:endParaRPr lang="en-US" dirty="0"/>
          </a:p>
          <a:p>
            <a:r>
              <a:rPr lang="en-US" dirty="0"/>
              <a:t>In the chat, please let us know – </a:t>
            </a:r>
          </a:p>
          <a:p>
            <a:pPr lvl="1"/>
            <a:r>
              <a:rPr lang="en-US" dirty="0"/>
              <a:t>Your Name &amp; Role </a:t>
            </a:r>
          </a:p>
          <a:p>
            <a:endParaRPr lang="en-US" dirty="0"/>
          </a:p>
          <a:p>
            <a:r>
              <a:rPr lang="en-US" dirty="0"/>
              <a:t>Webinars – </a:t>
            </a:r>
          </a:p>
          <a:p>
            <a:pPr lvl="1"/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Using new Perkins Reports – part 1 	9/23 </a:t>
            </a:r>
          </a:p>
          <a:p>
            <a:pPr lvl="1"/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Data Collection 				9/30</a:t>
            </a:r>
          </a:p>
          <a:p>
            <a:pPr lvl="1"/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Using new Perkins Reports – part 2 	10/7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DB33D-E272-4599-B739-BA6F23BE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67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AB81-CD02-4DB5-9DDF-AAAEF6DD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Security Portal from any DESE web page. </a:t>
            </a:r>
          </a:p>
        </p:txBody>
      </p:sp>
      <p:pic>
        <p:nvPicPr>
          <p:cNvPr id="5" name="Content Placeholder 4" descr="Security Portal link">
            <a:extLst>
              <a:ext uri="{FF2B5EF4-FFF2-40B4-BE49-F238E27FC236}">
                <a16:creationId xmlns:a16="http://schemas.microsoft.com/office/drawing/2014/main" id="{E716B2A8-4009-4017-B8F0-5BD62BD63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131" y="1230313"/>
            <a:ext cx="10822062" cy="5049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2F2A6-E51B-4168-BCCC-BD23CD20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Arrow: Right 5" descr="arrow">
            <a:extLst>
              <a:ext uri="{FF2B5EF4-FFF2-40B4-BE49-F238E27FC236}">
                <a16:creationId xmlns:a16="http://schemas.microsoft.com/office/drawing/2014/main" id="{6AB9DBD1-1EDF-4A62-AF35-65FBB2C1EB4D}"/>
              </a:ext>
            </a:extLst>
          </p:cNvPr>
          <p:cNvSpPr/>
          <p:nvPr/>
        </p:nvSpPr>
        <p:spPr>
          <a:xfrm>
            <a:off x="651641" y="1154113"/>
            <a:ext cx="6422767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606D-E713-483A-9EFA-D467C340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there, find CVTE Reports. </a:t>
            </a:r>
          </a:p>
        </p:txBody>
      </p:sp>
      <p:pic>
        <p:nvPicPr>
          <p:cNvPr id="5" name="Content Placeholder 4" descr="picture of security portal">
            <a:extLst>
              <a:ext uri="{FF2B5EF4-FFF2-40B4-BE49-F238E27FC236}">
                <a16:creationId xmlns:a16="http://schemas.microsoft.com/office/drawing/2014/main" id="{638BFBDE-CA16-4FEC-991C-DB9CD468B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254919"/>
            <a:ext cx="9686925" cy="50006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99A27-93E1-4DE2-9D9D-47F88896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Arrow: Right 5" descr="arrow points to CVTE Reports">
            <a:extLst>
              <a:ext uri="{FF2B5EF4-FFF2-40B4-BE49-F238E27FC236}">
                <a16:creationId xmlns:a16="http://schemas.microsoft.com/office/drawing/2014/main" id="{793B30AD-C540-4317-813E-065DC4E6F3DB}"/>
              </a:ext>
            </a:extLst>
          </p:cNvPr>
          <p:cNvSpPr/>
          <p:nvPr/>
        </p:nvSpPr>
        <p:spPr>
          <a:xfrm>
            <a:off x="872359" y="3592513"/>
            <a:ext cx="2943842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2E7A-2036-457D-88B3-BC8A54FF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have access? Check with the DA for your district.</a:t>
            </a:r>
          </a:p>
        </p:txBody>
      </p:sp>
      <p:pic>
        <p:nvPicPr>
          <p:cNvPr id="5" name="Content Placeholder 4" descr="picture of link to DA">
            <a:extLst>
              <a:ext uri="{FF2B5EF4-FFF2-40B4-BE49-F238E27FC236}">
                <a16:creationId xmlns:a16="http://schemas.microsoft.com/office/drawing/2014/main" id="{28BBE9D8-1E7E-4545-B1C0-A79D5D4B5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7499" y="1137671"/>
            <a:ext cx="8446056" cy="5049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B11F0-9938-4C40-99EA-4E7F02CC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8" name="Arrow: Right 7" descr="arrow pointing to list and link">
            <a:extLst>
              <a:ext uri="{FF2B5EF4-FFF2-40B4-BE49-F238E27FC236}">
                <a16:creationId xmlns:a16="http://schemas.microsoft.com/office/drawing/2014/main" id="{CC9E6A72-47BF-4AD5-BAA0-60F88A905CD1}"/>
              </a:ext>
            </a:extLst>
          </p:cNvPr>
          <p:cNvSpPr/>
          <p:nvPr/>
        </p:nvSpPr>
        <p:spPr>
          <a:xfrm>
            <a:off x="683172" y="5787297"/>
            <a:ext cx="5319181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27462-5EF7-4FF2-A1F0-FEAF96281CCB}"/>
              </a:ext>
            </a:extLst>
          </p:cNvPr>
          <p:cNvSpPr txBox="1"/>
          <p:nvPr/>
        </p:nvSpPr>
        <p:spPr>
          <a:xfrm>
            <a:off x="5162308" y="6384409"/>
            <a:ext cx="570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http://www.doe.mass.edu/infoservices/data/diradmin/</a:t>
            </a:r>
          </a:p>
        </p:txBody>
      </p:sp>
    </p:spTree>
    <p:extLst>
      <p:ext uri="{BB962C8B-B14F-4D97-AF65-F5344CB8AC3E}">
        <p14:creationId xmlns:p14="http://schemas.microsoft.com/office/powerpoint/2010/main" val="353383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2FD4-0448-4CFC-AAC4-FC2F306D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in CVTE Reports, use the menus to select specifics.</a:t>
            </a:r>
          </a:p>
        </p:txBody>
      </p:sp>
      <p:pic>
        <p:nvPicPr>
          <p:cNvPr id="6" name="Content Placeholder 5" descr="picture of CVTE Reports in Security Portal">
            <a:extLst>
              <a:ext uri="{FF2B5EF4-FFF2-40B4-BE49-F238E27FC236}">
                <a16:creationId xmlns:a16="http://schemas.microsoft.com/office/drawing/2014/main" id="{0640D6F4-E607-4280-979C-001F7F44F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57" y="1133475"/>
            <a:ext cx="5492684" cy="40481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E1FA2-2E49-4A2F-B65F-B68623BC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5" name="Picture 4" descr="picture of links to Indicator Reports">
            <a:extLst>
              <a:ext uri="{FF2B5EF4-FFF2-40B4-BE49-F238E27FC236}">
                <a16:creationId xmlns:a16="http://schemas.microsoft.com/office/drawing/2014/main" id="{ED96CABF-9FCF-4278-BF18-AE098B8C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157515"/>
            <a:ext cx="5487595" cy="50101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3677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DDEC-C892-41E5-890F-468F3B70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an indicator and see the definition – </a:t>
            </a:r>
          </a:p>
        </p:txBody>
      </p:sp>
      <p:pic>
        <p:nvPicPr>
          <p:cNvPr id="5" name="Content Placeholder 4" descr="picture of indicator link with definitions">
            <a:extLst>
              <a:ext uri="{FF2B5EF4-FFF2-40B4-BE49-F238E27FC236}">
                <a16:creationId xmlns:a16="http://schemas.microsoft.com/office/drawing/2014/main" id="{9138E455-7EA6-4982-9648-5E7A9EEAE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912" y="2012611"/>
            <a:ext cx="8572500" cy="30765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33AD8-1BA7-41FB-A65E-EAAC45F5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" name="Picture 5" descr="indicator title">
            <a:extLst>
              <a:ext uri="{FF2B5EF4-FFF2-40B4-BE49-F238E27FC236}">
                <a16:creationId xmlns:a16="http://schemas.microsoft.com/office/drawing/2014/main" id="{655627E7-0B48-4683-A440-D9B57E58E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1593511"/>
            <a:ext cx="72199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3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8B3E-E218-4569-9302-2B2DB129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the Indicator overall &amp; by population –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825E96-281E-4545-AC22-2C574201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4827" y="1230313"/>
            <a:ext cx="9516670" cy="5049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22157-B791-4341-B940-CC7362BA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123EE-DB19-40FF-BA0D-4A27414A4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6775" y="2266950"/>
            <a:ext cx="714375" cy="2952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D797E-54AD-4292-901F-EBED32F11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6774" y="5514975"/>
            <a:ext cx="714375" cy="6000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7FE95-2A41-4305-BA9F-BBBD0A64057B}"/>
              </a:ext>
            </a:extLst>
          </p:cNvPr>
          <p:cNvSpPr txBox="1"/>
          <p:nvPr/>
        </p:nvSpPr>
        <p:spPr>
          <a:xfrm>
            <a:off x="276341" y="197745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16434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cture of indicators report excerpt">
            <a:extLst>
              <a:ext uri="{FF2B5EF4-FFF2-40B4-BE49-F238E27FC236}">
                <a16:creationId xmlns:a16="http://schemas.microsoft.com/office/drawing/2014/main" id="{43014638-1C5D-4BE4-92C5-4334EB879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40" y="2147767"/>
            <a:ext cx="7353300" cy="2343150"/>
          </a:xfrm>
          <a:prstGeom prst="rect">
            <a:avLst/>
          </a:prstGeom>
        </p:spPr>
      </p:pic>
      <p:pic>
        <p:nvPicPr>
          <p:cNvPr id="19" name="Picture 18" descr="picture of indicators report excerpt">
            <a:extLst>
              <a:ext uri="{FF2B5EF4-FFF2-40B4-BE49-F238E27FC236}">
                <a16:creationId xmlns:a16="http://schemas.microsoft.com/office/drawing/2014/main" id="{50495ADA-094A-4C39-ABC0-409544C9A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415" y="4566225"/>
            <a:ext cx="7134225" cy="1238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88B3E-E218-4569-9302-2B2DB129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the Enrollment overall &amp; by program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22157-B791-4341-B940-CC7362BA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123EE-DB19-40FF-BA0D-4A27414A4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600" y="2905970"/>
            <a:ext cx="714375" cy="2952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7FE95-2A41-4305-BA9F-BBBD0A64057B}"/>
              </a:ext>
            </a:extLst>
          </p:cNvPr>
          <p:cNvSpPr txBox="1"/>
          <p:nvPr/>
        </p:nvSpPr>
        <p:spPr>
          <a:xfrm>
            <a:off x="276341" y="1977450"/>
            <a:ext cx="137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Gaps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41818-69F7-440B-BED6-D8DD5F2C1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600" y="5225234"/>
            <a:ext cx="714375" cy="2952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5BC13A-9C69-4AB2-B320-25741943F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600" y="4928278"/>
            <a:ext cx="714375" cy="2952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 of indicators by population groups">
            <a:extLst>
              <a:ext uri="{FF2B5EF4-FFF2-40B4-BE49-F238E27FC236}">
                <a16:creationId xmlns:a16="http://schemas.microsoft.com/office/drawing/2014/main" id="{ECCF0B45-7E5D-4E6E-B806-9274BFC72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33" y="1943100"/>
            <a:ext cx="9486654" cy="2493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88B3E-E218-4569-9302-2B2DB129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the Indicator overall &amp; by population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22157-B791-4341-B940-CC7362BA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123EE-DB19-40FF-BA0D-4A27414A4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3018" y="3429000"/>
            <a:ext cx="714375" cy="2952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D797E-54AD-4292-901F-EBED32F11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0972" y="3424238"/>
            <a:ext cx="714375" cy="29527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7FE95-2A41-4305-BA9F-BBBD0A64057B}"/>
              </a:ext>
            </a:extLst>
          </p:cNvPr>
          <p:cNvSpPr txBox="1"/>
          <p:nvPr/>
        </p:nvSpPr>
        <p:spPr>
          <a:xfrm>
            <a:off x="276341" y="1977450"/>
            <a:ext cx="1731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Actual &amp; Perf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175CA-32D6-44C3-A806-A51D0E6DC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3864" y="3432783"/>
            <a:ext cx="1479936" cy="2867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0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3A91D-7350-4509-B5DB-6CBC0735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visuals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76FBC-43DB-419F-B9C1-C91D875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5" name="Picture 4" descr="picture of Indicators visuals ">
            <a:extLst>
              <a:ext uri="{FF2B5EF4-FFF2-40B4-BE49-F238E27FC236}">
                <a16:creationId xmlns:a16="http://schemas.microsoft.com/office/drawing/2014/main" id="{2414A964-7D4F-45A6-A4F5-93871F346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3" y="3810000"/>
            <a:ext cx="6357385" cy="2546349"/>
          </a:xfrm>
          <a:prstGeom prst="rect">
            <a:avLst/>
          </a:prstGeom>
        </p:spPr>
      </p:pic>
      <p:pic>
        <p:nvPicPr>
          <p:cNvPr id="13" name="Picture 12" descr="picture of Indicators visuals ">
            <a:extLst>
              <a:ext uri="{FF2B5EF4-FFF2-40B4-BE49-F238E27FC236}">
                <a16:creationId xmlns:a16="http://schemas.microsoft.com/office/drawing/2014/main" id="{59ABF726-427D-46FB-95B2-52BCADC3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050" y="1212255"/>
            <a:ext cx="6139827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This shows a Perkins cycle of improvement for 2020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30693"/>
              </p:ext>
            </p:extLst>
          </p:nvPr>
        </p:nvGraphicFramePr>
        <p:xfrm>
          <a:off x="838199" y="156516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42249" y="3031798"/>
            <a:ext cx="2746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[Start here]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2020: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Districts/institutions/collaboratives complete CLNAs. CLNA informs the Perkins Grant Application.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CLNA does not need to be submitted, but rather kept on file at each site, for review during Monitoring and for strategic development.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503" y="5975636"/>
            <a:ext cx="507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2020: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Districts/institutions/collaboratives work on the FY21 Application. This draws on the CLNA. May also propose Performance Levels.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" y="3539629"/>
            <a:ext cx="3260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2020: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Districts/institutions/collaboratives may propose Locally Determined Performance Levels (LDPLs) for Perkins V Year 1-4 (2021-2024 CAR). If accepted, they will be used for subsequent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Perkins V website for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CCTE reviews and accepts/does not accept institution’s proposed LDPLs.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in OCT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(optional).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3800" y="1506022"/>
            <a:ext cx="277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2020: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Indicators for Perkins V Transition Year will be calculated (to submit to feds via 2020 CAR).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C97D0-03CD-445C-AF3C-06C458F9457C}"/>
              </a:ext>
            </a:extLst>
          </p:cNvPr>
          <p:cNvSpPr txBox="1"/>
          <p:nvPr/>
        </p:nvSpPr>
        <p:spPr>
          <a:xfrm>
            <a:off x="263649" y="6160302"/>
            <a:ext cx="1263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Calendar Year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452ACC-B2A3-494F-8AB1-FABFD33F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Perkins in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1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507F-78F3-4EC5-A07B-44A701F1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new Perkins Reports – Part 2: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C2E4-6684-4B61-AAC6-865D427D9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Basics about Indicators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Segoe SemiBold"/>
              </a:rPr>
              <a:t>Where to find CVTE Reports &amp; other Indicator trends</a:t>
            </a:r>
          </a:p>
          <a:p>
            <a:r>
              <a:rPr lang="en-US" dirty="0">
                <a:latin typeface="Segoe SemiBold"/>
              </a:rPr>
              <a:t>How to use these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Segoe SemiBold"/>
            </a:endParaRPr>
          </a:p>
          <a:p>
            <a:r>
              <a:rPr lang="en-US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84127-55B2-40D2-9AAD-019F6CEC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D2323-479E-49C7-896E-042003E44EE2}"/>
              </a:ext>
            </a:extLst>
          </p:cNvPr>
          <p:cNvSpPr txBox="1"/>
          <p:nvPr/>
        </p:nvSpPr>
        <p:spPr>
          <a:xfrm>
            <a:off x="410514" y="4425434"/>
            <a:ext cx="11370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more:</a:t>
            </a:r>
          </a:p>
          <a:p>
            <a:r>
              <a:rPr lang="en-US" sz="2000" dirty="0">
                <a:hlinkClick r:id="rId2"/>
              </a:rPr>
              <a:t>http://www.doe.mass.edu/ccte/cvte/data/</a:t>
            </a:r>
            <a:r>
              <a:rPr lang="en-US" sz="2000" dirty="0"/>
              <a:t> </a:t>
            </a:r>
          </a:p>
          <a:p>
            <a:r>
              <a:rPr lang="en-US" sz="2000" b="1" dirty="0"/>
              <a:t>	Using DESE's CVTE Data Resources</a:t>
            </a:r>
          </a:p>
          <a:p>
            <a:r>
              <a:rPr lang="en-US" sz="2000" b="1" dirty="0"/>
              <a:t>	Using Performance Outcomes to Improve CVTE Programming for Students</a:t>
            </a:r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https://gateway.edu.state.ma.us/</a:t>
            </a:r>
            <a:r>
              <a:rPr lang="en-US" sz="2000" dirty="0"/>
              <a:t> </a:t>
            </a:r>
          </a:p>
          <a:p>
            <a:r>
              <a:rPr lang="en-US" sz="2000" b="1" dirty="0"/>
              <a:t>	Security Portal </a:t>
            </a:r>
          </a:p>
        </p:txBody>
      </p:sp>
    </p:spTree>
    <p:extLst>
      <p:ext uri="{BB962C8B-B14F-4D97-AF65-F5344CB8AC3E}">
        <p14:creationId xmlns:p14="http://schemas.microsoft.com/office/powerpoint/2010/main" val="382991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30D4-A327-4147-A78D-F669299C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Determined Performance Levels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B969-99BA-44DE-A431-86A153BA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Perkins Core Indicators have changed from Perkins IV to Perkins V. Please review the indicator definitions on the Perkins V website.</a:t>
            </a:r>
          </a:p>
          <a:p>
            <a:r>
              <a:rPr lang="en-US" sz="1800" dirty="0"/>
              <a:t>Refer to district's historical data for learning and to establish expectations for changes in the future. </a:t>
            </a:r>
          </a:p>
          <a:p>
            <a:r>
              <a:rPr lang="en-US" sz="1800" dirty="0"/>
              <a:t>Each Core Indicator has a </a:t>
            </a:r>
            <a:r>
              <a:rPr lang="en-US" sz="1800" b="1" dirty="0"/>
              <a:t>single Performance Level </a:t>
            </a:r>
            <a:r>
              <a:rPr lang="en-US" sz="1800" dirty="0"/>
              <a:t>for all students; separate Performance Levels for population groups are not allowed.</a:t>
            </a:r>
          </a:p>
          <a:p>
            <a:r>
              <a:rPr lang="en-US" sz="1800" dirty="0"/>
              <a:t>Performance Levels shall require the eligible recipient to continually </a:t>
            </a:r>
            <a:r>
              <a:rPr lang="en-US" sz="1800" b="1" dirty="0"/>
              <a:t>make meaningful progress </a:t>
            </a:r>
            <a:r>
              <a:rPr lang="en-US" sz="1800" dirty="0"/>
              <a:t>toward improving the performance of all CTE concentrators, including subgroups of students and special populations.</a:t>
            </a:r>
          </a:p>
          <a:p>
            <a:r>
              <a:rPr lang="en-US" sz="1800" dirty="0"/>
              <a:t>If a district meets the State Determined Performance Level for a core indicator, the state will </a:t>
            </a:r>
            <a:r>
              <a:rPr lang="en-US" sz="1800" b="1" dirty="0"/>
              <a:t>not accept a lower Locally Determined Performance Level</a:t>
            </a:r>
            <a:r>
              <a:rPr lang="en-US" sz="1800" dirty="0"/>
              <a:t> for the subsequent year.</a:t>
            </a:r>
          </a:p>
          <a:p>
            <a:r>
              <a:rPr lang="en-US" sz="1800" dirty="0"/>
              <a:t>If a district has not met the State Determined Performance Level in the past, </a:t>
            </a:r>
            <a:r>
              <a:rPr lang="en-US" sz="1800" b="1" dirty="0"/>
              <a:t>the district may want to propose </a:t>
            </a:r>
            <a:r>
              <a:rPr lang="en-US" sz="1800" dirty="0"/>
              <a:t>an alternative.</a:t>
            </a:r>
          </a:p>
          <a:p>
            <a:r>
              <a:rPr lang="en-US" sz="1800" dirty="0"/>
              <a:t>The state submits a </a:t>
            </a:r>
            <a:r>
              <a:rPr lang="en-US" sz="1800" b="1" dirty="0"/>
              <a:t>Consolidated Annual Report (CAR) </a:t>
            </a:r>
            <a:r>
              <a:rPr lang="en-US" sz="1800" dirty="0"/>
              <a:t>annually to US ED in which local information is consolidated for a statewide view. State Determined Performance Levels have been accepted by US ED.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A4DC-30FB-400B-BA42-F0F84CE5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37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54DC-CF49-45D1-BF98-74D17AB7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1S1 Example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AB9BB6E-FA4F-4D0D-B9DA-EFDEA2E23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189996"/>
              </p:ext>
            </p:extLst>
          </p:nvPr>
        </p:nvGraphicFramePr>
        <p:xfrm>
          <a:off x="465557" y="1883612"/>
          <a:ext cx="6075920" cy="374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992">
                  <a:extLst>
                    <a:ext uri="{9D8B030D-6E8A-4147-A177-3AD203B41FA5}">
                      <a16:colId xmlns:a16="http://schemas.microsoft.com/office/drawing/2014/main" val="511444921"/>
                    </a:ext>
                  </a:extLst>
                </a:gridCol>
                <a:gridCol w="1571972">
                  <a:extLst>
                    <a:ext uri="{9D8B030D-6E8A-4147-A177-3AD203B41FA5}">
                      <a16:colId xmlns:a16="http://schemas.microsoft.com/office/drawing/2014/main" val="814662037"/>
                    </a:ext>
                  </a:extLst>
                </a:gridCol>
                <a:gridCol w="1607736">
                  <a:extLst>
                    <a:ext uri="{9D8B030D-6E8A-4147-A177-3AD203B41FA5}">
                      <a16:colId xmlns:a16="http://schemas.microsoft.com/office/drawing/2014/main" val="2186161166"/>
                    </a:ext>
                  </a:extLst>
                </a:gridCol>
                <a:gridCol w="1708220">
                  <a:extLst>
                    <a:ext uri="{9D8B030D-6E8A-4147-A177-3AD203B41FA5}">
                      <a16:colId xmlns:a16="http://schemas.microsoft.com/office/drawing/2014/main" val="2421358574"/>
                    </a:ext>
                  </a:extLst>
                </a:gridCol>
              </a:tblGrid>
              <a:tr h="249006">
                <a:tc>
                  <a:txBody>
                    <a:bodyPr/>
                    <a:lstStyle/>
                    <a:p>
                      <a:r>
                        <a:rPr lang="en-US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Performance </a:t>
                      </a:r>
                    </a:p>
                    <a:p>
                      <a:r>
                        <a:rPr lang="en-US" b="0" dirty="0"/>
                        <a:t>[EXAMPLE 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Performance </a:t>
                      </a:r>
                    </a:p>
                    <a:p>
                      <a:r>
                        <a:rPr lang="en-US" b="0" dirty="0"/>
                        <a:t>[EXAMPLE 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Performance </a:t>
                      </a:r>
                    </a:p>
                    <a:p>
                      <a:r>
                        <a:rPr lang="en-US" b="0" dirty="0"/>
                        <a:t>[EXAMPLE 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651405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</a:rPr>
                        <a:t>2018-19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7658189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</a:rPr>
                        <a:t>2017-18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6532636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</a:rPr>
                        <a:t>2016-17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4730579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</a:rPr>
                        <a:t>2015-16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6124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</a:rPr>
                        <a:t>2014-15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7791165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</a:rPr>
                        <a:t>2013-14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3368154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</a:rPr>
                        <a:t>2012-13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2928400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</a:rPr>
                        <a:t>2011-12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93262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8BCB-B321-4CE1-A41E-90189527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0D59A7-E844-4664-94BA-EE0F70357C98}"/>
              </a:ext>
            </a:extLst>
          </p:cNvPr>
          <p:cNvSpPr txBox="1">
            <a:spLocks/>
          </p:cNvSpPr>
          <p:nvPr/>
        </p:nvSpPr>
        <p:spPr>
          <a:xfrm>
            <a:off x="7241628" y="1230403"/>
            <a:ext cx="4697086" cy="472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Considerations: </a:t>
            </a:r>
          </a:p>
          <a:p>
            <a:r>
              <a:rPr lang="en-US" sz="1800" dirty="0"/>
              <a:t>Check the SDPL</a:t>
            </a:r>
          </a:p>
          <a:p>
            <a:r>
              <a:rPr lang="en-US" sz="1800" dirty="0"/>
              <a:t>Compare that to historical data, for TOTAL students and populations</a:t>
            </a:r>
          </a:p>
          <a:p>
            <a:r>
              <a:rPr lang="en-US" sz="1800" dirty="0"/>
              <a:t>Consider changes due to – </a:t>
            </a:r>
          </a:p>
          <a:p>
            <a:pPr lvl="1"/>
            <a:r>
              <a:rPr lang="en-US" sz="1600" dirty="0"/>
              <a:t>the indicator</a:t>
            </a:r>
          </a:p>
          <a:p>
            <a:pPr lvl="1"/>
            <a:r>
              <a:rPr lang="en-US" sz="1600" dirty="0"/>
              <a:t>the CLNA and local plans</a:t>
            </a:r>
          </a:p>
          <a:p>
            <a:pPr lvl="1"/>
            <a:r>
              <a:rPr lang="en-US" sz="1600" dirty="0"/>
              <a:t>other impacts</a:t>
            </a:r>
          </a:p>
          <a:p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3ED6D-DA83-41CD-9ACC-47F40CFC7A3F}"/>
              </a:ext>
            </a:extLst>
          </p:cNvPr>
          <p:cNvSpPr txBox="1"/>
          <p:nvPr/>
        </p:nvSpPr>
        <p:spPr>
          <a:xfrm>
            <a:off x="402092" y="1127904"/>
            <a:ext cx="3182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For 1S1, the SDPL is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b="1" dirty="0"/>
              <a:t>94.68</a:t>
            </a:r>
            <a:r>
              <a:rPr lang="en-US" sz="1800" b="1" dirty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05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of Perkins Accountability Cycle">
            <a:extLst>
              <a:ext uri="{FF2B5EF4-FFF2-40B4-BE49-F238E27FC236}">
                <a16:creationId xmlns:a16="http://schemas.microsoft.com/office/drawing/2014/main" id="{44DAADB2-6A53-4EB3-A24C-26BE95C3D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973" y="388619"/>
            <a:ext cx="3192850" cy="304351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7AEF55-0157-4305-BF34-746FF82C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Connections…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FF394-18BC-494D-93B4-78ECAAC1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8EFEA-7BC0-4C19-8AB0-C89F67CCDD98}"/>
              </a:ext>
            </a:extLst>
          </p:cNvPr>
          <p:cNvSpPr txBox="1"/>
          <p:nvPr/>
        </p:nvSpPr>
        <p:spPr>
          <a:xfrm>
            <a:off x="1139917" y="1080221"/>
            <a:ext cx="336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Perkins Accountability Cycle </a:t>
            </a:r>
            <a:r>
              <a:rPr lang="en-US" dirty="0"/>
              <a:t>CLNA, Application &amp;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5A18B-80FB-42C3-971D-D56A9C180DFF}"/>
              </a:ext>
            </a:extLst>
          </p:cNvPr>
          <p:cNvSpPr txBox="1"/>
          <p:nvPr/>
        </p:nvSpPr>
        <p:spPr>
          <a:xfrm>
            <a:off x="203722" y="2765960"/>
            <a:ext cx="2467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CVTE Analysis Tools</a:t>
            </a:r>
            <a:endParaRPr lang="en-US" dirty="0"/>
          </a:p>
        </p:txBody>
      </p:sp>
      <p:pic>
        <p:nvPicPr>
          <p:cNvPr id="9" name="Picture 8" descr="picture of team members to include in analyzing performance data">
            <a:extLst>
              <a:ext uri="{FF2B5EF4-FFF2-40B4-BE49-F238E27FC236}">
                <a16:creationId xmlns:a16="http://schemas.microsoft.com/office/drawing/2014/main" id="{BB49A8CC-5C5C-43DD-9322-6B69AD83D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284" y="366176"/>
            <a:ext cx="3851170" cy="25844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7" name="Picture 16" descr="picture of advisory committee membership form">
            <a:extLst>
              <a:ext uri="{FF2B5EF4-FFF2-40B4-BE49-F238E27FC236}">
                <a16:creationId xmlns:a16="http://schemas.microsoft.com/office/drawing/2014/main" id="{B9A6DEA8-5159-41CC-B5DE-1B3933B36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685" y="3454400"/>
            <a:ext cx="5323769" cy="338043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9E0FE3-B2D1-4B88-9385-314A98AA9D37}"/>
              </a:ext>
            </a:extLst>
          </p:cNvPr>
          <p:cNvSpPr txBox="1"/>
          <p:nvPr/>
        </p:nvSpPr>
        <p:spPr>
          <a:xfrm>
            <a:off x="6983685" y="3059668"/>
            <a:ext cx="3002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Advisory Committees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998AC-2D1C-4E99-8580-033A9E61A693}"/>
              </a:ext>
            </a:extLst>
          </p:cNvPr>
          <p:cNvSpPr txBox="1"/>
          <p:nvPr/>
        </p:nvSpPr>
        <p:spPr>
          <a:xfrm>
            <a:off x="9888212" y="2904111"/>
            <a:ext cx="2452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Data Review Teams</a:t>
            </a:r>
          </a:p>
        </p:txBody>
      </p:sp>
      <p:pic>
        <p:nvPicPr>
          <p:cNvPr id="7" name="Picture 6" descr="picture of analysis tool for examining performance data">
            <a:extLst>
              <a:ext uri="{FF2B5EF4-FFF2-40B4-BE49-F238E27FC236}">
                <a16:creationId xmlns:a16="http://schemas.microsoft.com/office/drawing/2014/main" id="{EF8F4539-E9EB-45F9-9918-634D227EB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21" y="3217944"/>
            <a:ext cx="4817543" cy="361688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8755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1F5-291A-4BE7-9778-4E1C7D5E5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3590A-3754-4C06-93D7-03057515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CB74DF-8E8B-4426-BC6B-231FD71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288925"/>
            <a:ext cx="11369675" cy="679450"/>
          </a:xfrm>
        </p:spPr>
        <p:txBody>
          <a:bodyPr/>
          <a:lstStyle/>
          <a:p>
            <a:r>
              <a:rPr lang="en-US" dirty="0"/>
              <a:t>Using new Perkins Reports – Part 2: Indicators</a:t>
            </a:r>
          </a:p>
        </p:txBody>
      </p:sp>
    </p:spTree>
    <p:extLst>
      <p:ext uri="{BB962C8B-B14F-4D97-AF65-F5344CB8AC3E}">
        <p14:creationId xmlns:p14="http://schemas.microsoft.com/office/powerpoint/2010/main" val="393446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800F-F8F6-4D25-B2B5-1447682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 ‘burning question’ which might be answered with Indicator data?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5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800F-F8F6-4D25-B2B5-1447682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are reporting, performance, accountability and monitoring requirements associated with Perkins.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5717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9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6256-788A-407E-9594-9E10B42F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is like … an octopus? </a:t>
            </a:r>
          </a:p>
        </p:txBody>
      </p:sp>
      <p:pic>
        <p:nvPicPr>
          <p:cNvPr id="6" name="Content Placeholder 5" descr="octopus picture 1">
            <a:extLst>
              <a:ext uri="{FF2B5EF4-FFF2-40B4-BE49-F238E27FC236}">
                <a16:creationId xmlns:a16="http://schemas.microsoft.com/office/drawing/2014/main" id="{F118177F-734F-416F-B72F-271E58782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262" y="1235535"/>
            <a:ext cx="2381250" cy="1543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52AC8-7E36-48D3-8721-574A62CE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Picture 4" descr="octopus picture #2">
            <a:extLst>
              <a:ext uri="{FF2B5EF4-FFF2-40B4-BE49-F238E27FC236}">
                <a16:creationId xmlns:a16="http://schemas.microsoft.com/office/drawing/2014/main" id="{AE672676-3388-402F-A8E9-5274AE6C6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24" y="2175800"/>
            <a:ext cx="2743200" cy="2108311"/>
          </a:xfrm>
          <a:prstGeom prst="rect">
            <a:avLst/>
          </a:prstGeom>
        </p:spPr>
      </p:pic>
      <p:pic>
        <p:nvPicPr>
          <p:cNvPr id="7" name="Picture 6" descr="octopus picture #6">
            <a:extLst>
              <a:ext uri="{FF2B5EF4-FFF2-40B4-BE49-F238E27FC236}">
                <a16:creationId xmlns:a16="http://schemas.microsoft.com/office/drawing/2014/main" id="{9749B798-18F3-4135-AA78-75AFB0D7C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76" y="1371450"/>
            <a:ext cx="2667000" cy="1562100"/>
          </a:xfrm>
          <a:prstGeom prst="rect">
            <a:avLst/>
          </a:prstGeom>
        </p:spPr>
      </p:pic>
      <p:pic>
        <p:nvPicPr>
          <p:cNvPr id="8" name="Picture 7" descr="octopus picture #3">
            <a:extLst>
              <a:ext uri="{FF2B5EF4-FFF2-40B4-BE49-F238E27FC236}">
                <a16:creationId xmlns:a16="http://schemas.microsoft.com/office/drawing/2014/main" id="{87BF3E24-C86A-49C5-A5CD-CE08B636C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106" y="3736566"/>
            <a:ext cx="2667000" cy="1811278"/>
          </a:xfrm>
          <a:prstGeom prst="rect">
            <a:avLst/>
          </a:prstGeom>
        </p:spPr>
      </p:pic>
      <p:pic>
        <p:nvPicPr>
          <p:cNvPr id="9" name="Picture 8" descr="octopus picture #4">
            <a:extLst>
              <a:ext uri="{FF2B5EF4-FFF2-40B4-BE49-F238E27FC236}">
                <a16:creationId xmlns:a16="http://schemas.microsoft.com/office/drawing/2014/main" id="{35F09E52-63FA-4DD7-9523-C44123138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637" y="3897072"/>
            <a:ext cx="1788210" cy="1809755"/>
          </a:xfrm>
          <a:prstGeom prst="rect">
            <a:avLst/>
          </a:prstGeom>
        </p:spPr>
      </p:pic>
      <p:pic>
        <p:nvPicPr>
          <p:cNvPr id="11" name="Picture 10" descr="octopus picture #5">
            <a:extLst>
              <a:ext uri="{FF2B5EF4-FFF2-40B4-BE49-F238E27FC236}">
                <a16:creationId xmlns:a16="http://schemas.microsoft.com/office/drawing/2014/main" id="{FA3CC2BC-73C0-43BC-9F17-424A7B914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41" y="3634677"/>
            <a:ext cx="2171700" cy="1657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96D34-ECE1-4926-AF1E-E9E59A98D57E}"/>
              </a:ext>
            </a:extLst>
          </p:cNvPr>
          <p:cNvSpPr txBox="1"/>
          <p:nvPr/>
        </p:nvSpPr>
        <p:spPr>
          <a:xfrm>
            <a:off x="9585030" y="4320198"/>
            <a:ext cx="23875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Enrollment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A320D-6963-4A19-B9C8-2292CB7876FB}"/>
              </a:ext>
            </a:extLst>
          </p:cNvPr>
          <p:cNvSpPr txBox="1"/>
          <p:nvPr/>
        </p:nvSpPr>
        <p:spPr>
          <a:xfrm>
            <a:off x="682076" y="291359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Preparing Students for Careers &amp; College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6FCB2E-E82F-4037-8707-B11336D4C013}"/>
              </a:ext>
            </a:extLst>
          </p:cNvPr>
          <p:cNvSpPr txBox="1"/>
          <p:nvPr/>
        </p:nvSpPr>
        <p:spPr>
          <a:xfrm>
            <a:off x="318535" y="534649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to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88E74-5EFF-4B5D-9051-0954735E6491}"/>
              </a:ext>
            </a:extLst>
          </p:cNvPr>
          <p:cNvSpPr txBox="1"/>
          <p:nvPr/>
        </p:nvSpPr>
        <p:spPr>
          <a:xfrm>
            <a:off x="2844929" y="570682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Disaggregate by Race, Gender, other populations*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911A3-EAD5-466A-BC38-1A28659A196B}"/>
              </a:ext>
            </a:extLst>
          </p:cNvPr>
          <p:cNvSpPr txBox="1"/>
          <p:nvPr/>
        </p:nvSpPr>
        <p:spPr>
          <a:xfrm>
            <a:off x="5101954" y="2899316"/>
            <a:ext cx="248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7E809-1120-4B0D-A4EC-1D4716FF1C37}"/>
              </a:ext>
            </a:extLst>
          </p:cNvPr>
          <p:cNvSpPr txBox="1"/>
          <p:nvPr/>
        </p:nvSpPr>
        <p:spPr>
          <a:xfrm>
            <a:off x="6680073" y="563764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SIMS</a:t>
            </a:r>
          </a:p>
        </p:txBody>
      </p:sp>
    </p:spTree>
    <p:extLst>
      <p:ext uri="{BB962C8B-B14F-4D97-AF65-F5344CB8AC3E}">
        <p14:creationId xmlns:p14="http://schemas.microsoft.com/office/powerpoint/2010/main" val="115436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7068-91CB-4295-ABE7-933E1064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are like … race times?</a:t>
            </a:r>
          </a:p>
        </p:txBody>
      </p:sp>
      <p:pic>
        <p:nvPicPr>
          <p:cNvPr id="9" name="Content Placeholder 8" descr="London Marathon pic">
            <a:extLst>
              <a:ext uri="{FF2B5EF4-FFF2-40B4-BE49-F238E27FC236}">
                <a16:creationId xmlns:a16="http://schemas.microsoft.com/office/drawing/2014/main" id="{F0613A68-8509-43C0-8B32-BB4D2B146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386" y="2964911"/>
            <a:ext cx="5249740" cy="34924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A17E4-4382-4B76-940C-06185D16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7" name="Picture 6" descr="London Marathon winners #3">
            <a:extLst>
              <a:ext uri="{FF2B5EF4-FFF2-40B4-BE49-F238E27FC236}">
                <a16:creationId xmlns:a16="http://schemas.microsoft.com/office/drawing/2014/main" id="{136CF6B5-EAE9-4394-BB4B-C1910778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472" y="2584394"/>
            <a:ext cx="3209925" cy="1123950"/>
          </a:xfrm>
          <a:prstGeom prst="rect">
            <a:avLst/>
          </a:prstGeom>
        </p:spPr>
      </p:pic>
      <p:pic>
        <p:nvPicPr>
          <p:cNvPr id="8" name="Picture 7" descr="London Marathon winners #4">
            <a:extLst>
              <a:ext uri="{FF2B5EF4-FFF2-40B4-BE49-F238E27FC236}">
                <a16:creationId xmlns:a16="http://schemas.microsoft.com/office/drawing/2014/main" id="{0DC22DB8-7D72-4939-90F6-561F498E5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397" y="2584394"/>
            <a:ext cx="3657600" cy="1200150"/>
          </a:xfrm>
          <a:prstGeom prst="rect">
            <a:avLst/>
          </a:prstGeom>
        </p:spPr>
      </p:pic>
      <p:pic>
        <p:nvPicPr>
          <p:cNvPr id="12" name="Picture 11" descr="London Marathon winners #1">
            <a:extLst>
              <a:ext uri="{FF2B5EF4-FFF2-40B4-BE49-F238E27FC236}">
                <a16:creationId xmlns:a16="http://schemas.microsoft.com/office/drawing/2014/main" id="{BD45329F-89C9-4478-B892-F76C0928C0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1329094"/>
            <a:ext cx="3733800" cy="1123950"/>
          </a:xfrm>
          <a:prstGeom prst="rect">
            <a:avLst/>
          </a:prstGeom>
        </p:spPr>
      </p:pic>
      <p:pic>
        <p:nvPicPr>
          <p:cNvPr id="14" name="Picture 13" descr="London Marathon winners #2">
            <a:extLst>
              <a:ext uri="{FF2B5EF4-FFF2-40B4-BE49-F238E27FC236}">
                <a16:creationId xmlns:a16="http://schemas.microsoft.com/office/drawing/2014/main" id="{066DD8CA-791A-4D06-9ACC-E490C1494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1397" y="1213434"/>
            <a:ext cx="3524250" cy="1114425"/>
          </a:xfrm>
          <a:prstGeom prst="rect">
            <a:avLst/>
          </a:prstGeom>
        </p:spPr>
      </p:pic>
      <p:pic>
        <p:nvPicPr>
          <p:cNvPr id="15" name="Picture 14" descr="Marathon notes">
            <a:extLst>
              <a:ext uri="{FF2B5EF4-FFF2-40B4-BE49-F238E27FC236}">
                <a16:creationId xmlns:a16="http://schemas.microsoft.com/office/drawing/2014/main" id="{1CFE37DF-21DF-48AB-80B9-C6651AEC2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279" y="4297614"/>
            <a:ext cx="50196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where this can take us –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800F-F8F6-4D25-B2B5-1447682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br>
              <a:rPr lang="en-US" dirty="0">
                <a:effectLst/>
              </a:rPr>
            </a:br>
            <a:r>
              <a:rPr lang="en-US" dirty="0">
                <a:effectLst/>
              </a:rPr>
              <a:t>“How can we support more _____ students to </a:t>
            </a:r>
            <a:r>
              <a:rPr lang="en-US" dirty="0"/>
              <a:t>succeed in _______</a:t>
            </a:r>
            <a:r>
              <a:rPr lang="en-US" dirty="0">
                <a:effectLst/>
              </a:rPr>
              <a:t>?”</a:t>
            </a:r>
          </a:p>
          <a:p>
            <a:pPr marL="0" indent="0">
              <a:buNone/>
            </a:pPr>
            <a:br>
              <a:rPr lang="en-US" dirty="0">
                <a:effectLst/>
              </a:rPr>
            </a:br>
            <a:r>
              <a:rPr lang="en-US" dirty="0">
                <a:effectLst/>
              </a:rPr>
              <a:t>“How can we strengthen _____ students in _______?”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80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Core Indicators of Performance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6332" y="1070518"/>
            <a:ext cx="9964402" cy="919645"/>
          </a:xfrm>
        </p:spPr>
        <p:txBody>
          <a:bodyPr/>
          <a:lstStyle/>
          <a:p>
            <a:r>
              <a:rPr lang="en-US" sz="1800" dirty="0"/>
              <a:t>This is the accountability system for federally funded Perkins programs. </a:t>
            </a:r>
          </a:p>
        </p:txBody>
      </p:sp>
      <p:graphicFrame>
        <p:nvGraphicFramePr>
          <p:cNvPr id="2" name="Table 1" descr="Secondary Core Indicator&#10;1s1 four year grad rate&#10;2s1 Academic attainment in ELA&#10;2s2 Academic attainment in Math&#10;2s3 academic attainmentin ste&#10;3s1 postsecondary p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89855"/>
              </p:ext>
            </p:extLst>
          </p:nvPr>
        </p:nvGraphicFramePr>
        <p:xfrm>
          <a:off x="459470" y="1790694"/>
          <a:ext cx="10707639" cy="2855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8954">
                  <a:extLst>
                    <a:ext uri="{9D8B030D-6E8A-4147-A177-3AD203B41FA5}">
                      <a16:colId xmlns:a16="http://schemas.microsoft.com/office/drawing/2014/main" val="3926691116"/>
                    </a:ext>
                  </a:extLst>
                </a:gridCol>
                <a:gridCol w="5178685">
                  <a:extLst>
                    <a:ext uri="{9D8B030D-6E8A-4147-A177-3AD203B41FA5}">
                      <a16:colId xmlns:a16="http://schemas.microsoft.com/office/drawing/2014/main" val="1030094398"/>
                    </a:ext>
                  </a:extLst>
                </a:gridCol>
              </a:tblGrid>
              <a:tr h="2948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Secondary Core Indicator</a:t>
                      </a:r>
                      <a:endParaRPr lang="en-US" sz="180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NOTES</a:t>
                      </a:r>
                      <a:endParaRPr lang="en-US" sz="180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51414"/>
                  </a:ext>
                </a:extLst>
              </a:tr>
              <a:tr h="2955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1S1: Four-Year Graduation Rate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Like Perkin IV 4S1</a:t>
                      </a: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03400"/>
                  </a:ext>
                </a:extLst>
              </a:tr>
              <a:tr h="2749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2S1: Academic Attainment in ELA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11th grade concentrators and their 10th grade MCAS (next gen)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81236"/>
                  </a:ext>
                </a:extLst>
              </a:tr>
              <a:tr h="2749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2S2: Academic Attainment in Mathematics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11th grade concentrators and their 10th grade MCAS (next gen)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17799"/>
                  </a:ext>
                </a:extLst>
              </a:tr>
              <a:tr h="549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2S3: Academic Attainment in Science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11th grade concentrators and their HS SCI MCAS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(incorporate next gen as available)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67876"/>
                  </a:ext>
                </a:extLst>
              </a:tr>
              <a:tr h="549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3S1: Postsecondary Placement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timing of survey &amp; reporting to DESE moves in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changes to outcome categories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84572"/>
                  </a:ext>
                </a:extLst>
              </a:tr>
              <a:tr h="3036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4S1: Nontraditional Program Enrollment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Similar to Perkins IV 6S1 and 6S2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25682"/>
                  </a:ext>
                </a:extLst>
              </a:tr>
              <a:tr h="3115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5S3: Program Quality – Participated in Work-Based Learning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3B76"/>
                          </a:solidFill>
                          <a:effectLst/>
                          <a:latin typeface="+mn-lt"/>
                        </a:rPr>
                        <a:t>NEW</a:t>
                      </a:r>
                      <a:endParaRPr lang="en-US" sz="1400" b="0" dirty="0">
                        <a:solidFill>
                          <a:srgbClr val="003B76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4824" marR="6482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07298"/>
                  </a:ext>
                </a:extLst>
              </a:tr>
            </a:tbl>
          </a:graphicData>
        </a:graphic>
      </p:graphicFrame>
      <p:grpSp>
        <p:nvGrpSpPr>
          <p:cNvPr id="7" name="Group 6" descr="perkins core indicators&#10;"/>
          <p:cNvGrpSpPr/>
          <p:nvPr/>
        </p:nvGrpSpPr>
        <p:grpSpPr>
          <a:xfrm>
            <a:off x="10500733" y="5232400"/>
            <a:ext cx="2550160" cy="2255520"/>
            <a:chOff x="2926606" y="452874"/>
            <a:chExt cx="4433010" cy="4433010"/>
          </a:xfrm>
        </p:grpSpPr>
        <p:sp>
          <p:nvSpPr>
            <p:cNvPr id="8" name="Pie 7"/>
            <p:cNvSpPr/>
            <p:nvPr/>
          </p:nvSpPr>
          <p:spPr>
            <a:xfrm>
              <a:off x="2926606" y="452874"/>
              <a:ext cx="4433010" cy="443301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4"/>
            <p:cNvSpPr txBox="1"/>
            <p:nvPr/>
          </p:nvSpPr>
          <p:spPr>
            <a:xfrm>
              <a:off x="3427958" y="1270870"/>
              <a:ext cx="1635992" cy="1319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Perkins Core Indicators &amp;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15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EE309-6028-4D40-B8A0-BAE6DDF6BB41}"/>
              </a:ext>
            </a:extLst>
          </p:cNvPr>
          <p:cNvSpPr txBox="1"/>
          <p:nvPr/>
        </p:nvSpPr>
        <p:spPr>
          <a:xfrm>
            <a:off x="4132214" y="887074"/>
            <a:ext cx="1992475" cy="206210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2S1 ELA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Meet/Exceed in 10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grade ELA MCAS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D263F-150E-4CD1-8AA5-A776C0F90441}"/>
              </a:ext>
            </a:extLst>
          </p:cNvPr>
          <p:cNvSpPr txBox="1"/>
          <p:nvPr/>
        </p:nvSpPr>
        <p:spPr>
          <a:xfrm>
            <a:off x="1296743" y="887074"/>
            <a:ext cx="2178105" cy="206210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1S1 Four-year grad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 in grad cohort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graduated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 in grad cohort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40157-C5EC-4239-900D-AD08270149ED}"/>
              </a:ext>
            </a:extLst>
          </p:cNvPr>
          <p:cNvSpPr txBox="1"/>
          <p:nvPr/>
        </p:nvSpPr>
        <p:spPr>
          <a:xfrm>
            <a:off x="6796401" y="887074"/>
            <a:ext cx="2241817" cy="206210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2S1 Math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Meet/Exceed in 10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grade Math MCAS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AD21A-A0FA-4FC9-983A-7F1EE8D43072}"/>
              </a:ext>
            </a:extLst>
          </p:cNvPr>
          <p:cNvSpPr txBox="1"/>
          <p:nvPr/>
        </p:nvSpPr>
        <p:spPr>
          <a:xfrm>
            <a:off x="9709930" y="892965"/>
            <a:ext cx="2241816" cy="206210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2S3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Prof/Adv in Sci and Tech/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MCAS by end of 10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4C52A-29F8-41E7-9D3C-26E35503575E}"/>
              </a:ext>
            </a:extLst>
          </p:cNvPr>
          <p:cNvSpPr txBox="1"/>
          <p:nvPr/>
        </p:nvSpPr>
        <p:spPr>
          <a:xfrm>
            <a:off x="6675693" y="3317142"/>
            <a:ext cx="2492829" cy="230832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4S1 Nontraditional Enrollment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 in a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nontraditional for their gender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 in nontraditional programs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88B8B-D128-402B-BD1A-A479587CBD01}"/>
              </a:ext>
            </a:extLst>
          </p:cNvPr>
          <p:cNvSpPr txBox="1"/>
          <p:nvPr/>
        </p:nvSpPr>
        <p:spPr>
          <a:xfrm>
            <a:off x="4030334" y="3317142"/>
            <a:ext cx="2219790" cy="230832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3S1 Postsecondary Placement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 who graduated &amp;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positively placed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 who graduated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4748D-AC6F-4CBD-B242-C1DE7A011E8D}"/>
              </a:ext>
            </a:extLst>
          </p:cNvPr>
          <p:cNvSpPr txBox="1"/>
          <p:nvPr/>
        </p:nvSpPr>
        <p:spPr>
          <a:xfrm>
            <a:off x="9589223" y="3317142"/>
            <a:ext cx="2241815" cy="230832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5S3 Program Quality: WBL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 who graduated &amp;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participated in WBL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concentrators who graduated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88D571-B865-4EC8-884E-014622C1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23060" y="2290435"/>
            <a:ext cx="13830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3BE9BB-5A65-4BF1-9A4F-290D96C1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943968" y="2289493"/>
            <a:ext cx="1348740" cy="9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5AF930-04B7-4006-8F47-03F65C34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43793" y="2289493"/>
            <a:ext cx="136017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7D5A9E-7CBF-4A41-B969-34B2E1CB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36587" y="4950790"/>
            <a:ext cx="15469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C46EC5-65A9-46B5-9F35-F78A82807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15630" y="4966244"/>
            <a:ext cx="1660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CD3CE5-6106-4D72-A5E7-516D880AD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825744" y="4950790"/>
            <a:ext cx="1638546" cy="15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E04899-DD0E-4415-B427-D99B17E8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78390" y="2292315"/>
            <a:ext cx="1485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25">
            <a:extLst>
              <a:ext uri="{FF2B5EF4-FFF2-40B4-BE49-F238E27FC236}">
                <a16:creationId xmlns:a16="http://schemas.microsoft.com/office/drawing/2014/main" id="{E0014905-076F-40E0-B711-E52E2C54D1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930" y="82290"/>
            <a:ext cx="923679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Core Indicators are Calculated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2DD4E2-4394-4512-972E-063D8581C927}"/>
              </a:ext>
            </a:extLst>
          </p:cNvPr>
          <p:cNvSpPr txBox="1"/>
          <p:nvPr/>
        </p:nvSpPr>
        <p:spPr>
          <a:xfrm>
            <a:off x="302959" y="1797050"/>
            <a:ext cx="625330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#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2D18DB-E398-49CB-B197-8BEB25B52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0499" y="2299937"/>
            <a:ext cx="364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DESE-231-65257</_dlc_DocId>
    <_dlc_DocIdUrl xmlns="733efe1c-5bbe-4968-87dc-d400e65c879f">
      <Url>https://sharepoint.doemass.org/ese/webteam/cps/_layouts/DocIdRedir.aspx?ID=DESE-231-65257</Url>
      <Description>DESE-231-65257</Description>
    </_dlc_DocIdUrl>
  </documentManagement>
</p:properties>
</file>

<file path=customXml/itemProps1.xml><?xml version="1.0" encoding="utf-8"?>
<ds:datastoreItem xmlns:ds="http://schemas.openxmlformats.org/officeDocument/2006/customXml" ds:itemID="{9566C81D-C069-4B7A-846A-201C7FD1E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11807-5646-45F8-8A60-F5D5EA16918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55974FE-A8D0-4EA0-94DA-049332EAF83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7569EB-5996-4B7B-99F2-B4A870942123}">
  <ds:schemaRefs>
    <ds:schemaRef ds:uri="http://purl.org/dc/terms/"/>
    <ds:schemaRef ds:uri="0a4e05da-b9bc-4326-ad73-01ef31b95567"/>
    <ds:schemaRef ds:uri="http://purl.org/dc/dcmitype/"/>
    <ds:schemaRef ds:uri="http://schemas.microsoft.com/office/2006/documentManagement/types"/>
    <ds:schemaRef ds:uri="733efe1c-5bbe-4968-87dc-d400e65c879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12297</TotalTime>
  <Words>1301</Words>
  <Application>Microsoft Office PowerPoint</Application>
  <PresentationFormat>Widescreen</PresentationFormat>
  <Paragraphs>260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Courier New</vt:lpstr>
      <vt:lpstr>Helvetica Neue</vt:lpstr>
      <vt:lpstr>Segoe</vt:lpstr>
      <vt:lpstr>Segoe SemiBold</vt:lpstr>
      <vt:lpstr>Segoe UI</vt:lpstr>
      <vt:lpstr>Segoe UI Semibold</vt:lpstr>
      <vt:lpstr>Symbol</vt:lpstr>
      <vt:lpstr>Wingdings</vt:lpstr>
      <vt:lpstr>ESE​​</vt:lpstr>
      <vt:lpstr>2_Blue Presentation Template - MA HHS - small logos</vt:lpstr>
      <vt:lpstr>Office Theme</vt:lpstr>
      <vt:lpstr>CVTE / Perkins V – Data Webinars</vt:lpstr>
      <vt:lpstr>Using new Perkins Reports – Part 2: Indicators</vt:lpstr>
      <vt:lpstr>Chat: </vt:lpstr>
      <vt:lpstr>Why? </vt:lpstr>
      <vt:lpstr>Enrollment is like … an octopus? </vt:lpstr>
      <vt:lpstr>Indicators are like … race times?</vt:lpstr>
      <vt:lpstr>Here’s where this can take us – </vt:lpstr>
      <vt:lpstr>Core Indicators of Performance</vt:lpstr>
      <vt:lpstr>How Secondary Core Indicators are Calculated</vt:lpstr>
      <vt:lpstr>Find the Security Portal from any DESE web page. </vt:lpstr>
      <vt:lpstr>Once there, find CVTE Reports. </vt:lpstr>
      <vt:lpstr>Don’t have access? Check with the DA for your district.</vt:lpstr>
      <vt:lpstr>Once in CVTE Reports, use the menus to select specifics.</vt:lpstr>
      <vt:lpstr>Select an indicator and see the definition – </vt:lpstr>
      <vt:lpstr>Examine the Indicator overall &amp; by population – </vt:lpstr>
      <vt:lpstr>Examine the Enrollment overall &amp; by program </vt:lpstr>
      <vt:lpstr>Examine the Indicator overall &amp; by population – </vt:lpstr>
      <vt:lpstr>Indicators visuals – </vt:lpstr>
      <vt:lpstr>Perkins in 2020</vt:lpstr>
      <vt:lpstr>Locally Determined Performance Levels </vt:lpstr>
      <vt:lpstr>1S1 Example</vt:lpstr>
      <vt:lpstr>Connections…  </vt:lpstr>
      <vt:lpstr>Using new Perkins Reports – Part 2: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CVTE Data Webinar – Using  Perkins Indicators Reports</dc:title>
  <dc:creator>DESE</dc:creator>
  <cp:lastModifiedBy>Zou, Dong (EOE)</cp:lastModifiedBy>
  <cp:revision>68</cp:revision>
  <dcterms:created xsi:type="dcterms:W3CDTF">2020-09-09T16:22:42Z</dcterms:created>
  <dcterms:modified xsi:type="dcterms:W3CDTF">2020-10-14T18:34:44Z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14 2020</vt:lpwstr>
  </property>
</Properties>
</file>