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5"/>
  </p:sldMasterIdLst>
  <p:notesMasterIdLst>
    <p:notesMasterId r:id="rId21"/>
  </p:notesMasterIdLst>
  <p:handoutMasterIdLst>
    <p:handoutMasterId r:id="rId22"/>
  </p:handoutMasterIdLst>
  <p:sldIdLst>
    <p:sldId id="256" r:id="rId6"/>
    <p:sldId id="278" r:id="rId7"/>
    <p:sldId id="257" r:id="rId8"/>
    <p:sldId id="276" r:id="rId9"/>
    <p:sldId id="260" r:id="rId10"/>
    <p:sldId id="286" r:id="rId11"/>
    <p:sldId id="287" r:id="rId12"/>
    <p:sldId id="288" r:id="rId13"/>
    <p:sldId id="289" r:id="rId14"/>
    <p:sldId id="280" r:id="rId15"/>
    <p:sldId id="291" r:id="rId16"/>
    <p:sldId id="273" r:id="rId17"/>
    <p:sldId id="281" r:id="rId18"/>
    <p:sldId id="292" r:id="rId19"/>
    <p:sldId id="283" r:id="rId20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33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24" autoAdjust="0"/>
  </p:normalViewPr>
  <p:slideViewPr>
    <p:cSldViewPr>
      <p:cViewPr varScale="1">
        <p:scale>
          <a:sx n="110" d="100"/>
          <a:sy n="110" d="100"/>
        </p:scale>
        <p:origin x="9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5E4431-2032-4E0A-857F-0178E97450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CE287-FE12-4850-BC97-7DF912B95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708937DE-D847-4A4B-BAE5-B4FAE762B6D2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C3FB44-82B3-4478-A1A7-9A38AA8C6F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6"/>
            <a:ext cx="3011488" cy="463550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1B121-B4D9-4C58-B11F-231FBA0B2B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6"/>
            <a:ext cx="3011488" cy="463550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830A9714-E653-4BEB-AA16-736DC25091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72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AB8D367-C450-4C63-9A8D-1277D5EC15FE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D2847DA3-6EE4-497E-99B8-FBEA875187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29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7989F-6CA6-4A2E-8106-5DA361B5C1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47DA3-6EE4-497E-99B8-FBEA875187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2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47DA3-6EE4-497E-99B8-FBEA8751877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3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848" lvl="1" indent="-173413" defTabSz="924872">
              <a:buFont typeface="Arial" pitchFamily="34" charset="0"/>
              <a:buChar char="•"/>
              <a:defRPr/>
            </a:pPr>
            <a:endParaRPr lang="en-US" baseline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1C776-F9D0-4CA6-B2A4-0432BFF7C7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47DA3-6EE4-497E-99B8-FBEA875187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10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1D648-6528-4DE8-993A-BF57A248A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47DA3-6EE4-497E-99B8-FBEA875187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6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848" lvl="1" indent="-173413" defTabSz="924872">
              <a:buFont typeface="Arial" pitchFamily="34" charset="0"/>
              <a:buChar char="•"/>
              <a:defRPr/>
            </a:pPr>
            <a:endParaRPr lang="en-US" baseline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E5B6-EC1A-4963-B0C7-E1890BE9B7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47DA3-6EE4-497E-99B8-FBEA875187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10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848" lvl="1" indent="-173413" defTabSz="924872">
              <a:buFont typeface="Arial" pitchFamily="34" charset="0"/>
              <a:buChar char="•"/>
              <a:defRPr/>
            </a:pPr>
            <a:endParaRPr lang="en-US" baseline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99C75-5707-4CE1-9404-04D7B672CD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47DA3-6EE4-497E-99B8-FBEA8751877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1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DFEA-7197-406A-8DC3-13668D59E22B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AC70-20BD-489C-A721-C3D168ADEC71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5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833-AD9E-4D35-A118-B6BC2571A9A4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1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A557-C52D-41DB-B22B-9F610A712D8D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4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F456-8759-4AEA-9B05-B84A2290D64E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711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E870-D126-4E20-908A-E3C50EDC308E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5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27F6-A3F8-4FD4-9FB8-27BBD4724D5B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54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F80B-65D7-499C-BCDF-0B4DED791813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B152-C74E-4AC5-B632-27D4394EDA24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69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BA15-A682-429E-8F8E-AE00261F102B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04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B4FE-3FD5-4522-8ADA-C341D2AD1EFB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53BF-26B2-4BCB-BCBA-16A5B49979C8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7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965A-2400-4BE1-9CB9-3F656D6A725E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4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400C-B399-4481-94CE-EB42FD8A3632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5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E1FF-EA11-4D00-A915-51F39D08914F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7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4E8F-04D1-43D2-A530-DE068953AED4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9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ABC8-702A-40D5-99A9-F8D877F15984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E696B4-8D95-4CEE-AFE0-8A0A47D6C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5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lane@danieldennis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6477000" cy="2593975"/>
          </a:xfrm>
        </p:spPr>
        <p:txBody>
          <a:bodyPr/>
          <a:lstStyle/>
          <a:p>
            <a:pPr algn="ctr"/>
            <a:r>
              <a:rPr lang="en-US" sz="4500" dirty="0"/>
              <a:t>CARES Act Funding – Uniform Guidance Compliance Requirements </a:t>
            </a:r>
          </a:p>
        </p:txBody>
      </p:sp>
      <p:pic>
        <p:nvPicPr>
          <p:cNvPr id="6" name="Picture 5" descr="Daniel Dennis &amp; Co&#10;Certified Public Accountants">
            <a:extLst>
              <a:ext uri="{FF2B5EF4-FFF2-40B4-BE49-F238E27FC236}">
                <a16:creationId xmlns:a16="http://schemas.microsoft.com/office/drawing/2014/main" id="{3F84ED7E-42D3-4A21-B5EE-A961F5C0D0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962400"/>
            <a:ext cx="4191000" cy="208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5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EC8B4-6FBB-4556-987C-5AE891F09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Compliance Requirements – </a:t>
            </a:r>
            <a:r>
              <a:rPr lang="en-US" i="1" dirty="0"/>
              <a:t>continued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1322-DAAC-4717-95D2-894DE55A0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0878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Allowable Costs/Cost Principles </a:t>
            </a:r>
          </a:p>
          <a:p>
            <a:pPr lvl="1"/>
            <a:r>
              <a:rPr lang="en-US" dirty="0"/>
              <a:t>Cost must be:</a:t>
            </a:r>
          </a:p>
          <a:p>
            <a:pPr lvl="2"/>
            <a:r>
              <a:rPr lang="en-US" dirty="0"/>
              <a:t>Necessary</a:t>
            </a:r>
          </a:p>
          <a:p>
            <a:pPr lvl="2"/>
            <a:r>
              <a:rPr lang="en-US" dirty="0"/>
              <a:t>Reasonable</a:t>
            </a:r>
          </a:p>
          <a:p>
            <a:pPr lvl="2"/>
            <a:r>
              <a:rPr lang="en-US" dirty="0"/>
              <a:t>Allocable</a:t>
            </a:r>
          </a:p>
          <a:p>
            <a:pPr lvl="2"/>
            <a:r>
              <a:rPr lang="en-US" dirty="0"/>
              <a:t>Documented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1800" dirty="0"/>
              <a:t>Compensation – Personal Services</a:t>
            </a:r>
          </a:p>
          <a:p>
            <a:pPr lvl="2"/>
            <a:r>
              <a:rPr lang="en-US" dirty="0"/>
              <a:t>Salaries and wages must be based on records that accurately reflect the work performed</a:t>
            </a:r>
          </a:p>
          <a:p>
            <a:pPr lvl="2"/>
            <a:r>
              <a:rPr lang="en-US" dirty="0"/>
              <a:t>Be supported by a system of internal controls</a:t>
            </a:r>
          </a:p>
          <a:p>
            <a:pPr lvl="2"/>
            <a:r>
              <a:rPr lang="en-US" dirty="0"/>
              <a:t>Not exceed 100% of compensated activities</a:t>
            </a:r>
          </a:p>
          <a:p>
            <a:pPr lvl="2"/>
            <a:r>
              <a:rPr lang="en-US" dirty="0"/>
              <a:t>Comply with established policies of the School</a:t>
            </a:r>
          </a:p>
          <a:p>
            <a:pPr lvl="2"/>
            <a:r>
              <a:rPr lang="en-US" dirty="0"/>
              <a:t>Not based on budget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9EDB0-C67B-45AC-BB42-E11EFD5F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61185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096001" cy="685800"/>
          </a:xfrm>
        </p:spPr>
        <p:txBody>
          <a:bodyPr/>
          <a:lstStyle/>
          <a:p>
            <a:r>
              <a:rPr lang="en-US" dirty="0"/>
              <a:t>School’s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76400"/>
            <a:ext cx="6347714" cy="4364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Identify all Federal grants and contracts received and expended (Identify CFDA #)</a:t>
            </a:r>
          </a:p>
          <a:p>
            <a:r>
              <a:rPr lang="en-US" dirty="0"/>
              <a:t>Review grants and contracts and determine applicable compliance requirements</a:t>
            </a:r>
          </a:p>
          <a:p>
            <a:r>
              <a:rPr lang="en-US" dirty="0"/>
              <a:t>Obtain copies of related compliance supplements and review the compliance requirements for each grant</a:t>
            </a:r>
          </a:p>
          <a:p>
            <a:r>
              <a:rPr lang="en-US" dirty="0"/>
              <a:t>Review current internal controls in place to determine if they include proper controls over the applicable compliance requirements</a:t>
            </a:r>
          </a:p>
          <a:p>
            <a:r>
              <a:rPr lang="en-US" dirty="0"/>
              <a:t>Determine if supporting documentation is adequate to satisfy compliance requirements</a:t>
            </a:r>
          </a:p>
          <a:p>
            <a:r>
              <a:rPr lang="en-US" dirty="0"/>
              <a:t>Prepare a schedule of expenditures of federal awards</a:t>
            </a:r>
          </a:p>
          <a:p>
            <a:pPr marL="0" indent="0" algn="just">
              <a:buNone/>
            </a:pPr>
            <a:r>
              <a:rPr lang="en-US" dirty="0"/>
              <a:t>Consult with you auditor if you are unsure if you are following appropriate procedures to satisfy the requirements.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6715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010400" cy="856397"/>
          </a:xfrm>
        </p:spPr>
        <p:txBody>
          <a:bodyPr>
            <a:normAutofit/>
          </a:bodyPr>
          <a:lstStyle/>
          <a:p>
            <a:r>
              <a:rPr lang="en-US" dirty="0"/>
              <a:t>Auditors Requirements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314" y="1465997"/>
            <a:ext cx="6225286" cy="4630003"/>
          </a:xfrm>
        </p:spPr>
        <p:txBody>
          <a:bodyPr>
            <a:noAutofit/>
          </a:bodyPr>
          <a:lstStyle/>
          <a:p>
            <a:r>
              <a:rPr lang="en-US" dirty="0"/>
              <a:t>Provide an opinion on the financial statements in accordance with U. S. GAAP</a:t>
            </a:r>
          </a:p>
          <a:p>
            <a:r>
              <a:rPr lang="en-US" dirty="0"/>
              <a:t>Provide an opinion of the schedule of expenditures of Federal awards in relation to the financial statements</a:t>
            </a:r>
          </a:p>
          <a:p>
            <a:r>
              <a:rPr lang="en-US" dirty="0"/>
              <a:t>Issue report in accordance with Government Auditing Standards</a:t>
            </a:r>
          </a:p>
          <a:p>
            <a:pPr lvl="1"/>
            <a:r>
              <a:rPr lang="en-US" dirty="0"/>
              <a:t>Internal Control over Financial Reporting</a:t>
            </a:r>
          </a:p>
          <a:p>
            <a:pPr lvl="1"/>
            <a:r>
              <a:rPr lang="en-US" dirty="0"/>
              <a:t>Compliance and Other Matters </a:t>
            </a:r>
          </a:p>
          <a:p>
            <a:r>
              <a:rPr lang="en-US" dirty="0"/>
              <a:t>Issue Report in accordance with the Uniform Guidance</a:t>
            </a:r>
            <a:endParaRPr lang="en-US" sz="3200" dirty="0"/>
          </a:p>
          <a:p>
            <a:pPr lvl="1"/>
            <a:r>
              <a:rPr lang="en-US" dirty="0"/>
              <a:t>Compliance for Each Major Program</a:t>
            </a:r>
          </a:p>
          <a:p>
            <a:pPr lvl="1"/>
            <a:r>
              <a:rPr lang="en-US" dirty="0"/>
              <a:t>Internal Control Over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C5978-B3C3-4222-9FC2-1A024EA0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9671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7EDE-A41A-4815-8604-8E4F2D2FB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6324600" cy="685800"/>
          </a:xfrm>
        </p:spPr>
        <p:txBody>
          <a:bodyPr>
            <a:normAutofit/>
          </a:bodyPr>
          <a:lstStyle/>
          <a:p>
            <a:r>
              <a:rPr lang="en-US" dirty="0"/>
              <a:t>Auditors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63F99-62AB-433F-B6F4-9E35A46AA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9737"/>
            <a:ext cx="6347714" cy="4524188"/>
          </a:xfrm>
        </p:spPr>
        <p:txBody>
          <a:bodyPr>
            <a:normAutofit lnSpcReduction="10000"/>
          </a:bodyPr>
          <a:lstStyle/>
          <a:p>
            <a:r>
              <a:rPr lang="en-US" sz="1900" dirty="0"/>
              <a:t>Obtain a Schedule of Expenditures of Federal Awards</a:t>
            </a:r>
          </a:p>
          <a:p>
            <a:r>
              <a:rPr lang="en-US" sz="1900" dirty="0"/>
              <a:t>Differentiate between Type A and Type B programs and determine the major program(s)</a:t>
            </a:r>
          </a:p>
          <a:p>
            <a:pPr lvl="1"/>
            <a:r>
              <a:rPr lang="en-US" sz="1700" dirty="0"/>
              <a:t>Based on formula defined in the Uniform Guidance and required to cover a designed percentage of Federal expenditures</a:t>
            </a:r>
          </a:p>
          <a:p>
            <a:r>
              <a:rPr lang="en-US" sz="1900" dirty="0"/>
              <a:t>Review and test the applicable direct and material compliance requirements. i.e.</a:t>
            </a:r>
          </a:p>
          <a:p>
            <a:pPr marL="0" indent="0">
              <a:buNone/>
            </a:pPr>
            <a:r>
              <a:rPr lang="en-US" u="sng" dirty="0"/>
              <a:t>Compliance Requirement</a:t>
            </a:r>
            <a:r>
              <a:rPr lang="en-US" dirty="0"/>
              <a:t>		       </a:t>
            </a:r>
            <a:r>
              <a:rPr lang="en-US" u="sng" dirty="0"/>
              <a:t>Audit Procedure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Activities Allowed or Unallowed  	Select transactions and 								determine allowability</a:t>
            </a:r>
          </a:p>
          <a:p>
            <a:pPr marL="0" indent="0">
              <a:buNone/>
            </a:pPr>
            <a:r>
              <a:rPr lang="en-US" dirty="0"/>
              <a:t>Reporting  						Select reports required             								and test for accuracy 									and timely submission</a:t>
            </a:r>
          </a:p>
          <a:p>
            <a:pPr lvl="1"/>
            <a:endParaRPr lang="en-US" sz="17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D48F4-B4E4-4F7F-97BF-8338B56C4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16753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Charter School Program Funding – Additional Reporting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If the School receives federal Charter Schools Program funds (CSP) (CFDA No. 84.282) directly from the Department, and the School </a:t>
            </a:r>
            <a:r>
              <a:rPr lang="en-US" b="1" dirty="0"/>
              <a:t>does not</a:t>
            </a:r>
            <a:r>
              <a:rPr lang="en-US" dirty="0"/>
              <a:t> meet the threshold for an OMB Uniform Guidance audit, an accountants agreed upon procedures report specific to this funding is required.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algn="just"/>
            <a:r>
              <a:rPr lang="en-US" dirty="0"/>
              <a:t>If the School </a:t>
            </a:r>
            <a:r>
              <a:rPr lang="en-US" b="1" dirty="0"/>
              <a:t>does meet</a:t>
            </a:r>
            <a:r>
              <a:rPr lang="en-US" dirty="0"/>
              <a:t> the threshold of an OMB Uniform Guidance audit, and the CSP funding does not meet the criteria for a major program the auditor has the option of either including the CSP funding as a major program and testing accordingly, or performing the accountants agreed upon procedures report.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488972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C243-571C-4D91-8F73-454164E6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09800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Questions? </a:t>
            </a:r>
            <a:br>
              <a:rPr lang="en-US" sz="5000" dirty="0"/>
            </a:br>
            <a:br>
              <a:rPr lang="en-US" sz="5000" dirty="0"/>
            </a:br>
            <a:endParaRPr lang="en-US" sz="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0E0BF-C673-488F-8FCF-E37EE9057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26261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97AE-23D8-4383-92F2-C42486EF3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BDECF-0313-4E05-BFCB-A6FDAAB9B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rmAutofit/>
          </a:bodyPr>
          <a:lstStyle/>
          <a:p>
            <a:pPr marL="228600" lvl="0" indent="-228600" defTabSz="914400" fontAlgn="base">
              <a:spcBef>
                <a:spcPts val="300"/>
              </a:spcBef>
              <a:spcAft>
                <a:spcPts val="300"/>
              </a:spcAft>
              <a:buClr>
                <a:srgbClr val="0C2D83"/>
              </a:buClr>
              <a:buSzPct val="70000"/>
              <a:buNone/>
            </a:pPr>
            <a:r>
              <a:rPr lang="en-US" altLang="en-US" sz="1600" kern="0" dirty="0">
                <a:solidFill>
                  <a:srgbClr val="000000"/>
                </a:solidFill>
                <a:latin typeface="Arial"/>
              </a:rPr>
              <a:t>Kristoffer Lane, CPA</a:t>
            </a:r>
          </a:p>
          <a:p>
            <a:pPr marL="228600" lvl="0" indent="-228600" defTabSz="914400" fontAlgn="base">
              <a:spcBef>
                <a:spcPts val="300"/>
              </a:spcBef>
              <a:spcAft>
                <a:spcPts val="300"/>
              </a:spcAft>
              <a:buClr>
                <a:srgbClr val="0C2D83"/>
              </a:buClr>
              <a:buSzPct val="70000"/>
              <a:buNone/>
            </a:pPr>
            <a:r>
              <a:rPr lang="en-US" altLang="en-US" sz="1600" kern="0" dirty="0">
                <a:solidFill>
                  <a:srgbClr val="000000"/>
                </a:solidFill>
                <a:latin typeface="Arial"/>
              </a:rPr>
              <a:t>Partner</a:t>
            </a:r>
          </a:p>
          <a:p>
            <a:pPr marL="228600" lvl="0" indent="-228600" defTabSz="914400" fontAlgn="base">
              <a:spcBef>
                <a:spcPts val="300"/>
              </a:spcBef>
              <a:spcAft>
                <a:spcPts val="300"/>
              </a:spcAft>
              <a:buClr>
                <a:srgbClr val="0C2D83"/>
              </a:buClr>
              <a:buSzPct val="70000"/>
              <a:buNone/>
            </a:pPr>
            <a:r>
              <a:rPr lang="en-US" altLang="en-US" sz="1600" kern="0" dirty="0">
                <a:solidFill>
                  <a:srgbClr val="000000"/>
                </a:solidFill>
                <a:latin typeface="Arial"/>
              </a:rPr>
              <a:t>Daniel Dennis &amp; Company LLP</a:t>
            </a:r>
          </a:p>
          <a:p>
            <a:pPr marL="228600" lvl="0" indent="-228600" defTabSz="914400" fontAlgn="base">
              <a:spcBef>
                <a:spcPts val="300"/>
              </a:spcBef>
              <a:spcAft>
                <a:spcPts val="300"/>
              </a:spcAft>
              <a:buClr>
                <a:srgbClr val="0C2D83"/>
              </a:buClr>
              <a:buSzPct val="70000"/>
              <a:buNone/>
            </a:pPr>
            <a:r>
              <a:rPr lang="en-US" altLang="en-US" sz="1600" kern="0" dirty="0">
                <a:solidFill>
                  <a:srgbClr val="000000"/>
                </a:solidFill>
                <a:latin typeface="Arial"/>
                <a:hlinkClick r:id="rId3"/>
              </a:rPr>
              <a:t>klane@danieldennis.com</a:t>
            </a:r>
            <a:endParaRPr lang="en-US" altLang="en-US" sz="1600" kern="0" dirty="0">
              <a:solidFill>
                <a:srgbClr val="000000"/>
              </a:solidFill>
              <a:latin typeface="Arial"/>
            </a:endParaRPr>
          </a:p>
          <a:p>
            <a:pPr marL="228600" lvl="0" indent="-228600" defTabSz="914400" fontAlgn="base">
              <a:spcBef>
                <a:spcPts val="300"/>
              </a:spcBef>
              <a:spcAft>
                <a:spcPts val="300"/>
              </a:spcAft>
              <a:buClr>
                <a:srgbClr val="0C2D83"/>
              </a:buClr>
              <a:buSzPct val="70000"/>
              <a:buNone/>
            </a:pPr>
            <a:r>
              <a:rPr lang="en-US" altLang="en-US" sz="1600" kern="0" dirty="0">
                <a:solidFill>
                  <a:srgbClr val="000000"/>
                </a:solidFill>
                <a:latin typeface="Arial"/>
              </a:rPr>
              <a:t>617-262-9898 ext. 219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7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2" y="381000"/>
            <a:ext cx="8229600" cy="691382"/>
          </a:xfrm>
        </p:spPr>
        <p:txBody>
          <a:bodyPr/>
          <a:lstStyle/>
          <a:p>
            <a:r>
              <a:rPr lang="en-US" dirty="0">
                <a:latin typeface="+mn-lt"/>
              </a:rPr>
              <a:t>DD&amp;Co 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6705600" cy="4953000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Daniel Dennis and Company LLP</a:t>
            </a:r>
            <a:r>
              <a:rPr lang="en-US" dirty="0"/>
              <a:t>, is a certified public accounting firm founded in 1981.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serve the New England region from our office located in Dedham, Massachusetts by providing audit, tax, accounting and consulting services to a wide range of clients.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specialize in audits of Charter Schools and have been performing these audits since inception. In addition we wrote the audit guide followed by all Charter Schools in the Commonwealth.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have been performing audits in accordance with Government Auditing Standards and the Uniform Guidance since inception.  </a:t>
            </a:r>
          </a:p>
          <a:p>
            <a:pPr lvl="1"/>
            <a:endParaRPr lang="en-US" sz="800" dirty="0"/>
          </a:p>
          <a:p>
            <a:endParaRPr lang="en-US" sz="3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01B39-DA98-4117-B7FC-6AC28EBF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7444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6347714" cy="4800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kern="0" dirty="0"/>
              <a:t>Overview </a:t>
            </a:r>
          </a:p>
          <a:p>
            <a:pPr algn="just">
              <a:lnSpc>
                <a:spcPct val="200000"/>
              </a:lnSpc>
            </a:pPr>
            <a:r>
              <a:rPr lang="en-US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Types of Funding</a:t>
            </a:r>
          </a:p>
          <a:p>
            <a:pPr algn="just">
              <a:lnSpc>
                <a:spcPct val="200000"/>
              </a:lnSpc>
            </a:pPr>
            <a:r>
              <a:rPr lang="en-US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Compliance Requirements</a:t>
            </a:r>
          </a:p>
          <a:p>
            <a:pPr algn="just">
              <a:lnSpc>
                <a:spcPct val="200000"/>
              </a:lnSpc>
            </a:pPr>
            <a:r>
              <a:rPr lang="en-US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School’s Responsibility</a:t>
            </a:r>
          </a:p>
          <a:p>
            <a:pPr algn="just">
              <a:lnSpc>
                <a:spcPct val="200000"/>
              </a:lnSpc>
            </a:pPr>
            <a:r>
              <a:rPr lang="en-US" kern="0" dirty="0"/>
              <a:t>Auditor’s Requirements</a:t>
            </a:r>
          </a:p>
          <a:p>
            <a:pPr algn="just">
              <a:lnSpc>
                <a:spcPct val="200000"/>
              </a:lnSpc>
            </a:pPr>
            <a:r>
              <a:rPr lang="en-US" kern="0" dirty="0"/>
              <a:t>Charter School Program Funding – Additional Reporting </a:t>
            </a:r>
          </a:p>
          <a:p>
            <a:pPr algn="just">
              <a:lnSpc>
                <a:spcPct val="200000"/>
              </a:lnSpc>
            </a:pPr>
            <a:r>
              <a:rPr lang="en-US" kern="0" dirty="0"/>
              <a:t>Related Links</a:t>
            </a:r>
          </a:p>
          <a:p>
            <a:pPr algn="just">
              <a:lnSpc>
                <a:spcPct val="200000"/>
              </a:lnSpc>
            </a:pPr>
            <a:r>
              <a:rPr lang="en-US" kern="0" dirty="0"/>
              <a:t>Q&amp;A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172201" cy="838200"/>
          </a:xfrm>
        </p:spPr>
        <p:txBody>
          <a:bodyPr>
            <a:noAutofit/>
          </a:bodyPr>
          <a:lstStyle/>
          <a:p>
            <a:r>
              <a:rPr lang="en-US" sz="3200" dirty="0"/>
              <a:t>Overview of Cares Act Funding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F1CE29-45DA-43F0-A639-AA659AA9E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6781800" cy="4343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Coronavirus Aid, Relief, and Economic Security (CARES) Act was passed in March 2020 to provide $2.2 trillion in economic relief in response to the COVID-19 pandemic.</a:t>
            </a:r>
          </a:p>
          <a:p>
            <a:endParaRPr lang="en-US" dirty="0"/>
          </a:p>
          <a:p>
            <a:pPr algn="just"/>
            <a:r>
              <a:rPr lang="en-US" dirty="0"/>
              <a:t>Provided additional Federal funding to the Healthcare industry, state and local governments, institutions of higher education, and other organizations.</a:t>
            </a:r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en-US" dirty="0"/>
              <a:t>Organizations that have historically not been required to have a Single Audit may now be required to under Title 2 U.S. Code of Federal Regulations Part 200, </a:t>
            </a:r>
            <a:r>
              <a:rPr lang="en-US" i="1" dirty="0"/>
              <a:t>Uniform Administrative Requirements, Cost Principles, and Audit Requirements for Federal Awards </a:t>
            </a:r>
            <a:r>
              <a:rPr lang="en-US" dirty="0"/>
              <a:t>(Uniform Guidance).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04158-7CE5-47C5-9B2E-F8DFE641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7586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Overview of Cares Act Funding - </a:t>
            </a:r>
            <a:r>
              <a:rPr lang="en-US" sz="3200" i="1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If total Federal awards expenditures exceed $750,000 the School will be required to have a single audit in accordance with the Uniform Guidance.</a:t>
            </a:r>
          </a:p>
          <a:p>
            <a:endParaRPr lang="en-US" sz="1200" dirty="0"/>
          </a:p>
          <a:p>
            <a:pPr algn="just"/>
            <a:r>
              <a:rPr lang="en-US" dirty="0"/>
              <a:t>The Uniform Guidance is the authoritative guidance to providing rules and regulations regarding the administration of Federal grants. It is broken down into 6 subparts and includes various appendices.</a:t>
            </a:r>
          </a:p>
          <a:p>
            <a:pPr lvl="1" algn="just"/>
            <a:r>
              <a:rPr lang="en-US" u="sng" dirty="0"/>
              <a:t>Subpart F</a:t>
            </a:r>
            <a:r>
              <a:rPr lang="en-US" dirty="0"/>
              <a:t> – Describes the audit requirements under the award including the auditor and the auditee requirements.</a:t>
            </a:r>
          </a:p>
          <a:p>
            <a:pPr algn="just"/>
            <a:r>
              <a:rPr lang="en-US" dirty="0"/>
              <a:t>Whether a single audit is applicable or not, the Uniform Guidance requirements are still applicable depending on the funds awarded.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569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1"/>
            <a:ext cx="6096001" cy="838200"/>
          </a:xfrm>
        </p:spPr>
        <p:txBody>
          <a:bodyPr>
            <a:normAutofit/>
          </a:bodyPr>
          <a:lstStyle/>
          <a:p>
            <a:r>
              <a:rPr lang="en-US" sz="3200" dirty="0"/>
              <a:t>Types of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477001" cy="444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Types of Funding Received by School under the CARES Act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CFDA #</a:t>
            </a:r>
            <a:r>
              <a:rPr lang="en-US" dirty="0"/>
              <a:t>	</a:t>
            </a:r>
            <a:r>
              <a:rPr lang="en-US" u="sng" dirty="0"/>
              <a:t>Program Name </a:t>
            </a:r>
            <a:r>
              <a:rPr lang="en-US" dirty="0"/>
              <a:t>		</a:t>
            </a:r>
          </a:p>
          <a:p>
            <a:r>
              <a:rPr lang="en-US" dirty="0"/>
              <a:t>21.019		Coronavirus Relief Fund</a:t>
            </a:r>
          </a:p>
          <a:p>
            <a:r>
              <a:rPr lang="en-US" dirty="0"/>
              <a:t>84.425		Elementary and Secondary School Emergency Relief Fund</a:t>
            </a:r>
          </a:p>
          <a:p>
            <a:r>
              <a:rPr lang="en-US" dirty="0"/>
              <a:t>84.425		Remote Learning Technology Essentials</a:t>
            </a:r>
          </a:p>
          <a:p>
            <a:r>
              <a:rPr lang="en-US" dirty="0"/>
              <a:t>84.282		Charter School Program (CSP) Funding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Other Types of Federal funding potentially received by Schools:</a:t>
            </a:r>
          </a:p>
          <a:p>
            <a:r>
              <a:rPr lang="en-US" dirty="0"/>
              <a:t>84.010		Title I</a:t>
            </a:r>
          </a:p>
          <a:p>
            <a:r>
              <a:rPr lang="en-US" dirty="0"/>
              <a:t>84.365		Title III</a:t>
            </a:r>
          </a:p>
          <a:p>
            <a:r>
              <a:rPr lang="en-US" dirty="0"/>
              <a:t>84.173		Special Education – Preschool Grants</a:t>
            </a:r>
          </a:p>
          <a:p>
            <a:r>
              <a:rPr lang="en-US" dirty="0"/>
              <a:t>84.027		Grant to States</a:t>
            </a:r>
          </a:p>
          <a:p>
            <a:r>
              <a:rPr lang="en-US" dirty="0"/>
              <a:t>10.553/555	Child Nutrition Cluster</a:t>
            </a:r>
          </a:p>
          <a:p>
            <a:pPr marL="0" indent="0">
              <a:buNone/>
            </a:pPr>
            <a:r>
              <a:rPr lang="en-US" dirty="0"/>
              <a:t>(Note: List is not all inclusive as types of Federal funding may vary by School)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77556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096001" cy="685800"/>
          </a:xfrm>
        </p:spPr>
        <p:txBody>
          <a:bodyPr/>
          <a:lstStyle/>
          <a:p>
            <a:r>
              <a:rPr lang="en-US" dirty="0"/>
              <a:t>Compliance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6172201" cy="4669763"/>
          </a:xfrm>
        </p:spPr>
        <p:txBody>
          <a:bodyPr/>
          <a:lstStyle/>
          <a:p>
            <a:r>
              <a:rPr lang="en-US" dirty="0"/>
              <a:t>The compliance supplement is an audit guide issued annually by the Office of Management and Budget. </a:t>
            </a:r>
          </a:p>
          <a:p>
            <a:pPr lvl="1"/>
            <a:r>
              <a:rPr lang="en-US" dirty="0"/>
              <a:t>Each Federal Program or Cluster of Programs has a unique CFDA # </a:t>
            </a:r>
          </a:p>
          <a:p>
            <a:r>
              <a:rPr lang="en-US" dirty="0"/>
              <a:t>There are a total of 12 compliance requirements which follow the rules and regulations under the Uniform Guidance. However, not all 12 compliance requirements will be subject to audit. </a:t>
            </a:r>
          </a:p>
          <a:p>
            <a:r>
              <a:rPr lang="en-US" dirty="0"/>
              <a:t>Federal agencies determine which compliance requirements are applicable to their award and must be tested by the auditor. (maximum of 6)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5" name="Picture 4" descr="Table of compliance requirements"/>
          <p:cNvPicPr>
            <a:picLocks noChangeAspect="1"/>
          </p:cNvPicPr>
          <p:nvPr/>
        </p:nvPicPr>
        <p:blipFill rotWithShape="1">
          <a:blip r:embed="rId2"/>
          <a:srcRect l="-1" t="32959" r="-2624"/>
          <a:stretch/>
        </p:blipFill>
        <p:spPr>
          <a:xfrm>
            <a:off x="968322" y="4876800"/>
            <a:ext cx="5300840" cy="13477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646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24840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Compliance Requirements - </a:t>
            </a:r>
            <a:r>
              <a:rPr lang="en-US" i="1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0"/>
            <a:ext cx="6347714" cy="4288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12 requirements are:</a:t>
            </a:r>
          </a:p>
          <a:p>
            <a:r>
              <a:rPr lang="en-US" dirty="0"/>
              <a:t>1)   Activities Allowed or Unallowed </a:t>
            </a:r>
          </a:p>
          <a:p>
            <a:r>
              <a:rPr lang="en-US" dirty="0"/>
              <a:t>2)   Allowable Costs/Cost Principles </a:t>
            </a:r>
          </a:p>
          <a:p>
            <a:r>
              <a:rPr lang="en-US" dirty="0"/>
              <a:t>3)   Cash Management </a:t>
            </a:r>
          </a:p>
          <a:p>
            <a:r>
              <a:rPr lang="en-US" dirty="0"/>
              <a:t>4)   Eligibility </a:t>
            </a:r>
          </a:p>
          <a:p>
            <a:r>
              <a:rPr lang="en-US" dirty="0"/>
              <a:t>5)   Equipment &amp; Real Property Management </a:t>
            </a:r>
          </a:p>
          <a:p>
            <a:r>
              <a:rPr lang="en-US" dirty="0"/>
              <a:t>6)   Matching, Level of Effort, Earmarking </a:t>
            </a:r>
          </a:p>
          <a:p>
            <a:r>
              <a:rPr lang="en-US" dirty="0"/>
              <a:t>7)   Period of Performance </a:t>
            </a:r>
          </a:p>
          <a:p>
            <a:r>
              <a:rPr lang="en-US" dirty="0"/>
              <a:t>8)   Procurement, Suspension, &amp; Debarment </a:t>
            </a:r>
          </a:p>
          <a:p>
            <a:r>
              <a:rPr lang="en-US" dirty="0"/>
              <a:t>9)   Program Income </a:t>
            </a:r>
          </a:p>
          <a:p>
            <a:r>
              <a:rPr lang="en-US" dirty="0"/>
              <a:t>10) Reporting </a:t>
            </a:r>
          </a:p>
          <a:p>
            <a:r>
              <a:rPr lang="en-US" dirty="0"/>
              <a:t>11) Subrecipient Monitoring </a:t>
            </a:r>
          </a:p>
          <a:p>
            <a:r>
              <a:rPr lang="en-US" dirty="0"/>
              <a:t>12) Special Tests and Provisions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923314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17365D"/>
      </a:dk2>
      <a:lt2>
        <a:srgbClr val="EEECE1"/>
      </a:lt2>
      <a:accent1>
        <a:srgbClr val="17365D"/>
      </a:accent1>
      <a:accent2>
        <a:srgbClr val="00FF00"/>
      </a:accent2>
      <a:accent3>
        <a:srgbClr val="9BBB59"/>
      </a:accent3>
      <a:accent4>
        <a:srgbClr val="7F7F7F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DESE-231-67275</_dlc_DocId>
    <_dlc_DocIdUrl xmlns="733efe1c-5bbe-4968-87dc-d400e65c879f">
      <Url>https://sharepoint.doemass.org/ese/webteam/cps/_layouts/DocIdRedir.aspx?ID=DESE-231-67275</Url>
      <Description>DESE-231-67275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1a175f6fd76af162c8631baf02b0c7de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18e3a758e1be3a571da4157f53c3d381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description="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925D45-BA13-4F29-BD2B-95C448537C0A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733efe1c-5bbe-4968-87dc-d400e65c879f"/>
    <ds:schemaRef ds:uri="http://schemas.microsoft.com/office/infopath/2007/PartnerControls"/>
    <ds:schemaRef ds:uri="http://schemas.openxmlformats.org/package/2006/metadata/core-properties"/>
    <ds:schemaRef ds:uri="0a4e05da-b9bc-4326-ad73-01ef31b9556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5B5779-212C-431E-8E9E-E468703AB6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7E5E98-8157-44B3-B550-D7A36E610A8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1B6AD60-A9C7-4878-A91D-3435424FCC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2738</TotalTime>
  <Words>1116</Words>
  <Application>Microsoft Office PowerPoint</Application>
  <PresentationFormat>On-screen Show (4:3)</PresentationFormat>
  <Paragraphs>130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CARES Act Funding – Uniform Guidance Compliance Requirements </vt:lpstr>
      <vt:lpstr>Introduction </vt:lpstr>
      <vt:lpstr>DD&amp;Co Background </vt:lpstr>
      <vt:lpstr>Table of Contents</vt:lpstr>
      <vt:lpstr>Overview of Cares Act Funding</vt:lpstr>
      <vt:lpstr>Overview of Cares Act Funding - continued</vt:lpstr>
      <vt:lpstr>Types of Funding</vt:lpstr>
      <vt:lpstr>Compliance Requirements</vt:lpstr>
      <vt:lpstr>Compliance Requirements - continued</vt:lpstr>
      <vt:lpstr>Compliance Requirements – continued 2</vt:lpstr>
      <vt:lpstr>School’s Responsibilities</vt:lpstr>
      <vt:lpstr>Auditors Requirements</vt:lpstr>
      <vt:lpstr>Auditors Process </vt:lpstr>
      <vt:lpstr>Charter School Program Funding – Additional Reporting </vt:lpstr>
      <vt:lpstr>Questions?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CARES Act Funding – Uniform Guidance Compliance Requirements </dc:title>
  <dc:creator>DESE</dc:creator>
  <cp:lastModifiedBy>Zou, Dong (EOE)</cp:lastModifiedBy>
  <cp:revision>222</cp:revision>
  <cp:lastPrinted>2020-12-21T18:30:56Z</cp:lastPrinted>
  <dcterms:created xsi:type="dcterms:W3CDTF">2013-06-11T16:31:02Z</dcterms:created>
  <dcterms:modified xsi:type="dcterms:W3CDTF">2021-01-07T21:56:18Z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Jan 7 2021</vt:lpwstr>
  </property>
</Properties>
</file>