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5"/>
  </p:sldMasterIdLst>
  <p:notesMasterIdLst>
    <p:notesMasterId r:id="rId48"/>
  </p:notes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12192000" cy="6858000"/>
  <p:notesSz cx="7010400" cy="9296400"/>
  <p:embeddedFontLst>
    <p:embeddedFont>
      <p:font typeface="Cabin" panose="020B0604020202020204" charset="0"/>
      <p:regular r:id="rId49"/>
      <p:bold r:id="rId50"/>
      <p:italic r:id="rId51"/>
      <p:boldItalic r:id="rId52"/>
    </p:embeddedFont>
    <p:embeddedFont>
      <p:font typeface="Cabin Condensed" panose="020B0604020202020204" charset="0"/>
      <p:regular r:id="rId53"/>
      <p:bold r:id="rId54"/>
    </p:embeddedFont>
    <p:embeddedFont>
      <p:font typeface="Calibri" panose="020F0502020204030204" pitchFamily="34" charset="0"/>
      <p:regular r:id="rId55"/>
      <p:bold r:id="rId56"/>
      <p:italic r:id="rId57"/>
      <p:boldItalic r:id="rId58"/>
    </p:embeddedFont>
    <p:embeddedFont>
      <p:font typeface="Cambria" panose="02040503050406030204" pitchFamily="18" charset="0"/>
      <p:regular r:id="rId59"/>
      <p:bold r:id="rId60"/>
      <p:italic r:id="rId61"/>
      <p:boldItalic r:id="rId62"/>
    </p:embeddedFont>
    <p:embeddedFont>
      <p:font typeface="Dosis" panose="020B0604020202020204" charset="0"/>
      <p:regular r:id="rId63"/>
      <p:bold r:id="rId64"/>
    </p:embeddedFont>
    <p:embeddedFont>
      <p:font typeface="Petrona" panose="020B0604020202020204" charset="0"/>
      <p:regular r:id="rId65"/>
    </p:embeddedFont>
    <p:embeddedFont>
      <p:font typeface="Quattrocento Sans" panose="020B0502050000020003" pitchFamily="34" charset="0"/>
      <p:regular r:id="rId66"/>
      <p:bold r:id="rId67"/>
      <p:italic r:id="rId68"/>
      <p:boldItalic r:id="rId69"/>
    </p:embeddedFont>
    <p:embeddedFont>
      <p:font typeface="Roboto" panose="020B060402020202020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4DCCAB-986D-467E-AE4C-1AF22998A795}">
  <a:tblStyle styleId="{CE4DCCAB-986D-467E-AE4C-1AF22998A7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CC3AA36-C60C-4790-99F5-9D892929123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2201" autoAdjust="0"/>
  </p:normalViewPr>
  <p:slideViewPr>
    <p:cSldViewPr snapToGrid="0">
      <p:cViewPr varScale="1">
        <p:scale>
          <a:sx n="48" d="100"/>
          <a:sy n="48" d="100"/>
        </p:scale>
        <p:origin x="54" y="552"/>
      </p:cViewPr>
      <p:guideLst>
        <p:guide orient="horz" pos="2160"/>
        <p:guide pos="3840"/>
      </p:guideLst>
    </p:cSldViewPr>
  </p:slideViewPr>
  <p:outlineViewPr>
    <p:cViewPr>
      <p:scale>
        <a:sx n="33" d="100"/>
        <a:sy n="33" d="100"/>
      </p:scale>
      <p:origin x="0" y="-1651"/>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23.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ntp.org/covid-19-school-response-toolki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pportunitymyth.tntp.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pportunitymyth.tntp.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25" name="Google Shape;125;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822767464_1_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822767464_1_2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1000"/>
              </a:spcBef>
              <a:spcAft>
                <a:spcPts val="0"/>
              </a:spcAft>
              <a:buNone/>
            </a:pPr>
            <a:r>
              <a:rPr lang="en-US" sz="1050" u="sng">
                <a:solidFill>
                  <a:schemeClr val="hlink"/>
                </a:solidFill>
                <a:highlight>
                  <a:srgbClr val="FFFFFF"/>
                </a:highlight>
                <a:hlinkClick r:id="rId3"/>
              </a:rPr>
              <a:t>https://tntp.org/covid-19-school-response-toolkit</a:t>
            </a:r>
            <a:r>
              <a:rPr lang="en-US" sz="1050">
                <a:solidFill>
                  <a:srgbClr val="404041"/>
                </a:solidFill>
                <a:highlight>
                  <a:srgbClr val="FFFFFF"/>
                </a:highlight>
              </a:rPr>
              <a:t> </a:t>
            </a:r>
            <a:endParaRPr/>
          </a:p>
        </p:txBody>
      </p:sp>
      <p:sp>
        <p:nvSpPr>
          <p:cNvPr id="242" name="Google Shape;242;g8822767464_1_2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3ec4a4872_0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3ec4a4872_0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50" name="Google Shape;250;g83ec4a4872_0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98ede0a6e_0_2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898ede0a6e_0_27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1000"/>
              </a:spcBef>
              <a:spcAft>
                <a:spcPts val="0"/>
              </a:spcAft>
              <a:buNone/>
            </a:pPr>
            <a:endParaRPr dirty="0"/>
          </a:p>
        </p:txBody>
      </p:sp>
      <p:sp>
        <p:nvSpPr>
          <p:cNvPr id="257" name="Google Shape;257;g898ede0a6e_0_27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0adb203fe_0_613: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0adb203fe_0_613: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link to opportunity myth </a:t>
            </a:r>
            <a:r>
              <a:rPr lang="en-US" u="sng" dirty="0">
                <a:solidFill>
                  <a:schemeClr val="hlink"/>
                </a:solidFill>
                <a:hlinkClick r:id="rId3"/>
              </a:rPr>
              <a:t>https://opportunitymyth.tntp.org/</a:t>
            </a:r>
            <a:r>
              <a:rPr lang="en-US" dirty="0"/>
              <a:t> , </a:t>
            </a:r>
            <a:endParaRPr dirty="0"/>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endParaRPr dirty="0">
              <a:solidFill>
                <a:srgbClr val="000000"/>
              </a:solidFill>
            </a:endParaRPr>
          </a:p>
        </p:txBody>
      </p:sp>
      <p:sp>
        <p:nvSpPr>
          <p:cNvPr id="265" name="Google Shape;265;g80adb203fe_0_613:notes"/>
          <p:cNvSpPr txBox="1">
            <a:spLocks noGrp="1"/>
          </p:cNvSpPr>
          <p:nvPr>
            <p:ph type="sldNum" idx="12"/>
          </p:nvPr>
        </p:nvSpPr>
        <p:spPr>
          <a:xfrm>
            <a:off x="3970938" y="8829968"/>
            <a:ext cx="3037800" cy="466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98ede0a6e_0_2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98ede0a6e_0_28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1350" dirty="0">
              <a:solidFill>
                <a:srgbClr val="000000"/>
              </a:solidFill>
            </a:endParaRPr>
          </a:p>
        </p:txBody>
      </p:sp>
      <p:sp>
        <p:nvSpPr>
          <p:cNvPr id="275" name="Google Shape;275;g898ede0a6e_0_28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822767464_1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822767464_1_3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link to opportunity myth </a:t>
            </a:r>
            <a:r>
              <a:rPr lang="en-US" u="sng">
                <a:solidFill>
                  <a:schemeClr val="accent4"/>
                </a:solidFill>
                <a:hlinkClick r:id="rId3"/>
              </a:rPr>
              <a:t>https://opportunitymyth.tntp.org/</a:t>
            </a:r>
            <a:endParaRPr/>
          </a:p>
        </p:txBody>
      </p:sp>
      <p:sp>
        <p:nvSpPr>
          <p:cNvPr id="284" name="Google Shape;284;g8822767464_1_3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8443324d6_0_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8443324d6_0_6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92" name="Google Shape;292;g88443324d6_0_6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98ede0a6e_10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898ede0a6e_10_2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07" name="Google Shape;307;g898ede0a6e_10_2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0adb203fe_0_11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80adb203fe_0_118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16" name="Google Shape;316;g80adb203fe_0_118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8443324d6_0_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8443324d6_0_3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37" name="Google Shape;337;g88443324d6_0_3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2f041c23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2f041c23f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146" name="Google Shape;146;g52f041c23f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98ede0a6e_10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98ede0a6e_10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52" name="Google Shape;352;g898ede0a6e_10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98ede0a6e_10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898ede0a6e_10_3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60" name="Google Shape;360;g898ede0a6e_10_3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98ede0a6e_0_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98ede0a6e_0_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69" name="Google Shape;369;g898ede0a6e_0_2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8f58d905b_6_3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88f58d905b_6_39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8" name="Google Shape;378;g88f58d905b_6_39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88f58d905b_6_3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88f58d905b_6_39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0" algn="l" rtl="0">
              <a:spcBef>
                <a:spcPts val="1000"/>
              </a:spcBef>
              <a:spcAft>
                <a:spcPts val="0"/>
              </a:spcAft>
              <a:buNone/>
            </a:pPr>
            <a:endParaRPr/>
          </a:p>
        </p:txBody>
      </p:sp>
      <p:sp>
        <p:nvSpPr>
          <p:cNvPr id="385" name="Google Shape;385;g88f58d905b_6_39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8f58d905b_6_4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8f58d905b_6_45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93" name="Google Shape;393;g88f58d905b_6_45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88f58d905b_6_38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88f58d905b_6_38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21" name="Google Shape;421;g88f58d905b_6_38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98ede0a6e_0_3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898ede0a6e_0_3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8" name="Google Shape;428;g898ede0a6e_0_3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898ede0a6e_10_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898ede0a6e_10_7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36" name="Google Shape;436;g898ede0a6e_10_7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89b08160e6_3_5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89b08160e6_3_57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44" name="Google Shape;444;g89b08160e6_3_57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822767464_1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822767464_1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55" name="Google Shape;155;g8822767464_1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898ede0a6e_1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898ede0a6e_10_4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1000"/>
              </a:spcBef>
              <a:spcAft>
                <a:spcPts val="0"/>
              </a:spcAft>
              <a:buNone/>
            </a:pPr>
            <a:endParaRPr dirty="0"/>
          </a:p>
        </p:txBody>
      </p:sp>
      <p:sp>
        <p:nvSpPr>
          <p:cNvPr id="452" name="Google Shape;452;g898ede0a6e_10_4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89b08160e6_3_6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89b08160e6_3_61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0" name="Google Shape;460;g89b08160e6_3_61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98ede0a6e_1_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898ede0a6e_1_4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8" name="Google Shape;468;g898ede0a6e_1_4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f58d905b_6_50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88f58d905b_6_50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6" name="Google Shape;476;g88f58d905b_6_50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88f58d905b_6_4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88f58d905b_6_48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5" name="Google Shape;485;g88f58d905b_6_48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88f58d905b_6_3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88f58d905b_6_3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98ede0a6e_10_9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98ede0a6e_10_9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08" name="Google Shape;508;g898ede0a6e_10_9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898ede0a6e_5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898ede0a6e_5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18" name="Google Shape;518;g898ede0a6e_5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98ede0a6e_0_2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898ede0a6e_0_22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26" name="Google Shape;526;g898ede0a6e_0_22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7758d42a88_0_10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534" name="Google Shape;534;g7758d42a88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2" name="Google Shape;16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803d691fcf_1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803d691fcf_1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6" name="Google Shape;546;g803d691fcf_1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7532000a50_0_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7532000a50_0_5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If you have additional questions, please place them in the chat and we will respond as the meeting wraps up. You can also include more questions in the brief survey linked above.</a:t>
            </a:r>
            <a:endParaRPr/>
          </a:p>
        </p:txBody>
      </p:sp>
      <p:sp>
        <p:nvSpPr>
          <p:cNvPr id="553" name="Google Shape;553;g7532000a50_0_5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83ec4a487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60" name="Google Shape;560;g83ec4a487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0" name="Google Shape;170;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bf61e785d_3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bf61e785d_3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189" name="Google Shape;189;g7bf61e785d_3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752bdab16_1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752bdab16_1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endParaRPr dirty="0"/>
          </a:p>
        </p:txBody>
      </p:sp>
      <p:sp>
        <p:nvSpPr>
          <p:cNvPr id="197" name="Google Shape;197;g7752bdab16_1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2f041c23f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2f041c23f_0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05" name="Google Shape;205;g52f041c23f_0_1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8f58d905b_6_2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8f58d905b_6_25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lnSpc>
                <a:spcPct val="115000"/>
              </a:lnSpc>
              <a:spcBef>
                <a:spcPts val="0"/>
              </a:spcBef>
              <a:spcAft>
                <a:spcPts val="2100"/>
              </a:spcAft>
              <a:buNone/>
            </a:pPr>
            <a:endParaRPr dirty="0"/>
          </a:p>
        </p:txBody>
      </p:sp>
      <p:sp>
        <p:nvSpPr>
          <p:cNvPr id="214" name="Google Shape;214;g88f58d905b_6_25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2"/>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67"/>
        <p:cNvGrpSpPr/>
        <p:nvPr/>
      </p:nvGrpSpPr>
      <p:grpSpPr>
        <a:xfrm>
          <a:off x="0" y="0"/>
          <a:ext cx="0" cy="0"/>
          <a:chOff x="0" y="0"/>
          <a:chExt cx="0" cy="0"/>
        </a:xfrm>
      </p:grpSpPr>
      <p:pic>
        <p:nvPicPr>
          <p:cNvPr id="68" name="Google Shape;68;p1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69" name="Google Shape;69;p1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70" name="Google Shape;70;p1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1" name="Google Shape;71;p1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2" name="Google Shape;72;p12"/>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a:solidFill>
                <a:schemeClr val="lt1"/>
              </a:solidFill>
              <a:latin typeface="Quattrocento Sans"/>
              <a:ea typeface="Quattrocento Sans"/>
              <a:cs typeface="Quattrocento Sans"/>
              <a:sym typeface="Quattrocento Sans"/>
            </a:endParaRPr>
          </a:p>
        </p:txBody>
      </p:sp>
      <p:sp>
        <p:nvSpPr>
          <p:cNvPr id="73" name="Google Shape;73;p12"/>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01D34"/>
                </a:solidFill>
                <a:latin typeface="Quattrocento Sans"/>
                <a:ea typeface="Quattrocento Sans"/>
                <a:cs typeface="Quattrocento Sans"/>
                <a:sym typeface="Quattrocento Sans"/>
              </a:rPr>
              <a:t>Place Subtitle/Host/Date Here</a:t>
            </a:r>
            <a:endParaRPr sz="24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74"/>
        <p:cNvGrpSpPr/>
        <p:nvPr/>
      </p:nvGrpSpPr>
      <p:grpSpPr>
        <a:xfrm>
          <a:off x="0" y="0"/>
          <a:ext cx="0" cy="0"/>
          <a:chOff x="0" y="0"/>
          <a:chExt cx="0" cy="0"/>
        </a:xfrm>
      </p:grpSpPr>
      <p:pic>
        <p:nvPicPr>
          <p:cNvPr id="75" name="Google Shape;75;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76" name="Google Shape;76;p13"/>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7" name="Google Shape;77;p13"/>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0" name="Google Shape;80;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1" name="Google Shape;81;p13"/>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3"/>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0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812800" y="1535113"/>
            <a:ext cx="50800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4"/>
          <p:cNvSpPr txBox="1">
            <a:spLocks noGrp="1"/>
          </p:cNvSpPr>
          <p:nvPr>
            <p:ph type="body" idx="2"/>
          </p:nvPr>
        </p:nvSpPr>
        <p:spPr>
          <a:xfrm>
            <a:off x="812800" y="2174875"/>
            <a:ext cx="5080000"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8" name="Google Shape;88;p14"/>
          <p:cNvSpPr txBox="1">
            <a:spLocks noGrp="1"/>
          </p:cNvSpPr>
          <p:nvPr>
            <p:ph type="body" idx="3"/>
          </p:nvPr>
        </p:nvSpPr>
        <p:spPr>
          <a:xfrm>
            <a:off x="6297205" y="1535113"/>
            <a:ext cx="5081995"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14"/>
          <p:cNvSpPr txBox="1">
            <a:spLocks noGrp="1"/>
          </p:cNvSpPr>
          <p:nvPr>
            <p:ph type="body" idx="4"/>
          </p:nvPr>
        </p:nvSpPr>
        <p:spPr>
          <a:xfrm>
            <a:off x="6297205" y="2174875"/>
            <a:ext cx="5081995"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A8FA0"/>
                </a:solidFill>
                <a:latin typeface="Quattrocento Sans"/>
                <a:ea typeface="Quattrocento Sans"/>
                <a:cs typeface="Quattrocento Sans"/>
                <a:sym typeface="Quattrocento Sans"/>
              </a:defRPr>
            </a:lvl1pPr>
            <a:lvl2pPr marL="0" lvl="1" indent="0" algn="ctr">
              <a:spcBef>
                <a:spcPts val="0"/>
              </a:spcBef>
              <a:buNone/>
              <a:defRPr sz="1200">
                <a:solidFill>
                  <a:srgbClr val="8A8FA0"/>
                </a:solidFill>
                <a:latin typeface="Quattrocento Sans"/>
                <a:ea typeface="Quattrocento Sans"/>
                <a:cs typeface="Quattrocento Sans"/>
                <a:sym typeface="Quattrocento Sans"/>
              </a:defRPr>
            </a:lvl2pPr>
            <a:lvl3pPr marL="0" lvl="2" indent="0" algn="ctr">
              <a:spcBef>
                <a:spcPts val="0"/>
              </a:spcBef>
              <a:buNone/>
              <a:defRPr sz="1200">
                <a:solidFill>
                  <a:srgbClr val="8A8FA0"/>
                </a:solidFill>
                <a:latin typeface="Quattrocento Sans"/>
                <a:ea typeface="Quattrocento Sans"/>
                <a:cs typeface="Quattrocento Sans"/>
                <a:sym typeface="Quattrocento Sans"/>
              </a:defRPr>
            </a:lvl3pPr>
            <a:lvl4pPr marL="0" lvl="3" indent="0" algn="ctr">
              <a:spcBef>
                <a:spcPts val="0"/>
              </a:spcBef>
              <a:buNone/>
              <a:defRPr sz="1200">
                <a:solidFill>
                  <a:srgbClr val="8A8FA0"/>
                </a:solidFill>
                <a:latin typeface="Quattrocento Sans"/>
                <a:ea typeface="Quattrocento Sans"/>
                <a:cs typeface="Quattrocento Sans"/>
                <a:sym typeface="Quattrocento Sans"/>
              </a:defRPr>
            </a:lvl4pPr>
            <a:lvl5pPr marL="0" lvl="4" indent="0" algn="ctr">
              <a:spcBef>
                <a:spcPts val="0"/>
              </a:spcBef>
              <a:buNone/>
              <a:defRPr sz="1200">
                <a:solidFill>
                  <a:srgbClr val="8A8FA0"/>
                </a:solidFill>
                <a:latin typeface="Quattrocento Sans"/>
                <a:ea typeface="Quattrocento Sans"/>
                <a:cs typeface="Quattrocento Sans"/>
                <a:sym typeface="Quattrocento Sans"/>
              </a:defRPr>
            </a:lvl5pPr>
            <a:lvl6pPr marL="0" lvl="5" indent="0" algn="ctr">
              <a:spcBef>
                <a:spcPts val="0"/>
              </a:spcBef>
              <a:buNone/>
              <a:defRPr sz="1200">
                <a:solidFill>
                  <a:srgbClr val="8A8FA0"/>
                </a:solidFill>
                <a:latin typeface="Quattrocento Sans"/>
                <a:ea typeface="Quattrocento Sans"/>
                <a:cs typeface="Quattrocento Sans"/>
                <a:sym typeface="Quattrocento Sans"/>
              </a:defRPr>
            </a:lvl6pPr>
            <a:lvl7pPr marL="0" lvl="6" indent="0" algn="ctr">
              <a:spcBef>
                <a:spcPts val="0"/>
              </a:spcBef>
              <a:buNone/>
              <a:defRPr sz="1200">
                <a:solidFill>
                  <a:srgbClr val="8A8FA0"/>
                </a:solidFill>
                <a:latin typeface="Quattrocento Sans"/>
                <a:ea typeface="Quattrocento Sans"/>
                <a:cs typeface="Quattrocento Sans"/>
                <a:sym typeface="Quattrocento Sans"/>
              </a:defRPr>
            </a:lvl7pPr>
            <a:lvl8pPr marL="0" lvl="7" indent="0" algn="ctr">
              <a:spcBef>
                <a:spcPts val="0"/>
              </a:spcBef>
              <a:buNone/>
              <a:defRPr sz="1200">
                <a:solidFill>
                  <a:srgbClr val="8A8FA0"/>
                </a:solidFill>
                <a:latin typeface="Quattrocento Sans"/>
                <a:ea typeface="Quattrocento Sans"/>
                <a:cs typeface="Quattrocento Sans"/>
                <a:sym typeface="Quattrocento Sans"/>
              </a:defRPr>
            </a:lvl8pPr>
            <a:lvl9pPr marL="0" lvl="8" indent="0" algn="ctr">
              <a:spcBef>
                <a:spcPts val="0"/>
              </a:spcBef>
              <a:buNone/>
              <a:defRPr sz="1200">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219200" y="274637"/>
            <a:ext cx="10363200" cy="1143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95" name="Google Shape;95;p15"/>
          <p:cNvSpPr txBox="1">
            <a:spLocks noGrp="1"/>
          </p:cNvSpPr>
          <p:nvPr>
            <p:ph type="dt" idx="10"/>
          </p:nvPr>
        </p:nvSpPr>
        <p:spPr>
          <a:xfrm>
            <a:off x="8229600" y="6191251"/>
            <a:ext cx="3302000" cy="47624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6" name="Google Shape;96;p15"/>
          <p:cNvSpPr txBox="1">
            <a:spLocks noGrp="1"/>
          </p:cNvSpPr>
          <p:nvPr>
            <p:ph type="ftr" idx="11"/>
          </p:nvPr>
        </p:nvSpPr>
        <p:spPr>
          <a:xfrm>
            <a:off x="1219201" y="6172200"/>
            <a:ext cx="5283199" cy="457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7" name="Google Shape;97;p15"/>
          <p:cNvSpPr>
            <a:spLocks noGrp="1"/>
          </p:cNvSpPr>
          <p:nvPr>
            <p:ph type="sldNum" idx="12"/>
          </p:nvPr>
        </p:nvSpPr>
        <p:spPr>
          <a:xfrm>
            <a:off x="11379200" y="6248400"/>
            <a:ext cx="6096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sz="1400">
                <a:solidFill>
                  <a:srgbClr val="FFFFFF"/>
                </a:solidFill>
                <a:latin typeface="Calibri"/>
                <a:ea typeface="Calibri"/>
                <a:cs typeface="Calibri"/>
                <a:sym typeface="Calibri"/>
              </a:defRPr>
            </a:lvl1pPr>
            <a:lvl2pPr marL="0" lvl="1" indent="0" algn="ctr">
              <a:spcBef>
                <a:spcPts val="0"/>
              </a:spcBef>
              <a:buNone/>
              <a:defRPr sz="1400">
                <a:solidFill>
                  <a:srgbClr val="FFFFFF"/>
                </a:solidFill>
                <a:latin typeface="Calibri"/>
                <a:ea typeface="Calibri"/>
                <a:cs typeface="Calibri"/>
                <a:sym typeface="Calibri"/>
              </a:defRPr>
            </a:lvl2pPr>
            <a:lvl3pPr marL="0" lvl="2" indent="0" algn="ctr">
              <a:spcBef>
                <a:spcPts val="0"/>
              </a:spcBef>
              <a:buNone/>
              <a:defRPr sz="1400">
                <a:solidFill>
                  <a:srgbClr val="FFFFFF"/>
                </a:solidFill>
                <a:latin typeface="Calibri"/>
                <a:ea typeface="Calibri"/>
                <a:cs typeface="Calibri"/>
                <a:sym typeface="Calibri"/>
              </a:defRPr>
            </a:lvl3pPr>
            <a:lvl4pPr marL="0" lvl="3" indent="0" algn="ctr">
              <a:spcBef>
                <a:spcPts val="0"/>
              </a:spcBef>
              <a:buNone/>
              <a:defRPr sz="1400">
                <a:solidFill>
                  <a:srgbClr val="FFFFFF"/>
                </a:solidFill>
                <a:latin typeface="Calibri"/>
                <a:ea typeface="Calibri"/>
                <a:cs typeface="Calibri"/>
                <a:sym typeface="Calibri"/>
              </a:defRPr>
            </a:lvl4pPr>
            <a:lvl5pPr marL="0" lvl="4" indent="0" algn="ctr">
              <a:spcBef>
                <a:spcPts val="0"/>
              </a:spcBef>
              <a:buNone/>
              <a:defRPr sz="1400">
                <a:solidFill>
                  <a:srgbClr val="FFFFFF"/>
                </a:solidFill>
                <a:latin typeface="Calibri"/>
                <a:ea typeface="Calibri"/>
                <a:cs typeface="Calibri"/>
                <a:sym typeface="Calibri"/>
              </a:defRPr>
            </a:lvl5pPr>
            <a:lvl6pPr marL="0" lvl="5" indent="0" algn="ctr">
              <a:spcBef>
                <a:spcPts val="0"/>
              </a:spcBef>
              <a:buNone/>
              <a:defRPr sz="1400">
                <a:solidFill>
                  <a:srgbClr val="FFFFFF"/>
                </a:solidFill>
                <a:latin typeface="Calibri"/>
                <a:ea typeface="Calibri"/>
                <a:cs typeface="Calibri"/>
                <a:sym typeface="Calibri"/>
              </a:defRPr>
            </a:lvl6pPr>
            <a:lvl7pPr marL="0" lvl="6" indent="0" algn="ctr">
              <a:spcBef>
                <a:spcPts val="0"/>
              </a:spcBef>
              <a:buNone/>
              <a:defRPr sz="1400">
                <a:solidFill>
                  <a:srgbClr val="FFFFFF"/>
                </a:solidFill>
                <a:latin typeface="Calibri"/>
                <a:ea typeface="Calibri"/>
                <a:cs typeface="Calibri"/>
                <a:sym typeface="Calibri"/>
              </a:defRPr>
            </a:lvl7pPr>
            <a:lvl8pPr marL="0" lvl="7" indent="0" algn="ctr">
              <a:spcBef>
                <a:spcPts val="0"/>
              </a:spcBef>
              <a:buNone/>
              <a:defRPr sz="1400">
                <a:solidFill>
                  <a:srgbClr val="FFFFFF"/>
                </a:solidFill>
                <a:latin typeface="Calibri"/>
                <a:ea typeface="Calibri"/>
                <a:cs typeface="Calibri"/>
                <a:sym typeface="Calibri"/>
              </a:defRPr>
            </a:lvl8pPr>
            <a:lvl9pPr marL="0" lvl="8" indent="0" algn="ctr">
              <a:spcBef>
                <a:spcPts val="0"/>
              </a:spcBef>
              <a:buNone/>
              <a:defRPr sz="14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8" name="Google Shape;98;p15" descr="science ambassadors.png"/>
          <p:cNvPicPr preferRelativeResize="0"/>
          <p:nvPr/>
        </p:nvPicPr>
        <p:blipFill rotWithShape="1">
          <a:blip r:embed="rId2">
            <a:alphaModFix/>
          </a:blip>
          <a:srcRect/>
          <a:stretch/>
        </p:blipFill>
        <p:spPr>
          <a:xfrm>
            <a:off x="4673601" y="6184502"/>
            <a:ext cx="2063751" cy="673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12800" y="274638"/>
            <a:ext cx="105663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8128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2" name="Google Shape;102;p16"/>
          <p:cNvSpPr txBox="1">
            <a:spLocks noGrp="1"/>
          </p:cNvSpPr>
          <p:nvPr>
            <p:ph type="body" idx="2"/>
          </p:nvPr>
        </p:nvSpPr>
        <p:spPr>
          <a:xfrm>
            <a:off x="62992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3" name="Google Shape;103;p16"/>
          <p:cNvSpPr txBox="1">
            <a:spLocks noGrp="1"/>
          </p:cNvSpPr>
          <p:nvPr>
            <p:ph type="sldNum" idx="12"/>
          </p:nvPr>
        </p:nvSpPr>
        <p:spPr>
          <a:xfrm>
            <a:off x="11315700" y="5257800"/>
            <a:ext cx="711300" cy="4572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spcAft>
                <a:spcPts val="0"/>
              </a:spcAft>
              <a:buNone/>
              <a:defRPr sz="1600">
                <a:solidFill>
                  <a:srgbClr val="8889A0"/>
                </a:solidFill>
                <a:latin typeface="Calibri"/>
                <a:ea typeface="Calibri"/>
                <a:cs typeface="Calibri"/>
                <a:sym typeface="Calibri"/>
              </a:defRPr>
            </a:lvl1pPr>
            <a:lvl2pPr marL="0" lvl="1" indent="0" algn="ctr" rtl="0">
              <a:spcBef>
                <a:spcPts val="0"/>
              </a:spcBef>
              <a:spcAft>
                <a:spcPts val="0"/>
              </a:spcAft>
              <a:buNone/>
              <a:defRPr sz="1600">
                <a:solidFill>
                  <a:srgbClr val="8889A0"/>
                </a:solidFill>
                <a:latin typeface="Calibri"/>
                <a:ea typeface="Calibri"/>
                <a:cs typeface="Calibri"/>
                <a:sym typeface="Calibri"/>
              </a:defRPr>
            </a:lvl2pPr>
            <a:lvl3pPr marL="0" lvl="2" indent="0" algn="ctr" rtl="0">
              <a:spcBef>
                <a:spcPts val="0"/>
              </a:spcBef>
              <a:spcAft>
                <a:spcPts val="0"/>
              </a:spcAft>
              <a:buNone/>
              <a:defRPr sz="1600">
                <a:solidFill>
                  <a:srgbClr val="8889A0"/>
                </a:solidFill>
                <a:latin typeface="Calibri"/>
                <a:ea typeface="Calibri"/>
                <a:cs typeface="Calibri"/>
                <a:sym typeface="Calibri"/>
              </a:defRPr>
            </a:lvl3pPr>
            <a:lvl4pPr marL="0" lvl="3" indent="0" algn="ctr" rtl="0">
              <a:spcBef>
                <a:spcPts val="0"/>
              </a:spcBef>
              <a:spcAft>
                <a:spcPts val="0"/>
              </a:spcAft>
              <a:buNone/>
              <a:defRPr sz="1600">
                <a:solidFill>
                  <a:srgbClr val="8889A0"/>
                </a:solidFill>
                <a:latin typeface="Calibri"/>
                <a:ea typeface="Calibri"/>
                <a:cs typeface="Calibri"/>
                <a:sym typeface="Calibri"/>
              </a:defRPr>
            </a:lvl4pPr>
            <a:lvl5pPr marL="0" lvl="4" indent="0" algn="ctr" rtl="0">
              <a:spcBef>
                <a:spcPts val="0"/>
              </a:spcBef>
              <a:spcAft>
                <a:spcPts val="0"/>
              </a:spcAft>
              <a:buNone/>
              <a:defRPr sz="1600">
                <a:solidFill>
                  <a:srgbClr val="8889A0"/>
                </a:solidFill>
                <a:latin typeface="Calibri"/>
                <a:ea typeface="Calibri"/>
                <a:cs typeface="Calibri"/>
                <a:sym typeface="Calibri"/>
              </a:defRPr>
            </a:lvl5pPr>
            <a:lvl6pPr marL="0" lvl="5" indent="0" algn="ctr" rtl="0">
              <a:spcBef>
                <a:spcPts val="0"/>
              </a:spcBef>
              <a:spcAft>
                <a:spcPts val="0"/>
              </a:spcAft>
              <a:buNone/>
              <a:defRPr sz="1600">
                <a:solidFill>
                  <a:srgbClr val="8889A0"/>
                </a:solidFill>
                <a:latin typeface="Calibri"/>
                <a:ea typeface="Calibri"/>
                <a:cs typeface="Calibri"/>
                <a:sym typeface="Calibri"/>
              </a:defRPr>
            </a:lvl6pPr>
            <a:lvl7pPr marL="0" lvl="6" indent="0" algn="ctr" rtl="0">
              <a:spcBef>
                <a:spcPts val="0"/>
              </a:spcBef>
              <a:spcAft>
                <a:spcPts val="0"/>
              </a:spcAft>
              <a:buNone/>
              <a:defRPr sz="1600">
                <a:solidFill>
                  <a:srgbClr val="8889A0"/>
                </a:solidFill>
                <a:latin typeface="Calibri"/>
                <a:ea typeface="Calibri"/>
                <a:cs typeface="Calibri"/>
                <a:sym typeface="Calibri"/>
              </a:defRPr>
            </a:lvl7pPr>
            <a:lvl8pPr marL="0" lvl="7" indent="0" algn="ctr" rtl="0">
              <a:spcBef>
                <a:spcPts val="0"/>
              </a:spcBef>
              <a:spcAft>
                <a:spcPts val="0"/>
              </a:spcAft>
              <a:buNone/>
              <a:defRPr sz="1600">
                <a:solidFill>
                  <a:srgbClr val="8889A0"/>
                </a:solidFill>
                <a:latin typeface="Calibri"/>
                <a:ea typeface="Calibri"/>
                <a:cs typeface="Calibri"/>
                <a:sym typeface="Calibri"/>
              </a:defRPr>
            </a:lvl8pPr>
            <a:lvl9pPr marL="0" lvl="8" indent="0" algn="ctr" rtl="0">
              <a:spcBef>
                <a:spcPts val="0"/>
              </a:spcBef>
              <a:spcAft>
                <a:spcPts val="0"/>
              </a:spcAft>
              <a:buNone/>
              <a:defRPr sz="1600">
                <a:solidFill>
                  <a:srgbClr val="8889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sic powerpoint">
  <p:cSld name="Basic powerpoint">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917471" y="274638"/>
            <a:ext cx="10972800" cy="835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7"/>
          <p:cNvSpPr txBox="1"/>
          <p:nvPr/>
        </p:nvSpPr>
        <p:spPr>
          <a:xfrm>
            <a:off x="3759200" y="6400800"/>
            <a:ext cx="4673700" cy="42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a:solidFill>
                  <a:srgbClr val="000000"/>
                </a:solidFill>
                <a:latin typeface="Times New Roman"/>
                <a:ea typeface="Times New Roman"/>
                <a:cs typeface="Times New Roman"/>
                <a:sym typeface="Times New Roman"/>
              </a:rPr>
              <a:t>© 2015 Research for Better Teaching, Inc. • www.RBTeach.com</a:t>
            </a:r>
            <a:endParaRPr sz="1000" b="0">
              <a:solidFill>
                <a:srgbClr val="000000"/>
              </a:solidFill>
              <a:latin typeface="Times New Roman"/>
              <a:ea typeface="Times New Roman"/>
              <a:cs typeface="Times New Roman"/>
              <a:sym typeface="Times New Roman"/>
            </a:endParaRPr>
          </a:p>
        </p:txBody>
      </p:sp>
      <p:sp>
        <p:nvSpPr>
          <p:cNvPr id="107" name="Google Shape;107;p17"/>
          <p:cNvSpPr txBox="1"/>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Arial"/>
                <a:ea typeface="Arial"/>
                <a:cs typeface="Arial"/>
                <a:sym typeface="Arial"/>
              </a:rPr>
              <a:t>‹#›</a:t>
            </a:fld>
            <a:endParaRPr sz="1200" b="0">
              <a:solidFill>
                <a:srgbClr val="000000"/>
              </a:solidFill>
              <a:latin typeface="Arial"/>
              <a:ea typeface="Arial"/>
              <a:cs typeface="Arial"/>
              <a:sym typeface="Arial"/>
            </a:endParaRPr>
          </a:p>
        </p:txBody>
      </p:sp>
      <p:pic>
        <p:nvPicPr>
          <p:cNvPr id="108" name="Google Shape;108;p17"/>
          <p:cNvPicPr preferRelativeResize="0"/>
          <p:nvPr/>
        </p:nvPicPr>
        <p:blipFill rotWithShape="1">
          <a:blip r:embed="rId2">
            <a:alphaModFix/>
          </a:blip>
          <a:srcRect/>
          <a:stretch/>
        </p:blipFill>
        <p:spPr>
          <a:xfrm>
            <a:off x="609600" y="6324600"/>
            <a:ext cx="317500" cy="355599"/>
          </a:xfrm>
          <a:prstGeom prst="rect">
            <a:avLst/>
          </a:prstGeom>
          <a:noFill/>
          <a:ln>
            <a:noFill/>
          </a:ln>
        </p:spPr>
      </p:pic>
      <p:sp>
        <p:nvSpPr>
          <p:cNvPr id="109" name="Google Shape;109;p17"/>
          <p:cNvSpPr txBox="1">
            <a:spLocks noGrp="1"/>
          </p:cNvSpPr>
          <p:nvPr>
            <p:ph type="body" idx="1"/>
          </p:nvPr>
        </p:nvSpPr>
        <p:spPr>
          <a:xfrm>
            <a:off x="916517" y="1349375"/>
            <a:ext cx="10320900" cy="48309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o"/>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ONLY_1">
  <p:cSld name="TITLE_ONLY_1">
    <p:bg>
      <p:bgPr>
        <a:solidFill>
          <a:srgbClr val="FEF2E7"/>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609600" y="1000025"/>
            <a:ext cx="10990500" cy="713700"/>
          </a:xfrm>
          <a:prstGeom prst="rect">
            <a:avLst/>
          </a:prstGeom>
        </p:spPr>
        <p:txBody>
          <a:bodyPr spcFirstLastPara="1" wrap="square" lIns="91425" tIns="45700" rIns="91425" bIns="45700" anchor="ctr" anchorCtr="0">
            <a:noAutofit/>
          </a:bodyPr>
          <a:lstStyle>
            <a:lvl1pPr lvl="0" rtl="0">
              <a:spcBef>
                <a:spcPts val="0"/>
              </a:spcBef>
              <a:spcAft>
                <a:spcPts val="0"/>
              </a:spcAft>
              <a:buClr>
                <a:srgbClr val="0B0B0B"/>
              </a:buClr>
              <a:buSzPts val="4800"/>
              <a:buNone/>
              <a:defRPr sz="4800">
                <a:solidFill>
                  <a:srgbClr val="0B0B0B"/>
                </a:solidFill>
              </a:defRPr>
            </a:lvl1pPr>
            <a:lvl2pPr lvl="1" algn="ctr" rtl="0">
              <a:spcBef>
                <a:spcPts val="0"/>
              </a:spcBef>
              <a:spcAft>
                <a:spcPts val="0"/>
              </a:spcAft>
              <a:buClr>
                <a:srgbClr val="0B0B0B"/>
              </a:buClr>
              <a:buSzPts val="4800"/>
              <a:buNone/>
              <a:defRPr sz="4800">
                <a:solidFill>
                  <a:srgbClr val="0B0B0B"/>
                </a:solidFill>
              </a:defRPr>
            </a:lvl2pPr>
            <a:lvl3pPr lvl="2" algn="ctr" rtl="0">
              <a:spcBef>
                <a:spcPts val="0"/>
              </a:spcBef>
              <a:spcAft>
                <a:spcPts val="0"/>
              </a:spcAft>
              <a:buClr>
                <a:srgbClr val="0B0B0B"/>
              </a:buClr>
              <a:buSzPts val="4800"/>
              <a:buNone/>
              <a:defRPr sz="4800">
                <a:solidFill>
                  <a:srgbClr val="0B0B0B"/>
                </a:solidFill>
              </a:defRPr>
            </a:lvl3pPr>
            <a:lvl4pPr lvl="3" algn="ctr" rtl="0">
              <a:spcBef>
                <a:spcPts val="0"/>
              </a:spcBef>
              <a:spcAft>
                <a:spcPts val="0"/>
              </a:spcAft>
              <a:buClr>
                <a:srgbClr val="0B0B0B"/>
              </a:buClr>
              <a:buSzPts val="4800"/>
              <a:buNone/>
              <a:defRPr sz="4800">
                <a:solidFill>
                  <a:srgbClr val="0B0B0B"/>
                </a:solidFill>
              </a:defRPr>
            </a:lvl4pPr>
            <a:lvl5pPr lvl="4" algn="ctr" rtl="0">
              <a:spcBef>
                <a:spcPts val="0"/>
              </a:spcBef>
              <a:spcAft>
                <a:spcPts val="0"/>
              </a:spcAft>
              <a:buClr>
                <a:srgbClr val="0B0B0B"/>
              </a:buClr>
              <a:buSzPts val="4800"/>
              <a:buNone/>
              <a:defRPr sz="4800">
                <a:solidFill>
                  <a:srgbClr val="0B0B0B"/>
                </a:solidFill>
              </a:defRPr>
            </a:lvl5pPr>
            <a:lvl6pPr lvl="5" algn="ctr" rtl="0">
              <a:spcBef>
                <a:spcPts val="0"/>
              </a:spcBef>
              <a:spcAft>
                <a:spcPts val="0"/>
              </a:spcAft>
              <a:buClr>
                <a:srgbClr val="0B0B0B"/>
              </a:buClr>
              <a:buSzPts val="4800"/>
              <a:buNone/>
              <a:defRPr sz="4800">
                <a:solidFill>
                  <a:srgbClr val="0B0B0B"/>
                </a:solidFill>
              </a:defRPr>
            </a:lvl6pPr>
            <a:lvl7pPr lvl="6" algn="ctr" rtl="0">
              <a:spcBef>
                <a:spcPts val="0"/>
              </a:spcBef>
              <a:spcAft>
                <a:spcPts val="0"/>
              </a:spcAft>
              <a:buClr>
                <a:srgbClr val="0B0B0B"/>
              </a:buClr>
              <a:buSzPts val="4800"/>
              <a:buNone/>
              <a:defRPr sz="4800">
                <a:solidFill>
                  <a:srgbClr val="0B0B0B"/>
                </a:solidFill>
              </a:defRPr>
            </a:lvl7pPr>
            <a:lvl8pPr lvl="7" algn="ctr" rtl="0">
              <a:spcBef>
                <a:spcPts val="0"/>
              </a:spcBef>
              <a:spcAft>
                <a:spcPts val="0"/>
              </a:spcAft>
              <a:buClr>
                <a:srgbClr val="0B0B0B"/>
              </a:buClr>
              <a:buSzPts val="4800"/>
              <a:buNone/>
              <a:defRPr sz="4800">
                <a:solidFill>
                  <a:srgbClr val="0B0B0B"/>
                </a:solidFill>
              </a:defRPr>
            </a:lvl8pPr>
            <a:lvl9pPr lvl="8" algn="ctr" rtl="0">
              <a:spcBef>
                <a:spcPts val="0"/>
              </a:spcBef>
              <a:spcAft>
                <a:spcPts val="0"/>
              </a:spcAft>
              <a:buClr>
                <a:srgbClr val="0B0B0B"/>
              </a:buClr>
              <a:buSzPts val="4800"/>
              <a:buNone/>
              <a:defRPr sz="4800">
                <a:solidFill>
                  <a:srgbClr val="0B0B0B"/>
                </a:solidFill>
              </a:defRPr>
            </a:lvl9pPr>
          </a:lstStyle>
          <a:p>
            <a:endParaRPr/>
          </a:p>
        </p:txBody>
      </p:sp>
      <p:sp>
        <p:nvSpPr>
          <p:cNvPr id="112" name="Google Shape;112;p18"/>
          <p:cNvSpPr txBox="1">
            <a:spLocks noGrp="1"/>
          </p:cNvSpPr>
          <p:nvPr>
            <p:ph type="sldNum" idx="12"/>
          </p:nvPr>
        </p:nvSpPr>
        <p:spPr>
          <a:xfrm>
            <a:off x="106636" y="6306309"/>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18"/>
          <p:cNvSpPr txBox="1">
            <a:spLocks noGrp="1"/>
          </p:cNvSpPr>
          <p:nvPr>
            <p:ph type="subTitle" idx="1"/>
          </p:nvPr>
        </p:nvSpPr>
        <p:spPr>
          <a:xfrm>
            <a:off x="615467" y="1828800"/>
            <a:ext cx="11040900" cy="1479000"/>
          </a:xfrm>
          <a:prstGeom prst="rect">
            <a:avLst/>
          </a:prstGeom>
        </p:spPr>
        <p:txBody>
          <a:bodyPr spcFirstLastPara="1" wrap="square" lIns="91425" tIns="45700" rIns="91425" bIns="45700" anchor="t" anchorCtr="0">
            <a:noAutofit/>
          </a:bodyPr>
          <a:lstStyle>
            <a:lvl1pPr lvl="0" rtl="0">
              <a:spcBef>
                <a:spcPts val="1000"/>
              </a:spcBef>
              <a:spcAft>
                <a:spcPts val="0"/>
              </a:spcAft>
              <a:buNone/>
              <a:defRPr sz="2400">
                <a:solidFill>
                  <a:srgbClr val="0B0B0B"/>
                </a:solidFill>
              </a:defRPr>
            </a:lvl1pPr>
            <a:lvl2pPr lvl="1" algn="ctr" rtl="0">
              <a:spcBef>
                <a:spcPts val="1000"/>
              </a:spcBef>
              <a:spcAft>
                <a:spcPts val="0"/>
              </a:spcAft>
              <a:buNone/>
              <a:defRPr sz="2400">
                <a:solidFill>
                  <a:srgbClr val="0B0B0B"/>
                </a:solidFill>
              </a:defRPr>
            </a:lvl2pPr>
            <a:lvl3pPr lvl="2" algn="ctr" rtl="0">
              <a:spcBef>
                <a:spcPts val="1000"/>
              </a:spcBef>
              <a:spcAft>
                <a:spcPts val="0"/>
              </a:spcAft>
              <a:buNone/>
              <a:defRPr sz="2400">
                <a:solidFill>
                  <a:srgbClr val="0B0B0B"/>
                </a:solidFill>
              </a:defRPr>
            </a:lvl3pPr>
            <a:lvl4pPr lvl="3" algn="ctr" rtl="0">
              <a:spcBef>
                <a:spcPts val="1000"/>
              </a:spcBef>
              <a:spcAft>
                <a:spcPts val="0"/>
              </a:spcAft>
              <a:buNone/>
              <a:defRPr sz="2400">
                <a:solidFill>
                  <a:srgbClr val="0B0B0B"/>
                </a:solidFill>
              </a:defRPr>
            </a:lvl4pPr>
            <a:lvl5pPr lvl="4" algn="ctr" rtl="0">
              <a:spcBef>
                <a:spcPts val="1000"/>
              </a:spcBef>
              <a:spcAft>
                <a:spcPts val="0"/>
              </a:spcAft>
              <a:buNone/>
              <a:defRPr sz="2400">
                <a:solidFill>
                  <a:srgbClr val="0B0B0B"/>
                </a:solidFill>
              </a:defRPr>
            </a:lvl5pPr>
            <a:lvl6pPr lvl="5" algn="ctr" rtl="0">
              <a:spcBef>
                <a:spcPts val="1000"/>
              </a:spcBef>
              <a:spcAft>
                <a:spcPts val="0"/>
              </a:spcAft>
              <a:buNone/>
              <a:defRPr sz="2400">
                <a:solidFill>
                  <a:srgbClr val="0B0B0B"/>
                </a:solidFill>
              </a:defRPr>
            </a:lvl6pPr>
            <a:lvl7pPr lvl="6" algn="ctr" rtl="0">
              <a:spcBef>
                <a:spcPts val="1000"/>
              </a:spcBef>
              <a:spcAft>
                <a:spcPts val="0"/>
              </a:spcAft>
              <a:buNone/>
              <a:defRPr sz="2400">
                <a:solidFill>
                  <a:srgbClr val="0B0B0B"/>
                </a:solidFill>
              </a:defRPr>
            </a:lvl7pPr>
            <a:lvl8pPr lvl="7" algn="ctr" rtl="0">
              <a:spcBef>
                <a:spcPts val="1000"/>
              </a:spcBef>
              <a:spcAft>
                <a:spcPts val="0"/>
              </a:spcAft>
              <a:buNone/>
              <a:defRPr sz="2400">
                <a:solidFill>
                  <a:srgbClr val="0B0B0B"/>
                </a:solidFill>
              </a:defRPr>
            </a:lvl8pPr>
            <a:lvl9pPr lvl="8" algn="ctr" rtl="0">
              <a:spcBef>
                <a:spcPts val="1000"/>
              </a:spcBef>
              <a:spcAft>
                <a:spcPts val="0"/>
              </a:spcAft>
              <a:buNone/>
              <a:defRPr sz="2400">
                <a:solidFill>
                  <a:srgbClr val="0B0B0B"/>
                </a:solidFill>
              </a:defRPr>
            </a:lvl9pPr>
          </a:lstStyle>
          <a:p>
            <a:endParaRPr/>
          </a:p>
        </p:txBody>
      </p:sp>
      <p:sp>
        <p:nvSpPr>
          <p:cNvPr id="114" name="Google Shape;114;p18"/>
          <p:cNvSpPr/>
          <p:nvPr/>
        </p:nvSpPr>
        <p:spPr>
          <a:xfrm>
            <a:off x="0" y="0"/>
            <a:ext cx="12192000" cy="228600"/>
          </a:xfrm>
          <a:prstGeom prst="rect">
            <a:avLst/>
          </a:prstGeom>
          <a:solidFill>
            <a:srgbClr val="FC8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pic>
        <p:nvPicPr>
          <p:cNvPr id="115" name="Google Shape;115;p18"/>
          <p:cNvPicPr preferRelativeResize="0"/>
          <p:nvPr/>
        </p:nvPicPr>
        <p:blipFill rotWithShape="1">
          <a:blip r:embed="rId2">
            <a:alphaModFix/>
          </a:blip>
          <a:srcRect r="71090"/>
          <a:stretch/>
        </p:blipFill>
        <p:spPr>
          <a:xfrm>
            <a:off x="11606134" y="6403450"/>
            <a:ext cx="454833" cy="330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16"/>
        <p:cNvGrpSpPr/>
        <p:nvPr/>
      </p:nvGrpSpPr>
      <p:grpSpPr>
        <a:xfrm>
          <a:off x="0" y="0"/>
          <a:ext cx="0" cy="0"/>
          <a:chOff x="0" y="0"/>
          <a:chExt cx="0" cy="0"/>
        </a:xfrm>
      </p:grpSpPr>
      <p:sp>
        <p:nvSpPr>
          <p:cNvPr id="117" name="Google Shape;117;p19"/>
          <p:cNvSpPr txBox="1">
            <a:spLocks noGrp="1"/>
          </p:cNvSpPr>
          <p:nvPr>
            <p:ph type="sldNum" idx="12"/>
          </p:nvPr>
        </p:nvSpPr>
        <p:spPr>
          <a:xfrm>
            <a:off x="106636" y="6306309"/>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9"/>
          <p:cNvSpPr/>
          <p:nvPr/>
        </p:nvSpPr>
        <p:spPr>
          <a:xfrm>
            <a:off x="0" y="0"/>
            <a:ext cx="12192000" cy="228600"/>
          </a:xfrm>
          <a:prstGeom prst="rect">
            <a:avLst/>
          </a:prstGeom>
          <a:solidFill>
            <a:srgbClr val="FC8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119" name="Google Shape;119;p19"/>
          <p:cNvSpPr txBox="1">
            <a:spLocks noGrp="1"/>
          </p:cNvSpPr>
          <p:nvPr>
            <p:ph type="body" idx="1"/>
          </p:nvPr>
        </p:nvSpPr>
        <p:spPr>
          <a:xfrm>
            <a:off x="609600" y="1371600"/>
            <a:ext cx="11084100" cy="4555200"/>
          </a:xfrm>
          <a:prstGeom prst="rect">
            <a:avLst/>
          </a:prstGeom>
        </p:spPr>
        <p:txBody>
          <a:bodyPr spcFirstLastPara="1" wrap="square" lIns="91425" tIns="45700" rIns="91425" bIns="45700" anchor="t" anchorCtr="0">
            <a:noAutofit/>
          </a:bodyPr>
          <a:lstStyle>
            <a:lvl1pPr marL="457200" lvl="0" indent="-381000" rtl="0">
              <a:lnSpc>
                <a:spcPct val="115000"/>
              </a:lnSpc>
              <a:spcBef>
                <a:spcPts val="1000"/>
              </a:spcBef>
              <a:spcAft>
                <a:spcPts val="0"/>
              </a:spcAft>
              <a:buClr>
                <a:srgbClr val="0B0B0B"/>
              </a:buClr>
              <a:buSzPts val="2400"/>
              <a:buFont typeface="Cabin"/>
              <a:buChar char="•"/>
              <a:defRPr sz="2400">
                <a:solidFill>
                  <a:srgbClr val="0B0B0B"/>
                </a:solidFill>
                <a:latin typeface="Cabin"/>
                <a:ea typeface="Cabin"/>
                <a:cs typeface="Cabin"/>
                <a:sym typeface="Cabin"/>
              </a:defRPr>
            </a:lvl1pPr>
            <a:lvl2pPr marL="914400" lvl="1" indent="-355600" rtl="0">
              <a:lnSpc>
                <a:spcPct val="115000"/>
              </a:lnSpc>
              <a:spcBef>
                <a:spcPts val="1600"/>
              </a:spcBef>
              <a:spcAft>
                <a:spcPts val="0"/>
              </a:spcAft>
              <a:buClr>
                <a:srgbClr val="0B0B0B"/>
              </a:buClr>
              <a:buSzPts val="2000"/>
              <a:buFont typeface="Cabin"/>
              <a:buChar char="o"/>
              <a:defRPr sz="2000">
                <a:solidFill>
                  <a:srgbClr val="0B0B0B"/>
                </a:solidFill>
                <a:latin typeface="Cabin"/>
                <a:ea typeface="Cabin"/>
                <a:cs typeface="Cabin"/>
                <a:sym typeface="Cabin"/>
              </a:defRPr>
            </a:lvl2pPr>
            <a:lvl3pPr marL="1371600" lvl="2" indent="-330200" rtl="0">
              <a:lnSpc>
                <a:spcPct val="115000"/>
              </a:lnSpc>
              <a:spcBef>
                <a:spcPts val="1600"/>
              </a:spcBef>
              <a:spcAft>
                <a:spcPts val="0"/>
              </a:spcAft>
              <a:buClr>
                <a:srgbClr val="0B0B0B"/>
              </a:buClr>
              <a:buSzPts val="1600"/>
              <a:buFont typeface="Cabin"/>
              <a:buChar char="▪"/>
              <a:defRPr sz="1600">
                <a:solidFill>
                  <a:srgbClr val="0B0B0B"/>
                </a:solidFill>
                <a:latin typeface="Cabin"/>
                <a:ea typeface="Cabin"/>
                <a:cs typeface="Cabin"/>
                <a:sym typeface="Cabin"/>
              </a:defRPr>
            </a:lvl3pPr>
            <a:lvl4pPr marL="1828800" lvl="3" indent="-317500" rtl="0">
              <a:lnSpc>
                <a:spcPct val="115000"/>
              </a:lnSpc>
              <a:spcBef>
                <a:spcPts val="1600"/>
              </a:spcBef>
              <a:spcAft>
                <a:spcPts val="0"/>
              </a:spcAft>
              <a:buClr>
                <a:srgbClr val="0B0B0B"/>
              </a:buClr>
              <a:buSzPts val="1400"/>
              <a:buFont typeface="Cabin"/>
              <a:buChar char="⮚"/>
              <a:defRPr sz="1400">
                <a:solidFill>
                  <a:srgbClr val="0B0B0B"/>
                </a:solidFill>
                <a:latin typeface="Cabin"/>
                <a:ea typeface="Cabin"/>
                <a:cs typeface="Cabin"/>
                <a:sym typeface="Cabin"/>
              </a:defRPr>
            </a:lvl4pPr>
            <a:lvl5pPr marL="2286000" lvl="4" indent="-304800" rtl="0">
              <a:lnSpc>
                <a:spcPct val="115000"/>
              </a:lnSpc>
              <a:spcBef>
                <a:spcPts val="1600"/>
              </a:spcBef>
              <a:spcAft>
                <a:spcPts val="0"/>
              </a:spcAft>
              <a:buClr>
                <a:srgbClr val="0B0B0B"/>
              </a:buClr>
              <a:buSzPts val="1200"/>
              <a:buFont typeface="Cabin"/>
              <a:buChar char="❖"/>
              <a:defRPr sz="1200">
                <a:solidFill>
                  <a:srgbClr val="0B0B0B"/>
                </a:solidFill>
                <a:latin typeface="Cabin"/>
                <a:ea typeface="Cabin"/>
                <a:cs typeface="Cabin"/>
                <a:sym typeface="Cabin"/>
              </a:defRPr>
            </a:lvl5pPr>
            <a:lvl6pPr marL="2743200" lvl="5" indent="-342900" rtl="0">
              <a:lnSpc>
                <a:spcPct val="115000"/>
              </a:lnSpc>
              <a:spcBef>
                <a:spcPts val="1600"/>
              </a:spcBef>
              <a:spcAft>
                <a:spcPts val="0"/>
              </a:spcAft>
              <a:buClr>
                <a:srgbClr val="0B0B0B"/>
              </a:buClr>
              <a:buSzPts val="1800"/>
              <a:buFont typeface="Cabin Condensed"/>
              <a:buChar char="•"/>
              <a:defRPr sz="1800">
                <a:solidFill>
                  <a:srgbClr val="0B0B0B"/>
                </a:solidFill>
                <a:latin typeface="Cabin Condensed"/>
                <a:ea typeface="Cabin Condensed"/>
                <a:cs typeface="Cabin Condensed"/>
                <a:sym typeface="Cabin Condensed"/>
              </a:defRPr>
            </a:lvl6pPr>
            <a:lvl7pPr marL="3200400" lvl="6" indent="-330200" rtl="0">
              <a:lnSpc>
                <a:spcPct val="115000"/>
              </a:lnSpc>
              <a:spcBef>
                <a:spcPts val="1600"/>
              </a:spcBef>
              <a:spcAft>
                <a:spcPts val="0"/>
              </a:spcAft>
              <a:buClr>
                <a:srgbClr val="0B0B0B"/>
              </a:buClr>
              <a:buSzPts val="1600"/>
              <a:buFont typeface="Cabin Condensed"/>
              <a:buChar char="•"/>
              <a:defRPr sz="1600">
                <a:solidFill>
                  <a:srgbClr val="0B0B0B"/>
                </a:solidFill>
                <a:latin typeface="Cabin Condensed"/>
                <a:ea typeface="Cabin Condensed"/>
                <a:cs typeface="Cabin Condensed"/>
                <a:sym typeface="Cabin Condensed"/>
              </a:defRPr>
            </a:lvl7pPr>
            <a:lvl8pPr marL="3657600" lvl="7" indent="-317500" rtl="0">
              <a:lnSpc>
                <a:spcPct val="115000"/>
              </a:lnSpc>
              <a:spcBef>
                <a:spcPts val="1600"/>
              </a:spcBef>
              <a:spcAft>
                <a:spcPts val="0"/>
              </a:spcAft>
              <a:buClr>
                <a:srgbClr val="0B0B0B"/>
              </a:buClr>
              <a:buSzPts val="1400"/>
              <a:buFont typeface="Cabin Condensed"/>
              <a:buChar char="•"/>
              <a:defRPr sz="1400">
                <a:solidFill>
                  <a:srgbClr val="0B0B0B"/>
                </a:solidFill>
                <a:latin typeface="Cabin Condensed"/>
                <a:ea typeface="Cabin Condensed"/>
                <a:cs typeface="Cabin Condensed"/>
                <a:sym typeface="Cabin Condensed"/>
              </a:defRPr>
            </a:lvl8pPr>
            <a:lvl9pPr marL="4114800" lvl="8" indent="-304800" rtl="0">
              <a:lnSpc>
                <a:spcPct val="115000"/>
              </a:lnSpc>
              <a:spcBef>
                <a:spcPts val="1600"/>
              </a:spcBef>
              <a:spcAft>
                <a:spcPts val="1600"/>
              </a:spcAft>
              <a:buClr>
                <a:srgbClr val="0B0B0B"/>
              </a:buClr>
              <a:buSzPts val="1200"/>
              <a:buFont typeface="Cabin Condensed"/>
              <a:buChar char="•"/>
              <a:defRPr sz="1200">
                <a:solidFill>
                  <a:srgbClr val="0B0B0B"/>
                </a:solidFill>
                <a:latin typeface="Cabin Condensed"/>
                <a:ea typeface="Cabin Condensed"/>
                <a:cs typeface="Cabin Condensed"/>
                <a:sym typeface="Cabin Condensed"/>
              </a:defRPr>
            </a:lvl9pPr>
          </a:lstStyle>
          <a:p>
            <a:endParaRPr/>
          </a:p>
        </p:txBody>
      </p:sp>
      <p:sp>
        <p:nvSpPr>
          <p:cNvPr id="120" name="Google Shape;120;p19"/>
          <p:cNvSpPr txBox="1">
            <a:spLocks noGrp="1"/>
          </p:cNvSpPr>
          <p:nvPr>
            <p:ph type="subTitle" idx="2"/>
          </p:nvPr>
        </p:nvSpPr>
        <p:spPr>
          <a:xfrm>
            <a:off x="609600" y="457200"/>
            <a:ext cx="10250700" cy="721500"/>
          </a:xfrm>
          <a:prstGeom prst="rect">
            <a:avLst/>
          </a:prstGeom>
        </p:spPr>
        <p:txBody>
          <a:bodyPr spcFirstLastPara="1" wrap="square" lIns="91425" tIns="45700" rIns="91425" bIns="45700" anchor="t" anchorCtr="0">
            <a:noAutofit/>
          </a:bodyPr>
          <a:lstStyle>
            <a:lvl1pPr lvl="0" rtl="0">
              <a:lnSpc>
                <a:spcPct val="100000"/>
              </a:lnSpc>
              <a:spcBef>
                <a:spcPts val="1000"/>
              </a:spcBef>
              <a:spcAft>
                <a:spcPts val="0"/>
              </a:spcAft>
              <a:buClr>
                <a:srgbClr val="0B0B0B"/>
              </a:buClr>
              <a:buSzPts val="3000"/>
              <a:buNone/>
              <a:defRPr sz="3000" b="1">
                <a:solidFill>
                  <a:srgbClr val="0B0B0B"/>
                </a:solidFill>
              </a:defRPr>
            </a:lvl1pPr>
            <a:lvl2pPr lvl="1" rtl="0">
              <a:lnSpc>
                <a:spcPct val="100000"/>
              </a:lnSpc>
              <a:spcBef>
                <a:spcPts val="500"/>
              </a:spcBef>
              <a:spcAft>
                <a:spcPts val="0"/>
              </a:spcAft>
              <a:buClr>
                <a:srgbClr val="0B0B0B"/>
              </a:buClr>
              <a:buSzPts val="3000"/>
              <a:buNone/>
              <a:defRPr sz="3000">
                <a:solidFill>
                  <a:srgbClr val="0B0B0B"/>
                </a:solidFill>
              </a:defRPr>
            </a:lvl2pPr>
            <a:lvl3pPr lvl="2" rtl="0">
              <a:lnSpc>
                <a:spcPct val="100000"/>
              </a:lnSpc>
              <a:spcBef>
                <a:spcPts val="500"/>
              </a:spcBef>
              <a:spcAft>
                <a:spcPts val="0"/>
              </a:spcAft>
              <a:buClr>
                <a:srgbClr val="0B0B0B"/>
              </a:buClr>
              <a:buSzPts val="3000"/>
              <a:buNone/>
              <a:defRPr sz="3000">
                <a:solidFill>
                  <a:srgbClr val="0B0B0B"/>
                </a:solidFill>
              </a:defRPr>
            </a:lvl3pPr>
            <a:lvl4pPr lvl="3" rtl="0">
              <a:lnSpc>
                <a:spcPct val="100000"/>
              </a:lnSpc>
              <a:spcBef>
                <a:spcPts val="500"/>
              </a:spcBef>
              <a:spcAft>
                <a:spcPts val="0"/>
              </a:spcAft>
              <a:buClr>
                <a:srgbClr val="0B0B0B"/>
              </a:buClr>
              <a:buSzPts val="3000"/>
              <a:buNone/>
              <a:defRPr sz="3000">
                <a:solidFill>
                  <a:srgbClr val="0B0B0B"/>
                </a:solidFill>
              </a:defRPr>
            </a:lvl4pPr>
            <a:lvl5pPr lvl="4" rtl="0">
              <a:lnSpc>
                <a:spcPct val="100000"/>
              </a:lnSpc>
              <a:spcBef>
                <a:spcPts val="500"/>
              </a:spcBef>
              <a:spcAft>
                <a:spcPts val="0"/>
              </a:spcAft>
              <a:buClr>
                <a:srgbClr val="0B0B0B"/>
              </a:buClr>
              <a:buSzPts val="3000"/>
              <a:buNone/>
              <a:defRPr sz="3000">
                <a:solidFill>
                  <a:srgbClr val="0B0B0B"/>
                </a:solidFill>
              </a:defRPr>
            </a:lvl5pPr>
            <a:lvl6pPr lvl="5" rtl="0">
              <a:lnSpc>
                <a:spcPct val="100000"/>
              </a:lnSpc>
              <a:spcBef>
                <a:spcPts val="500"/>
              </a:spcBef>
              <a:spcAft>
                <a:spcPts val="0"/>
              </a:spcAft>
              <a:buClr>
                <a:srgbClr val="0B0B0B"/>
              </a:buClr>
              <a:buSzPts val="3000"/>
              <a:buNone/>
              <a:defRPr sz="3000">
                <a:solidFill>
                  <a:srgbClr val="0B0B0B"/>
                </a:solidFill>
              </a:defRPr>
            </a:lvl6pPr>
            <a:lvl7pPr lvl="6" rtl="0">
              <a:lnSpc>
                <a:spcPct val="100000"/>
              </a:lnSpc>
              <a:spcBef>
                <a:spcPts val="500"/>
              </a:spcBef>
              <a:spcAft>
                <a:spcPts val="0"/>
              </a:spcAft>
              <a:buClr>
                <a:srgbClr val="0B0B0B"/>
              </a:buClr>
              <a:buSzPts val="3000"/>
              <a:buNone/>
              <a:defRPr sz="3000">
                <a:solidFill>
                  <a:srgbClr val="0B0B0B"/>
                </a:solidFill>
              </a:defRPr>
            </a:lvl7pPr>
            <a:lvl8pPr lvl="7" rtl="0">
              <a:lnSpc>
                <a:spcPct val="100000"/>
              </a:lnSpc>
              <a:spcBef>
                <a:spcPts val="500"/>
              </a:spcBef>
              <a:spcAft>
                <a:spcPts val="0"/>
              </a:spcAft>
              <a:buClr>
                <a:srgbClr val="0B0B0B"/>
              </a:buClr>
              <a:buSzPts val="3000"/>
              <a:buNone/>
              <a:defRPr sz="3000">
                <a:solidFill>
                  <a:srgbClr val="0B0B0B"/>
                </a:solidFill>
              </a:defRPr>
            </a:lvl8pPr>
            <a:lvl9pPr lvl="8" rtl="0">
              <a:lnSpc>
                <a:spcPct val="100000"/>
              </a:lnSpc>
              <a:spcBef>
                <a:spcPts val="500"/>
              </a:spcBef>
              <a:spcAft>
                <a:spcPts val="0"/>
              </a:spcAft>
              <a:buClr>
                <a:srgbClr val="0B0B0B"/>
              </a:buClr>
              <a:buSzPts val="3000"/>
              <a:buNone/>
              <a:defRPr sz="3000">
                <a:solidFill>
                  <a:srgbClr val="0B0B0B"/>
                </a:solidFill>
              </a:defRPr>
            </a:lvl9pPr>
          </a:lstStyle>
          <a:p>
            <a:endParaRPr/>
          </a:p>
        </p:txBody>
      </p:sp>
      <p:pic>
        <p:nvPicPr>
          <p:cNvPr id="121" name="Google Shape;121;p19"/>
          <p:cNvPicPr preferRelativeResize="0"/>
          <p:nvPr/>
        </p:nvPicPr>
        <p:blipFill rotWithShape="1">
          <a:blip r:embed="rId2">
            <a:alphaModFix/>
          </a:blip>
          <a:srcRect r="71090"/>
          <a:stretch/>
        </p:blipFill>
        <p:spPr>
          <a:xfrm>
            <a:off x="11606134" y="6403450"/>
            <a:ext cx="454833" cy="330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24"/>
        <p:cNvGrpSpPr/>
        <p:nvPr/>
      </p:nvGrpSpPr>
      <p:grpSpPr>
        <a:xfrm>
          <a:off x="0" y="0"/>
          <a:ext cx="0" cy="0"/>
          <a:chOff x="0" y="0"/>
          <a:chExt cx="0" cy="0"/>
        </a:xfrm>
      </p:grpSpPr>
      <p:pic>
        <p:nvPicPr>
          <p:cNvPr id="25" name="Google Shape;25;p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6" name="Google Shape;26;p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 name="Google Shape;27;p4"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 name="Google Shape;28;p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32"/>
        <p:cNvGrpSpPr/>
        <p:nvPr/>
      </p:nvGrpSpPr>
      <p:grpSpPr>
        <a:xfrm>
          <a:off x="0" y="0"/>
          <a:ext cx="0" cy="0"/>
          <a:chOff x="0" y="0"/>
          <a:chExt cx="0" cy="0"/>
        </a:xfrm>
      </p:grpSpPr>
      <p:pic>
        <p:nvPicPr>
          <p:cNvPr id="33" name="Google Shape;33;p5"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4" name="Google Shape;34;p5"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 name="Google Shape;35;p5"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6" name="Google Shape;36;p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p:nvPr/>
        </p:nvSpPr>
        <p:spPr>
          <a:xfrm>
            <a:off x="23913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4"/>
        <p:cNvGrpSpPr/>
        <p:nvPr/>
      </p:nvGrpSpPr>
      <p:grpSpPr>
        <a:xfrm>
          <a:off x="0" y="0"/>
          <a:ext cx="0" cy="0"/>
          <a:chOff x="0" y="0"/>
          <a:chExt cx="0" cy="0"/>
        </a:xfrm>
      </p:grpSpPr>
      <p:pic>
        <p:nvPicPr>
          <p:cNvPr id="45" name="Google Shape;45;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 name="Google Shape;48;p7"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 name="Google Shape;49;p7"/>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50371" y="6352143"/>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
        <p:nvSpPr>
          <p:cNvPr id="54" name="Google Shape;54;p7"/>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9"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 name="Google Shape;60;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81000" algn="l">
              <a:lnSpc>
                <a:spcPct val="90000"/>
              </a:lnSpc>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lgn="l">
              <a:lnSpc>
                <a:spcPct val="90000"/>
              </a:lnSpc>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lgn="l">
              <a:lnSpc>
                <a:spcPct val="90000"/>
              </a:lnSpc>
              <a:spcBef>
                <a:spcPts val="1600"/>
              </a:spcBef>
              <a:spcAft>
                <a:spcPts val="0"/>
              </a:spcAft>
              <a:buSzPts val="1400"/>
              <a:buChar char="■"/>
              <a:defRPr/>
            </a:lvl3pPr>
            <a:lvl4pPr marL="1828800" lvl="3" indent="-317500" algn="l">
              <a:lnSpc>
                <a:spcPct val="90000"/>
              </a:lnSpc>
              <a:spcBef>
                <a:spcPts val="1600"/>
              </a:spcBef>
              <a:spcAft>
                <a:spcPts val="0"/>
              </a:spcAft>
              <a:buSzPts val="1400"/>
              <a:buChar char="●"/>
              <a:defRPr/>
            </a:lvl4pPr>
            <a:lvl5pPr marL="2286000" lvl="4" indent="-317500" algn="l">
              <a:lnSpc>
                <a:spcPct val="90000"/>
              </a:lnSpc>
              <a:spcBef>
                <a:spcPts val="1600"/>
              </a:spcBef>
              <a:spcAft>
                <a:spcPts val="0"/>
              </a:spcAft>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61" name="Google Shape;61;p10"/>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lvl="0"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1pPr>
            <a:lvl2pPr marL="0" lvl="1"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2pPr>
            <a:lvl3pPr marL="0" lvl="2"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3pPr>
            <a:lvl4pPr marL="0" lvl="3"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4pPr>
            <a:lvl5pPr marL="0" lvl="4"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5pPr>
            <a:lvl6pPr marL="0" lvl="5"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6pPr>
            <a:lvl7pPr marL="0" lvl="6"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7pPr>
            <a:lvl8pPr marL="0" lvl="7"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8pPr>
            <a:lvl9pPr marL="0" lvl="8"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1"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64" name="Google Shape;64;p11"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5" name="Google Shape;65;p11"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66" name="Google Shape;66;p11"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doe.mass.edu/frameworks/search/"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www.doe.mass.edu/stem/standards/StrandMap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doe.mass.edu/frameworks/search/"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doe.mass.edu/stem/standards/StrandMap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doe.mass.edu/frameworks/scitech/2016-04/AppendixI.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www.doe.mass.edu/stem/ste/qrg-phenomena.docx" TargetMode="External"/><Relationship Id="rId4" Type="http://schemas.openxmlformats.org/officeDocument/2006/relationships/hyperlink" Target="http://www.doe.mass.edu/stem/ste/?section=classroom#re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temteachingtools.org/tgs/Assessment"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nextgenscience.org/sites/default/files/resource/files/Achieve%20Task%20PreScreener_Final_9.21.18.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nextgenscience.org/taps" TargetMode="External"/><Relationship Id="rId4" Type="http://schemas.openxmlformats.org/officeDocument/2006/relationships/hyperlink" Target="https://www.nextgenscience.org/sites/default/files/resource/files/Achieve%20Task%20Screener_Final_9.21.18.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iencepracticesleadership.com/instruction-tools.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www.openscied.org/" TargetMode="Externa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8" Type="http://schemas.openxmlformats.org/officeDocument/2006/relationships/hyperlink" Target="https://www.nap.edu/catalog/18409/developing-assessments-for-the-next-generation-science-standards" TargetMode="External"/><Relationship Id="rId3" Type="http://schemas.openxmlformats.org/officeDocument/2006/relationships/hyperlink" Target="http://www.doe.mass.edu/frameworks/search/" TargetMode="External"/><Relationship Id="rId7" Type="http://schemas.openxmlformats.org/officeDocument/2006/relationships/hyperlink" Target="https://www.edweek.org/ew/articles/2020/06/12/5-tips-for-measuring-and-responding-to.html" TargetMode="External"/><Relationship Id="rId12" Type="http://schemas.openxmlformats.org/officeDocument/2006/relationships/hyperlink" Target="https://www.nextgenscience.org/tap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tntp.org/publications/view/student-experiences/the-opportunity-myth" TargetMode="External"/><Relationship Id="rId11" Type="http://schemas.openxmlformats.org/officeDocument/2006/relationships/hyperlink" Target="http://stemteachingtools.org/" TargetMode="External"/><Relationship Id="rId5" Type="http://schemas.openxmlformats.org/officeDocument/2006/relationships/hyperlink" Target="https://tntp.org/covid-19-school-response-toolkit" TargetMode="External"/><Relationship Id="rId10" Type="http://schemas.openxmlformats.org/officeDocument/2006/relationships/hyperlink" Target="https://www.sreb.org/publication/elementary-science" TargetMode="External"/><Relationship Id="rId4" Type="http://schemas.openxmlformats.org/officeDocument/2006/relationships/hyperlink" Target="https://www.renniecenter.org/research/back-school-blueprint/accessing-grade-level-content" TargetMode="External"/><Relationship Id="rId9" Type="http://schemas.openxmlformats.org/officeDocument/2006/relationships/hyperlink" Target="https://www.nap.edu/catalog/25216/science-and-engineering-for-grades-6-12-investigation-and-design"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doe.mass.edu/covid19/stem/" TargetMode="External"/><Relationship Id="rId3" Type="http://schemas.openxmlformats.org/officeDocument/2006/relationships/hyperlink" Target="https://ngss.nsta.org/Classroom-Resources.aspx" TargetMode="External"/><Relationship Id="rId7" Type="http://schemas.openxmlformats.org/officeDocument/2006/relationships/hyperlink" Target="http://stemteachingtools.org/news/2020/guidance-for-supporting-science-learning-during-covid-19"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learn.concord.org/" TargetMode="External"/><Relationship Id="rId5" Type="http://schemas.openxmlformats.org/officeDocument/2006/relationships/hyperlink" Target="https://www.nextgenscience.org/resources/examples-quality-ngss-design" TargetMode="External"/><Relationship Id="rId4" Type="http://schemas.openxmlformats.org/officeDocument/2006/relationships/hyperlink" Target="https://www.nsta.org/dailydo/"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alicia.wedderburn@doe.mass.edu"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www.doe.mass.edu/resources/newsletter-signup.aspx"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surveygizmo.com/s3/5653253/Instruction-and-Assessment-STE-M-2020-2021-COVID-19-copy"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doe.mass.edu/stem/"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hyperlink" Target="mailto:nicole.scola@mas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nicole.scola@mass.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doe.mass.edu/covid19/learn-at-home.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descr="Planning and Adjusting your Instruction in Science &amp; Technology/Engineering (STE)&#10;"/>
          <p:cNvSpPr txBox="1">
            <a:spLocks noGrp="1"/>
          </p:cNvSpPr>
          <p:nvPr>
            <p:ph type="subTitle" idx="1"/>
          </p:nvPr>
        </p:nvSpPr>
        <p:spPr>
          <a:xfrm>
            <a:off x="5328825" y="2023275"/>
            <a:ext cx="6863100" cy="168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en-US" sz="3600" dirty="0"/>
              <a:t>Planning and Adjusting your Instruction in Science &amp; Technology/Engineering (STE)</a:t>
            </a:r>
            <a:endParaRPr dirty="0"/>
          </a:p>
          <a:p>
            <a:pPr marL="0" lvl="0" indent="0" algn="l" rtl="0">
              <a:lnSpc>
                <a:spcPct val="90000"/>
              </a:lnSpc>
              <a:spcBef>
                <a:spcPts val="0"/>
              </a:spcBef>
              <a:spcAft>
                <a:spcPts val="0"/>
              </a:spcAft>
              <a:buSzPts val="3600"/>
              <a:buNone/>
            </a:pPr>
            <a:endParaRPr sz="3600" dirty="0"/>
          </a:p>
        </p:txBody>
      </p:sp>
      <p:sp>
        <p:nvSpPr>
          <p:cNvPr id="128" name="Google Shape;128;p20" descr="&#10;"/>
          <p:cNvSpPr>
            <a:spLocks noGrp="1"/>
          </p:cNvSpPr>
          <p:nvPr>
            <p:ph type="title" idx="4294967295"/>
          </p:nvPr>
        </p:nvSpPr>
        <p:spPr>
          <a:xfrm>
            <a:off x="5328825" y="4513599"/>
            <a:ext cx="4340700" cy="369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dk1"/>
                </a:solidFill>
                <a:effectLst/>
                <a:highlight>
                  <a:srgbClr val="FFFFFF"/>
                </a:highlight>
                <a:uLnTx/>
                <a:uFillTx/>
                <a:latin typeface="Quattrocento Sans"/>
                <a:ea typeface="Quattrocento Sans"/>
                <a:cs typeface="Quattrocento Sans"/>
                <a:sym typeface="Quattrocento Sans"/>
              </a:rPr>
              <a:t>June 17, 2020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does this mean for student learning?</a:t>
            </a:r>
            <a:endParaRPr/>
          </a:p>
        </p:txBody>
      </p:sp>
      <p:sp>
        <p:nvSpPr>
          <p:cNvPr id="245" name="Google Shape;245;p30"/>
          <p:cNvSpPr txBox="1">
            <a:spLocks noGrp="1"/>
          </p:cNvSpPr>
          <p:nvPr>
            <p:ph type="body" idx="1"/>
          </p:nvPr>
        </p:nvSpPr>
        <p:spPr>
          <a:xfrm>
            <a:off x="567743" y="16876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“The typical approach to remediation—providing work better suited for earlier grades—won’t come close to catching students up and will likely compound the problem….The students stuck in this vicious cycle are disproportionately the most vulnerable: students of color, from low-income families, with special needs, or learning English.” </a:t>
            </a:r>
            <a:endParaRPr/>
          </a:p>
          <a:p>
            <a:pPr marL="0" lvl="0" indent="0" algn="l" rtl="0">
              <a:spcBef>
                <a:spcPts val="1000"/>
              </a:spcBef>
              <a:spcAft>
                <a:spcPts val="0"/>
              </a:spcAft>
              <a:buNone/>
            </a:pPr>
            <a:endParaRPr sz="1450">
              <a:solidFill>
                <a:srgbClr val="404041"/>
              </a:solidFill>
              <a:highlight>
                <a:srgbClr val="FFFFFF"/>
              </a:highlight>
              <a:latin typeface="Arial"/>
              <a:ea typeface="Arial"/>
              <a:cs typeface="Arial"/>
              <a:sym typeface="Arial"/>
            </a:endParaRPr>
          </a:p>
          <a:p>
            <a:pPr marL="5486400" lvl="0" indent="457200" algn="l" rtl="0">
              <a:spcBef>
                <a:spcPts val="1000"/>
              </a:spcBef>
              <a:spcAft>
                <a:spcPts val="0"/>
              </a:spcAft>
              <a:buNone/>
            </a:pPr>
            <a:r>
              <a:rPr lang="en-US" sz="1550" i="1">
                <a:solidFill>
                  <a:srgbClr val="404041"/>
                </a:solidFill>
                <a:highlight>
                  <a:srgbClr val="FFFFFF"/>
                </a:highlight>
                <a:latin typeface="Arial"/>
                <a:ea typeface="Arial"/>
                <a:cs typeface="Arial"/>
                <a:sym typeface="Arial"/>
              </a:rPr>
              <a:t>COVID-19 School Response Toolkit (2020) by TNTP, Inc.</a:t>
            </a:r>
            <a:r>
              <a:rPr lang="en-US" sz="1050">
                <a:solidFill>
                  <a:srgbClr val="404041"/>
                </a:solidFill>
                <a:highlight>
                  <a:srgbClr val="FFFFFF"/>
                </a:highlight>
                <a:latin typeface="Arial"/>
                <a:ea typeface="Arial"/>
                <a:cs typeface="Arial"/>
                <a:sym typeface="Arial"/>
              </a:rPr>
              <a:t>,</a:t>
            </a:r>
            <a:endParaRPr sz="1050">
              <a:solidFill>
                <a:srgbClr val="404041"/>
              </a:solidFill>
              <a:highlight>
                <a:srgbClr val="FFFFFF"/>
              </a:highlight>
              <a:latin typeface="Arial"/>
              <a:ea typeface="Arial"/>
              <a:cs typeface="Arial"/>
              <a:sym typeface="Arial"/>
            </a:endParaRPr>
          </a:p>
          <a:p>
            <a:pPr marL="0" lvl="0" indent="0" algn="l" rtl="0">
              <a:spcBef>
                <a:spcPts val="1000"/>
              </a:spcBef>
              <a:spcAft>
                <a:spcPts val="0"/>
              </a:spcAft>
              <a:buNone/>
            </a:pPr>
            <a:endParaRPr/>
          </a:p>
        </p:txBody>
      </p:sp>
      <p:sp>
        <p:nvSpPr>
          <p:cNvPr id="246" name="Google Shape;246;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idx="4294967295"/>
          </p:nvPr>
        </p:nvSpPr>
        <p:spPr>
          <a:xfrm>
            <a:off x="2124325" y="2268400"/>
            <a:ext cx="9828300" cy="1269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Planning Instruction</a:t>
            </a:r>
          </a:p>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endPar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pic>
        <p:nvPicPr>
          <p:cNvPr id="253" name="Google Shape;253;p31" descr="post its"/>
          <p:cNvPicPr preferRelativeResize="0"/>
          <p:nvPr/>
        </p:nvPicPr>
        <p:blipFill>
          <a:blip r:embed="rId3">
            <a:alphaModFix/>
          </a:blip>
          <a:stretch>
            <a:fillRect/>
          </a:stretch>
        </p:blipFill>
        <p:spPr>
          <a:xfrm>
            <a:off x="6290625" y="1504125"/>
            <a:ext cx="4765050" cy="316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Key messages for planning  and instruction </a:t>
            </a:r>
            <a:endParaRPr/>
          </a:p>
        </p:txBody>
      </p:sp>
      <p:sp>
        <p:nvSpPr>
          <p:cNvPr id="260" name="Google Shape;260;p32"/>
          <p:cNvSpPr txBox="1">
            <a:spLocks noGrp="1"/>
          </p:cNvSpPr>
          <p:nvPr>
            <p:ph type="body" idx="1"/>
          </p:nvPr>
        </p:nvSpPr>
        <p:spPr>
          <a:xfrm>
            <a:off x="452850" y="1137738"/>
            <a:ext cx="11600700" cy="50496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b="1">
                <a:solidFill>
                  <a:srgbClr val="212529"/>
                </a:solidFill>
                <a:highlight>
                  <a:schemeClr val="lt1"/>
                </a:highlight>
              </a:rPr>
              <a:t>Focus on Equity.</a:t>
            </a:r>
            <a:endParaRPr sz="2200" b="1">
              <a:solidFill>
                <a:srgbClr val="212529"/>
              </a:solidFill>
              <a:highlight>
                <a:schemeClr val="lt1"/>
              </a:highlight>
            </a:endParaRPr>
          </a:p>
          <a:p>
            <a:pPr marL="914400" lvl="1" indent="-368300" algn="l" rtl="0">
              <a:spcBef>
                <a:spcPts val="0"/>
              </a:spcBef>
              <a:spcAft>
                <a:spcPts val="0"/>
              </a:spcAft>
              <a:buClr>
                <a:schemeClr val="accent2"/>
              </a:buClr>
              <a:buSzPts val="2200"/>
              <a:buChar char="○"/>
            </a:pPr>
            <a:r>
              <a:rPr lang="en-US" sz="2200">
                <a:solidFill>
                  <a:srgbClr val="212529"/>
                </a:solidFill>
                <a:highlight>
                  <a:schemeClr val="lt1"/>
                </a:highlight>
              </a:rPr>
              <a:t>Instructional materials and instruction bring forward and value all students’ voices and surface all ideas &amp; value the lived experiences of students as their prior knowledge </a:t>
            </a:r>
            <a:endParaRPr sz="2200">
              <a:solidFill>
                <a:srgbClr val="212529"/>
              </a:solidFill>
              <a:highlight>
                <a:schemeClr val="lt1"/>
              </a:highlight>
            </a:endParaRPr>
          </a:p>
          <a:p>
            <a:pPr marL="914400" lvl="1" indent="-368300" algn="l" rtl="0">
              <a:spcBef>
                <a:spcPts val="0"/>
              </a:spcBef>
              <a:spcAft>
                <a:spcPts val="0"/>
              </a:spcAft>
              <a:buClr>
                <a:schemeClr val="accent2"/>
              </a:buClr>
              <a:buSzPts val="2200"/>
              <a:buChar char="○"/>
            </a:pPr>
            <a:r>
              <a:rPr lang="en-US" sz="2200">
                <a:solidFill>
                  <a:srgbClr val="212529"/>
                </a:solidFill>
                <a:highlight>
                  <a:schemeClr val="lt1"/>
                </a:highlight>
              </a:rPr>
              <a:t>Support diversity of learners and needs</a:t>
            </a:r>
            <a:endParaRPr sz="2200">
              <a:solidFill>
                <a:srgbClr val="212529"/>
              </a:solidFill>
              <a:highlight>
                <a:schemeClr val="lt1"/>
              </a:highlight>
            </a:endParaRPr>
          </a:p>
          <a:p>
            <a:pPr marL="914400" lvl="1" indent="-368300" algn="l" rtl="0">
              <a:spcBef>
                <a:spcPts val="0"/>
              </a:spcBef>
              <a:spcAft>
                <a:spcPts val="0"/>
              </a:spcAft>
              <a:buClr>
                <a:schemeClr val="accent2"/>
              </a:buClr>
              <a:buSzPts val="2200"/>
              <a:buChar char="○"/>
            </a:pPr>
            <a:r>
              <a:rPr lang="en-US" sz="2200">
                <a:solidFill>
                  <a:srgbClr val="212529"/>
                </a:solidFill>
                <a:highlight>
                  <a:schemeClr val="lt1"/>
                </a:highlight>
              </a:rPr>
              <a:t>Prepare to support for the range of student engagement from the spring and why</a:t>
            </a:r>
            <a:endParaRPr sz="2200">
              <a:solidFill>
                <a:srgbClr val="212529"/>
              </a:solidFill>
              <a:highlight>
                <a:schemeClr val="lt1"/>
              </a:highlight>
            </a:endParaRPr>
          </a:p>
          <a:p>
            <a:pPr marL="457200" lvl="0" indent="-368300" algn="l" rtl="0">
              <a:spcBef>
                <a:spcPts val="0"/>
              </a:spcBef>
              <a:spcAft>
                <a:spcPts val="0"/>
              </a:spcAft>
              <a:buSzPts val="2200"/>
              <a:buChar char="●"/>
            </a:pPr>
            <a:r>
              <a:rPr lang="en-US" sz="2200" b="1"/>
              <a:t>Maintain &amp; Support Grade Level Expectations. </a:t>
            </a:r>
            <a:endParaRPr sz="2200" b="1"/>
          </a:p>
          <a:p>
            <a:pPr marL="914400" lvl="1" indent="-368300" algn="l" rtl="0">
              <a:spcBef>
                <a:spcPts val="0"/>
              </a:spcBef>
              <a:spcAft>
                <a:spcPts val="0"/>
              </a:spcAft>
              <a:buClr>
                <a:schemeClr val="accent2"/>
              </a:buClr>
              <a:buSzPts val="2200"/>
              <a:buChar char="○"/>
            </a:pPr>
            <a:r>
              <a:rPr lang="en-US" sz="2200"/>
              <a:t>Align scope and sequence with grade level standards and look for gaps</a:t>
            </a:r>
            <a:endParaRPr sz="2200"/>
          </a:p>
          <a:p>
            <a:pPr marL="914400" lvl="1" indent="-368300" algn="l" rtl="0">
              <a:spcBef>
                <a:spcPts val="0"/>
              </a:spcBef>
              <a:spcAft>
                <a:spcPts val="0"/>
              </a:spcAft>
              <a:buClr>
                <a:schemeClr val="accent2"/>
              </a:buClr>
              <a:buSzPts val="2200"/>
              <a:buChar char="○"/>
            </a:pPr>
            <a:r>
              <a:rPr lang="en-US" sz="2200"/>
              <a:t>Most topics/standards span and build through multiple grade levels</a:t>
            </a:r>
            <a:endParaRPr sz="2200"/>
          </a:p>
          <a:p>
            <a:pPr marL="914400" lvl="1" indent="-368300" algn="l" rtl="0">
              <a:spcBef>
                <a:spcPts val="0"/>
              </a:spcBef>
              <a:spcAft>
                <a:spcPts val="0"/>
              </a:spcAft>
              <a:buClr>
                <a:schemeClr val="accent2"/>
              </a:buClr>
              <a:buSzPts val="2200"/>
              <a:buChar char="○"/>
            </a:pPr>
            <a:r>
              <a:rPr lang="en-US" sz="2200"/>
              <a:t>Support, scaffold and integrate prior content/skills as needed </a:t>
            </a:r>
            <a:endParaRPr sz="2200"/>
          </a:p>
          <a:p>
            <a:pPr marL="914400" lvl="1" indent="-368300" algn="l" rtl="0">
              <a:spcBef>
                <a:spcPts val="0"/>
              </a:spcBef>
              <a:spcAft>
                <a:spcPts val="0"/>
              </a:spcAft>
              <a:buClr>
                <a:schemeClr val="accent2"/>
              </a:buClr>
              <a:buSzPts val="2200"/>
              <a:buChar char="○"/>
            </a:pPr>
            <a:r>
              <a:rPr lang="en-US" sz="2200"/>
              <a:t>Check-in with curriculum publishers for any additional materials they have released </a:t>
            </a:r>
            <a:endParaRPr sz="2200"/>
          </a:p>
          <a:p>
            <a:pPr marL="457200" lvl="0" indent="-368300" algn="l" rtl="0">
              <a:spcBef>
                <a:spcPts val="0"/>
              </a:spcBef>
              <a:spcAft>
                <a:spcPts val="0"/>
              </a:spcAft>
              <a:buSzPts val="2200"/>
              <a:buChar char="●"/>
            </a:pPr>
            <a:r>
              <a:rPr lang="en-US" sz="2200" b="1"/>
              <a:t>Utilize Purposeful Assessments Practices All Year Long. </a:t>
            </a:r>
            <a:endParaRPr sz="2200"/>
          </a:p>
          <a:p>
            <a:pPr marL="914400" lvl="1" indent="-368300" algn="l" rtl="0">
              <a:spcBef>
                <a:spcPts val="0"/>
              </a:spcBef>
              <a:spcAft>
                <a:spcPts val="0"/>
              </a:spcAft>
              <a:buClr>
                <a:schemeClr val="accent2"/>
              </a:buClr>
              <a:buSzPts val="2200"/>
              <a:buChar char="○"/>
            </a:pPr>
            <a:r>
              <a:rPr lang="en-US" sz="2200"/>
              <a:t>Gauge prior knowledge yearlong instead of frontloading in the beginning of the year</a:t>
            </a:r>
            <a:endParaRPr sz="2200"/>
          </a:p>
          <a:p>
            <a:pPr marL="914400" lvl="1" indent="-368300" algn="l" rtl="0">
              <a:spcBef>
                <a:spcPts val="0"/>
              </a:spcBef>
              <a:spcAft>
                <a:spcPts val="0"/>
              </a:spcAft>
              <a:buClr>
                <a:schemeClr val="accent2"/>
              </a:buClr>
              <a:buSzPts val="2200"/>
              <a:buChar char="○"/>
            </a:pPr>
            <a:r>
              <a:rPr lang="en-US" sz="2200"/>
              <a:t>Avoid assessments without a clear purpose and intended target  </a:t>
            </a:r>
            <a:endParaRPr sz="2200"/>
          </a:p>
          <a:p>
            <a:pPr marL="914400" lvl="1" indent="-368300" algn="l" rtl="0">
              <a:spcBef>
                <a:spcPts val="0"/>
              </a:spcBef>
              <a:spcAft>
                <a:spcPts val="0"/>
              </a:spcAft>
              <a:buClr>
                <a:schemeClr val="accent2"/>
              </a:buClr>
              <a:buSzPts val="2200"/>
              <a:buChar char="○"/>
            </a:pPr>
            <a:r>
              <a:rPr lang="en-US" sz="2200"/>
              <a:t>Use actionable data to make decisions</a:t>
            </a:r>
            <a:endParaRPr sz="2200"/>
          </a:p>
          <a:p>
            <a:pPr marL="914400" lvl="1" indent="-368300" algn="l" rtl="0">
              <a:spcBef>
                <a:spcPts val="0"/>
              </a:spcBef>
              <a:spcAft>
                <a:spcPts val="0"/>
              </a:spcAft>
              <a:buClr>
                <a:schemeClr val="accent2"/>
              </a:buClr>
              <a:buSzPts val="2200"/>
              <a:buChar char="○"/>
            </a:pPr>
            <a:r>
              <a:rPr lang="en-US" sz="2200"/>
              <a:t>Start with curriculum embedded assessments from high quality instructional materials</a:t>
            </a:r>
            <a:endParaRPr sz="2200"/>
          </a:p>
          <a:p>
            <a:pPr marL="457200" lvl="0" indent="0" algn="l" rtl="0">
              <a:spcBef>
                <a:spcPts val="1000"/>
              </a:spcBef>
              <a:spcAft>
                <a:spcPts val="0"/>
              </a:spcAft>
              <a:buNone/>
            </a:pPr>
            <a:endParaRPr/>
          </a:p>
        </p:txBody>
      </p:sp>
      <p:sp>
        <p:nvSpPr>
          <p:cNvPr id="261" name="Google Shape;261;p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524275" y="302600"/>
            <a:ext cx="10829700" cy="5892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800"/>
              <a:t>Access to grade-level instruction</a:t>
            </a:r>
            <a:endParaRPr/>
          </a:p>
        </p:txBody>
      </p:sp>
      <p:sp>
        <p:nvSpPr>
          <p:cNvPr id="268" name="Google Shape;268;p33"/>
          <p:cNvSpPr txBox="1">
            <a:spLocks noGrp="1"/>
          </p:cNvSpPr>
          <p:nvPr>
            <p:ph type="sldNum" idx="12"/>
          </p:nvPr>
        </p:nvSpPr>
        <p:spPr>
          <a:xfrm>
            <a:off x="11480800" y="8475133"/>
            <a:ext cx="36576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269" name="Google Shape;269;p33" descr="opportunity myth cover"/>
          <p:cNvPicPr preferRelativeResize="0"/>
          <p:nvPr/>
        </p:nvPicPr>
        <p:blipFill>
          <a:blip r:embed="rId3">
            <a:alphaModFix/>
          </a:blip>
          <a:stretch>
            <a:fillRect/>
          </a:stretch>
        </p:blipFill>
        <p:spPr>
          <a:xfrm>
            <a:off x="960699" y="1400449"/>
            <a:ext cx="3427525" cy="4512400"/>
          </a:xfrm>
          <a:prstGeom prst="rect">
            <a:avLst/>
          </a:prstGeom>
          <a:noFill/>
          <a:ln>
            <a:noFill/>
          </a:ln>
        </p:spPr>
      </p:pic>
      <p:sp>
        <p:nvSpPr>
          <p:cNvPr id="270" name="Google Shape;270;p33"/>
          <p:cNvSpPr txBox="1"/>
          <p:nvPr/>
        </p:nvSpPr>
        <p:spPr>
          <a:xfrm>
            <a:off x="4867450" y="1741425"/>
            <a:ext cx="6775500" cy="3976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600" b="1">
                <a:solidFill>
                  <a:schemeClr val="dk1"/>
                </a:solidFill>
                <a:latin typeface="Quattrocento Sans"/>
                <a:ea typeface="Quattrocento Sans"/>
                <a:cs typeface="Quattrocento Sans"/>
                <a:sym typeface="Quattrocento Sans"/>
              </a:rPr>
              <a:t>An exploration of five diverse districts.</a:t>
            </a:r>
            <a:endParaRPr sz="26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2600" b="1">
              <a:solidFill>
                <a:schemeClr val="dk1"/>
              </a:solidFill>
              <a:latin typeface="Quattrocento Sans"/>
              <a:ea typeface="Quattrocento Sans"/>
              <a:cs typeface="Quattrocento Sans"/>
              <a:sym typeface="Quattrocento Sans"/>
            </a:endParaRPr>
          </a:p>
          <a:p>
            <a:pPr marL="609600" lvl="0" indent="-469900" algn="l" rtl="0">
              <a:spcBef>
                <a:spcPts val="0"/>
              </a:spcBef>
              <a:spcAft>
                <a:spcPts val="0"/>
              </a:spcAft>
              <a:buClr>
                <a:schemeClr val="dk1"/>
              </a:buClr>
              <a:buSzPts val="2600"/>
              <a:buFont typeface="Quattrocento Sans"/>
              <a:buChar char="●"/>
            </a:pPr>
            <a:r>
              <a:rPr lang="en-US" sz="2600">
                <a:solidFill>
                  <a:schemeClr val="dk1"/>
                </a:solidFill>
                <a:latin typeface="Quattrocento Sans"/>
                <a:ea typeface="Quattrocento Sans"/>
                <a:cs typeface="Quattrocento Sans"/>
                <a:sym typeface="Quattrocento Sans"/>
              </a:rPr>
              <a:t>30,000 student surveys</a:t>
            </a:r>
            <a:endParaRPr sz="2600">
              <a:solidFill>
                <a:schemeClr val="dk1"/>
              </a:solidFill>
              <a:latin typeface="Quattrocento Sans"/>
              <a:ea typeface="Quattrocento Sans"/>
              <a:cs typeface="Quattrocento Sans"/>
              <a:sym typeface="Quattrocento Sans"/>
            </a:endParaRPr>
          </a:p>
          <a:p>
            <a:pPr marL="609600" lvl="0" indent="-469900" algn="l" rtl="0">
              <a:spcBef>
                <a:spcPts val="0"/>
              </a:spcBef>
              <a:spcAft>
                <a:spcPts val="0"/>
              </a:spcAft>
              <a:buClr>
                <a:schemeClr val="dk1"/>
              </a:buClr>
              <a:buSzPts val="2600"/>
              <a:buFont typeface="Quattrocento Sans"/>
              <a:buChar char="●"/>
            </a:pPr>
            <a:r>
              <a:rPr lang="en-US" sz="2600">
                <a:solidFill>
                  <a:schemeClr val="dk1"/>
                </a:solidFill>
                <a:latin typeface="Quattrocento Sans"/>
                <a:ea typeface="Quattrocento Sans"/>
                <a:cs typeface="Quattrocento Sans"/>
                <a:sym typeface="Quattrocento Sans"/>
              </a:rPr>
              <a:t>20,000 student work samples</a:t>
            </a:r>
            <a:endParaRPr sz="2600">
              <a:solidFill>
                <a:schemeClr val="dk1"/>
              </a:solidFill>
              <a:latin typeface="Quattrocento Sans"/>
              <a:ea typeface="Quattrocento Sans"/>
              <a:cs typeface="Quattrocento Sans"/>
              <a:sym typeface="Quattrocento Sans"/>
            </a:endParaRPr>
          </a:p>
          <a:p>
            <a:pPr marL="609600" lvl="0" indent="-469900" algn="l" rtl="0">
              <a:spcBef>
                <a:spcPts val="0"/>
              </a:spcBef>
              <a:spcAft>
                <a:spcPts val="0"/>
              </a:spcAft>
              <a:buClr>
                <a:schemeClr val="dk1"/>
              </a:buClr>
              <a:buSzPts val="2600"/>
              <a:buFont typeface="Quattrocento Sans"/>
              <a:buChar char="●"/>
            </a:pPr>
            <a:r>
              <a:rPr lang="en-US" sz="2600">
                <a:solidFill>
                  <a:schemeClr val="dk1"/>
                </a:solidFill>
                <a:latin typeface="Quattrocento Sans"/>
                <a:ea typeface="Quattrocento Sans"/>
                <a:cs typeface="Quattrocento Sans"/>
                <a:sym typeface="Quattrocento Sans"/>
              </a:rPr>
              <a:t>5,000 assignments</a:t>
            </a:r>
            <a:endParaRPr sz="2600">
              <a:solidFill>
                <a:schemeClr val="dk1"/>
              </a:solidFill>
              <a:latin typeface="Quattrocento Sans"/>
              <a:ea typeface="Quattrocento Sans"/>
              <a:cs typeface="Quattrocento Sans"/>
              <a:sym typeface="Quattrocento Sans"/>
            </a:endParaRPr>
          </a:p>
          <a:p>
            <a:pPr marL="609600" lvl="0" indent="-469900" algn="l" rtl="0">
              <a:spcBef>
                <a:spcPts val="0"/>
              </a:spcBef>
              <a:spcAft>
                <a:spcPts val="0"/>
              </a:spcAft>
              <a:buClr>
                <a:schemeClr val="dk1"/>
              </a:buClr>
              <a:buSzPts val="2600"/>
              <a:buFont typeface="Quattrocento Sans"/>
              <a:buChar char="●"/>
            </a:pPr>
            <a:r>
              <a:rPr lang="en-US" sz="2600">
                <a:solidFill>
                  <a:schemeClr val="dk1"/>
                </a:solidFill>
                <a:latin typeface="Quattrocento Sans"/>
                <a:ea typeface="Quattrocento Sans"/>
                <a:cs typeface="Quattrocento Sans"/>
                <a:sym typeface="Quattrocento Sans"/>
              </a:rPr>
              <a:t>1,000 classroom observations</a:t>
            </a:r>
            <a:endParaRPr sz="2600">
              <a:solidFill>
                <a:schemeClr val="dk1"/>
              </a:solidFill>
              <a:latin typeface="Quattrocento Sans"/>
              <a:ea typeface="Quattrocento Sans"/>
              <a:cs typeface="Quattrocento Sans"/>
              <a:sym typeface="Quattrocento Sans"/>
            </a:endParaRPr>
          </a:p>
          <a:p>
            <a:pPr marL="609600" lvl="0" indent="0" algn="l" rtl="0">
              <a:spcBef>
                <a:spcPts val="0"/>
              </a:spcBef>
              <a:spcAft>
                <a:spcPts val="0"/>
              </a:spcAft>
              <a:buNone/>
            </a:pPr>
            <a:endParaRPr sz="2600">
              <a:latin typeface="Quattrocento Sans"/>
              <a:ea typeface="Quattrocento Sans"/>
              <a:cs typeface="Quattrocento Sans"/>
              <a:sym typeface="Quattrocento Sans"/>
            </a:endParaRPr>
          </a:p>
          <a:p>
            <a:pPr marL="609600" lvl="0" indent="0" algn="l" rtl="0">
              <a:spcBef>
                <a:spcPts val="0"/>
              </a:spcBef>
              <a:spcAft>
                <a:spcPts val="0"/>
              </a:spcAft>
              <a:buNone/>
            </a:pPr>
            <a:endParaRPr sz="2600">
              <a:latin typeface="Quattrocento Sans"/>
              <a:ea typeface="Quattrocento Sans"/>
              <a:cs typeface="Quattrocento Sans"/>
              <a:sym typeface="Quattrocento Sans"/>
            </a:endParaRPr>
          </a:p>
          <a:p>
            <a:pPr marL="0" lvl="0" indent="0" algn="l" rtl="0">
              <a:spcBef>
                <a:spcPts val="0"/>
              </a:spcBef>
              <a:spcAft>
                <a:spcPts val="0"/>
              </a:spcAft>
              <a:buNone/>
            </a:pPr>
            <a:r>
              <a:rPr lang="en-US" sz="2600" i="1">
                <a:solidFill>
                  <a:schemeClr val="dk1"/>
                </a:solidFill>
                <a:latin typeface="Quattrocento Sans"/>
                <a:ea typeface="Quattrocento Sans"/>
                <a:cs typeface="Quattrocento Sans"/>
                <a:sym typeface="Quattrocento Sans"/>
              </a:rPr>
              <a:t>TNTP’s Opportunity Myth (2018)</a:t>
            </a:r>
            <a:endParaRPr sz="2600" i="1">
              <a:solidFill>
                <a:schemeClr val="dk1"/>
              </a:solidFill>
              <a:latin typeface="Quattrocento Sans"/>
              <a:ea typeface="Quattrocento Sans"/>
              <a:cs typeface="Quattrocento Sans"/>
              <a:sym typeface="Quattrocento Sans"/>
            </a:endParaRPr>
          </a:p>
        </p:txBody>
      </p:sp>
      <p:sp>
        <p:nvSpPr>
          <p:cNvPr id="271" name="Google Shape;271;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4"/>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Access is equity</a:t>
            </a:r>
            <a:endParaRPr/>
          </a:p>
        </p:txBody>
      </p:sp>
      <p:sp>
        <p:nvSpPr>
          <p:cNvPr id="278" name="Google Shape;278;p34"/>
          <p:cNvSpPr txBox="1">
            <a:spLocks noGrp="1"/>
          </p:cNvSpPr>
          <p:nvPr>
            <p:ph type="body" idx="1"/>
          </p:nvPr>
        </p:nvSpPr>
        <p:spPr>
          <a:xfrm>
            <a:off x="567750" y="1230400"/>
            <a:ext cx="110835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79" name="Google Shape;279;p3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280" name="Google Shape;280;p34" descr="graphic showing Classrooms of predominantly white students tended to receive more time on grade-appropriate assignments and twice as many grade appropriate lessons than those classrooms with students of color.&#10;"/>
          <p:cNvPicPr preferRelativeResize="0"/>
          <p:nvPr/>
        </p:nvPicPr>
        <p:blipFill>
          <a:blip r:embed="rId3">
            <a:alphaModFix/>
          </a:blip>
          <a:stretch>
            <a:fillRect/>
          </a:stretch>
        </p:blipFill>
        <p:spPr>
          <a:xfrm>
            <a:off x="686472" y="1230388"/>
            <a:ext cx="10846066" cy="504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solidFill>
                  <a:srgbClr val="FFFFFF"/>
                </a:solidFill>
              </a:rPr>
              <a:t>Importance of access to grade-level instruction</a:t>
            </a:r>
            <a:endParaRPr>
              <a:solidFill>
                <a:srgbClr val="FFFFFF"/>
              </a:solidFill>
            </a:endParaRPr>
          </a:p>
        </p:txBody>
      </p:sp>
      <p:sp>
        <p:nvSpPr>
          <p:cNvPr id="287" name="Google Shape;287;p35"/>
          <p:cNvSpPr txBox="1">
            <a:spLocks noGrp="1"/>
          </p:cNvSpPr>
          <p:nvPr>
            <p:ph type="body" idx="1"/>
          </p:nvPr>
        </p:nvSpPr>
        <p:spPr>
          <a:xfrm>
            <a:off x="567750" y="909150"/>
            <a:ext cx="11370900" cy="5218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600"/>
          </a:p>
          <a:p>
            <a:pPr marL="0" lvl="0" indent="0" algn="l" rtl="0">
              <a:spcBef>
                <a:spcPts val="0"/>
              </a:spcBef>
              <a:spcAft>
                <a:spcPts val="0"/>
              </a:spcAft>
              <a:buNone/>
            </a:pPr>
            <a:r>
              <a:rPr lang="en-US" sz="2800"/>
              <a:t>Students starting the year below grade level benefit the most from on-grade level instruction:</a:t>
            </a:r>
            <a:endParaRPr sz="2800"/>
          </a:p>
          <a:p>
            <a:pPr marL="0" lvl="0" indent="0" algn="l" rtl="0">
              <a:spcBef>
                <a:spcPts val="0"/>
              </a:spcBef>
              <a:spcAft>
                <a:spcPts val="0"/>
              </a:spcAft>
              <a:buNone/>
            </a:pPr>
            <a:endParaRPr sz="2800"/>
          </a:p>
          <a:p>
            <a:pPr marL="914400" lvl="0" indent="0" algn="l" rtl="0">
              <a:spcBef>
                <a:spcPts val="0"/>
              </a:spcBef>
              <a:spcAft>
                <a:spcPts val="0"/>
              </a:spcAft>
              <a:buNone/>
            </a:pPr>
            <a:r>
              <a:rPr lang="en-US" sz="2600" b="1" i="1">
                <a:solidFill>
                  <a:srgbClr val="000000"/>
                </a:solidFill>
              </a:rPr>
              <a:t>“In classrooms where students had greater access to grade-appropriate assignments, they gained nearly two months of additional learning compared to their peers.</a:t>
            </a:r>
            <a:r>
              <a:rPr lang="en-US" sz="2600" b="1" i="1"/>
              <a:t>”</a:t>
            </a:r>
            <a:endParaRPr sz="2600" b="1" i="1"/>
          </a:p>
          <a:p>
            <a:pPr marL="914400" lvl="0" indent="0" algn="l" rtl="0">
              <a:spcBef>
                <a:spcPts val="0"/>
              </a:spcBef>
              <a:spcAft>
                <a:spcPts val="0"/>
              </a:spcAft>
              <a:buNone/>
            </a:pPr>
            <a:endParaRPr sz="2600" b="1" i="1"/>
          </a:p>
          <a:p>
            <a:pPr marL="914400" lvl="0" indent="0" algn="l" rtl="0">
              <a:spcBef>
                <a:spcPts val="0"/>
              </a:spcBef>
              <a:spcAft>
                <a:spcPts val="0"/>
              </a:spcAft>
              <a:buNone/>
            </a:pPr>
            <a:r>
              <a:rPr lang="en-US" sz="2600" b="1" i="1"/>
              <a:t>“When students who started the year behind had greater access to grade-appropriate assignments, they closed the outcomes gap with their peers by more than seven months (Figure 3). </a:t>
            </a:r>
            <a:endParaRPr sz="2600" b="1" i="1"/>
          </a:p>
          <a:p>
            <a:pPr marL="2286000" lvl="0" indent="457200" algn="l" rtl="0">
              <a:spcBef>
                <a:spcPts val="0"/>
              </a:spcBef>
              <a:spcAft>
                <a:spcPts val="0"/>
              </a:spcAft>
              <a:buNone/>
            </a:pPr>
            <a:endParaRPr sz="1500" i="1"/>
          </a:p>
          <a:p>
            <a:pPr marL="8229600" lvl="0" indent="457200" algn="l" rtl="0">
              <a:spcBef>
                <a:spcPts val="0"/>
              </a:spcBef>
              <a:spcAft>
                <a:spcPts val="0"/>
              </a:spcAft>
              <a:buNone/>
            </a:pPr>
            <a:r>
              <a:rPr lang="en-US" sz="1500" i="1"/>
              <a:t>(Opportunity Myth, 2018)</a:t>
            </a:r>
            <a:endParaRPr sz="1500"/>
          </a:p>
          <a:p>
            <a:pPr marL="0" lvl="0" indent="0" algn="l" rtl="0">
              <a:spcBef>
                <a:spcPts val="0"/>
              </a:spcBef>
              <a:spcAft>
                <a:spcPts val="0"/>
              </a:spcAft>
              <a:buNone/>
            </a:pPr>
            <a:endParaRPr sz="2600"/>
          </a:p>
          <a:p>
            <a:pPr marL="0" lvl="0" indent="0" algn="l" rtl="0">
              <a:spcBef>
                <a:spcPts val="0"/>
              </a:spcBef>
              <a:spcAft>
                <a:spcPts val="0"/>
              </a:spcAft>
              <a:buNone/>
            </a:pPr>
            <a:endParaRPr sz="3000"/>
          </a:p>
        </p:txBody>
      </p:sp>
      <p:sp>
        <p:nvSpPr>
          <p:cNvPr id="288" name="Google Shape;288;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10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10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10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1000"/>
                                        <p:tgtEl>
                                          <p:spTgt spid="2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7">
                                            <p:txEl>
                                              <p:pRg st="4" end="4"/>
                                            </p:txEl>
                                          </p:spTgt>
                                        </p:tgtEl>
                                        <p:attrNameLst>
                                          <p:attrName>style.visibility</p:attrName>
                                        </p:attrNameLst>
                                      </p:cBhvr>
                                      <p:to>
                                        <p:strVal val="visible"/>
                                      </p:to>
                                    </p:set>
                                    <p:animEffect transition="in" filter="fade">
                                      <p:cBhvr>
                                        <p:cTn id="27" dur="1000"/>
                                        <p:tgtEl>
                                          <p:spTgt spid="2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7">
                                            <p:txEl>
                                              <p:pRg st="5" end="5"/>
                                            </p:txEl>
                                          </p:spTgt>
                                        </p:tgtEl>
                                        <p:attrNameLst>
                                          <p:attrName>style.visibility</p:attrName>
                                        </p:attrNameLst>
                                      </p:cBhvr>
                                      <p:to>
                                        <p:strVal val="visible"/>
                                      </p:to>
                                    </p:set>
                                    <p:animEffect transition="in" filter="fade">
                                      <p:cBhvr>
                                        <p:cTn id="32" dur="1000"/>
                                        <p:tgtEl>
                                          <p:spTgt spid="2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7">
                                            <p:txEl>
                                              <p:pRg st="6" end="6"/>
                                            </p:txEl>
                                          </p:spTgt>
                                        </p:tgtEl>
                                        <p:attrNameLst>
                                          <p:attrName>style.visibility</p:attrName>
                                        </p:attrNameLst>
                                      </p:cBhvr>
                                      <p:to>
                                        <p:strVal val="visible"/>
                                      </p:to>
                                    </p:set>
                                    <p:animEffect transition="in" filter="fade">
                                      <p:cBhvr>
                                        <p:cTn id="37" dur="1000"/>
                                        <p:tgtEl>
                                          <p:spTgt spid="2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7">
                                            <p:txEl>
                                              <p:pRg st="7" end="7"/>
                                            </p:txEl>
                                          </p:spTgt>
                                        </p:tgtEl>
                                        <p:attrNameLst>
                                          <p:attrName>style.visibility</p:attrName>
                                        </p:attrNameLst>
                                      </p:cBhvr>
                                      <p:to>
                                        <p:strVal val="visible"/>
                                      </p:to>
                                    </p:set>
                                    <p:animEffect transition="in" filter="fade">
                                      <p:cBhvr>
                                        <p:cTn id="42" dur="1000"/>
                                        <p:tgtEl>
                                          <p:spTgt spid="2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7">
                                            <p:txEl>
                                              <p:pRg st="8" end="8"/>
                                            </p:txEl>
                                          </p:spTgt>
                                        </p:tgtEl>
                                        <p:attrNameLst>
                                          <p:attrName>style.visibility</p:attrName>
                                        </p:attrNameLst>
                                      </p:cBhvr>
                                      <p:to>
                                        <p:strVal val="visible"/>
                                      </p:to>
                                    </p:set>
                                    <p:animEffect transition="in" filter="fade">
                                      <p:cBhvr>
                                        <p:cTn id="47" dur="1000"/>
                                        <p:tgtEl>
                                          <p:spTgt spid="2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7">
                                            <p:txEl>
                                              <p:pRg st="9" end="9"/>
                                            </p:txEl>
                                          </p:spTgt>
                                        </p:tgtEl>
                                        <p:attrNameLst>
                                          <p:attrName>style.visibility</p:attrName>
                                        </p:attrNameLst>
                                      </p:cBhvr>
                                      <p:to>
                                        <p:strVal val="visible"/>
                                      </p:to>
                                    </p:set>
                                    <p:animEffect transition="in" filter="fade">
                                      <p:cBhvr>
                                        <p:cTn id="52" dur="1000"/>
                                        <p:tgtEl>
                                          <p:spTgt spid="2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were the experiences of my students in 2019-2020?</a:t>
            </a:r>
            <a:endParaRPr/>
          </a:p>
        </p:txBody>
      </p:sp>
      <p:sp>
        <p:nvSpPr>
          <p:cNvPr id="295" name="Google Shape;295;p36"/>
          <p:cNvSpPr txBox="1">
            <a:spLocks noGrp="1"/>
          </p:cNvSpPr>
          <p:nvPr>
            <p:ph type="body" idx="1"/>
          </p:nvPr>
        </p:nvSpPr>
        <p:spPr>
          <a:xfrm>
            <a:off x="410550" y="1183213"/>
            <a:ext cx="11528100" cy="5290500"/>
          </a:xfrm>
          <a:prstGeom prst="rect">
            <a:avLst/>
          </a:prstGeom>
        </p:spPr>
        <p:txBody>
          <a:bodyPr spcFirstLastPara="1" wrap="square" lIns="91425" tIns="45700" rIns="91425" bIns="45700" anchor="t" anchorCtr="0">
            <a:noAutofit/>
          </a:bodyPr>
          <a:lstStyle/>
          <a:p>
            <a:pPr marL="457200" lvl="0" indent="-387350" algn="l" rtl="0">
              <a:spcBef>
                <a:spcPts val="1000"/>
              </a:spcBef>
              <a:spcAft>
                <a:spcPts val="0"/>
              </a:spcAft>
              <a:buSzPts val="2500"/>
              <a:buChar char="•"/>
            </a:pPr>
            <a:r>
              <a:rPr lang="en-US" sz="2500"/>
              <a:t>What was the communication with students and families like?</a:t>
            </a:r>
            <a:endParaRPr sz="2500"/>
          </a:p>
          <a:p>
            <a:pPr marL="457200" lvl="0" indent="-387350" algn="l" rtl="0">
              <a:spcBef>
                <a:spcPts val="0"/>
              </a:spcBef>
              <a:spcAft>
                <a:spcPts val="0"/>
              </a:spcAft>
              <a:buSzPts val="2500"/>
              <a:buChar char="•"/>
            </a:pPr>
            <a:r>
              <a:rPr lang="en-US" sz="2500"/>
              <a:t>How did you communicate with teachers (horizontally and vertically)?</a:t>
            </a:r>
            <a:endParaRPr sz="2500"/>
          </a:p>
          <a:p>
            <a:pPr marL="457200" lvl="0" indent="-387350" algn="l" rtl="0">
              <a:spcBef>
                <a:spcPts val="0"/>
              </a:spcBef>
              <a:spcAft>
                <a:spcPts val="0"/>
              </a:spcAft>
              <a:buSzPts val="2500"/>
              <a:buChar char="•"/>
            </a:pPr>
            <a:r>
              <a:rPr lang="en-US" sz="2500"/>
              <a:t>What changes were made to your typical scope and sequence?</a:t>
            </a:r>
            <a:endParaRPr sz="2500"/>
          </a:p>
          <a:p>
            <a:pPr marL="914400" lvl="1" indent="-387350" algn="l" rtl="0">
              <a:spcBef>
                <a:spcPts val="0"/>
              </a:spcBef>
              <a:spcAft>
                <a:spcPts val="0"/>
              </a:spcAft>
              <a:buSzPts val="2500"/>
              <a:buChar char="o"/>
            </a:pPr>
            <a:r>
              <a:rPr lang="en-US" sz="2500"/>
              <a:t>What concepts/standards were unfinished? </a:t>
            </a:r>
            <a:endParaRPr sz="2500"/>
          </a:p>
          <a:p>
            <a:pPr marL="457200" lvl="0" indent="0" algn="l" rtl="0">
              <a:spcBef>
                <a:spcPts val="1000"/>
              </a:spcBef>
              <a:spcAft>
                <a:spcPts val="0"/>
              </a:spcAft>
              <a:buNone/>
            </a:pPr>
            <a:endParaRPr sz="2500"/>
          </a:p>
          <a:p>
            <a:pPr marL="914400" lvl="0" indent="0" algn="l" rtl="0">
              <a:spcBef>
                <a:spcPts val="1000"/>
              </a:spcBef>
              <a:spcAft>
                <a:spcPts val="0"/>
              </a:spcAft>
              <a:buNone/>
            </a:pPr>
            <a:endParaRPr sz="2500"/>
          </a:p>
        </p:txBody>
      </p:sp>
      <p:sp>
        <p:nvSpPr>
          <p:cNvPr id="296" name="Google Shape;296;p3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97" name="Google Shape;297;p36"/>
          <p:cNvSpPr/>
          <p:nvPr/>
        </p:nvSpPr>
        <p:spPr>
          <a:xfrm>
            <a:off x="2204400" y="3089100"/>
            <a:ext cx="7783200" cy="679800"/>
          </a:xfrm>
          <a:prstGeom prst="rect">
            <a:avLst/>
          </a:prstGeom>
          <a:solidFill>
            <a:srgbClr val="A2C4C9"/>
          </a:solidFill>
          <a:ln>
            <a:noFill/>
          </a:ln>
        </p:spPr>
        <p:txBody>
          <a:bodyPr spcFirstLastPara="1" wrap="square" lIns="121900" tIns="121900" rIns="121900" bIns="121900" anchor="ctr" anchorCtr="0">
            <a:noAutofit/>
          </a:bodyPr>
          <a:lstStyle/>
          <a:p>
            <a:pPr marL="0" lvl="0" indent="0" algn="ctr" rtl="0">
              <a:spcBef>
                <a:spcPts val="1000"/>
              </a:spcBef>
              <a:spcAft>
                <a:spcPts val="0"/>
              </a:spcAft>
              <a:buNone/>
            </a:pPr>
            <a:r>
              <a:rPr lang="en-US" sz="2000" b="1">
                <a:solidFill>
                  <a:srgbClr val="101D34"/>
                </a:solidFill>
                <a:latin typeface="Quattrocento Sans"/>
                <a:ea typeface="Quattrocento Sans"/>
                <a:cs typeface="Quattrocento Sans"/>
                <a:sym typeface="Quattrocento Sans"/>
              </a:rPr>
              <a:t>What types of supports will be needed for the following grades?</a:t>
            </a:r>
            <a:endParaRPr sz="2000" b="1">
              <a:solidFill>
                <a:srgbClr val="FFFFFF"/>
              </a:solidFill>
              <a:latin typeface="Quattrocento Sans"/>
              <a:ea typeface="Quattrocento Sans"/>
              <a:cs typeface="Quattrocento Sans"/>
              <a:sym typeface="Quattrocento Sans"/>
            </a:endParaRPr>
          </a:p>
        </p:txBody>
      </p:sp>
      <p:sp>
        <p:nvSpPr>
          <p:cNvPr id="298" name="Google Shape;298;p36"/>
          <p:cNvSpPr/>
          <p:nvPr/>
        </p:nvSpPr>
        <p:spPr>
          <a:xfrm>
            <a:off x="650100" y="4199575"/>
            <a:ext cx="3372600" cy="1897500"/>
          </a:xfrm>
          <a:prstGeom prst="rect">
            <a:avLst/>
          </a:prstGeom>
          <a:solidFill>
            <a:srgbClr val="D0E0E3"/>
          </a:solidFill>
          <a:ln>
            <a:noFill/>
          </a:ln>
        </p:spPr>
        <p:txBody>
          <a:bodyPr spcFirstLastPara="1" wrap="square" lIns="121900" tIns="121900" rIns="121900" bIns="121900" anchor="ctr" anchorCtr="0">
            <a:noAutofit/>
          </a:bodyPr>
          <a:lstStyle/>
          <a:p>
            <a:pPr marL="0" lvl="0" indent="0" algn="l" rtl="0">
              <a:spcBef>
                <a:spcPts val="500"/>
              </a:spcBef>
              <a:spcAft>
                <a:spcPts val="0"/>
              </a:spcAft>
              <a:buNone/>
            </a:pPr>
            <a:r>
              <a:rPr lang="en-US" sz="2000">
                <a:solidFill>
                  <a:srgbClr val="101D34"/>
                </a:solidFill>
                <a:latin typeface="Quattrocento Sans"/>
                <a:ea typeface="Quattrocento Sans"/>
                <a:cs typeface="Quattrocento Sans"/>
                <a:sym typeface="Quattrocento Sans"/>
              </a:rPr>
              <a:t>20-21 Typical foundation building will likely be sufficient next year </a:t>
            </a:r>
            <a:endParaRPr sz="2000">
              <a:solidFill>
                <a:srgbClr val="101D34"/>
              </a:solidFill>
              <a:latin typeface="Quattrocento Sans"/>
              <a:ea typeface="Quattrocento Sans"/>
              <a:cs typeface="Quattrocento Sans"/>
              <a:sym typeface="Quattrocento Sans"/>
            </a:endParaRPr>
          </a:p>
          <a:p>
            <a:pPr marL="457200" lvl="0" indent="-317500" algn="l" rtl="0">
              <a:spcBef>
                <a:spcPts val="500"/>
              </a:spcBef>
              <a:spcAft>
                <a:spcPts val="0"/>
              </a:spcAft>
              <a:buClr>
                <a:srgbClr val="101D34"/>
              </a:buClr>
              <a:buSzPts val="1400"/>
              <a:buFont typeface="Quattrocento Sans"/>
              <a:buChar char="●"/>
            </a:pPr>
            <a:r>
              <a:rPr lang="en-US">
                <a:solidFill>
                  <a:srgbClr val="101D34"/>
                </a:solidFill>
                <a:latin typeface="Quattrocento Sans"/>
                <a:ea typeface="Quattrocento Sans"/>
                <a:cs typeface="Quattrocento Sans"/>
                <a:sym typeface="Quattrocento Sans"/>
              </a:rPr>
              <a:t>Many students struggled with a concept regardless of school closures</a:t>
            </a:r>
            <a:endParaRPr>
              <a:solidFill>
                <a:srgbClr val="101D34"/>
              </a:solidFill>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endParaRPr sz="1300">
              <a:solidFill>
                <a:srgbClr val="FFFFFF"/>
              </a:solidFill>
              <a:latin typeface="Roboto"/>
              <a:ea typeface="Roboto"/>
              <a:cs typeface="Roboto"/>
              <a:sym typeface="Roboto"/>
            </a:endParaRPr>
          </a:p>
        </p:txBody>
      </p:sp>
      <p:sp>
        <p:nvSpPr>
          <p:cNvPr id="299" name="Google Shape;299;p36"/>
          <p:cNvSpPr/>
          <p:nvPr/>
        </p:nvSpPr>
        <p:spPr>
          <a:xfrm>
            <a:off x="4160900" y="4199575"/>
            <a:ext cx="3372600" cy="2006100"/>
          </a:xfrm>
          <a:prstGeom prst="rect">
            <a:avLst/>
          </a:prstGeom>
          <a:solidFill>
            <a:srgbClr val="D0E0E3"/>
          </a:solidFill>
          <a:ln>
            <a:noFill/>
          </a:ln>
        </p:spPr>
        <p:txBody>
          <a:bodyPr spcFirstLastPara="1" wrap="square" lIns="121900" tIns="121900" rIns="121900" bIns="121900" anchor="ctr" anchorCtr="0">
            <a:noAutofit/>
          </a:bodyPr>
          <a:lstStyle/>
          <a:p>
            <a:pPr marL="0" lvl="0" indent="0" algn="l" rtl="0">
              <a:spcBef>
                <a:spcPts val="500"/>
              </a:spcBef>
              <a:spcAft>
                <a:spcPts val="0"/>
              </a:spcAft>
              <a:buNone/>
            </a:pPr>
            <a:r>
              <a:rPr lang="en-US" sz="1900">
                <a:solidFill>
                  <a:srgbClr val="101D34"/>
                </a:solidFill>
                <a:latin typeface="Quattrocento Sans"/>
                <a:ea typeface="Quattrocento Sans"/>
                <a:cs typeface="Quattrocento Sans"/>
                <a:sym typeface="Quattrocento Sans"/>
              </a:rPr>
              <a:t>20-21 Targeted coverage of concepts/standards will need to be integrated over the next year</a:t>
            </a:r>
            <a:endParaRPr sz="1900">
              <a:solidFill>
                <a:srgbClr val="101D34"/>
              </a:solidFill>
              <a:latin typeface="Quattrocento Sans"/>
              <a:ea typeface="Quattrocento Sans"/>
              <a:cs typeface="Quattrocento Sans"/>
              <a:sym typeface="Quattrocento Sans"/>
            </a:endParaRPr>
          </a:p>
          <a:p>
            <a:pPr marL="457200" lvl="0" indent="-317500" algn="l" rtl="0">
              <a:spcBef>
                <a:spcPts val="500"/>
              </a:spcBef>
              <a:spcAft>
                <a:spcPts val="0"/>
              </a:spcAft>
              <a:buClr>
                <a:srgbClr val="101D34"/>
              </a:buClr>
              <a:buSzPts val="1400"/>
              <a:buFont typeface="Quattrocento Sans"/>
              <a:buChar char="●"/>
            </a:pPr>
            <a:r>
              <a:rPr lang="en-US">
                <a:solidFill>
                  <a:srgbClr val="101D34"/>
                </a:solidFill>
                <a:latin typeface="Quattrocento Sans"/>
                <a:ea typeface="Quattrocento Sans"/>
                <a:cs typeface="Quattrocento Sans"/>
                <a:sym typeface="Quattrocento Sans"/>
              </a:rPr>
              <a:t>Not sufficiently covered  </a:t>
            </a:r>
            <a:r>
              <a:rPr lang="en-US" b="1">
                <a:solidFill>
                  <a:srgbClr val="101D34"/>
                </a:solidFill>
                <a:latin typeface="Quattrocento Sans"/>
                <a:ea typeface="Quattrocento Sans"/>
                <a:cs typeface="Quattrocento Sans"/>
                <a:sym typeface="Quattrocento Sans"/>
              </a:rPr>
              <a:t>and </a:t>
            </a:r>
            <a:r>
              <a:rPr lang="en-US">
                <a:solidFill>
                  <a:srgbClr val="101D34"/>
                </a:solidFill>
                <a:latin typeface="Quattrocento Sans"/>
                <a:ea typeface="Quattrocento Sans"/>
                <a:cs typeface="Quattrocento Sans"/>
                <a:sym typeface="Quattrocento Sans"/>
              </a:rPr>
              <a:t>will affect learning the next grade is responsible for</a:t>
            </a:r>
            <a:endParaRPr>
              <a:solidFill>
                <a:srgbClr val="FFFFFF"/>
              </a:solidFill>
              <a:latin typeface="Quattrocento Sans"/>
              <a:ea typeface="Quattrocento Sans"/>
              <a:cs typeface="Quattrocento Sans"/>
              <a:sym typeface="Quattrocento Sans"/>
            </a:endParaRPr>
          </a:p>
        </p:txBody>
      </p:sp>
      <p:cxnSp>
        <p:nvCxnSpPr>
          <p:cNvPr id="300" name="Google Shape;300;p36">
            <a:extLst>
              <a:ext uri="{C183D7F6-B498-43B3-948B-1728B52AA6E4}">
                <adec:decorative xmlns:adec="http://schemas.microsoft.com/office/drawing/2017/decorative" val="1"/>
              </a:ext>
            </a:extLst>
          </p:cNvPr>
          <p:cNvCxnSpPr/>
          <p:nvPr/>
        </p:nvCxnSpPr>
        <p:spPr>
          <a:xfrm>
            <a:off x="9353941" y="3765167"/>
            <a:ext cx="2360400" cy="609600"/>
          </a:xfrm>
          <a:prstGeom prst="bentConnector3">
            <a:avLst>
              <a:gd name="adj1" fmla="val 50000"/>
            </a:avLst>
          </a:prstGeom>
          <a:noFill/>
          <a:ln w="9525" cap="flat" cmpd="sng">
            <a:solidFill>
              <a:srgbClr val="C2C2C2"/>
            </a:solidFill>
            <a:prstDash val="solid"/>
            <a:round/>
            <a:headEnd type="none" w="sm" len="sm"/>
            <a:tailEnd type="none" w="sm" len="sm"/>
          </a:ln>
          <a:effectLst>
            <a:outerShdw blurRad="57150" dist="19050" dir="5400000" algn="bl" rotWithShape="0">
              <a:srgbClr val="000000">
                <a:alpha val="50000"/>
              </a:srgbClr>
            </a:outerShdw>
          </a:effectLst>
        </p:spPr>
      </p:cxnSp>
      <p:cxnSp>
        <p:nvCxnSpPr>
          <p:cNvPr id="301" name="Google Shape;301;p36">
            <a:extLst>
              <a:ext uri="{C183D7F6-B498-43B3-948B-1728B52AA6E4}">
                <adec:decorative xmlns:adec="http://schemas.microsoft.com/office/drawing/2017/decorative" val="1"/>
              </a:ext>
            </a:extLst>
          </p:cNvPr>
          <p:cNvCxnSpPr/>
          <p:nvPr/>
        </p:nvCxnSpPr>
        <p:spPr>
          <a:xfrm rot="10800000" flipH="1">
            <a:off x="4334300" y="3772675"/>
            <a:ext cx="2085600" cy="383700"/>
          </a:xfrm>
          <a:prstGeom prst="bentConnector3">
            <a:avLst>
              <a:gd name="adj1" fmla="val 50000"/>
            </a:avLst>
          </a:prstGeom>
          <a:noFill/>
          <a:ln w="9525" cap="flat" cmpd="sng">
            <a:solidFill>
              <a:srgbClr val="C2C2C2"/>
            </a:solidFill>
            <a:prstDash val="solid"/>
            <a:round/>
            <a:headEnd type="none" w="sm" len="sm"/>
            <a:tailEnd type="none" w="sm" len="sm"/>
          </a:ln>
          <a:effectLst>
            <a:outerShdw blurRad="57150" dist="19050" dir="5400000" algn="bl" rotWithShape="0">
              <a:srgbClr val="000000">
                <a:alpha val="50000"/>
              </a:srgbClr>
            </a:outerShdw>
          </a:effectLst>
        </p:spPr>
      </p:cxnSp>
      <p:sp>
        <p:nvSpPr>
          <p:cNvPr id="302" name="Google Shape;302;p36"/>
          <p:cNvSpPr/>
          <p:nvPr/>
        </p:nvSpPr>
        <p:spPr>
          <a:xfrm>
            <a:off x="8610600" y="4097577"/>
            <a:ext cx="3372600" cy="2307900"/>
          </a:xfrm>
          <a:prstGeom prst="rect">
            <a:avLst/>
          </a:prstGeom>
          <a:solidFill>
            <a:srgbClr val="FCE5CD"/>
          </a:solidFill>
          <a:ln>
            <a:noFill/>
          </a:ln>
        </p:spPr>
        <p:txBody>
          <a:bodyPr spcFirstLastPara="1" wrap="square" lIns="121900" tIns="121900" rIns="121900" bIns="121900" anchor="ctr" anchorCtr="0">
            <a:noAutofit/>
          </a:bodyPr>
          <a:lstStyle/>
          <a:p>
            <a:pPr marL="0" lvl="0" indent="0" algn="l" rtl="0">
              <a:spcBef>
                <a:spcPts val="500"/>
              </a:spcBef>
              <a:spcAft>
                <a:spcPts val="0"/>
              </a:spcAft>
              <a:buNone/>
            </a:pPr>
            <a:r>
              <a:rPr lang="en-US" sz="1900">
                <a:solidFill>
                  <a:srgbClr val="101D34"/>
                </a:solidFill>
                <a:latin typeface="Quattrocento Sans"/>
                <a:ea typeface="Quattrocento Sans"/>
                <a:cs typeface="Quattrocento Sans"/>
                <a:sym typeface="Quattrocento Sans"/>
              </a:rPr>
              <a:t>21-22 and beyond: Targeted coverage of concepts/standards will need to be integrated over the next year</a:t>
            </a:r>
            <a:endParaRPr sz="1900">
              <a:solidFill>
                <a:srgbClr val="101D34"/>
              </a:solidFill>
              <a:latin typeface="Quattrocento Sans"/>
              <a:ea typeface="Quattrocento Sans"/>
              <a:cs typeface="Quattrocento Sans"/>
              <a:sym typeface="Quattrocento Sans"/>
            </a:endParaRPr>
          </a:p>
          <a:p>
            <a:pPr marL="457200" lvl="0" indent="-317500" algn="l" rtl="0">
              <a:spcBef>
                <a:spcPts val="500"/>
              </a:spcBef>
              <a:spcAft>
                <a:spcPts val="0"/>
              </a:spcAft>
              <a:buClr>
                <a:srgbClr val="101D34"/>
              </a:buClr>
              <a:buSzPts val="1400"/>
              <a:buFont typeface="Quattrocento Sans"/>
              <a:buChar char="●"/>
            </a:pPr>
            <a:r>
              <a:rPr lang="en-US">
                <a:solidFill>
                  <a:srgbClr val="101D34"/>
                </a:solidFill>
                <a:latin typeface="Quattrocento Sans"/>
                <a:ea typeface="Quattrocento Sans"/>
                <a:cs typeface="Quattrocento Sans"/>
                <a:sym typeface="Quattrocento Sans"/>
              </a:rPr>
              <a:t>Not sufficiently covered </a:t>
            </a:r>
            <a:r>
              <a:rPr lang="en-US" b="1">
                <a:solidFill>
                  <a:srgbClr val="101D34"/>
                </a:solidFill>
                <a:latin typeface="Quattrocento Sans"/>
                <a:ea typeface="Quattrocento Sans"/>
                <a:cs typeface="Quattrocento Sans"/>
                <a:sym typeface="Quattrocento Sans"/>
              </a:rPr>
              <a:t>and </a:t>
            </a:r>
            <a:r>
              <a:rPr lang="en-US">
                <a:solidFill>
                  <a:srgbClr val="101D34"/>
                </a:solidFill>
                <a:latin typeface="Quattrocento Sans"/>
                <a:ea typeface="Quattrocento Sans"/>
                <a:cs typeface="Quattrocento Sans"/>
                <a:sym typeface="Quattrocento Sans"/>
              </a:rPr>
              <a:t>will affect learning the later grades are responsible for</a:t>
            </a:r>
            <a:endParaRPr>
              <a:solidFill>
                <a:srgbClr val="FFFFFF"/>
              </a:solidFill>
              <a:latin typeface="Quattrocento Sans"/>
              <a:ea typeface="Quattrocento Sans"/>
              <a:cs typeface="Quattrocento Sans"/>
              <a:sym typeface="Quattrocento Sans"/>
            </a:endParaRPr>
          </a:p>
        </p:txBody>
      </p:sp>
      <p:cxnSp>
        <p:nvCxnSpPr>
          <p:cNvPr id="303" name="Google Shape;303;p36">
            <a:extLst>
              <a:ext uri="{C183D7F6-B498-43B3-948B-1728B52AA6E4}">
                <adec:decorative xmlns:adec="http://schemas.microsoft.com/office/drawing/2017/decorative" val="1"/>
              </a:ext>
            </a:extLst>
          </p:cNvPr>
          <p:cNvCxnSpPr/>
          <p:nvPr/>
        </p:nvCxnSpPr>
        <p:spPr>
          <a:xfrm rot="10800000" flipH="1">
            <a:off x="1030266" y="3765179"/>
            <a:ext cx="1849200" cy="434400"/>
          </a:xfrm>
          <a:prstGeom prst="bentConnector3">
            <a:avLst>
              <a:gd name="adj1" fmla="val 50000"/>
            </a:avLst>
          </a:prstGeom>
          <a:noFill/>
          <a:ln w="9525" cap="flat" cmpd="sng">
            <a:solidFill>
              <a:srgbClr val="C2C2C2"/>
            </a:solidFill>
            <a:prstDash val="solid"/>
            <a:round/>
            <a:headEnd type="none" w="sm" len="sm"/>
            <a:tailEnd type="none" w="sm" len="sm"/>
          </a:ln>
          <a:effectLst>
            <a:outerShdw blurRad="57150" dist="19050" dir="5400000" algn="bl" rotWithShape="0">
              <a:srgbClr val="000000">
                <a:alpha val="5000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1000"/>
                                        <p:tgtEl>
                                          <p:spTgt spid="2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gtEl>
                                        <p:attrNameLst>
                                          <p:attrName>style.visibility</p:attrName>
                                        </p:attrNameLst>
                                      </p:cBhvr>
                                      <p:to>
                                        <p:strVal val="visible"/>
                                      </p:to>
                                    </p:set>
                                    <p:animEffect transition="in" filter="fade">
                                      <p:cBhvr>
                                        <p:cTn id="17" dur="1000"/>
                                        <p:tgtEl>
                                          <p:spTgt spid="3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8"/>
                                        </p:tgtEl>
                                        <p:attrNameLst>
                                          <p:attrName>style.visibility</p:attrName>
                                        </p:attrNameLst>
                                      </p:cBhvr>
                                      <p:to>
                                        <p:strVal val="visible"/>
                                      </p:to>
                                    </p:set>
                                    <p:animEffect transition="in" filter="fade">
                                      <p:cBhvr>
                                        <p:cTn id="22" dur="1000"/>
                                        <p:tgtEl>
                                          <p:spTgt spid="2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
                                        </p:tgtEl>
                                        <p:attrNameLst>
                                          <p:attrName>style.visibility</p:attrName>
                                        </p:attrNameLst>
                                      </p:cBhvr>
                                      <p:to>
                                        <p:strVal val="visible"/>
                                      </p:to>
                                    </p:set>
                                    <p:animEffect transition="in" filter="fade">
                                      <p:cBhvr>
                                        <p:cTn id="27" dur="1000"/>
                                        <p:tgtEl>
                                          <p:spTgt spid="3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9"/>
                                        </p:tgtEl>
                                        <p:attrNameLst>
                                          <p:attrName>style.visibility</p:attrName>
                                        </p:attrNameLst>
                                      </p:cBhvr>
                                      <p:to>
                                        <p:strVal val="visible"/>
                                      </p:to>
                                    </p:set>
                                    <p:animEffect transition="in" filter="fade">
                                      <p:cBhvr>
                                        <p:cTn id="32" dur="1000"/>
                                        <p:tgtEl>
                                          <p:spTgt spid="29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0"/>
                                        </p:tgtEl>
                                        <p:attrNameLst>
                                          <p:attrName>style.visibility</p:attrName>
                                        </p:attrNameLst>
                                      </p:cBhvr>
                                      <p:to>
                                        <p:strVal val="visible"/>
                                      </p:to>
                                    </p:set>
                                    <p:animEffect transition="in" filter="fade">
                                      <p:cBhvr>
                                        <p:cTn id="37" dur="1000"/>
                                        <p:tgtEl>
                                          <p:spTgt spid="3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2"/>
                                        </p:tgtEl>
                                        <p:attrNameLst>
                                          <p:attrName>style.visibility</p:attrName>
                                        </p:attrNameLst>
                                      </p:cBhvr>
                                      <p:to>
                                        <p:strVal val="visible"/>
                                      </p:to>
                                    </p:set>
                                    <p:animEffect transition="in" filter="fade">
                                      <p:cBhvr>
                                        <p:cTn id="42"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Vertical alignment: Strategy for adjusting scope and sequences </a:t>
            </a:r>
            <a:endParaRPr/>
          </a:p>
        </p:txBody>
      </p:sp>
      <p:sp>
        <p:nvSpPr>
          <p:cNvPr id="310" name="Google Shape;310;p37"/>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81000" algn="l" rtl="0">
              <a:lnSpc>
                <a:spcPct val="125000"/>
              </a:lnSpc>
              <a:spcBef>
                <a:spcPts val="400"/>
              </a:spcBef>
              <a:spcAft>
                <a:spcPts val="0"/>
              </a:spcAft>
              <a:buClr>
                <a:schemeClr val="accent2"/>
              </a:buClr>
              <a:buSzPts val="2400"/>
              <a:buChar char="•"/>
            </a:pPr>
            <a:r>
              <a:rPr lang="en-US" sz="2400" dirty="0">
                <a:solidFill>
                  <a:srgbClr val="000000"/>
                </a:solidFill>
                <a:highlight>
                  <a:srgbClr val="FFFFFF"/>
                </a:highlight>
              </a:rPr>
              <a:t>Ensures continuity of standards within a school and among                                schools.</a:t>
            </a:r>
            <a:endParaRPr sz="2400" dirty="0">
              <a:solidFill>
                <a:srgbClr val="000000"/>
              </a:solidFill>
              <a:highlight>
                <a:srgbClr val="FFFFFF"/>
              </a:highlight>
            </a:endParaRPr>
          </a:p>
          <a:p>
            <a:pPr marL="457200" lvl="0" indent="-381000" algn="l" rtl="0">
              <a:lnSpc>
                <a:spcPct val="125000"/>
              </a:lnSpc>
              <a:spcBef>
                <a:spcPts val="0"/>
              </a:spcBef>
              <a:spcAft>
                <a:spcPts val="0"/>
              </a:spcAft>
              <a:buClr>
                <a:schemeClr val="accent2"/>
              </a:buClr>
              <a:buSzPts val="2400"/>
              <a:buChar char="•"/>
            </a:pPr>
            <a:r>
              <a:rPr lang="en-US" sz="2400" dirty="0">
                <a:solidFill>
                  <a:srgbClr val="000000"/>
                </a:solidFill>
                <a:highlight>
                  <a:srgbClr val="FFFFFF"/>
                </a:highlight>
              </a:rPr>
              <a:t>Ensure progressive skill development </a:t>
            </a:r>
            <a:endParaRPr sz="2400" dirty="0">
              <a:solidFill>
                <a:srgbClr val="000000"/>
              </a:solidFill>
              <a:highlight>
                <a:srgbClr val="FFFFFF"/>
              </a:highlight>
            </a:endParaRPr>
          </a:p>
          <a:p>
            <a:pPr marL="457200" lvl="0" indent="-381000" algn="l" rtl="0">
              <a:lnSpc>
                <a:spcPct val="125000"/>
              </a:lnSpc>
              <a:spcBef>
                <a:spcPts val="0"/>
              </a:spcBef>
              <a:spcAft>
                <a:spcPts val="0"/>
              </a:spcAft>
              <a:buClr>
                <a:schemeClr val="accent2"/>
              </a:buClr>
              <a:buSzPts val="2400"/>
              <a:buChar char="•"/>
            </a:pPr>
            <a:r>
              <a:rPr lang="en-US" sz="2400" dirty="0">
                <a:solidFill>
                  <a:srgbClr val="000000"/>
                </a:solidFill>
                <a:highlight>
                  <a:srgbClr val="FFFFFF"/>
                </a:highlight>
              </a:rPr>
              <a:t>Avoids unnecessary instructional overlaps, prevents gaps</a:t>
            </a:r>
            <a:endParaRPr sz="2400" dirty="0">
              <a:solidFill>
                <a:srgbClr val="000000"/>
              </a:solidFill>
              <a:highlight>
                <a:srgbClr val="FFFFFF"/>
              </a:highlight>
            </a:endParaRPr>
          </a:p>
          <a:p>
            <a:pPr marL="0" lvl="0" indent="0" algn="l" rtl="0">
              <a:lnSpc>
                <a:spcPct val="125000"/>
              </a:lnSpc>
              <a:spcBef>
                <a:spcPts val="1400"/>
              </a:spcBef>
              <a:spcAft>
                <a:spcPts val="0"/>
              </a:spcAft>
              <a:buNone/>
            </a:pPr>
            <a:r>
              <a:rPr lang="en-US" sz="2400" b="1" dirty="0">
                <a:solidFill>
                  <a:srgbClr val="000000"/>
                </a:solidFill>
                <a:highlight>
                  <a:srgbClr val="FFFFFF"/>
                </a:highlight>
              </a:rPr>
              <a:t>Strategy for vertical planning - Ins and Outs </a:t>
            </a:r>
            <a:endParaRPr sz="2400" b="1" dirty="0">
              <a:solidFill>
                <a:srgbClr val="000000"/>
              </a:solidFill>
              <a:highlight>
                <a:srgbClr val="FFFFFF"/>
              </a:highlight>
            </a:endParaRPr>
          </a:p>
          <a:p>
            <a:pPr marL="457200" lvl="0" indent="-355600" algn="l" rtl="0">
              <a:lnSpc>
                <a:spcPct val="125000"/>
              </a:lnSpc>
              <a:spcBef>
                <a:spcPts val="1400"/>
              </a:spcBef>
              <a:spcAft>
                <a:spcPts val="0"/>
              </a:spcAft>
              <a:buClr>
                <a:schemeClr val="accent2"/>
              </a:buClr>
              <a:buSzPts val="2000"/>
              <a:buChar char="•"/>
            </a:pPr>
            <a:r>
              <a:rPr lang="en-US" sz="2000" dirty="0">
                <a:solidFill>
                  <a:srgbClr val="000000"/>
                </a:solidFill>
                <a:highlight>
                  <a:srgbClr val="FFFFFF"/>
                </a:highlight>
              </a:rPr>
              <a:t>Use the </a:t>
            </a:r>
            <a:r>
              <a:rPr lang="en-US" sz="2000" u="sng" dirty="0">
                <a:solidFill>
                  <a:schemeClr val="hlink"/>
                </a:solidFill>
                <a:highlight>
                  <a:srgbClr val="FFFFFF"/>
                </a:highlight>
                <a:hlinkClick r:id="rId3"/>
              </a:rPr>
              <a:t>Standards Navigato</a:t>
            </a:r>
            <a:r>
              <a:rPr lang="en-US" sz="2000" dirty="0">
                <a:solidFill>
                  <a:srgbClr val="000000"/>
                </a:solidFill>
                <a:highlight>
                  <a:srgbClr val="FFFFFF"/>
                </a:highlight>
              </a:rPr>
              <a:t>r or </a:t>
            </a:r>
            <a:r>
              <a:rPr lang="en-US" sz="2000" u="sng" dirty="0">
                <a:solidFill>
                  <a:schemeClr val="hlink"/>
                </a:solidFill>
                <a:highlight>
                  <a:srgbClr val="FFFFFF"/>
                </a:highlight>
                <a:hlinkClick r:id="rId4"/>
              </a:rPr>
              <a:t>Strand Maps</a:t>
            </a:r>
            <a:r>
              <a:rPr lang="en-US" sz="2000" dirty="0">
                <a:solidFill>
                  <a:srgbClr val="000000"/>
                </a:solidFill>
                <a:highlight>
                  <a:srgbClr val="FFFFFF"/>
                </a:highlight>
              </a:rPr>
              <a:t> to review the progression of standards. Choose a grade level standard.</a:t>
            </a:r>
            <a:endParaRPr sz="2000" dirty="0">
              <a:solidFill>
                <a:srgbClr val="000000"/>
              </a:solidFill>
              <a:highlight>
                <a:srgbClr val="FFFFFF"/>
              </a:highlight>
            </a:endParaRPr>
          </a:p>
          <a:p>
            <a:pPr marL="457200" lvl="0" indent="-355600" algn="l" rtl="0">
              <a:lnSpc>
                <a:spcPct val="125000"/>
              </a:lnSpc>
              <a:spcBef>
                <a:spcPts val="0"/>
              </a:spcBef>
              <a:spcAft>
                <a:spcPts val="0"/>
              </a:spcAft>
              <a:buClr>
                <a:schemeClr val="accent2"/>
              </a:buClr>
              <a:buSzPts val="2000"/>
              <a:buChar char="•"/>
            </a:pPr>
            <a:r>
              <a:rPr lang="en-US" sz="2000" dirty="0">
                <a:solidFill>
                  <a:srgbClr val="000000"/>
                </a:solidFill>
                <a:highlight>
                  <a:srgbClr val="FFFFFF"/>
                </a:highlight>
              </a:rPr>
              <a:t>Identify 3-5 </a:t>
            </a:r>
            <a:r>
              <a:rPr lang="en-US" sz="2000" dirty="0">
                <a:solidFill>
                  <a:srgbClr val="333333"/>
                </a:solidFill>
                <a:highlight>
                  <a:srgbClr val="FFFFFF"/>
                </a:highlight>
              </a:rPr>
              <a:t>“outs” or knowledge/skills students will master by end of grade.  These “outs” become the “ins” for the next grade level. </a:t>
            </a:r>
            <a:endParaRPr sz="2000" dirty="0">
              <a:solidFill>
                <a:srgbClr val="333333"/>
              </a:solidFill>
              <a:highlight>
                <a:srgbClr val="FFFFFF"/>
              </a:highlight>
            </a:endParaRPr>
          </a:p>
          <a:p>
            <a:pPr marL="457200" lvl="0" indent="-355600" algn="l" rtl="0">
              <a:lnSpc>
                <a:spcPct val="125000"/>
              </a:lnSpc>
              <a:spcBef>
                <a:spcPts val="0"/>
              </a:spcBef>
              <a:spcAft>
                <a:spcPts val="0"/>
              </a:spcAft>
              <a:buClr>
                <a:schemeClr val="accent2"/>
              </a:buClr>
              <a:buSzPts val="2000"/>
              <a:buChar char="•"/>
            </a:pPr>
            <a:r>
              <a:rPr lang="en-US" sz="2000" dirty="0">
                <a:solidFill>
                  <a:srgbClr val="333333"/>
                </a:solidFill>
                <a:highlight>
                  <a:srgbClr val="FFFFFF"/>
                </a:highlight>
              </a:rPr>
              <a:t>Use the new “ins” for the next standard in the progression to determine missing knowledge/skills</a:t>
            </a:r>
            <a:endParaRPr sz="2000" dirty="0">
              <a:solidFill>
                <a:srgbClr val="333333"/>
              </a:solidFill>
              <a:highlight>
                <a:srgbClr val="FFFFFF"/>
              </a:highlight>
            </a:endParaRPr>
          </a:p>
          <a:p>
            <a:pPr marL="457200" lvl="0" indent="-355600" algn="l" rtl="0">
              <a:lnSpc>
                <a:spcPct val="125000"/>
              </a:lnSpc>
              <a:spcBef>
                <a:spcPts val="0"/>
              </a:spcBef>
              <a:spcAft>
                <a:spcPts val="0"/>
              </a:spcAft>
              <a:buClr>
                <a:schemeClr val="accent2"/>
              </a:buClr>
              <a:buSzPts val="2000"/>
              <a:buChar char="•"/>
            </a:pPr>
            <a:r>
              <a:rPr lang="en-US" sz="2000" dirty="0">
                <a:solidFill>
                  <a:srgbClr val="333333"/>
                </a:solidFill>
                <a:highlight>
                  <a:srgbClr val="FFFFFF"/>
                </a:highlight>
              </a:rPr>
              <a:t>Match units in curriculum to the “ins” and “outs” to determine gaps and redundancies</a:t>
            </a:r>
            <a:endParaRPr sz="2600" dirty="0"/>
          </a:p>
        </p:txBody>
      </p:sp>
      <p:sp>
        <p:nvSpPr>
          <p:cNvPr id="311" name="Google Shape;311;p3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312" name="Google Shape;312;p3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118300" y="1527844"/>
            <a:ext cx="2743199" cy="1818160"/>
          </a:xfrm>
          <a:prstGeom prst="rect">
            <a:avLst/>
          </a:prstGeom>
          <a:noFill/>
          <a:ln>
            <a:noFill/>
          </a:ln>
          <a:effectLst>
            <a:outerShdw blurRad="57150" dist="19050" dir="5400000" algn="bl" rotWithShape="0">
              <a:srgbClr val="000000">
                <a:alpha val="89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a:extLst>
              <a:ext uri="{C183D7F6-B498-43B3-948B-1728B52AA6E4}">
                <adec:decorative xmlns:adec="http://schemas.microsoft.com/office/drawing/2017/decorative" val="1"/>
              </a:ext>
            </a:extLst>
          </p:cNvPr>
          <p:cNvSpPr/>
          <p:nvPr/>
        </p:nvSpPr>
        <p:spPr>
          <a:xfrm>
            <a:off x="8955475" y="2533500"/>
            <a:ext cx="3118800" cy="31407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600" b="1">
              <a:latin typeface="Quattrocento Sans"/>
              <a:ea typeface="Quattrocento Sans"/>
              <a:cs typeface="Quattrocento Sans"/>
              <a:sym typeface="Quattrocento Sans"/>
            </a:endParaRPr>
          </a:p>
        </p:txBody>
      </p:sp>
      <p:sp>
        <p:nvSpPr>
          <p:cNvPr id="319" name="Google Shape;319;p3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2019-20 Scope and sequence and experience: example grade 5</a:t>
            </a:r>
            <a:endParaRPr/>
          </a:p>
        </p:txBody>
      </p:sp>
      <p:sp>
        <p:nvSpPr>
          <p:cNvPr id="320" name="Google Shape;320;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graphicFrame>
        <p:nvGraphicFramePr>
          <p:cNvPr id="321" name="Google Shape;321;p38"/>
          <p:cNvGraphicFramePr/>
          <p:nvPr>
            <p:extLst>
              <p:ext uri="{D42A27DB-BD31-4B8C-83A1-F6EECF244321}">
                <p14:modId xmlns:p14="http://schemas.microsoft.com/office/powerpoint/2010/main" val="276533707"/>
              </p:ext>
            </p:extLst>
          </p:nvPr>
        </p:nvGraphicFramePr>
        <p:xfrm>
          <a:off x="939350" y="1378475"/>
          <a:ext cx="3225875" cy="4655600"/>
        </p:xfrm>
        <a:graphic>
          <a:graphicData uri="http://schemas.openxmlformats.org/drawingml/2006/table">
            <a:tbl>
              <a:tblPr firstRow="1">
                <a:noFill/>
                <a:tableStyleId>{CE4DCCAB-986D-467E-AE4C-1AF22998A795}</a:tableStyleId>
              </a:tblPr>
              <a:tblGrid>
                <a:gridCol w="3225875">
                  <a:extLst>
                    <a:ext uri="{9D8B030D-6E8A-4147-A177-3AD203B41FA5}">
                      <a16:colId xmlns:a16="http://schemas.microsoft.com/office/drawing/2014/main" val="20000"/>
                    </a:ext>
                  </a:extLst>
                </a:gridCol>
              </a:tblGrid>
              <a:tr h="581950">
                <a:tc>
                  <a:txBody>
                    <a:bodyPr/>
                    <a:lstStyle/>
                    <a:p>
                      <a:pPr marL="0" lvl="0" indent="0" algn="ctr" rtl="0">
                        <a:spcBef>
                          <a:spcPts val="0"/>
                        </a:spcBef>
                        <a:spcAft>
                          <a:spcPts val="0"/>
                        </a:spcAft>
                        <a:buNone/>
                      </a:pPr>
                      <a:r>
                        <a:rPr lang="en-US" sz="1700" b="1"/>
                        <a:t>Unit 1</a:t>
                      </a:r>
                      <a:endParaRPr sz="1700" b="1"/>
                    </a:p>
                  </a:txBody>
                  <a:tcPr marL="91425" marR="91425" marT="91425" marB="91425">
                    <a:solidFill>
                      <a:srgbClr val="EAD1DC"/>
                    </a:solidFill>
                  </a:tcPr>
                </a:tc>
                <a:extLst>
                  <a:ext uri="{0D108BD9-81ED-4DB2-BD59-A6C34878D82A}">
                    <a16:rowId xmlns:a16="http://schemas.microsoft.com/office/drawing/2014/main" val="10000"/>
                  </a:ext>
                </a:extLst>
              </a:tr>
              <a:tr h="581950">
                <a:tc>
                  <a:txBody>
                    <a:bodyPr/>
                    <a:lstStyle/>
                    <a:p>
                      <a:pPr marL="0" lvl="0" indent="0" algn="ctr" rtl="0">
                        <a:spcBef>
                          <a:spcPts val="0"/>
                        </a:spcBef>
                        <a:spcAft>
                          <a:spcPts val="0"/>
                        </a:spcAft>
                        <a:buNone/>
                      </a:pPr>
                      <a:r>
                        <a:rPr lang="en-US" sz="1700" b="1"/>
                        <a:t>Unit 2</a:t>
                      </a:r>
                      <a:endParaRPr sz="1700" b="1"/>
                    </a:p>
                  </a:txBody>
                  <a:tcPr marL="91425" marR="91425" marT="91425" marB="91425">
                    <a:solidFill>
                      <a:srgbClr val="D9D2E9"/>
                    </a:solidFill>
                  </a:tcPr>
                </a:tc>
                <a:extLst>
                  <a:ext uri="{0D108BD9-81ED-4DB2-BD59-A6C34878D82A}">
                    <a16:rowId xmlns:a16="http://schemas.microsoft.com/office/drawing/2014/main" val="10001"/>
                  </a:ext>
                </a:extLst>
              </a:tr>
              <a:tr h="581950">
                <a:tc>
                  <a:txBody>
                    <a:bodyPr/>
                    <a:lstStyle/>
                    <a:p>
                      <a:pPr marL="0" lvl="0" indent="0" algn="ctr" rtl="0">
                        <a:spcBef>
                          <a:spcPts val="0"/>
                        </a:spcBef>
                        <a:spcAft>
                          <a:spcPts val="0"/>
                        </a:spcAft>
                        <a:buNone/>
                      </a:pPr>
                      <a:r>
                        <a:rPr lang="en-US" sz="1700" b="1"/>
                        <a:t>Unit 3</a:t>
                      </a:r>
                      <a:endParaRPr sz="1700" b="1"/>
                    </a:p>
                  </a:txBody>
                  <a:tcPr marL="91425" marR="91425" marT="91425" marB="91425">
                    <a:solidFill>
                      <a:srgbClr val="CFE2F3"/>
                    </a:solidFill>
                  </a:tcPr>
                </a:tc>
                <a:extLst>
                  <a:ext uri="{0D108BD9-81ED-4DB2-BD59-A6C34878D82A}">
                    <a16:rowId xmlns:a16="http://schemas.microsoft.com/office/drawing/2014/main" val="10002"/>
                  </a:ext>
                </a:extLst>
              </a:tr>
              <a:tr h="581950">
                <a:tc>
                  <a:txBody>
                    <a:bodyPr/>
                    <a:lstStyle/>
                    <a:p>
                      <a:pPr marL="0" lvl="0" indent="0" algn="ctr" rtl="0">
                        <a:spcBef>
                          <a:spcPts val="0"/>
                        </a:spcBef>
                        <a:spcAft>
                          <a:spcPts val="0"/>
                        </a:spcAft>
                        <a:buNone/>
                      </a:pPr>
                      <a:r>
                        <a:rPr lang="en-US" sz="1700" b="1"/>
                        <a:t>Unit 4</a:t>
                      </a:r>
                      <a:endParaRPr sz="1700" b="1"/>
                    </a:p>
                  </a:txBody>
                  <a:tcPr marL="91425" marR="91425" marT="91425" marB="91425">
                    <a:solidFill>
                      <a:srgbClr val="D0E0E3"/>
                    </a:solidFill>
                  </a:tcPr>
                </a:tc>
                <a:extLst>
                  <a:ext uri="{0D108BD9-81ED-4DB2-BD59-A6C34878D82A}">
                    <a16:rowId xmlns:a16="http://schemas.microsoft.com/office/drawing/2014/main" val="10003"/>
                  </a:ext>
                </a:extLst>
              </a:tr>
              <a:tr h="581950">
                <a:tc>
                  <a:txBody>
                    <a:bodyPr/>
                    <a:lstStyle/>
                    <a:p>
                      <a:pPr marL="0" lvl="0" indent="0" algn="ctr" rtl="0">
                        <a:spcBef>
                          <a:spcPts val="0"/>
                        </a:spcBef>
                        <a:spcAft>
                          <a:spcPts val="0"/>
                        </a:spcAft>
                        <a:buNone/>
                      </a:pPr>
                      <a:r>
                        <a:rPr lang="en-US" sz="1700" b="1"/>
                        <a:t>Unit 5</a:t>
                      </a:r>
                      <a:endParaRPr sz="1700" b="1"/>
                    </a:p>
                  </a:txBody>
                  <a:tcPr marL="91425" marR="91425" marT="91425" marB="91425">
                    <a:solidFill>
                      <a:srgbClr val="D9EAD3"/>
                    </a:solidFill>
                  </a:tcPr>
                </a:tc>
                <a:extLst>
                  <a:ext uri="{0D108BD9-81ED-4DB2-BD59-A6C34878D82A}">
                    <a16:rowId xmlns:a16="http://schemas.microsoft.com/office/drawing/2014/main" val="10004"/>
                  </a:ext>
                </a:extLst>
              </a:tr>
              <a:tr h="581950">
                <a:tc>
                  <a:txBody>
                    <a:bodyPr/>
                    <a:lstStyle/>
                    <a:p>
                      <a:pPr marL="0" lvl="0" indent="0" algn="ctr" rtl="0">
                        <a:spcBef>
                          <a:spcPts val="0"/>
                        </a:spcBef>
                        <a:spcAft>
                          <a:spcPts val="0"/>
                        </a:spcAft>
                        <a:buNone/>
                      </a:pPr>
                      <a:r>
                        <a:rPr lang="en-US" sz="1700" b="1"/>
                        <a:t>Unit 6</a:t>
                      </a:r>
                      <a:endParaRPr sz="1700" b="1"/>
                    </a:p>
                  </a:txBody>
                  <a:tcPr marL="91425" marR="91425" marT="91425" marB="91425">
                    <a:solidFill>
                      <a:srgbClr val="FFD966"/>
                    </a:solidFill>
                  </a:tcPr>
                </a:tc>
                <a:extLst>
                  <a:ext uri="{0D108BD9-81ED-4DB2-BD59-A6C34878D82A}">
                    <a16:rowId xmlns:a16="http://schemas.microsoft.com/office/drawing/2014/main" val="10005"/>
                  </a:ext>
                </a:extLst>
              </a:tr>
              <a:tr h="581950">
                <a:tc>
                  <a:txBody>
                    <a:bodyPr/>
                    <a:lstStyle/>
                    <a:p>
                      <a:pPr marL="0" lvl="0" indent="0" algn="ctr" rtl="0">
                        <a:spcBef>
                          <a:spcPts val="0"/>
                        </a:spcBef>
                        <a:spcAft>
                          <a:spcPts val="0"/>
                        </a:spcAft>
                        <a:buNone/>
                      </a:pPr>
                      <a:r>
                        <a:rPr lang="en-US" sz="1700" b="1"/>
                        <a:t>Unit 7</a:t>
                      </a:r>
                      <a:endParaRPr sz="1700" b="1"/>
                    </a:p>
                  </a:txBody>
                  <a:tcPr marL="91425" marR="91425" marT="91425" marB="91425">
                    <a:solidFill>
                      <a:srgbClr val="F6B26B"/>
                    </a:solidFill>
                  </a:tcPr>
                </a:tc>
                <a:extLst>
                  <a:ext uri="{0D108BD9-81ED-4DB2-BD59-A6C34878D82A}">
                    <a16:rowId xmlns:a16="http://schemas.microsoft.com/office/drawing/2014/main" val="10006"/>
                  </a:ext>
                </a:extLst>
              </a:tr>
              <a:tr h="581950">
                <a:tc>
                  <a:txBody>
                    <a:bodyPr/>
                    <a:lstStyle/>
                    <a:p>
                      <a:pPr marL="0" lvl="0" indent="0" algn="ctr" rtl="0">
                        <a:spcBef>
                          <a:spcPts val="0"/>
                        </a:spcBef>
                        <a:spcAft>
                          <a:spcPts val="0"/>
                        </a:spcAft>
                        <a:buNone/>
                      </a:pPr>
                      <a:r>
                        <a:rPr lang="en-US" sz="1700" b="1" dirty="0"/>
                        <a:t>Unit 8</a:t>
                      </a:r>
                      <a:endParaRPr sz="1700" b="1" dirty="0"/>
                    </a:p>
                  </a:txBody>
                  <a:tcPr marL="91425" marR="91425" marT="91425" marB="91425">
                    <a:solidFill>
                      <a:srgbClr val="F4CCCC"/>
                    </a:solidFill>
                  </a:tcPr>
                </a:tc>
                <a:extLst>
                  <a:ext uri="{0D108BD9-81ED-4DB2-BD59-A6C34878D82A}">
                    <a16:rowId xmlns:a16="http://schemas.microsoft.com/office/drawing/2014/main" val="10007"/>
                  </a:ext>
                </a:extLst>
              </a:tr>
            </a:tbl>
          </a:graphicData>
        </a:graphic>
      </p:graphicFrame>
      <p:sp>
        <p:nvSpPr>
          <p:cNvPr id="322" name="Google Shape;322;p38">
            <a:extLst>
              <a:ext uri="{C183D7F6-B498-43B3-948B-1728B52AA6E4}">
                <adec:decorative xmlns:adec="http://schemas.microsoft.com/office/drawing/2017/decorative" val="1"/>
              </a:ext>
            </a:extLst>
          </p:cNvPr>
          <p:cNvSpPr/>
          <p:nvPr/>
        </p:nvSpPr>
        <p:spPr>
          <a:xfrm>
            <a:off x="4485288" y="1378475"/>
            <a:ext cx="408000" cy="33567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p:nvPr/>
        </p:nvSpPr>
        <p:spPr>
          <a:xfrm>
            <a:off x="5213350" y="2167751"/>
            <a:ext cx="2694000" cy="7926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foundational building will likely be sufficient</a:t>
            </a:r>
            <a:endParaRPr sz="1500">
              <a:solidFill>
                <a:srgbClr val="FFFFFF"/>
              </a:solidFill>
              <a:latin typeface="Roboto"/>
              <a:ea typeface="Roboto"/>
              <a:cs typeface="Roboto"/>
              <a:sym typeface="Roboto"/>
            </a:endParaRPr>
          </a:p>
        </p:txBody>
      </p:sp>
      <p:sp>
        <p:nvSpPr>
          <p:cNvPr id="324" name="Google Shape;324;p38"/>
          <p:cNvSpPr/>
          <p:nvPr/>
        </p:nvSpPr>
        <p:spPr>
          <a:xfrm>
            <a:off x="9244650" y="42035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Integrate with grade level topic</a:t>
            </a:r>
            <a:endParaRPr sz="1500">
              <a:solidFill>
                <a:srgbClr val="FFFFFF"/>
              </a:solidFill>
              <a:latin typeface="Roboto"/>
              <a:ea typeface="Roboto"/>
              <a:cs typeface="Roboto"/>
              <a:sym typeface="Roboto"/>
            </a:endParaRPr>
          </a:p>
        </p:txBody>
      </p:sp>
      <p:sp>
        <p:nvSpPr>
          <p:cNvPr id="325" name="Google Shape;325;p38"/>
          <p:cNvSpPr/>
          <p:nvPr/>
        </p:nvSpPr>
        <p:spPr>
          <a:xfrm>
            <a:off x="9167875" y="30195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Have awareness of unfinished learning</a:t>
            </a:r>
            <a:endParaRPr sz="1500">
              <a:solidFill>
                <a:srgbClr val="FFFFFF"/>
              </a:solidFill>
              <a:latin typeface="Roboto"/>
              <a:ea typeface="Roboto"/>
              <a:cs typeface="Roboto"/>
              <a:sym typeface="Roboto"/>
            </a:endParaRPr>
          </a:p>
        </p:txBody>
      </p:sp>
      <p:sp>
        <p:nvSpPr>
          <p:cNvPr id="326" name="Google Shape;326;p38"/>
          <p:cNvSpPr/>
          <p:nvPr/>
        </p:nvSpPr>
        <p:spPr>
          <a:xfrm>
            <a:off x="5129975" y="5609904"/>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chemeClr val="lt1"/>
                </a:solidFill>
                <a:latin typeface="Roboto"/>
                <a:ea typeface="Roboto"/>
                <a:cs typeface="Roboto"/>
                <a:sym typeface="Roboto"/>
              </a:rPr>
              <a:t>Will likely need targeted foundation building</a:t>
            </a:r>
            <a:endParaRPr sz="1500">
              <a:solidFill>
                <a:srgbClr val="FFFFFF"/>
              </a:solidFill>
              <a:latin typeface="Roboto"/>
              <a:ea typeface="Roboto"/>
              <a:cs typeface="Roboto"/>
              <a:sym typeface="Roboto"/>
            </a:endParaRPr>
          </a:p>
        </p:txBody>
      </p:sp>
      <p:sp>
        <p:nvSpPr>
          <p:cNvPr id="327" name="Google Shape;327;p38"/>
          <p:cNvSpPr/>
          <p:nvPr/>
        </p:nvSpPr>
        <p:spPr>
          <a:xfrm>
            <a:off x="5129975" y="461929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chemeClr val="lt1"/>
                </a:solidFill>
                <a:latin typeface="Roboto"/>
                <a:ea typeface="Roboto"/>
                <a:cs typeface="Roboto"/>
                <a:sym typeface="Roboto"/>
              </a:rPr>
              <a:t>Typical foundation building  will likely be sufficient</a:t>
            </a:r>
            <a:endParaRPr sz="1500">
              <a:solidFill>
                <a:srgbClr val="FFFFFF"/>
              </a:solidFill>
              <a:latin typeface="Roboto"/>
              <a:ea typeface="Roboto"/>
              <a:cs typeface="Roboto"/>
              <a:sym typeface="Roboto"/>
            </a:endParaRPr>
          </a:p>
        </p:txBody>
      </p:sp>
      <p:sp>
        <p:nvSpPr>
          <p:cNvPr id="328" name="Google Shape;328;p38">
            <a:extLst>
              <a:ext uri="{C183D7F6-B498-43B3-948B-1728B52AA6E4}">
                <adec:decorative xmlns:adec="http://schemas.microsoft.com/office/drawing/2017/decorative" val="1"/>
              </a:ext>
            </a:extLst>
          </p:cNvPr>
          <p:cNvSpPr/>
          <p:nvPr/>
        </p:nvSpPr>
        <p:spPr>
          <a:xfrm>
            <a:off x="4519800" y="4735175"/>
            <a:ext cx="255600" cy="1258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txBox="1"/>
          <p:nvPr/>
        </p:nvSpPr>
        <p:spPr>
          <a:xfrm>
            <a:off x="5420825" y="1595325"/>
            <a:ext cx="21123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Quattrocento Sans"/>
                <a:ea typeface="Quattrocento Sans"/>
                <a:cs typeface="Quattrocento Sans"/>
                <a:sym typeface="Quattrocento Sans"/>
              </a:rPr>
              <a:t>Before Closures</a:t>
            </a:r>
            <a:endParaRPr sz="2000" b="1">
              <a:latin typeface="Quattrocento Sans"/>
              <a:ea typeface="Quattrocento Sans"/>
              <a:cs typeface="Quattrocento Sans"/>
              <a:sym typeface="Quattrocento Sans"/>
            </a:endParaRPr>
          </a:p>
        </p:txBody>
      </p:sp>
      <p:sp>
        <p:nvSpPr>
          <p:cNvPr id="330" name="Google Shape;330;p38"/>
          <p:cNvSpPr txBox="1"/>
          <p:nvPr/>
        </p:nvSpPr>
        <p:spPr>
          <a:xfrm>
            <a:off x="5433400" y="4220650"/>
            <a:ext cx="1954500" cy="42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b="1">
                <a:latin typeface="Quattrocento Sans"/>
                <a:ea typeface="Quattrocento Sans"/>
                <a:cs typeface="Quattrocento Sans"/>
                <a:sym typeface="Quattrocento Sans"/>
              </a:rPr>
              <a:t>During Closures</a:t>
            </a:r>
            <a:endParaRPr sz="2000" b="1">
              <a:latin typeface="Quattrocento Sans"/>
              <a:ea typeface="Quattrocento Sans"/>
              <a:cs typeface="Quattrocento Sans"/>
              <a:sym typeface="Quattrocento Sans"/>
            </a:endParaRPr>
          </a:p>
        </p:txBody>
      </p:sp>
      <p:sp>
        <p:nvSpPr>
          <p:cNvPr id="331" name="Google Shape;331;p38"/>
          <p:cNvSpPr txBox="1"/>
          <p:nvPr/>
        </p:nvSpPr>
        <p:spPr>
          <a:xfrm>
            <a:off x="9777600" y="2595250"/>
            <a:ext cx="1628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Not Covered</a:t>
            </a:r>
            <a:endParaRPr sz="1600" b="1">
              <a:latin typeface="Quattrocento Sans"/>
              <a:ea typeface="Quattrocento Sans"/>
              <a:cs typeface="Quattrocento Sans"/>
              <a:sym typeface="Quattrocento Sans"/>
            </a:endParaRPr>
          </a:p>
        </p:txBody>
      </p:sp>
      <p:sp>
        <p:nvSpPr>
          <p:cNvPr id="332" name="Google Shape;332;p38"/>
          <p:cNvSpPr txBox="1"/>
          <p:nvPr/>
        </p:nvSpPr>
        <p:spPr>
          <a:xfrm>
            <a:off x="6051388" y="5244800"/>
            <a:ext cx="16281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600" b="1">
                <a:latin typeface="Quattrocento Sans"/>
                <a:ea typeface="Quattrocento Sans"/>
                <a:cs typeface="Quattrocento Sans"/>
                <a:sym typeface="Quattrocento Sans"/>
              </a:rPr>
              <a:t>OR</a:t>
            </a:r>
            <a:endParaRPr>
              <a:latin typeface="Quattrocento Sans"/>
              <a:ea typeface="Quattrocento Sans"/>
              <a:cs typeface="Quattrocento Sans"/>
              <a:sym typeface="Quattrocento Sans"/>
            </a:endParaRPr>
          </a:p>
        </p:txBody>
      </p:sp>
      <p:sp>
        <p:nvSpPr>
          <p:cNvPr id="333" name="Google Shape;333;p38"/>
          <p:cNvSpPr txBox="1"/>
          <p:nvPr/>
        </p:nvSpPr>
        <p:spPr>
          <a:xfrm>
            <a:off x="10178625" y="3779250"/>
            <a:ext cx="16281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600" b="1">
                <a:latin typeface="Quattrocento Sans"/>
                <a:ea typeface="Quattrocento Sans"/>
                <a:cs typeface="Quattrocento Sans"/>
                <a:sym typeface="Quattrocento Sans"/>
              </a:rPr>
              <a:t>OR</a:t>
            </a:r>
            <a:endParaRPr>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graphicFrame>
        <p:nvGraphicFramePr>
          <p:cNvPr id="339" name="Google Shape;339;p39"/>
          <p:cNvGraphicFramePr/>
          <p:nvPr>
            <p:extLst>
              <p:ext uri="{D42A27DB-BD31-4B8C-83A1-F6EECF244321}">
                <p14:modId xmlns:p14="http://schemas.microsoft.com/office/powerpoint/2010/main" val="152696116"/>
              </p:ext>
            </p:extLst>
          </p:nvPr>
        </p:nvGraphicFramePr>
        <p:xfrm>
          <a:off x="4817125" y="1581450"/>
          <a:ext cx="3225875" cy="4655600"/>
        </p:xfrm>
        <a:graphic>
          <a:graphicData uri="http://schemas.openxmlformats.org/drawingml/2006/table">
            <a:tbl>
              <a:tblPr firstRow="1">
                <a:noFill/>
                <a:tableStyleId>{CE4DCCAB-986D-467E-AE4C-1AF22998A795}</a:tableStyleId>
              </a:tblPr>
              <a:tblGrid>
                <a:gridCol w="3225875">
                  <a:extLst>
                    <a:ext uri="{9D8B030D-6E8A-4147-A177-3AD203B41FA5}">
                      <a16:colId xmlns:a16="http://schemas.microsoft.com/office/drawing/2014/main" val="20000"/>
                    </a:ext>
                  </a:extLst>
                </a:gridCol>
              </a:tblGrid>
              <a:tr h="581950">
                <a:tc>
                  <a:txBody>
                    <a:bodyPr/>
                    <a:lstStyle/>
                    <a:p>
                      <a:pPr marL="0" lvl="0" indent="0" algn="ctr" rtl="0">
                        <a:spcBef>
                          <a:spcPts val="0"/>
                        </a:spcBef>
                        <a:spcAft>
                          <a:spcPts val="0"/>
                        </a:spcAft>
                        <a:buNone/>
                      </a:pPr>
                      <a:r>
                        <a:rPr lang="en-US" sz="1700" b="1"/>
                        <a:t>Unit 1</a:t>
                      </a:r>
                      <a:endParaRPr sz="1700" b="1"/>
                    </a:p>
                  </a:txBody>
                  <a:tcPr marL="91425" marR="91425" marT="91425" marB="91425">
                    <a:solidFill>
                      <a:srgbClr val="FFF2CC"/>
                    </a:solidFill>
                  </a:tcPr>
                </a:tc>
                <a:extLst>
                  <a:ext uri="{0D108BD9-81ED-4DB2-BD59-A6C34878D82A}">
                    <a16:rowId xmlns:a16="http://schemas.microsoft.com/office/drawing/2014/main" val="10000"/>
                  </a:ext>
                </a:extLst>
              </a:tr>
              <a:tr h="581950">
                <a:tc>
                  <a:txBody>
                    <a:bodyPr/>
                    <a:lstStyle/>
                    <a:p>
                      <a:pPr marL="0" lvl="0" indent="0" algn="ctr" rtl="0">
                        <a:spcBef>
                          <a:spcPts val="0"/>
                        </a:spcBef>
                        <a:spcAft>
                          <a:spcPts val="0"/>
                        </a:spcAft>
                        <a:buNone/>
                      </a:pPr>
                      <a:r>
                        <a:rPr lang="en-US" sz="1700" b="1"/>
                        <a:t>Unit 2</a:t>
                      </a:r>
                      <a:endParaRPr sz="1700" b="1"/>
                    </a:p>
                  </a:txBody>
                  <a:tcPr marL="91425" marR="91425" marT="91425" marB="91425">
                    <a:solidFill>
                      <a:srgbClr val="C9DAF8"/>
                    </a:solidFill>
                  </a:tcPr>
                </a:tc>
                <a:extLst>
                  <a:ext uri="{0D108BD9-81ED-4DB2-BD59-A6C34878D82A}">
                    <a16:rowId xmlns:a16="http://schemas.microsoft.com/office/drawing/2014/main" val="10001"/>
                  </a:ext>
                </a:extLst>
              </a:tr>
              <a:tr h="581950">
                <a:tc>
                  <a:txBody>
                    <a:bodyPr/>
                    <a:lstStyle/>
                    <a:p>
                      <a:pPr marL="0" lvl="0" indent="0" algn="ctr" rtl="0">
                        <a:spcBef>
                          <a:spcPts val="0"/>
                        </a:spcBef>
                        <a:spcAft>
                          <a:spcPts val="0"/>
                        </a:spcAft>
                        <a:buNone/>
                      </a:pPr>
                      <a:r>
                        <a:rPr lang="en-US" sz="1700" b="1"/>
                        <a:t>Unit 3</a:t>
                      </a:r>
                      <a:endParaRPr sz="1700" b="1"/>
                    </a:p>
                  </a:txBody>
                  <a:tcPr marL="91425" marR="91425" marT="91425" marB="91425">
                    <a:solidFill>
                      <a:srgbClr val="F4CCCC"/>
                    </a:solidFill>
                  </a:tcPr>
                </a:tc>
                <a:extLst>
                  <a:ext uri="{0D108BD9-81ED-4DB2-BD59-A6C34878D82A}">
                    <a16:rowId xmlns:a16="http://schemas.microsoft.com/office/drawing/2014/main" val="10002"/>
                  </a:ext>
                </a:extLst>
              </a:tr>
              <a:tr h="581950">
                <a:tc>
                  <a:txBody>
                    <a:bodyPr/>
                    <a:lstStyle/>
                    <a:p>
                      <a:pPr marL="0" lvl="0" indent="0" algn="ctr" rtl="0">
                        <a:spcBef>
                          <a:spcPts val="0"/>
                        </a:spcBef>
                        <a:spcAft>
                          <a:spcPts val="0"/>
                        </a:spcAft>
                        <a:buNone/>
                      </a:pPr>
                      <a:r>
                        <a:rPr lang="en-US" sz="1700" b="1"/>
                        <a:t>Unit 4</a:t>
                      </a:r>
                      <a:endParaRPr sz="1700" b="1"/>
                    </a:p>
                  </a:txBody>
                  <a:tcPr marL="91425" marR="91425" marT="91425" marB="91425">
                    <a:solidFill>
                      <a:srgbClr val="B4A7D6"/>
                    </a:solidFill>
                  </a:tcPr>
                </a:tc>
                <a:extLst>
                  <a:ext uri="{0D108BD9-81ED-4DB2-BD59-A6C34878D82A}">
                    <a16:rowId xmlns:a16="http://schemas.microsoft.com/office/drawing/2014/main" val="10003"/>
                  </a:ext>
                </a:extLst>
              </a:tr>
              <a:tr h="581950">
                <a:tc>
                  <a:txBody>
                    <a:bodyPr/>
                    <a:lstStyle/>
                    <a:p>
                      <a:pPr marL="0" lvl="0" indent="0" algn="ctr" rtl="0">
                        <a:spcBef>
                          <a:spcPts val="0"/>
                        </a:spcBef>
                        <a:spcAft>
                          <a:spcPts val="0"/>
                        </a:spcAft>
                        <a:buNone/>
                      </a:pPr>
                      <a:r>
                        <a:rPr lang="en-US" sz="1700" b="1"/>
                        <a:t>Unit 5</a:t>
                      </a:r>
                      <a:endParaRPr sz="1700" b="1"/>
                    </a:p>
                  </a:txBody>
                  <a:tcPr marL="91425" marR="91425" marT="91425" marB="91425">
                    <a:solidFill>
                      <a:srgbClr val="D9EAD3"/>
                    </a:solidFill>
                  </a:tcPr>
                </a:tc>
                <a:extLst>
                  <a:ext uri="{0D108BD9-81ED-4DB2-BD59-A6C34878D82A}">
                    <a16:rowId xmlns:a16="http://schemas.microsoft.com/office/drawing/2014/main" val="10004"/>
                  </a:ext>
                </a:extLst>
              </a:tr>
              <a:tr h="581950">
                <a:tc>
                  <a:txBody>
                    <a:bodyPr/>
                    <a:lstStyle/>
                    <a:p>
                      <a:pPr marL="0" lvl="0" indent="0" algn="ctr" rtl="0">
                        <a:spcBef>
                          <a:spcPts val="0"/>
                        </a:spcBef>
                        <a:spcAft>
                          <a:spcPts val="0"/>
                        </a:spcAft>
                        <a:buNone/>
                      </a:pPr>
                      <a:r>
                        <a:rPr lang="en-US" sz="1700" b="1"/>
                        <a:t>Unit 6</a:t>
                      </a:r>
                      <a:endParaRPr sz="1700" b="1"/>
                    </a:p>
                  </a:txBody>
                  <a:tcPr marL="91425" marR="91425" marT="91425" marB="91425">
                    <a:solidFill>
                      <a:srgbClr val="76A5AF"/>
                    </a:solidFill>
                  </a:tcPr>
                </a:tc>
                <a:extLst>
                  <a:ext uri="{0D108BD9-81ED-4DB2-BD59-A6C34878D82A}">
                    <a16:rowId xmlns:a16="http://schemas.microsoft.com/office/drawing/2014/main" val="10005"/>
                  </a:ext>
                </a:extLst>
              </a:tr>
              <a:tr h="581950">
                <a:tc>
                  <a:txBody>
                    <a:bodyPr/>
                    <a:lstStyle/>
                    <a:p>
                      <a:pPr marL="0" lvl="0" indent="0" algn="ctr" rtl="0">
                        <a:spcBef>
                          <a:spcPts val="0"/>
                        </a:spcBef>
                        <a:spcAft>
                          <a:spcPts val="0"/>
                        </a:spcAft>
                        <a:buNone/>
                      </a:pPr>
                      <a:r>
                        <a:rPr lang="en-US" sz="1700" b="1"/>
                        <a:t>Unit 7</a:t>
                      </a:r>
                      <a:endParaRPr sz="1700" b="1"/>
                    </a:p>
                  </a:txBody>
                  <a:tcPr marL="91425" marR="91425" marT="91425" marB="91425">
                    <a:solidFill>
                      <a:srgbClr val="F6B26B"/>
                    </a:solidFill>
                  </a:tcPr>
                </a:tc>
                <a:extLst>
                  <a:ext uri="{0D108BD9-81ED-4DB2-BD59-A6C34878D82A}">
                    <a16:rowId xmlns:a16="http://schemas.microsoft.com/office/drawing/2014/main" val="10006"/>
                  </a:ext>
                </a:extLst>
              </a:tr>
              <a:tr h="581950">
                <a:tc>
                  <a:txBody>
                    <a:bodyPr/>
                    <a:lstStyle/>
                    <a:p>
                      <a:pPr marL="0" lvl="0" indent="0" algn="ctr" rtl="0">
                        <a:spcBef>
                          <a:spcPts val="0"/>
                        </a:spcBef>
                        <a:spcAft>
                          <a:spcPts val="0"/>
                        </a:spcAft>
                        <a:buNone/>
                      </a:pPr>
                      <a:r>
                        <a:rPr lang="en-US" sz="1700" b="1" dirty="0"/>
                        <a:t>Unit 8</a:t>
                      </a:r>
                      <a:endParaRPr sz="1700" b="1" dirty="0"/>
                    </a:p>
                  </a:txBody>
                  <a:tcPr marL="91425" marR="91425" marT="91425" marB="91425">
                    <a:solidFill>
                      <a:srgbClr val="E6B8AF"/>
                    </a:solidFill>
                  </a:tcPr>
                </a:tc>
                <a:extLst>
                  <a:ext uri="{0D108BD9-81ED-4DB2-BD59-A6C34878D82A}">
                    <a16:rowId xmlns:a16="http://schemas.microsoft.com/office/drawing/2014/main" val="10007"/>
                  </a:ext>
                </a:extLst>
              </a:tr>
            </a:tbl>
          </a:graphicData>
        </a:graphic>
      </p:graphicFrame>
      <p:sp>
        <p:nvSpPr>
          <p:cNvPr id="340" name="Google Shape;340;p3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2020-21: Adjusting Scope and Sequence: example grade 6</a:t>
            </a:r>
            <a:endParaRPr/>
          </a:p>
        </p:txBody>
      </p:sp>
      <p:sp>
        <p:nvSpPr>
          <p:cNvPr id="341" name="Google Shape;341;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342" name="Google Shape;342;p39"/>
          <p:cNvSpPr/>
          <p:nvPr/>
        </p:nvSpPr>
        <p:spPr>
          <a:xfrm>
            <a:off x="8610600" y="3436303"/>
            <a:ext cx="2890200" cy="9459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foundation building will likely be sufficient</a:t>
            </a:r>
            <a:endParaRPr sz="1500">
              <a:solidFill>
                <a:srgbClr val="FFFFFF"/>
              </a:solidFill>
              <a:latin typeface="Roboto"/>
              <a:ea typeface="Roboto"/>
              <a:cs typeface="Roboto"/>
              <a:sym typeface="Roboto"/>
            </a:endParaRPr>
          </a:p>
        </p:txBody>
      </p:sp>
      <p:sp>
        <p:nvSpPr>
          <p:cNvPr id="343" name="Google Shape;343;p39"/>
          <p:cNvSpPr/>
          <p:nvPr/>
        </p:nvSpPr>
        <p:spPr>
          <a:xfrm>
            <a:off x="875250" y="3436300"/>
            <a:ext cx="2919600" cy="9459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Targeted foundation building and integration of unfishinied learning </a:t>
            </a:r>
            <a:endParaRPr sz="1500">
              <a:solidFill>
                <a:srgbClr val="FFFFFF"/>
              </a:solidFill>
              <a:latin typeface="Roboto"/>
              <a:ea typeface="Roboto"/>
              <a:cs typeface="Roboto"/>
              <a:sym typeface="Roboto"/>
            </a:endParaRPr>
          </a:p>
        </p:txBody>
      </p:sp>
      <p:sp>
        <p:nvSpPr>
          <p:cNvPr id="344" name="Google Shape;344;p39">
            <a:extLst>
              <a:ext uri="{C183D7F6-B498-43B3-948B-1728B52AA6E4}">
                <adec:decorative xmlns:adec="http://schemas.microsoft.com/office/drawing/2017/decorative" val="1"/>
              </a:ext>
            </a:extLst>
          </p:cNvPr>
          <p:cNvSpPr/>
          <p:nvPr/>
        </p:nvSpPr>
        <p:spPr>
          <a:xfrm>
            <a:off x="8141150" y="1652800"/>
            <a:ext cx="567600" cy="45129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5" name="Google Shape;345;p39">
            <a:extLst>
              <a:ext uri="{C183D7F6-B498-43B3-948B-1728B52AA6E4}">
                <adec:decorative xmlns:adec="http://schemas.microsoft.com/office/drawing/2017/decorative" val="1"/>
              </a:ext>
            </a:extLst>
          </p:cNvPr>
          <p:cNvCxnSpPr/>
          <p:nvPr/>
        </p:nvCxnSpPr>
        <p:spPr>
          <a:xfrm rot="-5400000">
            <a:off x="3314175" y="1818150"/>
            <a:ext cx="1851900" cy="1584600"/>
          </a:xfrm>
          <a:prstGeom prst="curvedConnector3">
            <a:avLst>
              <a:gd name="adj1" fmla="val 83042"/>
            </a:avLst>
          </a:prstGeom>
          <a:noFill/>
          <a:ln w="38100" cap="flat" cmpd="sng">
            <a:solidFill>
              <a:schemeClr val="dk2"/>
            </a:solidFill>
            <a:prstDash val="solid"/>
            <a:round/>
            <a:headEnd type="none" w="med" len="med"/>
            <a:tailEnd type="stealth" w="med" len="med"/>
          </a:ln>
        </p:spPr>
      </p:cxnSp>
      <p:cxnSp>
        <p:nvCxnSpPr>
          <p:cNvPr id="346" name="Google Shape;346;p39">
            <a:extLst>
              <a:ext uri="{C183D7F6-B498-43B3-948B-1728B52AA6E4}">
                <adec:decorative xmlns:adec="http://schemas.microsoft.com/office/drawing/2017/decorative" val="1"/>
              </a:ext>
            </a:extLst>
          </p:cNvPr>
          <p:cNvCxnSpPr/>
          <p:nvPr/>
        </p:nvCxnSpPr>
        <p:spPr>
          <a:xfrm>
            <a:off x="3669450" y="4252175"/>
            <a:ext cx="1882200" cy="1736100"/>
          </a:xfrm>
          <a:prstGeom prst="curvedConnector3">
            <a:avLst>
              <a:gd name="adj1" fmla="val 50000"/>
            </a:avLst>
          </a:prstGeom>
          <a:noFill/>
          <a:ln w="38100" cap="flat" cmpd="sng">
            <a:solidFill>
              <a:schemeClr val="dk2"/>
            </a:solidFill>
            <a:prstDash val="solid"/>
            <a:round/>
            <a:headEnd type="none" w="med" len="med"/>
            <a:tailEnd type="stealth" w="med" len="med"/>
          </a:ln>
        </p:spPr>
      </p:cxnSp>
      <p:cxnSp>
        <p:nvCxnSpPr>
          <p:cNvPr id="347" name="Google Shape;347;p39">
            <a:extLst>
              <a:ext uri="{C183D7F6-B498-43B3-948B-1728B52AA6E4}">
                <adec:decorative xmlns:adec="http://schemas.microsoft.com/office/drawing/2017/decorative" val="1"/>
              </a:ext>
            </a:extLst>
          </p:cNvPr>
          <p:cNvCxnSpPr>
            <a:stCxn id="343" idx="3"/>
          </p:cNvCxnSpPr>
          <p:nvPr/>
        </p:nvCxnSpPr>
        <p:spPr>
          <a:xfrm rot="10800000" flipH="1">
            <a:off x="3794850" y="3436150"/>
            <a:ext cx="1178400" cy="473100"/>
          </a:xfrm>
          <a:prstGeom prst="curvedConnector3">
            <a:avLst>
              <a:gd name="adj1" fmla="val 50000"/>
            </a:avLst>
          </a:prstGeom>
          <a:noFill/>
          <a:ln w="38100" cap="flat" cmpd="sng">
            <a:solidFill>
              <a:schemeClr val="dk2"/>
            </a:solidFill>
            <a:prstDash val="solid"/>
            <a:round/>
            <a:headEnd type="none" w="med" len="med"/>
            <a:tailEnd type="stealth" w="med" len="med"/>
          </a:ln>
        </p:spPr>
      </p:cxnSp>
      <p:sp>
        <p:nvSpPr>
          <p:cNvPr id="348" name="Google Shape;348;p39"/>
          <p:cNvSpPr txBox="1"/>
          <p:nvPr/>
        </p:nvSpPr>
        <p:spPr>
          <a:xfrm>
            <a:off x="759450" y="4397350"/>
            <a:ext cx="3035400" cy="19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Where do these previous grade standards naturally align with our own grade scope and sequence?</a:t>
            </a:r>
            <a:endParaRPr sz="1600" b="1">
              <a:latin typeface="Quattrocento Sans"/>
              <a:ea typeface="Quattrocento Sans"/>
              <a:cs typeface="Quattrocento Sans"/>
              <a:sym typeface="Quattrocento Sans"/>
            </a:endParaRPr>
          </a:p>
          <a:p>
            <a:pPr marL="0" lvl="0" indent="0" algn="l" rtl="0">
              <a:spcBef>
                <a:spcPts val="0"/>
              </a:spcBef>
              <a:spcAft>
                <a:spcPts val="0"/>
              </a:spcAft>
              <a:buNone/>
            </a:pPr>
            <a:endParaRPr sz="1600" b="1">
              <a:latin typeface="Quattrocento Sans"/>
              <a:ea typeface="Quattrocento Sans"/>
              <a:cs typeface="Quattrocento Sans"/>
              <a:sym typeface="Quattrocento Sans"/>
            </a:endParaRPr>
          </a:p>
          <a:p>
            <a:pPr marL="0" lvl="0" indent="0" algn="l" rtl="0">
              <a:spcBef>
                <a:spcPts val="0"/>
              </a:spcBef>
              <a:spcAft>
                <a:spcPts val="0"/>
              </a:spcAft>
              <a:buNone/>
            </a:pPr>
            <a:r>
              <a:rPr lang="en-US" sz="1600" b="1">
                <a:latin typeface="Quattrocento Sans"/>
                <a:ea typeface="Quattrocento Sans"/>
                <a:cs typeface="Quattrocento Sans"/>
                <a:sym typeface="Quattrocento Sans"/>
              </a:rPr>
              <a:t>Resource: </a:t>
            </a:r>
            <a:r>
              <a:rPr lang="en-US" sz="1600" b="1" u="sng">
                <a:solidFill>
                  <a:schemeClr val="hlink"/>
                </a:solidFill>
                <a:latin typeface="Quattrocento Sans"/>
                <a:ea typeface="Quattrocento Sans"/>
                <a:cs typeface="Quattrocento Sans"/>
                <a:sym typeface="Quattrocento Sans"/>
                <a:hlinkClick r:id="rId3"/>
              </a:rPr>
              <a:t>Standards Navigator</a:t>
            </a:r>
            <a:r>
              <a:rPr lang="en-US" sz="1600" b="1">
                <a:latin typeface="Quattrocento Sans"/>
                <a:ea typeface="Quattrocento Sans"/>
                <a:cs typeface="Quattrocento Sans"/>
                <a:sym typeface="Quattrocento Sans"/>
              </a:rPr>
              <a:t> or </a:t>
            </a:r>
            <a:r>
              <a:rPr lang="en-US" sz="1600" b="1" u="sng">
                <a:solidFill>
                  <a:schemeClr val="hlink"/>
                </a:solidFill>
                <a:latin typeface="Quattrocento Sans"/>
                <a:ea typeface="Quattrocento Sans"/>
                <a:cs typeface="Quattrocento Sans"/>
                <a:sym typeface="Quattrocento Sans"/>
                <a:hlinkClick r:id="rId4"/>
              </a:rPr>
              <a:t>Science Strand Maps</a:t>
            </a:r>
            <a:endParaRPr sz="1600" b="1">
              <a:latin typeface="Quattrocento Sans"/>
              <a:ea typeface="Quattrocento Sans"/>
              <a:cs typeface="Quattrocento Sans"/>
              <a:sym typeface="Quattrocento Sans"/>
            </a:endParaRPr>
          </a:p>
          <a:p>
            <a:pPr marL="0" lvl="0" indent="0" algn="l" rtl="0">
              <a:spcBef>
                <a:spcPts val="0"/>
              </a:spcBef>
              <a:spcAft>
                <a:spcPts val="0"/>
              </a:spcAft>
              <a:buNone/>
            </a:pPr>
            <a:endParaRPr sz="1600" b="1">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Thank You!</a:t>
            </a:r>
            <a:endParaRPr/>
          </a:p>
        </p:txBody>
      </p:sp>
      <p:sp>
        <p:nvSpPr>
          <p:cNvPr id="149" name="Google Shape;149;p22"/>
          <p:cNvSpPr txBox="1">
            <a:spLocks noGrp="1"/>
          </p:cNvSpPr>
          <p:nvPr>
            <p:ph type="body" idx="1"/>
          </p:nvPr>
        </p:nvSpPr>
        <p:spPr>
          <a:xfrm>
            <a:off x="164850" y="1065550"/>
            <a:ext cx="12027000" cy="58029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We are in a state of crisis management, and as such educators are working harder than ever before.</a:t>
            </a:r>
            <a:br>
              <a:rPr lang="en-US" sz="3000"/>
            </a:br>
            <a:endParaRPr sz="3000"/>
          </a:p>
          <a:p>
            <a:pPr marL="457200" lvl="0" indent="-419100" algn="l" rtl="0">
              <a:spcBef>
                <a:spcPts val="0"/>
              </a:spcBef>
              <a:spcAft>
                <a:spcPts val="0"/>
              </a:spcAft>
              <a:buSzPts val="3000"/>
              <a:buChar char="•"/>
            </a:pPr>
            <a:r>
              <a:rPr lang="en-US" sz="3000"/>
              <a:t>We appreciate all that you do</a:t>
            </a:r>
            <a:br>
              <a:rPr lang="en-US" sz="3000"/>
            </a:br>
            <a:r>
              <a:rPr lang="en-US" sz="3000"/>
              <a:t>and will continue to do for </a:t>
            </a:r>
            <a:br>
              <a:rPr lang="en-US" sz="3000"/>
            </a:br>
            <a:r>
              <a:rPr lang="en-US" sz="3000"/>
              <a:t>students.</a:t>
            </a:r>
            <a:br>
              <a:rPr lang="en-US" sz="3000"/>
            </a:br>
            <a:endParaRPr sz="3000"/>
          </a:p>
          <a:p>
            <a:pPr marL="457200" lvl="0" indent="-419100" algn="l" rtl="0">
              <a:spcBef>
                <a:spcPts val="0"/>
              </a:spcBef>
              <a:spcAft>
                <a:spcPts val="0"/>
              </a:spcAft>
              <a:buSzPts val="3000"/>
              <a:buChar char="•"/>
            </a:pPr>
            <a:r>
              <a:rPr lang="en-US" sz="3000"/>
              <a:t>We are here to support you.</a:t>
            </a:r>
            <a:br>
              <a:rPr lang="en-US" sz="3000"/>
            </a:br>
            <a:endParaRPr sz="3000"/>
          </a:p>
          <a:p>
            <a:pPr marL="457200" lvl="0" indent="0" algn="l" rtl="0">
              <a:spcBef>
                <a:spcPts val="1000"/>
              </a:spcBef>
              <a:spcAft>
                <a:spcPts val="0"/>
              </a:spcAft>
              <a:buNone/>
            </a:pPr>
            <a:endParaRPr sz="3000"/>
          </a:p>
          <a:p>
            <a:pPr marL="457200" lvl="0" indent="0" algn="l" rtl="0">
              <a:spcBef>
                <a:spcPts val="1000"/>
              </a:spcBef>
              <a:spcAft>
                <a:spcPts val="0"/>
              </a:spcAft>
              <a:buNone/>
            </a:pPr>
            <a:endParaRPr sz="3000"/>
          </a:p>
          <a:p>
            <a:pPr marL="0" lvl="0" indent="0" algn="l" rtl="0">
              <a:spcBef>
                <a:spcPts val="1000"/>
              </a:spcBef>
              <a:spcAft>
                <a:spcPts val="0"/>
              </a:spcAft>
              <a:buNone/>
            </a:pPr>
            <a:endParaRPr/>
          </a:p>
        </p:txBody>
      </p:sp>
      <p:sp>
        <p:nvSpPr>
          <p:cNvPr id="150" name="Google Shape;150;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151" name="Google Shape;151;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29575" y="2857500"/>
            <a:ext cx="6209076" cy="328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Vertical alignment example: Standards Navigator </a:t>
            </a:r>
            <a:endParaRPr/>
          </a:p>
        </p:txBody>
      </p:sp>
      <p:sp>
        <p:nvSpPr>
          <p:cNvPr id="355" name="Google Shape;355;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56" name="Google Shape;356;p40" descr="screenshot of standards navigator science standards"/>
          <p:cNvPicPr preferRelativeResize="0"/>
          <p:nvPr/>
        </p:nvPicPr>
        <p:blipFill rotWithShape="1">
          <a:blip r:embed="rId3">
            <a:alphaModFix/>
          </a:blip>
          <a:srcRect t="14683" r="2950"/>
          <a:stretch/>
        </p:blipFill>
        <p:spPr>
          <a:xfrm>
            <a:off x="378921" y="1074500"/>
            <a:ext cx="10974869" cy="51760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Vertical alignment: Strand Maps </a:t>
            </a:r>
            <a:endParaRPr/>
          </a:p>
        </p:txBody>
      </p:sp>
      <p:sp>
        <p:nvSpPr>
          <p:cNvPr id="363" name="Google Shape;363;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64" name="Google Shape;364;p41" descr="phase change strand map example"/>
          <p:cNvPicPr preferRelativeResize="0"/>
          <p:nvPr/>
        </p:nvPicPr>
        <p:blipFill>
          <a:blip r:embed="rId3">
            <a:alphaModFix/>
          </a:blip>
          <a:stretch>
            <a:fillRect/>
          </a:stretch>
        </p:blipFill>
        <p:spPr>
          <a:xfrm>
            <a:off x="110650" y="1137650"/>
            <a:ext cx="11981976" cy="3919100"/>
          </a:xfrm>
          <a:prstGeom prst="rect">
            <a:avLst/>
          </a:prstGeom>
          <a:noFill/>
          <a:ln>
            <a:noFill/>
          </a:ln>
        </p:spPr>
      </p:pic>
      <p:sp>
        <p:nvSpPr>
          <p:cNvPr id="365" name="Google Shape;365;p41"/>
          <p:cNvSpPr txBox="1"/>
          <p:nvPr/>
        </p:nvSpPr>
        <p:spPr>
          <a:xfrm>
            <a:off x="1464750" y="5366650"/>
            <a:ext cx="8593200" cy="6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mbria"/>
                <a:ea typeface="Cambria"/>
                <a:cs typeface="Cambria"/>
                <a:sym typeface="Cambria"/>
              </a:rPr>
              <a:t>Arrows highlight conceptual connections (needed for learning)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Planning and instruction considerations  </a:t>
            </a:r>
            <a:endParaRPr/>
          </a:p>
        </p:txBody>
      </p:sp>
      <p:sp>
        <p:nvSpPr>
          <p:cNvPr id="372" name="Google Shape;372;p42"/>
          <p:cNvSpPr txBox="1">
            <a:spLocks noGrp="1"/>
          </p:cNvSpPr>
          <p:nvPr>
            <p:ph type="body" idx="1"/>
          </p:nvPr>
        </p:nvSpPr>
        <p:spPr>
          <a:xfrm>
            <a:off x="472675" y="1277175"/>
            <a:ext cx="11370900" cy="52755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Clr>
                <a:srgbClr val="FF9900"/>
              </a:buClr>
              <a:buSzPts val="2600"/>
              <a:buChar char="●"/>
            </a:pPr>
            <a:r>
              <a:rPr lang="en-US" sz="2600">
                <a:solidFill>
                  <a:srgbClr val="101D34"/>
                </a:solidFill>
              </a:rPr>
              <a:t>Build off of the knowledge of your colleagues, families, and students</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Work from existing resources (</a:t>
            </a:r>
            <a:r>
              <a:rPr lang="en-US" sz="2600"/>
              <a:t>instructional materials, </a:t>
            </a:r>
            <a:r>
              <a:rPr lang="en-US" sz="2600">
                <a:solidFill>
                  <a:srgbClr val="101D34"/>
                </a:solidFill>
              </a:rPr>
              <a:t>pacing guides, curriculum maps, assessments, etc)</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Integrate concepts/standards from unfinished learning into appropriate units throughout the school year, focusing on “just in time” supports </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Recognize the emotional, safety, trauma students experienced this spring</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This crisis disproportionately affects our most vulnerable students. Equity needs to be a top consideration. </a:t>
            </a:r>
            <a:endParaRPr sz="2600">
              <a:solidFill>
                <a:srgbClr val="101D34"/>
              </a:solidFill>
            </a:endParaRPr>
          </a:p>
          <a:p>
            <a:pPr marL="457200" lvl="0" indent="-393700" algn="l" rtl="0">
              <a:spcBef>
                <a:spcPts val="600"/>
              </a:spcBef>
              <a:spcAft>
                <a:spcPts val="0"/>
              </a:spcAft>
              <a:buClr>
                <a:srgbClr val="FF9900"/>
              </a:buClr>
              <a:buSzPts val="2600"/>
              <a:buChar char="●"/>
            </a:pPr>
            <a:r>
              <a:rPr lang="en-US" sz="2600">
                <a:solidFill>
                  <a:srgbClr val="101D34"/>
                </a:solidFill>
              </a:rPr>
              <a:t>Build consistency in classroom routines, norms and within the curriculum to set students up for success  </a:t>
            </a:r>
            <a:endParaRPr sz="2600">
              <a:solidFill>
                <a:srgbClr val="101D34"/>
              </a:solidFill>
            </a:endParaRPr>
          </a:p>
          <a:p>
            <a:pPr marL="457200" lvl="0" indent="0" algn="l" rtl="0">
              <a:spcBef>
                <a:spcPts val="600"/>
              </a:spcBef>
              <a:spcAft>
                <a:spcPts val="600"/>
              </a:spcAft>
              <a:buNone/>
            </a:pPr>
            <a:endParaRPr sz="2600">
              <a:solidFill>
                <a:srgbClr val="101D34"/>
              </a:solidFill>
            </a:endParaRPr>
          </a:p>
        </p:txBody>
      </p:sp>
      <p:sp>
        <p:nvSpPr>
          <p:cNvPr id="373" name="Google Shape;373;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3" descr="Unit Level Planning&#10;"/>
          <p:cNvSpPr txBox="1">
            <a:spLocks noGrp="1"/>
          </p:cNvSpPr>
          <p:nvPr>
            <p:ph type="title" idx="4294967295"/>
          </p:nvPr>
        </p:nvSpPr>
        <p:spPr>
          <a:xfrm>
            <a:off x="2275900" y="2109100"/>
            <a:ext cx="6204900" cy="169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Unit Level Planning</a:t>
            </a:r>
          </a:p>
        </p:txBody>
      </p:sp>
      <p:pic>
        <p:nvPicPr>
          <p:cNvPr id="381" name="Google Shape;381;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66200" y="1655300"/>
            <a:ext cx="3935150" cy="2959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4"/>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Key messages for unit level planning and instruction </a:t>
            </a:r>
            <a:endParaRPr/>
          </a:p>
        </p:txBody>
      </p:sp>
      <p:sp>
        <p:nvSpPr>
          <p:cNvPr id="388" name="Google Shape;388;p44"/>
          <p:cNvSpPr txBox="1">
            <a:spLocks noGrp="1"/>
          </p:cNvSpPr>
          <p:nvPr>
            <p:ph type="body" idx="1"/>
          </p:nvPr>
        </p:nvSpPr>
        <p:spPr>
          <a:xfrm>
            <a:off x="512100" y="968725"/>
            <a:ext cx="11426700" cy="5436600"/>
          </a:xfrm>
          <a:prstGeom prst="rect">
            <a:avLst/>
          </a:prstGeom>
        </p:spPr>
        <p:txBody>
          <a:bodyPr spcFirstLastPara="1" wrap="square" lIns="91425" tIns="45700" rIns="91425" bIns="45700" anchor="t" anchorCtr="0">
            <a:noAutofit/>
          </a:bodyPr>
          <a:lstStyle/>
          <a:p>
            <a:pPr marL="457200" lvl="0" indent="-374650" algn="l" rtl="0">
              <a:spcBef>
                <a:spcPts val="1000"/>
              </a:spcBef>
              <a:spcAft>
                <a:spcPts val="0"/>
              </a:spcAft>
              <a:buClr>
                <a:schemeClr val="accent2"/>
              </a:buClr>
              <a:buSzPts val="2300"/>
              <a:buFont typeface="Quattrocento Sans"/>
              <a:buChar char="●"/>
            </a:pPr>
            <a:r>
              <a:rPr lang="en-US" sz="2300" b="1"/>
              <a:t>Focus on Equity. </a:t>
            </a:r>
            <a:endParaRPr sz="2300" b="1"/>
          </a:p>
          <a:p>
            <a:pPr marL="914400" lvl="1" indent="-374650" algn="l" rtl="0">
              <a:spcBef>
                <a:spcPts val="0"/>
              </a:spcBef>
              <a:spcAft>
                <a:spcPts val="0"/>
              </a:spcAft>
              <a:buSzPts val="2300"/>
              <a:buChar char="○"/>
            </a:pPr>
            <a:r>
              <a:rPr lang="en-US" sz="2300"/>
              <a:t>Maintain high expectations </a:t>
            </a:r>
            <a:endParaRPr sz="2300"/>
          </a:p>
          <a:p>
            <a:pPr marL="914400" lvl="1" indent="-374650" algn="l" rtl="0">
              <a:spcBef>
                <a:spcPts val="0"/>
              </a:spcBef>
              <a:spcAft>
                <a:spcPts val="0"/>
              </a:spcAft>
              <a:buSzPts val="2300"/>
              <a:buChar char="○"/>
            </a:pPr>
            <a:r>
              <a:rPr lang="en-US" sz="2300"/>
              <a:t>Valuing student voice and experiences</a:t>
            </a:r>
            <a:endParaRPr sz="2300"/>
          </a:p>
          <a:p>
            <a:pPr marL="914400" lvl="1" indent="-374650" algn="l" rtl="0">
              <a:spcBef>
                <a:spcPts val="0"/>
              </a:spcBef>
              <a:spcAft>
                <a:spcPts val="0"/>
              </a:spcAft>
              <a:buSzPts val="2300"/>
              <a:buChar char="○"/>
            </a:pPr>
            <a:r>
              <a:rPr lang="en-US" sz="2300"/>
              <a:t>Lessons/tasks provide multiple entry points </a:t>
            </a:r>
            <a:r>
              <a:rPr lang="en-US" sz="2300">
                <a:solidFill>
                  <a:srgbClr val="000000"/>
                </a:solidFill>
              </a:rPr>
              <a:t>and use different modalities</a:t>
            </a:r>
            <a:endParaRPr sz="2300">
              <a:solidFill>
                <a:srgbClr val="000000"/>
              </a:solidFill>
            </a:endParaRPr>
          </a:p>
          <a:p>
            <a:pPr marL="914400" lvl="1" indent="-374650" algn="l" rtl="0">
              <a:spcBef>
                <a:spcPts val="0"/>
              </a:spcBef>
              <a:spcAft>
                <a:spcPts val="0"/>
              </a:spcAft>
              <a:buClr>
                <a:srgbClr val="000000"/>
              </a:buClr>
              <a:buSzPts val="2300"/>
              <a:buChar char="○"/>
            </a:pPr>
            <a:r>
              <a:rPr lang="en-US" sz="2200">
                <a:solidFill>
                  <a:srgbClr val="212529"/>
                </a:solidFill>
                <a:highlight>
                  <a:schemeClr val="lt1"/>
                </a:highlight>
              </a:rPr>
              <a:t>Monitor student engagement throughout the unit and adjust practice</a:t>
            </a:r>
            <a:endParaRPr sz="2300">
              <a:solidFill>
                <a:srgbClr val="000000"/>
              </a:solidFill>
            </a:endParaRPr>
          </a:p>
          <a:p>
            <a:pPr marL="457200" lvl="0" indent="-374650" algn="l" rtl="0">
              <a:spcBef>
                <a:spcPts val="0"/>
              </a:spcBef>
              <a:spcAft>
                <a:spcPts val="0"/>
              </a:spcAft>
              <a:buClr>
                <a:schemeClr val="accent2"/>
              </a:buClr>
              <a:buSzPts val="2300"/>
              <a:buFont typeface="Quattrocento Sans"/>
              <a:buChar char="●"/>
            </a:pPr>
            <a:r>
              <a:rPr lang="en-US" sz="2200" b="1"/>
              <a:t>Maintain &amp; Support Grade Level Expectations in Unit Planning. </a:t>
            </a:r>
            <a:endParaRPr sz="2300"/>
          </a:p>
          <a:p>
            <a:pPr marL="914400" lvl="1" indent="-374650" algn="l" rtl="0">
              <a:spcBef>
                <a:spcPts val="0"/>
              </a:spcBef>
              <a:spcAft>
                <a:spcPts val="0"/>
              </a:spcAft>
              <a:buSzPts val="2300"/>
              <a:buChar char="○"/>
            </a:pPr>
            <a:r>
              <a:rPr lang="en-US" sz="2300"/>
              <a:t>Provide access to grade-level, standards-aligned tasks </a:t>
            </a:r>
            <a:endParaRPr sz="2300"/>
          </a:p>
          <a:p>
            <a:pPr marL="914400" lvl="1" indent="-374650" algn="l" rtl="0">
              <a:spcBef>
                <a:spcPts val="0"/>
              </a:spcBef>
              <a:spcAft>
                <a:spcPts val="0"/>
              </a:spcAft>
              <a:buSzPts val="2300"/>
              <a:buFont typeface="Quattrocento Sans"/>
              <a:buChar char="○"/>
            </a:pPr>
            <a:r>
              <a:rPr lang="en-US" sz="2300"/>
              <a:t>Each learning objective should lead with how students engage with science and engineering practices (see </a:t>
            </a:r>
            <a:r>
              <a:rPr lang="en-US" sz="2300" u="sng">
                <a:solidFill>
                  <a:schemeClr val="hlink"/>
                </a:solidFill>
                <a:hlinkClick r:id="rId3"/>
              </a:rPr>
              <a:t>SEP Matrix</a:t>
            </a:r>
            <a:r>
              <a:rPr lang="en-US" sz="2300"/>
              <a:t> and </a:t>
            </a:r>
            <a:r>
              <a:rPr lang="en-US" sz="2300" u="sng">
                <a:solidFill>
                  <a:schemeClr val="accent4"/>
                </a:solidFill>
                <a:hlinkClick r:id="rId4"/>
              </a:rPr>
              <a:t>Instructional Guides</a:t>
            </a:r>
            <a:r>
              <a:rPr lang="en-US" sz="2300"/>
              <a:t>)</a:t>
            </a:r>
            <a:endParaRPr sz="2300"/>
          </a:p>
          <a:p>
            <a:pPr marL="914400" lvl="1" indent="-374650" algn="l" rtl="0">
              <a:spcBef>
                <a:spcPts val="0"/>
              </a:spcBef>
              <a:spcAft>
                <a:spcPts val="0"/>
              </a:spcAft>
              <a:buSzPts val="2300"/>
              <a:buFont typeface="Quattrocento Sans"/>
              <a:buChar char="○"/>
            </a:pPr>
            <a:r>
              <a:rPr lang="en-US" sz="2300">
                <a:solidFill>
                  <a:srgbClr val="000000"/>
                </a:solidFill>
              </a:rPr>
              <a:t>Units use an anchoring </a:t>
            </a:r>
            <a:r>
              <a:rPr lang="en-US" sz="2300" u="sng">
                <a:solidFill>
                  <a:schemeClr val="hlink"/>
                </a:solidFill>
                <a:hlinkClick r:id="rId5"/>
              </a:rPr>
              <a:t>phenomena</a:t>
            </a:r>
            <a:r>
              <a:rPr lang="en-US" sz="2300">
                <a:solidFill>
                  <a:srgbClr val="000000"/>
                </a:solidFill>
              </a:rPr>
              <a:t> to build student understanding</a:t>
            </a:r>
            <a:endParaRPr sz="2300">
              <a:solidFill>
                <a:srgbClr val="000000"/>
              </a:solidFill>
            </a:endParaRPr>
          </a:p>
          <a:p>
            <a:pPr marL="914400" lvl="1" indent="-374650" algn="l" rtl="0">
              <a:spcBef>
                <a:spcPts val="0"/>
              </a:spcBef>
              <a:spcAft>
                <a:spcPts val="0"/>
              </a:spcAft>
              <a:buSzPts val="2300"/>
              <a:buFont typeface="Quattrocento Sans"/>
              <a:buChar char="○"/>
            </a:pPr>
            <a:r>
              <a:rPr lang="en-US" sz="2300"/>
              <a:t>Build in supports and scaffolds to integrate prior content/skills as needed</a:t>
            </a:r>
            <a:endParaRPr sz="2300">
              <a:solidFill>
                <a:srgbClr val="000000"/>
              </a:solidFill>
            </a:endParaRPr>
          </a:p>
          <a:p>
            <a:pPr marL="457200" lvl="0" indent="-374650" algn="l" rtl="0">
              <a:spcBef>
                <a:spcPts val="0"/>
              </a:spcBef>
              <a:spcAft>
                <a:spcPts val="0"/>
              </a:spcAft>
              <a:buClr>
                <a:schemeClr val="accent2"/>
              </a:buClr>
              <a:buSzPts val="2300"/>
              <a:buChar char="●"/>
            </a:pPr>
            <a:r>
              <a:rPr lang="en-US" sz="2200" b="1"/>
              <a:t>Utilize Purposeful Assessments Practices.</a:t>
            </a:r>
            <a:endParaRPr sz="2300"/>
          </a:p>
          <a:p>
            <a:pPr marL="914400" lvl="1" indent="-374650" algn="l" rtl="0">
              <a:spcBef>
                <a:spcPts val="0"/>
              </a:spcBef>
              <a:spcAft>
                <a:spcPts val="0"/>
              </a:spcAft>
              <a:buSzPts val="2300"/>
              <a:buChar char="○"/>
            </a:pPr>
            <a:r>
              <a:rPr lang="en-US" sz="2300"/>
              <a:t>Multiple types of assessments are used throughout unit in </a:t>
            </a:r>
            <a:r>
              <a:rPr lang="en-US" sz="2300">
                <a:solidFill>
                  <a:srgbClr val="000000"/>
                </a:solidFill>
              </a:rPr>
              <a:t>varied means for students to demonstrate their learning</a:t>
            </a:r>
            <a:endParaRPr sz="2300">
              <a:solidFill>
                <a:srgbClr val="000000"/>
              </a:solidFill>
            </a:endParaRPr>
          </a:p>
          <a:p>
            <a:pPr marL="914400" lvl="1" indent="-374650" algn="l" rtl="0">
              <a:spcBef>
                <a:spcPts val="0"/>
              </a:spcBef>
              <a:spcAft>
                <a:spcPts val="0"/>
              </a:spcAft>
              <a:buSzPts val="2300"/>
              <a:buChar char="○"/>
            </a:pPr>
            <a:r>
              <a:rPr lang="en-US" sz="2300">
                <a:solidFill>
                  <a:srgbClr val="000000"/>
                </a:solidFill>
              </a:rPr>
              <a:t>Use formative assessments regularly to guide and advance learning </a:t>
            </a:r>
            <a:endParaRPr sz="2300">
              <a:solidFill>
                <a:srgbClr val="000000"/>
              </a:solidFill>
            </a:endParaRPr>
          </a:p>
          <a:p>
            <a:pPr marL="457200" lvl="0" indent="0" algn="l" rtl="0">
              <a:spcBef>
                <a:spcPts val="1000"/>
              </a:spcBef>
              <a:spcAft>
                <a:spcPts val="0"/>
              </a:spcAft>
              <a:buNone/>
            </a:pPr>
            <a:endParaRPr sz="2600"/>
          </a:p>
        </p:txBody>
      </p:sp>
      <p:sp>
        <p:nvSpPr>
          <p:cNvPr id="389" name="Google Shape;389;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Modifying unit level planning for unfinished learning  </a:t>
            </a:r>
            <a:endParaRPr/>
          </a:p>
        </p:txBody>
      </p:sp>
      <p:sp>
        <p:nvSpPr>
          <p:cNvPr id="396" name="Google Shape;396;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cxnSp>
        <p:nvCxnSpPr>
          <p:cNvPr id="397" name="Google Shape;397;p45">
            <a:extLst>
              <a:ext uri="{C183D7F6-B498-43B3-948B-1728B52AA6E4}">
                <adec:decorative xmlns:adec="http://schemas.microsoft.com/office/drawing/2017/decorative" val="1"/>
              </a:ext>
            </a:extLst>
          </p:cNvPr>
          <p:cNvCxnSpPr>
            <a:stCxn id="398" idx="2"/>
            <a:endCxn id="399" idx="1"/>
          </p:cNvCxnSpPr>
          <p:nvPr/>
        </p:nvCxnSpPr>
        <p:spPr>
          <a:xfrm>
            <a:off x="2289800" y="3429000"/>
            <a:ext cx="1462500" cy="1907700"/>
          </a:xfrm>
          <a:prstGeom prst="bentConnector3">
            <a:avLst>
              <a:gd name="adj1" fmla="val 49998"/>
            </a:avLst>
          </a:prstGeom>
          <a:noFill/>
          <a:ln w="9525" cap="flat" cmpd="sng">
            <a:solidFill>
              <a:srgbClr val="C2C2C2"/>
            </a:solidFill>
            <a:prstDash val="solid"/>
            <a:round/>
            <a:headEnd type="none" w="sm" len="sm"/>
            <a:tailEnd type="none" w="sm" len="sm"/>
          </a:ln>
        </p:spPr>
      </p:cxnSp>
      <p:cxnSp>
        <p:nvCxnSpPr>
          <p:cNvPr id="400" name="Google Shape;400;p45">
            <a:extLst>
              <a:ext uri="{C183D7F6-B498-43B3-948B-1728B52AA6E4}">
                <adec:decorative xmlns:adec="http://schemas.microsoft.com/office/drawing/2017/decorative" val="1"/>
              </a:ext>
            </a:extLst>
          </p:cNvPr>
          <p:cNvCxnSpPr>
            <a:stCxn id="398" idx="2"/>
            <a:endCxn id="401" idx="1"/>
          </p:cNvCxnSpPr>
          <p:nvPr/>
        </p:nvCxnSpPr>
        <p:spPr>
          <a:xfrm rot="10800000" flipH="1">
            <a:off x="2289800" y="1884300"/>
            <a:ext cx="1462500" cy="1544700"/>
          </a:xfrm>
          <a:prstGeom prst="bentConnector3">
            <a:avLst>
              <a:gd name="adj1" fmla="val 49998"/>
            </a:avLst>
          </a:prstGeom>
          <a:noFill/>
          <a:ln w="9525" cap="flat" cmpd="sng">
            <a:solidFill>
              <a:srgbClr val="C2C2C2"/>
            </a:solidFill>
            <a:prstDash val="solid"/>
            <a:round/>
            <a:headEnd type="none" w="sm" len="sm"/>
            <a:tailEnd type="none" w="sm" len="sm"/>
          </a:ln>
        </p:spPr>
      </p:cxnSp>
      <p:sp>
        <p:nvSpPr>
          <p:cNvPr id="398" name="Google Shape;398;p45"/>
          <p:cNvSpPr/>
          <p:nvPr/>
        </p:nvSpPr>
        <p:spPr>
          <a:xfrm rot="-5400000">
            <a:off x="-221200" y="3078750"/>
            <a:ext cx="4321500" cy="700500"/>
          </a:xfrm>
          <a:prstGeom prst="roundRect">
            <a:avLst>
              <a:gd name="adj" fmla="val 16667"/>
            </a:avLst>
          </a:prstGeom>
          <a:solidFill>
            <a:srgbClr val="840D35"/>
          </a:solidFill>
          <a:ln w="9525" cap="flat" cmpd="sng">
            <a:solidFill>
              <a:srgbClr val="840D3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Grade level standards in an unit</a:t>
            </a:r>
            <a:endParaRPr sz="1500">
              <a:solidFill>
                <a:srgbClr val="FFFFFF"/>
              </a:solidFill>
              <a:latin typeface="Roboto"/>
              <a:ea typeface="Roboto"/>
              <a:cs typeface="Roboto"/>
              <a:sym typeface="Roboto"/>
            </a:endParaRPr>
          </a:p>
        </p:txBody>
      </p:sp>
      <p:sp>
        <p:nvSpPr>
          <p:cNvPr id="401" name="Google Shape;401;p45"/>
          <p:cNvSpPr/>
          <p:nvPr/>
        </p:nvSpPr>
        <p:spPr>
          <a:xfrm>
            <a:off x="3752250" y="1533956"/>
            <a:ext cx="2694000" cy="7005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Covered before closures in an earlier grades (not the previous year)</a:t>
            </a:r>
            <a:endParaRPr sz="1500">
              <a:solidFill>
                <a:srgbClr val="FFFFFF"/>
              </a:solidFill>
              <a:latin typeface="Roboto"/>
              <a:ea typeface="Roboto"/>
              <a:cs typeface="Roboto"/>
              <a:sym typeface="Roboto"/>
            </a:endParaRPr>
          </a:p>
        </p:txBody>
      </p:sp>
      <p:sp>
        <p:nvSpPr>
          <p:cNvPr id="399" name="Google Shape;399;p45"/>
          <p:cNvSpPr/>
          <p:nvPr/>
        </p:nvSpPr>
        <p:spPr>
          <a:xfrm>
            <a:off x="3752250" y="4986440"/>
            <a:ext cx="2694000" cy="7005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Not covered during closures</a:t>
            </a:r>
            <a:endParaRPr sz="1500">
              <a:solidFill>
                <a:srgbClr val="FFFFFF"/>
              </a:solidFill>
              <a:latin typeface="Roboto"/>
              <a:ea typeface="Roboto"/>
              <a:cs typeface="Roboto"/>
              <a:sym typeface="Roboto"/>
            </a:endParaRPr>
          </a:p>
        </p:txBody>
      </p:sp>
      <p:sp>
        <p:nvSpPr>
          <p:cNvPr id="402" name="Google Shape;402;p45"/>
          <p:cNvSpPr/>
          <p:nvPr/>
        </p:nvSpPr>
        <p:spPr>
          <a:xfrm>
            <a:off x="7208200" y="918142"/>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review </a:t>
            </a:r>
            <a:endParaRPr sz="1500">
              <a:solidFill>
                <a:srgbClr val="FFFFFF"/>
              </a:solidFill>
              <a:latin typeface="Roboto"/>
              <a:ea typeface="Roboto"/>
              <a:cs typeface="Roboto"/>
              <a:sym typeface="Roboto"/>
            </a:endParaRPr>
          </a:p>
        </p:txBody>
      </p:sp>
      <p:sp>
        <p:nvSpPr>
          <p:cNvPr id="403" name="Google Shape;403;p45"/>
          <p:cNvSpPr/>
          <p:nvPr/>
        </p:nvSpPr>
        <p:spPr>
          <a:xfrm>
            <a:off x="7208200" y="1764204"/>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foundational building will likely be sufficient</a:t>
            </a:r>
            <a:endParaRPr sz="1500">
              <a:solidFill>
                <a:srgbClr val="FFFFFF"/>
              </a:solidFill>
              <a:latin typeface="Roboto"/>
              <a:ea typeface="Roboto"/>
              <a:cs typeface="Roboto"/>
              <a:sym typeface="Roboto"/>
            </a:endParaRPr>
          </a:p>
        </p:txBody>
      </p:sp>
      <p:sp>
        <p:nvSpPr>
          <p:cNvPr id="404" name="Google Shape;404;p45"/>
          <p:cNvSpPr/>
          <p:nvPr/>
        </p:nvSpPr>
        <p:spPr>
          <a:xfrm>
            <a:off x="7208200" y="463610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Must be integrated in as support for unit that depends on this standard</a:t>
            </a:r>
            <a:endParaRPr sz="1500">
              <a:solidFill>
                <a:srgbClr val="FFFFFF"/>
              </a:solidFill>
              <a:latin typeface="Roboto"/>
              <a:ea typeface="Roboto"/>
              <a:cs typeface="Roboto"/>
              <a:sym typeface="Roboto"/>
            </a:endParaRPr>
          </a:p>
        </p:txBody>
      </p:sp>
      <p:sp>
        <p:nvSpPr>
          <p:cNvPr id="405" name="Google Shape;405;p45"/>
          <p:cNvSpPr/>
          <p:nvPr/>
        </p:nvSpPr>
        <p:spPr>
          <a:xfrm>
            <a:off x="7208200" y="5686950"/>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Consider opportunities to integrate as support into other units</a:t>
            </a:r>
            <a:endParaRPr sz="1500">
              <a:solidFill>
                <a:srgbClr val="FFFFFF"/>
              </a:solidFill>
              <a:latin typeface="Roboto"/>
              <a:ea typeface="Roboto"/>
              <a:cs typeface="Roboto"/>
              <a:sym typeface="Roboto"/>
            </a:endParaRPr>
          </a:p>
        </p:txBody>
      </p:sp>
      <p:cxnSp>
        <p:nvCxnSpPr>
          <p:cNvPr id="406" name="Google Shape;406;p45">
            <a:extLst>
              <a:ext uri="{C183D7F6-B498-43B3-948B-1728B52AA6E4}">
                <adec:decorative xmlns:adec="http://schemas.microsoft.com/office/drawing/2017/decorative" val="1"/>
              </a:ext>
            </a:extLst>
          </p:cNvPr>
          <p:cNvCxnSpPr>
            <a:stCxn id="401" idx="3"/>
            <a:endCxn id="402" idx="1"/>
          </p:cNvCxnSpPr>
          <p:nvPr/>
        </p:nvCxnSpPr>
        <p:spPr>
          <a:xfrm rot="10800000" flipH="1">
            <a:off x="6446250" y="1268306"/>
            <a:ext cx="762000" cy="6159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407" name="Google Shape;407;p45">
            <a:extLst>
              <a:ext uri="{C183D7F6-B498-43B3-948B-1728B52AA6E4}">
                <adec:decorative xmlns:adec="http://schemas.microsoft.com/office/drawing/2017/decorative" val="1"/>
              </a:ext>
            </a:extLst>
          </p:cNvPr>
          <p:cNvCxnSpPr>
            <a:stCxn id="401" idx="3"/>
            <a:endCxn id="403" idx="1"/>
          </p:cNvCxnSpPr>
          <p:nvPr/>
        </p:nvCxnSpPr>
        <p:spPr>
          <a:xfrm>
            <a:off x="6446250" y="1884206"/>
            <a:ext cx="762000" cy="2301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408" name="Google Shape;408;p45">
            <a:extLst>
              <a:ext uri="{C183D7F6-B498-43B3-948B-1728B52AA6E4}">
                <adec:decorative xmlns:adec="http://schemas.microsoft.com/office/drawing/2017/decorative" val="1"/>
              </a:ext>
            </a:extLst>
          </p:cNvPr>
          <p:cNvCxnSpPr>
            <a:stCxn id="404" idx="1"/>
            <a:endCxn id="399" idx="3"/>
          </p:cNvCxnSpPr>
          <p:nvPr/>
        </p:nvCxnSpPr>
        <p:spPr>
          <a:xfrm flipH="1">
            <a:off x="6446200" y="4986350"/>
            <a:ext cx="762000" cy="3504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409" name="Google Shape;409;p45">
            <a:extLst>
              <a:ext uri="{C183D7F6-B498-43B3-948B-1728B52AA6E4}">
                <adec:decorative xmlns:adec="http://schemas.microsoft.com/office/drawing/2017/decorative" val="1"/>
              </a:ext>
            </a:extLst>
          </p:cNvPr>
          <p:cNvCxnSpPr>
            <a:stCxn id="405" idx="1"/>
            <a:endCxn id="399" idx="3"/>
          </p:cNvCxnSpPr>
          <p:nvPr/>
        </p:nvCxnSpPr>
        <p:spPr>
          <a:xfrm rot="10800000">
            <a:off x="6446200" y="5336700"/>
            <a:ext cx="762000" cy="700500"/>
          </a:xfrm>
          <a:prstGeom prst="bentConnector3">
            <a:avLst>
              <a:gd name="adj1" fmla="val 49997"/>
            </a:avLst>
          </a:prstGeom>
          <a:noFill/>
          <a:ln w="9525" cap="flat" cmpd="sng">
            <a:solidFill>
              <a:srgbClr val="C2C2C2"/>
            </a:solidFill>
            <a:prstDash val="solid"/>
            <a:round/>
            <a:headEnd type="none" w="sm" len="sm"/>
            <a:tailEnd type="none" w="sm" len="sm"/>
          </a:ln>
        </p:spPr>
      </p:cxnSp>
      <p:sp>
        <p:nvSpPr>
          <p:cNvPr id="410" name="Google Shape;410;p45"/>
          <p:cNvSpPr/>
          <p:nvPr/>
        </p:nvSpPr>
        <p:spPr>
          <a:xfrm>
            <a:off x="3752250" y="3085081"/>
            <a:ext cx="2694000" cy="7005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chemeClr val="lt1"/>
                </a:solidFill>
                <a:latin typeface="Roboto"/>
                <a:ea typeface="Roboto"/>
                <a:cs typeface="Roboto"/>
                <a:sym typeface="Roboto"/>
              </a:rPr>
              <a:t>Covered during closures</a:t>
            </a:r>
            <a:endParaRPr sz="1500">
              <a:solidFill>
                <a:srgbClr val="FFFFFF"/>
              </a:solidFill>
              <a:latin typeface="Roboto"/>
              <a:ea typeface="Roboto"/>
              <a:cs typeface="Roboto"/>
              <a:sym typeface="Roboto"/>
            </a:endParaRPr>
          </a:p>
        </p:txBody>
      </p:sp>
      <p:sp>
        <p:nvSpPr>
          <p:cNvPr id="411" name="Google Shape;411;p45"/>
          <p:cNvSpPr/>
          <p:nvPr/>
        </p:nvSpPr>
        <p:spPr>
          <a:xfrm>
            <a:off x="7208250" y="272481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WIll likely need review</a:t>
            </a:r>
            <a:endParaRPr sz="1500">
              <a:solidFill>
                <a:srgbClr val="FFFFFF"/>
              </a:solidFill>
              <a:latin typeface="Roboto"/>
              <a:ea typeface="Roboto"/>
              <a:cs typeface="Roboto"/>
              <a:sym typeface="Roboto"/>
            </a:endParaRPr>
          </a:p>
        </p:txBody>
      </p:sp>
      <p:sp>
        <p:nvSpPr>
          <p:cNvPr id="412" name="Google Shape;412;p45"/>
          <p:cNvSpPr/>
          <p:nvPr/>
        </p:nvSpPr>
        <p:spPr>
          <a:xfrm>
            <a:off x="7208200" y="3685467"/>
            <a:ext cx="2694000" cy="7005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Typical </a:t>
            </a:r>
            <a:r>
              <a:rPr lang="en-US" sz="1500">
                <a:solidFill>
                  <a:schemeClr val="lt1"/>
                </a:solidFill>
                <a:latin typeface="Roboto"/>
                <a:ea typeface="Roboto"/>
                <a:cs typeface="Roboto"/>
                <a:sym typeface="Roboto"/>
              </a:rPr>
              <a:t>foundational building will likely be sufficient</a:t>
            </a:r>
            <a:endParaRPr sz="1500">
              <a:solidFill>
                <a:srgbClr val="FFFFFF"/>
              </a:solidFill>
              <a:latin typeface="Roboto"/>
              <a:ea typeface="Roboto"/>
              <a:cs typeface="Roboto"/>
              <a:sym typeface="Roboto"/>
            </a:endParaRPr>
          </a:p>
        </p:txBody>
      </p:sp>
      <p:cxnSp>
        <p:nvCxnSpPr>
          <p:cNvPr id="413" name="Google Shape;413;p45">
            <a:extLst>
              <a:ext uri="{C183D7F6-B498-43B3-948B-1728B52AA6E4}">
                <adec:decorative xmlns:adec="http://schemas.microsoft.com/office/drawing/2017/decorative" val="1"/>
              </a:ext>
            </a:extLst>
          </p:cNvPr>
          <p:cNvCxnSpPr>
            <a:stCxn id="410" idx="3"/>
            <a:endCxn id="411" idx="1"/>
          </p:cNvCxnSpPr>
          <p:nvPr/>
        </p:nvCxnSpPr>
        <p:spPr>
          <a:xfrm rot="10800000" flipH="1">
            <a:off x="6446250" y="3075031"/>
            <a:ext cx="762000" cy="3603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414" name="Google Shape;414;p45">
            <a:extLst>
              <a:ext uri="{C183D7F6-B498-43B3-948B-1728B52AA6E4}">
                <adec:decorative xmlns:adec="http://schemas.microsoft.com/office/drawing/2017/decorative" val="1"/>
              </a:ext>
            </a:extLst>
          </p:cNvPr>
          <p:cNvCxnSpPr/>
          <p:nvPr/>
        </p:nvCxnSpPr>
        <p:spPr>
          <a:xfrm>
            <a:off x="6471600" y="3430031"/>
            <a:ext cx="711300" cy="5910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415" name="Google Shape;415;p45">
            <a:extLst>
              <a:ext uri="{C183D7F6-B498-43B3-948B-1728B52AA6E4}">
                <adec:decorative xmlns:adec="http://schemas.microsoft.com/office/drawing/2017/decorative" val="1"/>
              </a:ext>
            </a:extLst>
          </p:cNvPr>
          <p:cNvCxnSpPr>
            <a:stCxn id="398" idx="2"/>
            <a:endCxn id="410" idx="1"/>
          </p:cNvCxnSpPr>
          <p:nvPr/>
        </p:nvCxnSpPr>
        <p:spPr>
          <a:xfrm>
            <a:off x="2289800" y="3429000"/>
            <a:ext cx="1462500" cy="6300"/>
          </a:xfrm>
          <a:prstGeom prst="straightConnector1">
            <a:avLst/>
          </a:prstGeom>
          <a:noFill/>
          <a:ln w="9525" cap="flat" cmpd="sng">
            <a:solidFill>
              <a:schemeClr val="dk2"/>
            </a:solidFill>
            <a:prstDash val="solid"/>
            <a:round/>
            <a:headEnd type="none" w="med" len="med"/>
            <a:tailEnd type="none" w="med" len="med"/>
          </a:ln>
        </p:spPr>
      </p:cxnSp>
      <p:pic>
        <p:nvPicPr>
          <p:cNvPr id="416" name="Google Shape;416;p45" descr="star"/>
          <p:cNvPicPr preferRelativeResize="0"/>
          <p:nvPr/>
        </p:nvPicPr>
        <p:blipFill>
          <a:blip r:embed="rId3">
            <a:alphaModFix/>
          </a:blip>
          <a:stretch>
            <a:fillRect/>
          </a:stretch>
        </p:blipFill>
        <p:spPr>
          <a:xfrm>
            <a:off x="3021025" y="3165775"/>
            <a:ext cx="700500" cy="700500"/>
          </a:xfrm>
          <a:prstGeom prst="rect">
            <a:avLst/>
          </a:prstGeom>
          <a:noFill/>
          <a:ln>
            <a:noFill/>
          </a:ln>
        </p:spPr>
      </p:pic>
      <p:sp>
        <p:nvSpPr>
          <p:cNvPr id="417" name="Google Shape;417;p45"/>
          <p:cNvSpPr/>
          <p:nvPr/>
        </p:nvSpPr>
        <p:spPr>
          <a:xfrm rot="-1197434">
            <a:off x="2303169" y="1980179"/>
            <a:ext cx="1646262" cy="1199262"/>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500" b="1" dirty="0"/>
              <a:t>Review previous standards on maps to </a:t>
            </a:r>
            <a:r>
              <a:rPr lang="en-US" sz="1500" b="1" dirty="0" err="1"/>
              <a:t>to</a:t>
            </a:r>
            <a:r>
              <a:rPr lang="en-US" sz="1500" b="1" dirty="0"/>
              <a:t> determine if:</a:t>
            </a:r>
            <a:endParaRPr sz="15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6" descr="Utilizing Assessments &#10;"/>
          <p:cNvSpPr txBox="1">
            <a:spLocks noGrp="1"/>
          </p:cNvSpPr>
          <p:nvPr>
            <p:ph type="title" idx="4294967295"/>
          </p:nvPr>
        </p:nvSpPr>
        <p:spPr>
          <a:xfrm>
            <a:off x="2124325" y="2268400"/>
            <a:ext cx="5105100" cy="1269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Utilizing Assessments </a:t>
            </a:r>
          </a:p>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endPar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pic>
        <p:nvPicPr>
          <p:cNvPr id="424" name="Google Shape;424;p46">
            <a:extLst>
              <a:ext uri="{C183D7F6-B498-43B3-948B-1728B52AA6E4}">
                <adec:decorative xmlns:adec="http://schemas.microsoft.com/office/drawing/2017/decorative" val="1"/>
              </a:ext>
            </a:extLst>
          </p:cNvPr>
          <p:cNvPicPr preferRelativeResize="0"/>
          <p:nvPr/>
        </p:nvPicPr>
        <p:blipFill rotWithShape="1">
          <a:blip r:embed="rId3">
            <a:alphaModFix/>
          </a:blip>
          <a:srcRect l="14376" t="12659" r="11593" b="5926"/>
          <a:stretch/>
        </p:blipFill>
        <p:spPr>
          <a:xfrm rot="1246328">
            <a:off x="6826422" y="1252607"/>
            <a:ext cx="4378179" cy="43527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role of assessments </a:t>
            </a:r>
            <a:endParaRPr/>
          </a:p>
        </p:txBody>
      </p:sp>
      <p:sp>
        <p:nvSpPr>
          <p:cNvPr id="431" name="Google Shape;431;p47"/>
          <p:cNvSpPr txBox="1">
            <a:spLocks noGrp="1"/>
          </p:cNvSpPr>
          <p:nvPr>
            <p:ph type="body" idx="1"/>
          </p:nvPr>
        </p:nvSpPr>
        <p:spPr>
          <a:xfrm>
            <a:off x="567743" y="1137741"/>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800" b="1"/>
              <a:t>Purposeful: </a:t>
            </a:r>
            <a:endParaRPr sz="2800" b="1"/>
          </a:p>
          <a:p>
            <a:pPr marL="457200" lvl="0" indent="-368300" algn="l" rtl="0">
              <a:spcBef>
                <a:spcPts val="1000"/>
              </a:spcBef>
              <a:spcAft>
                <a:spcPts val="0"/>
              </a:spcAft>
              <a:buSzPts val="2200"/>
              <a:buChar char="●"/>
            </a:pPr>
            <a:r>
              <a:rPr lang="en-US" sz="2200"/>
              <a:t>How will the assessment help adapt instruction?</a:t>
            </a:r>
            <a:endParaRPr sz="2200"/>
          </a:p>
          <a:p>
            <a:pPr marL="457200" lvl="0" indent="-368300" algn="l" rtl="0">
              <a:spcBef>
                <a:spcPts val="0"/>
              </a:spcBef>
              <a:spcAft>
                <a:spcPts val="0"/>
              </a:spcAft>
              <a:buSzPts val="2200"/>
              <a:buChar char="●"/>
            </a:pPr>
            <a:r>
              <a:rPr lang="en-US" sz="2200"/>
              <a:t>Is the assessment aligned to the specific content of interest?</a:t>
            </a:r>
            <a:endParaRPr sz="2200"/>
          </a:p>
          <a:p>
            <a:pPr marL="0" lvl="0" indent="0" algn="l" rtl="0">
              <a:spcBef>
                <a:spcPts val="1000"/>
              </a:spcBef>
              <a:spcAft>
                <a:spcPts val="0"/>
              </a:spcAft>
              <a:buNone/>
            </a:pPr>
            <a:r>
              <a:rPr lang="en-US" sz="2800" b="1"/>
              <a:t>Provides Actionable Data: </a:t>
            </a:r>
            <a:endParaRPr sz="2800" b="1"/>
          </a:p>
          <a:p>
            <a:pPr marL="457200" lvl="0" indent="-368300" algn="l" rtl="0">
              <a:spcBef>
                <a:spcPts val="1000"/>
              </a:spcBef>
              <a:spcAft>
                <a:spcPts val="0"/>
              </a:spcAft>
              <a:buSzPts val="2200"/>
              <a:buChar char="●"/>
            </a:pPr>
            <a:r>
              <a:rPr lang="en-US" sz="2200"/>
              <a:t>Is the data specific, clear, and practically actionable in the classroom?</a:t>
            </a:r>
            <a:endParaRPr sz="2200"/>
          </a:p>
          <a:p>
            <a:pPr marL="457200" lvl="0" indent="-368300" algn="l" rtl="0">
              <a:spcBef>
                <a:spcPts val="0"/>
              </a:spcBef>
              <a:spcAft>
                <a:spcPts val="0"/>
              </a:spcAft>
              <a:buSzPts val="2200"/>
              <a:buChar char="●"/>
            </a:pPr>
            <a:r>
              <a:rPr lang="en-US" sz="2200"/>
              <a:t>Student and classroom level</a:t>
            </a:r>
            <a:endParaRPr sz="2200"/>
          </a:p>
          <a:p>
            <a:pPr marL="0" lvl="0" indent="0" algn="l" rtl="0">
              <a:spcBef>
                <a:spcPts val="1000"/>
              </a:spcBef>
              <a:spcAft>
                <a:spcPts val="0"/>
              </a:spcAft>
              <a:buNone/>
            </a:pPr>
            <a:r>
              <a:rPr lang="en-US" sz="2800" b="1"/>
              <a:t>Communication of Results to students, families, and other stakeholders: </a:t>
            </a:r>
            <a:endParaRPr sz="2800" b="1"/>
          </a:p>
          <a:p>
            <a:pPr marL="457200" lvl="0" indent="-368300" algn="l" rtl="0">
              <a:spcBef>
                <a:spcPts val="1000"/>
              </a:spcBef>
              <a:spcAft>
                <a:spcPts val="0"/>
              </a:spcAft>
              <a:buSzPts val="2200"/>
              <a:buChar char="●"/>
            </a:pPr>
            <a:r>
              <a:rPr lang="en-US" sz="2200"/>
              <a:t>Are the results communicated timely, specific, and understandable?</a:t>
            </a:r>
            <a:endParaRPr sz="2200"/>
          </a:p>
          <a:p>
            <a:pPr marL="457200" lvl="0" indent="-368300" algn="l" rtl="0">
              <a:spcBef>
                <a:spcPts val="0"/>
              </a:spcBef>
              <a:spcAft>
                <a:spcPts val="0"/>
              </a:spcAft>
              <a:buSzPts val="2200"/>
              <a:buChar char="●"/>
            </a:pPr>
            <a:r>
              <a:rPr lang="en-US" sz="2200"/>
              <a:t>Are the results actionable for students and/or families?</a:t>
            </a:r>
            <a:endParaRPr sz="2800"/>
          </a:p>
        </p:txBody>
      </p:sp>
      <p:sp>
        <p:nvSpPr>
          <p:cNvPr id="432" name="Google Shape;432;p4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8"/>
          <p:cNvSpPr txBox="1">
            <a:spLocks noGrp="1"/>
          </p:cNvSpPr>
          <p:nvPr>
            <p:ph type="title"/>
          </p:nvPr>
        </p:nvSpPr>
        <p:spPr>
          <a:xfrm>
            <a:off x="567743" y="212725"/>
            <a:ext cx="11370900" cy="679800"/>
          </a:xfrm>
          <a:prstGeom prst="rect">
            <a:avLst/>
          </a:prstGeom>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en-US">
                <a:solidFill>
                  <a:srgbClr val="FFFFFF"/>
                </a:solidFill>
              </a:rPr>
              <a:t>Assessment types </a:t>
            </a:r>
            <a:endParaRPr sz="2800">
              <a:solidFill>
                <a:srgbClr val="FFFFFF"/>
              </a:solidFill>
            </a:endParaRPr>
          </a:p>
        </p:txBody>
      </p:sp>
      <p:sp>
        <p:nvSpPr>
          <p:cNvPr id="439" name="Google Shape;439;p48"/>
          <p:cNvSpPr txBox="1">
            <a:spLocks noGrp="1"/>
          </p:cNvSpPr>
          <p:nvPr>
            <p:ph type="body" idx="1"/>
          </p:nvPr>
        </p:nvSpPr>
        <p:spPr>
          <a:xfrm>
            <a:off x="436050" y="985351"/>
            <a:ext cx="11481900" cy="54228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SzPts val="3200"/>
              <a:buChar char="•"/>
            </a:pPr>
            <a:r>
              <a:rPr lang="en-US" sz="2300"/>
              <a:t>Pre-assessment</a:t>
            </a:r>
            <a:endParaRPr sz="2300"/>
          </a:p>
          <a:p>
            <a:pPr marL="457200" lvl="0" indent="-431800" algn="l" rtl="0">
              <a:spcBef>
                <a:spcPts val="0"/>
              </a:spcBef>
              <a:spcAft>
                <a:spcPts val="0"/>
              </a:spcAft>
              <a:buSzPts val="3200"/>
              <a:buChar char="•"/>
            </a:pPr>
            <a:r>
              <a:rPr lang="en-US" sz="2300"/>
              <a:t>Self assessment</a:t>
            </a:r>
            <a:endParaRPr sz="2300"/>
          </a:p>
          <a:p>
            <a:pPr marL="457200" lvl="0" indent="-431800" algn="l" rtl="0">
              <a:spcBef>
                <a:spcPts val="0"/>
              </a:spcBef>
              <a:spcAft>
                <a:spcPts val="0"/>
              </a:spcAft>
              <a:buSzPts val="3200"/>
              <a:buChar char="•"/>
            </a:pPr>
            <a:r>
              <a:rPr lang="en-US" sz="2300"/>
              <a:t>Peer assessment</a:t>
            </a:r>
            <a:endParaRPr sz="2300"/>
          </a:p>
          <a:p>
            <a:pPr marL="457200" lvl="0" indent="-431800" algn="l" rtl="0">
              <a:spcBef>
                <a:spcPts val="0"/>
              </a:spcBef>
              <a:spcAft>
                <a:spcPts val="0"/>
              </a:spcAft>
              <a:buSzPts val="3200"/>
              <a:buChar char="•"/>
            </a:pPr>
            <a:r>
              <a:rPr lang="en-US" sz="2300"/>
              <a:t>Formative </a:t>
            </a:r>
            <a:endParaRPr sz="2300"/>
          </a:p>
          <a:p>
            <a:pPr marL="457200" lvl="0" indent="-431800" algn="l" rtl="0">
              <a:spcBef>
                <a:spcPts val="0"/>
              </a:spcBef>
              <a:spcAft>
                <a:spcPts val="0"/>
              </a:spcAft>
              <a:buSzPts val="3200"/>
              <a:buChar char="•"/>
            </a:pPr>
            <a:r>
              <a:rPr lang="en-US" sz="2300"/>
              <a:t>Multi-component tasks - </a:t>
            </a:r>
            <a:r>
              <a:rPr lang="en-US" sz="2200"/>
              <a:t>“tasks that are organized around a scenario presented to students that tests their ability to apply understandings of core ideas to explain a Phenomenon or solve a problem using science and engineering practices.“</a:t>
            </a:r>
            <a:endParaRPr sz="2200"/>
          </a:p>
          <a:p>
            <a:pPr marL="457200" lvl="0" indent="-431800" algn="l" rtl="0">
              <a:spcBef>
                <a:spcPts val="0"/>
              </a:spcBef>
              <a:spcAft>
                <a:spcPts val="0"/>
              </a:spcAft>
              <a:buSzPts val="3200"/>
              <a:buChar char="•"/>
            </a:pPr>
            <a:r>
              <a:rPr lang="en-US" sz="2300"/>
              <a:t>Summative - </a:t>
            </a:r>
            <a:r>
              <a:rPr lang="en-US" sz="2200"/>
              <a:t>examples; transfer tasks (where students are asked to make sense of a new phenomenon), final models, arguments or explanations of the phenomenon explored in the class   </a:t>
            </a:r>
            <a:endParaRPr sz="1300"/>
          </a:p>
          <a:p>
            <a:pPr marL="457200" lvl="0" indent="0" algn="l" rtl="0">
              <a:spcBef>
                <a:spcPts val="1000"/>
              </a:spcBef>
              <a:spcAft>
                <a:spcPts val="0"/>
              </a:spcAft>
              <a:buNone/>
            </a:pPr>
            <a:r>
              <a:rPr lang="en-US" sz="1400"/>
              <a:t>OpenSciEd 2019 and National Research Council (2014) report, Developing Assessments for the Next Generation Science Standards. </a:t>
            </a:r>
            <a:endParaRPr sz="1400"/>
          </a:p>
          <a:p>
            <a:pPr marL="0" lvl="0" indent="457200" algn="l" rtl="0">
              <a:spcBef>
                <a:spcPts val="1000"/>
              </a:spcBef>
              <a:spcAft>
                <a:spcPts val="0"/>
              </a:spcAft>
              <a:buNone/>
            </a:pPr>
            <a:r>
              <a:rPr lang="en-US" sz="2200"/>
              <a:t>Additional Resource: </a:t>
            </a:r>
            <a:r>
              <a:rPr lang="en-US" sz="2200" u="sng">
                <a:solidFill>
                  <a:schemeClr val="hlink"/>
                </a:solidFill>
                <a:hlinkClick r:id="rId3"/>
              </a:rPr>
              <a:t>STEM Teaching Tools Assessment Briefs</a:t>
            </a:r>
            <a:r>
              <a:rPr lang="en-US" sz="2200"/>
              <a:t> </a:t>
            </a:r>
            <a:endParaRPr sz="2200"/>
          </a:p>
          <a:p>
            <a:pPr marL="457200" lvl="0" indent="0" algn="l" rtl="0">
              <a:spcBef>
                <a:spcPts val="1000"/>
              </a:spcBef>
              <a:spcAft>
                <a:spcPts val="0"/>
              </a:spcAft>
              <a:buNone/>
            </a:pPr>
            <a:endParaRPr sz="1100"/>
          </a:p>
        </p:txBody>
      </p:sp>
      <p:sp>
        <p:nvSpPr>
          <p:cNvPr id="440" name="Google Shape;440;p4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Components of science classroom assessments </a:t>
            </a:r>
            <a:endParaRPr/>
          </a:p>
        </p:txBody>
      </p:sp>
      <p:sp>
        <p:nvSpPr>
          <p:cNvPr id="447" name="Google Shape;447;p49"/>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SzPts val="2600"/>
              <a:buChar char="•"/>
            </a:pPr>
            <a:r>
              <a:rPr lang="en-US" sz="2600"/>
              <a:t>Focused on a phenomenon or problem</a:t>
            </a:r>
            <a:endParaRPr sz="2600"/>
          </a:p>
          <a:p>
            <a:pPr marL="457200" lvl="0" indent="-393700" algn="l" rtl="0">
              <a:spcBef>
                <a:spcPts val="1000"/>
              </a:spcBef>
              <a:spcAft>
                <a:spcPts val="0"/>
              </a:spcAft>
              <a:buSzPts val="2600"/>
              <a:buChar char="•"/>
            </a:pPr>
            <a:r>
              <a:rPr lang="en-US" sz="2600"/>
              <a:t>Require students to engage in sense-making</a:t>
            </a:r>
            <a:endParaRPr sz="2600"/>
          </a:p>
          <a:p>
            <a:pPr marL="457200" lvl="0" indent="-393700" algn="l" rtl="0">
              <a:spcBef>
                <a:spcPts val="1000"/>
              </a:spcBef>
              <a:spcAft>
                <a:spcPts val="0"/>
              </a:spcAft>
              <a:buSzPts val="2600"/>
              <a:buChar char="•"/>
            </a:pPr>
            <a:r>
              <a:rPr lang="en-US" sz="2600"/>
              <a:t>Require students to use both science ideas and practices</a:t>
            </a:r>
            <a:endParaRPr sz="2600"/>
          </a:p>
          <a:p>
            <a:pPr marL="457200" lvl="0" indent="-393700" algn="l" rtl="0">
              <a:spcBef>
                <a:spcPts val="1000"/>
              </a:spcBef>
              <a:spcAft>
                <a:spcPts val="0"/>
              </a:spcAft>
              <a:buSzPts val="2600"/>
              <a:buChar char="•"/>
            </a:pPr>
            <a:r>
              <a:rPr lang="en-US" sz="2600"/>
              <a:t>Is coherent and understandable for students</a:t>
            </a:r>
            <a:endParaRPr sz="2600"/>
          </a:p>
          <a:p>
            <a:pPr marL="457200" lvl="0" indent="-393700" algn="l" rtl="0">
              <a:spcBef>
                <a:spcPts val="1000"/>
              </a:spcBef>
              <a:spcAft>
                <a:spcPts val="0"/>
              </a:spcAft>
              <a:buSzPts val="2600"/>
              <a:buChar char="•"/>
            </a:pPr>
            <a:r>
              <a:rPr lang="en-US" sz="2600"/>
              <a:t>Supports the intended purpose and use</a:t>
            </a:r>
            <a:endParaRPr sz="2600"/>
          </a:p>
          <a:p>
            <a:pPr marL="0" lvl="0" indent="0" algn="l" rtl="0">
              <a:spcBef>
                <a:spcPts val="1000"/>
              </a:spcBef>
              <a:spcAft>
                <a:spcPts val="0"/>
              </a:spcAft>
              <a:buNone/>
            </a:pPr>
            <a:endParaRPr sz="1800"/>
          </a:p>
          <a:p>
            <a:pPr marL="0" lvl="0" indent="0" algn="l" rtl="0">
              <a:spcBef>
                <a:spcPts val="1000"/>
              </a:spcBef>
              <a:spcAft>
                <a:spcPts val="0"/>
              </a:spcAft>
              <a:buNone/>
            </a:pPr>
            <a:r>
              <a:rPr lang="en-US" sz="1800"/>
              <a:t>Use the </a:t>
            </a:r>
            <a:r>
              <a:rPr lang="en-US" sz="1800" u="sng">
                <a:solidFill>
                  <a:schemeClr val="hlink"/>
                </a:solidFill>
                <a:hlinkClick r:id="rId3"/>
              </a:rPr>
              <a:t>Science Task Prescreen tool</a:t>
            </a:r>
            <a:r>
              <a:rPr lang="en-US" sz="1800"/>
              <a:t> to help identify major red flags in assessments, and the </a:t>
            </a:r>
            <a:r>
              <a:rPr lang="en-US" sz="1800" u="sng">
                <a:solidFill>
                  <a:schemeClr val="hlink"/>
                </a:solidFill>
                <a:hlinkClick r:id="rId4"/>
              </a:rPr>
              <a:t>Science Task Screener</a:t>
            </a:r>
            <a:r>
              <a:rPr lang="en-US" sz="1800"/>
              <a:t> to support an in-depth analysis of assessment tasks.</a:t>
            </a:r>
            <a:endParaRPr sz="1800"/>
          </a:p>
          <a:p>
            <a:pPr marL="0" lvl="0" indent="0" algn="l" rtl="0">
              <a:spcBef>
                <a:spcPts val="1000"/>
              </a:spcBef>
              <a:spcAft>
                <a:spcPts val="0"/>
              </a:spcAft>
              <a:buNone/>
            </a:pPr>
            <a:endParaRPr/>
          </a:p>
          <a:p>
            <a:pPr marL="0" lvl="0" indent="0" algn="l" rtl="0">
              <a:spcBef>
                <a:spcPts val="1000"/>
              </a:spcBef>
              <a:spcAft>
                <a:spcPts val="0"/>
              </a:spcAft>
              <a:buNone/>
            </a:pPr>
            <a:r>
              <a:rPr lang="en-US" sz="1400"/>
              <a:t>Source: </a:t>
            </a:r>
            <a:r>
              <a:rPr lang="en-US" sz="1400" u="sng">
                <a:solidFill>
                  <a:schemeClr val="hlink"/>
                </a:solidFill>
                <a:hlinkClick r:id="rId5"/>
              </a:rPr>
              <a:t>Task Annotation Project in Science (TAPS)</a:t>
            </a:r>
            <a:endParaRPr sz="1400"/>
          </a:p>
        </p:txBody>
      </p:sp>
      <p:sp>
        <p:nvSpPr>
          <p:cNvPr id="448" name="Google Shape;448;p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 Challenges and unknowns for fall re-entry</a:t>
            </a:r>
            <a:endParaRPr/>
          </a:p>
        </p:txBody>
      </p:sp>
      <p:sp>
        <p:nvSpPr>
          <p:cNvPr id="158" name="Google Shape;158;p23"/>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87350" algn="l" rtl="0">
              <a:spcBef>
                <a:spcPts val="0"/>
              </a:spcBef>
              <a:spcAft>
                <a:spcPts val="0"/>
              </a:spcAft>
              <a:buSzPts val="2500"/>
              <a:buChar char="•"/>
            </a:pPr>
            <a:r>
              <a:rPr lang="en-US" sz="2500"/>
              <a:t>Remote learning has placed new strains and challenges on students, families, and educators.</a:t>
            </a:r>
            <a:endParaRPr sz="2500"/>
          </a:p>
          <a:p>
            <a:pPr marL="457200" lvl="0" indent="-387350" algn="l" rtl="0">
              <a:spcBef>
                <a:spcPts val="1000"/>
              </a:spcBef>
              <a:spcAft>
                <a:spcPts val="0"/>
              </a:spcAft>
              <a:buSzPts val="2500"/>
              <a:buChar char="•"/>
            </a:pPr>
            <a:r>
              <a:rPr lang="en-US" sz="2500"/>
              <a:t>The closure of school buildings dramatically impacted teaching and learning. </a:t>
            </a:r>
            <a:endParaRPr sz="2500"/>
          </a:p>
          <a:p>
            <a:pPr marL="457200" lvl="0" indent="-387350" algn="l" rtl="0">
              <a:spcBef>
                <a:spcPts val="1000"/>
              </a:spcBef>
              <a:spcAft>
                <a:spcPts val="0"/>
              </a:spcAft>
              <a:buSzPts val="2500"/>
              <a:buChar char="•"/>
            </a:pPr>
            <a:r>
              <a:rPr lang="en-US" sz="2500"/>
              <a:t>Access to technology remains a challenge for educators and families. </a:t>
            </a:r>
            <a:endParaRPr sz="2500"/>
          </a:p>
          <a:p>
            <a:pPr marL="457200" lvl="0" indent="-387350" algn="l" rtl="0">
              <a:spcBef>
                <a:spcPts val="1000"/>
              </a:spcBef>
              <a:spcAft>
                <a:spcPts val="0"/>
              </a:spcAft>
              <a:buSzPts val="2500"/>
              <a:buChar char="•"/>
            </a:pPr>
            <a:r>
              <a:rPr lang="en-US" sz="2500"/>
              <a:t>We are all working with limited planning time and reacting to changing information as quickly as possible.</a:t>
            </a:r>
            <a:endParaRPr sz="2500"/>
          </a:p>
          <a:p>
            <a:pPr marL="457200" lvl="0" indent="-387350" algn="l" rtl="0">
              <a:spcBef>
                <a:spcPts val="1000"/>
              </a:spcBef>
              <a:spcAft>
                <a:spcPts val="0"/>
              </a:spcAft>
              <a:buSzPts val="2500"/>
              <a:buChar char="•"/>
            </a:pPr>
            <a:r>
              <a:rPr lang="en-US" sz="2500"/>
              <a:t>This crisis disproportionately affects our most vulnerable students in terms of their physical and mental health and also academically. Equity needs to be a top consideration. </a:t>
            </a:r>
            <a:endParaRPr sz="2500"/>
          </a:p>
          <a:p>
            <a:pPr marL="457200" lvl="0" indent="-387350" algn="l" rtl="0">
              <a:spcBef>
                <a:spcPts val="1000"/>
              </a:spcBef>
              <a:spcAft>
                <a:spcPts val="1000"/>
              </a:spcAft>
              <a:buSzPts val="2500"/>
              <a:buChar char="•"/>
            </a:pPr>
            <a:r>
              <a:rPr lang="en-US" sz="2500"/>
              <a:t>Teaching and learning has taken place over a spectrum this spring that is making Fall planning and re-entry challenging. </a:t>
            </a:r>
            <a:endParaRPr sz="2500"/>
          </a:p>
        </p:txBody>
      </p:sp>
      <p:sp>
        <p:nvSpPr>
          <p:cNvPr id="159" name="Google Shape;159;p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a:t>Assess prior knowledge </a:t>
            </a:r>
            <a:endParaRPr sz="2800"/>
          </a:p>
        </p:txBody>
      </p:sp>
      <p:sp>
        <p:nvSpPr>
          <p:cNvPr id="455" name="Google Shape;455;p5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Clr>
                <a:schemeClr val="accent2"/>
              </a:buClr>
              <a:buSzPts val="2400"/>
              <a:buChar char="•"/>
            </a:pPr>
            <a:r>
              <a:rPr lang="en-US" sz="2400">
                <a:solidFill>
                  <a:srgbClr val="000000"/>
                </a:solidFill>
                <a:highlight>
                  <a:srgbClr val="FFFFFF"/>
                </a:highlight>
              </a:rPr>
              <a:t>Activate and build students' background knowledge</a:t>
            </a:r>
            <a:endParaRPr sz="2400">
              <a:solidFill>
                <a:srgbClr val="000000"/>
              </a:solidFill>
              <a:highlight>
                <a:srgbClr val="FFFFFF"/>
              </a:highlight>
            </a:endParaRPr>
          </a:p>
          <a:p>
            <a:pPr marL="457200" lvl="0" indent="-381000" algn="l" rtl="0">
              <a:spcBef>
                <a:spcPts val="0"/>
              </a:spcBef>
              <a:spcAft>
                <a:spcPts val="0"/>
              </a:spcAft>
              <a:buClr>
                <a:schemeClr val="accent2"/>
              </a:buClr>
              <a:buSzPts val="2400"/>
              <a:buChar char="•"/>
            </a:pPr>
            <a:r>
              <a:rPr lang="en-US" sz="2400">
                <a:solidFill>
                  <a:srgbClr val="000000"/>
                </a:solidFill>
                <a:highlight>
                  <a:srgbClr val="FFFFFF"/>
                </a:highlight>
              </a:rPr>
              <a:t>Provides teachers with evidence</a:t>
            </a:r>
            <a:r>
              <a:rPr lang="en-US" sz="2400"/>
              <a:t> for what science ideas and practice competencies students are coming into the unit with</a:t>
            </a:r>
            <a:endParaRPr sz="2400"/>
          </a:p>
          <a:p>
            <a:pPr marL="457200" lvl="0" indent="-381000" algn="l" rtl="0">
              <a:spcBef>
                <a:spcPts val="0"/>
              </a:spcBef>
              <a:spcAft>
                <a:spcPts val="0"/>
              </a:spcAft>
              <a:buClr>
                <a:schemeClr val="accent2"/>
              </a:buClr>
              <a:buSzPts val="2400"/>
              <a:buChar char="•"/>
            </a:pPr>
            <a:r>
              <a:rPr lang="en-US" sz="2400"/>
              <a:t>Provides a diverse set of ideas on the table that teachers can leverage throughout the unit to support sensemaking</a:t>
            </a:r>
            <a:endParaRPr sz="2400"/>
          </a:p>
          <a:p>
            <a:pPr marL="457200" lvl="0" indent="-381000" algn="l" rtl="0">
              <a:spcBef>
                <a:spcPts val="0"/>
              </a:spcBef>
              <a:spcAft>
                <a:spcPts val="0"/>
              </a:spcAft>
              <a:buClr>
                <a:schemeClr val="accent2"/>
              </a:buClr>
              <a:buSzPts val="2400"/>
              <a:buChar char="•"/>
            </a:pPr>
            <a:r>
              <a:rPr lang="en-US" sz="2400">
                <a:solidFill>
                  <a:srgbClr val="000000"/>
                </a:solidFill>
                <a:highlight>
                  <a:srgbClr val="FFFFFF"/>
                </a:highlight>
              </a:rPr>
              <a:t>Engages students in the science and engineering practices to show initial understandings of a science idea </a:t>
            </a:r>
            <a:endParaRPr sz="2400"/>
          </a:p>
          <a:p>
            <a:pPr marL="457200" lvl="0" indent="-381000" algn="l" rtl="0">
              <a:spcBef>
                <a:spcPts val="0"/>
              </a:spcBef>
              <a:spcAft>
                <a:spcPts val="0"/>
              </a:spcAft>
              <a:buClr>
                <a:schemeClr val="accent2"/>
              </a:buClr>
              <a:buSzPts val="2400"/>
              <a:buChar char="•"/>
            </a:pPr>
            <a:r>
              <a:rPr lang="en-US" sz="2400"/>
              <a:t>Examples of pre-assessments include initial models, student questions, discussions, etc. </a:t>
            </a:r>
            <a:endParaRPr sz="2400"/>
          </a:p>
          <a:p>
            <a:pPr marL="0" lvl="0" indent="0" algn="l" rtl="0">
              <a:spcBef>
                <a:spcPts val="1000"/>
              </a:spcBef>
              <a:spcAft>
                <a:spcPts val="0"/>
              </a:spcAft>
              <a:buNone/>
            </a:pPr>
            <a:endParaRPr sz="2700"/>
          </a:p>
          <a:p>
            <a:pPr marL="0" lvl="0" indent="0" algn="l" rtl="0">
              <a:spcBef>
                <a:spcPts val="1000"/>
              </a:spcBef>
              <a:spcAft>
                <a:spcPts val="0"/>
              </a:spcAft>
              <a:buNone/>
            </a:pPr>
            <a:r>
              <a:rPr lang="en-US" sz="1800"/>
              <a:t>Resource: </a:t>
            </a:r>
            <a:r>
              <a:rPr lang="en-US" sz="1800">
                <a:solidFill>
                  <a:srgbClr val="484848"/>
                </a:solidFill>
                <a:highlight>
                  <a:srgbClr val="FFFFFF"/>
                </a:highlight>
              </a:rPr>
              <a:t>​</a:t>
            </a:r>
            <a:r>
              <a:rPr lang="en-US" sz="1800" u="sng">
                <a:solidFill>
                  <a:schemeClr val="hlink"/>
                </a:solidFill>
                <a:highlight>
                  <a:srgbClr val="FFFFFF"/>
                </a:highlight>
                <a:hlinkClick r:id="rId3"/>
              </a:rPr>
              <a:t>Instructional Leadership for Science Practices (ILSP) Science and Engineering Practices Tools </a:t>
            </a:r>
            <a:endParaRPr sz="1800">
              <a:solidFill>
                <a:srgbClr val="484848"/>
              </a:solidFill>
              <a:highlight>
                <a:srgbClr val="FFFFFF"/>
              </a:highlight>
            </a:endParaRPr>
          </a:p>
          <a:p>
            <a:pPr marL="0" lvl="0" indent="0" algn="l" rtl="0">
              <a:spcBef>
                <a:spcPts val="1000"/>
              </a:spcBef>
              <a:spcAft>
                <a:spcPts val="0"/>
              </a:spcAft>
              <a:buNone/>
            </a:pPr>
            <a:endParaRPr sz="2700"/>
          </a:p>
        </p:txBody>
      </p:sp>
      <p:sp>
        <p:nvSpPr>
          <p:cNvPr id="456" name="Google Shape;456;p5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Making thinking visible through models </a:t>
            </a:r>
            <a:endParaRPr/>
          </a:p>
        </p:txBody>
      </p:sp>
      <p:sp>
        <p:nvSpPr>
          <p:cNvPr id="463" name="Google Shape;463;p51"/>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300" b="1"/>
              <a:t>Developing models is a way for students to show their progress from partial to full understanding</a:t>
            </a:r>
            <a:endParaRPr sz="2300" b="1"/>
          </a:p>
          <a:p>
            <a:pPr marL="228600" lvl="0" indent="-165100" algn="l" rtl="0">
              <a:spcBef>
                <a:spcPts val="1000"/>
              </a:spcBef>
              <a:spcAft>
                <a:spcPts val="0"/>
              </a:spcAft>
              <a:buClr>
                <a:schemeClr val="accent2"/>
              </a:buClr>
              <a:buSzPts val="2200"/>
              <a:buChar char="•"/>
            </a:pPr>
            <a:r>
              <a:rPr lang="en-US" sz="2200">
                <a:solidFill>
                  <a:srgbClr val="000000"/>
                </a:solidFill>
              </a:rPr>
              <a:t>Supports students’ own sensemaking</a:t>
            </a:r>
            <a:endParaRPr sz="2200">
              <a:solidFill>
                <a:srgbClr val="000000"/>
              </a:solidFill>
            </a:endParaRPr>
          </a:p>
          <a:p>
            <a:pPr marL="228600" lvl="0" indent="-165100" algn="l" rtl="0">
              <a:spcBef>
                <a:spcPts val="1000"/>
              </a:spcBef>
              <a:spcAft>
                <a:spcPts val="0"/>
              </a:spcAft>
              <a:buClr>
                <a:schemeClr val="accent2"/>
              </a:buClr>
              <a:buSzPts val="2200"/>
              <a:buChar char="•"/>
            </a:pPr>
            <a:r>
              <a:rPr lang="en-US" sz="2200">
                <a:solidFill>
                  <a:srgbClr val="000000"/>
                </a:solidFill>
              </a:rPr>
              <a:t>Students can use models to share their ideas with each other to reach consensus</a:t>
            </a:r>
            <a:endParaRPr sz="2200">
              <a:solidFill>
                <a:srgbClr val="000000"/>
              </a:solidFill>
            </a:endParaRPr>
          </a:p>
          <a:p>
            <a:pPr marL="228600" lvl="0" indent="-165100" algn="l" rtl="0">
              <a:spcBef>
                <a:spcPts val="1000"/>
              </a:spcBef>
              <a:spcAft>
                <a:spcPts val="0"/>
              </a:spcAft>
              <a:buClr>
                <a:schemeClr val="accent2"/>
              </a:buClr>
              <a:buSzPts val="2200"/>
              <a:buChar char="•"/>
            </a:pPr>
            <a:r>
              <a:rPr lang="en-US" sz="2200">
                <a:solidFill>
                  <a:srgbClr val="000000"/>
                </a:solidFill>
              </a:rPr>
              <a:t>Students can use models to track their progress of what they have figured out</a:t>
            </a:r>
            <a:endParaRPr sz="2200">
              <a:solidFill>
                <a:srgbClr val="000000"/>
              </a:solidFill>
            </a:endParaRPr>
          </a:p>
          <a:p>
            <a:pPr marL="0" lvl="0" indent="0" algn="l" rtl="0">
              <a:spcBef>
                <a:spcPts val="1000"/>
              </a:spcBef>
              <a:spcAft>
                <a:spcPts val="0"/>
              </a:spcAft>
              <a:buNone/>
            </a:pPr>
            <a:endParaRPr sz="700">
              <a:solidFill>
                <a:srgbClr val="000000"/>
              </a:solidFill>
            </a:endParaRPr>
          </a:p>
          <a:p>
            <a:pPr marL="0" lvl="0" indent="0" algn="l" rtl="0">
              <a:spcBef>
                <a:spcPts val="1000"/>
              </a:spcBef>
              <a:spcAft>
                <a:spcPts val="0"/>
              </a:spcAft>
              <a:buNone/>
            </a:pPr>
            <a:r>
              <a:rPr lang="en-US" sz="2400" b="1">
                <a:solidFill>
                  <a:srgbClr val="000000"/>
                </a:solidFill>
              </a:rPr>
              <a:t>A model </a:t>
            </a:r>
            <a:endParaRPr sz="2400" b="1">
              <a:solidFill>
                <a:srgbClr val="000000"/>
              </a:solidFill>
            </a:endParaRPr>
          </a:p>
          <a:p>
            <a:pPr marL="228600" lvl="0" indent="-165100" algn="l" rtl="0">
              <a:spcBef>
                <a:spcPts val="1000"/>
              </a:spcBef>
              <a:spcAft>
                <a:spcPts val="0"/>
              </a:spcAft>
              <a:buClr>
                <a:schemeClr val="accent2"/>
              </a:buClr>
              <a:buSzPts val="2200"/>
              <a:buChar char="•"/>
            </a:pPr>
            <a:r>
              <a:rPr lang="en-US" sz="2200">
                <a:solidFill>
                  <a:srgbClr val="000000"/>
                </a:solidFill>
              </a:rPr>
              <a:t>is an abstract representation of phenomena that is a tool used to predict or explain the world</a:t>
            </a:r>
            <a:endParaRPr sz="2200">
              <a:solidFill>
                <a:srgbClr val="000000"/>
              </a:solidFill>
            </a:endParaRPr>
          </a:p>
          <a:p>
            <a:pPr marL="228600" lvl="0" indent="-165100" algn="l" rtl="0">
              <a:spcBef>
                <a:spcPts val="1000"/>
              </a:spcBef>
              <a:spcAft>
                <a:spcPts val="0"/>
              </a:spcAft>
              <a:buClr>
                <a:schemeClr val="accent2"/>
              </a:buClr>
              <a:buSzPts val="2200"/>
              <a:buChar char="•"/>
            </a:pPr>
            <a:r>
              <a:rPr lang="en-US" sz="2200">
                <a:solidFill>
                  <a:srgbClr val="000000"/>
                </a:solidFill>
              </a:rPr>
              <a:t>includes the phenomenon’s components, relationships, and explanatory mechanisms</a:t>
            </a:r>
            <a:endParaRPr sz="2200">
              <a:solidFill>
                <a:srgbClr val="000000"/>
              </a:solidFill>
            </a:endParaRPr>
          </a:p>
          <a:p>
            <a:pPr marL="228600" lvl="0" indent="-165100" algn="l" rtl="0">
              <a:spcBef>
                <a:spcPts val="1000"/>
              </a:spcBef>
              <a:spcAft>
                <a:spcPts val="0"/>
              </a:spcAft>
              <a:buClr>
                <a:schemeClr val="accent2"/>
              </a:buClr>
              <a:buSzPts val="2200"/>
              <a:buChar char="•"/>
            </a:pPr>
            <a:r>
              <a:rPr lang="en-US" sz="2200">
                <a:solidFill>
                  <a:srgbClr val="000000"/>
                </a:solidFill>
              </a:rPr>
              <a:t>can be represented as diagrams, 3-D objects, mathematical representations, analogies, or computer simulations.</a:t>
            </a:r>
            <a:endParaRPr sz="2200">
              <a:solidFill>
                <a:srgbClr val="000000"/>
              </a:solidFill>
            </a:endParaRPr>
          </a:p>
          <a:p>
            <a:pPr marL="0" lvl="0" indent="0" algn="l" rtl="0">
              <a:spcBef>
                <a:spcPts val="1000"/>
              </a:spcBef>
              <a:spcAft>
                <a:spcPts val="0"/>
              </a:spcAft>
              <a:buNone/>
            </a:pPr>
            <a:endParaRPr sz="2200"/>
          </a:p>
          <a:p>
            <a:pPr marL="228600" lvl="0" indent="-165100" algn="l" rtl="0">
              <a:spcBef>
                <a:spcPts val="1000"/>
              </a:spcBef>
              <a:spcAft>
                <a:spcPts val="0"/>
              </a:spcAft>
              <a:buClr>
                <a:schemeClr val="accent2"/>
              </a:buClr>
              <a:buSzPts val="2200"/>
              <a:buChar char="•"/>
            </a:pPr>
            <a:endParaRPr sz="2200"/>
          </a:p>
        </p:txBody>
      </p:sp>
      <p:sp>
        <p:nvSpPr>
          <p:cNvPr id="464" name="Google Shape;464;p5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1: Use initial models to assess prior knowledge  </a:t>
            </a:r>
            <a:r>
              <a:rPr lang="en-US" sz="2900"/>
              <a:t> </a:t>
            </a:r>
            <a:endParaRPr sz="2800"/>
          </a:p>
        </p:txBody>
      </p:sp>
      <p:sp>
        <p:nvSpPr>
          <p:cNvPr id="471" name="Google Shape;471;p52"/>
          <p:cNvSpPr txBox="1">
            <a:spLocks noGrp="1"/>
          </p:cNvSpPr>
          <p:nvPr>
            <p:ph type="body" idx="1"/>
          </p:nvPr>
        </p:nvSpPr>
        <p:spPr>
          <a:xfrm>
            <a:off x="323300" y="1137750"/>
            <a:ext cx="114312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a:solidFill>
                  <a:srgbClr val="000000"/>
                </a:solidFill>
              </a:rPr>
              <a:t>Pre-assessment:</a:t>
            </a:r>
            <a:r>
              <a:rPr lang="en-US" sz="2400">
                <a:solidFill>
                  <a:srgbClr val="000000"/>
                </a:solidFill>
              </a:rPr>
              <a:t> Have students create an initial drawing (or model)</a:t>
            </a:r>
            <a:r>
              <a:rPr lang="en-US" sz="2400" b="1">
                <a:solidFill>
                  <a:srgbClr val="000000"/>
                </a:solidFill>
              </a:rPr>
              <a:t> </a:t>
            </a:r>
            <a:r>
              <a:rPr lang="en-US" sz="2400">
                <a:solidFill>
                  <a:srgbClr val="000000"/>
                </a:solidFill>
              </a:rPr>
              <a:t>about what they </a:t>
            </a:r>
            <a:r>
              <a:rPr lang="en-US" sz="2400" i="1">
                <a:solidFill>
                  <a:srgbClr val="000000"/>
                </a:solidFill>
              </a:rPr>
              <a:t>think</a:t>
            </a:r>
            <a:r>
              <a:rPr lang="en-US" sz="2400">
                <a:solidFill>
                  <a:srgbClr val="000000"/>
                </a:solidFill>
              </a:rPr>
              <a:t> is happening of the selected phenomena or problem and share with you and other students. </a:t>
            </a:r>
            <a:endParaRPr sz="2400">
              <a:solidFill>
                <a:srgbClr val="000000"/>
              </a:solidFill>
            </a:endParaRPr>
          </a:p>
          <a:p>
            <a:pPr marL="0" lvl="0" indent="0" algn="l" rtl="0">
              <a:spcBef>
                <a:spcPts val="1000"/>
              </a:spcBef>
              <a:spcAft>
                <a:spcPts val="0"/>
              </a:spcAft>
              <a:buNone/>
            </a:pPr>
            <a:endParaRPr sz="2400">
              <a:solidFill>
                <a:srgbClr val="000000"/>
              </a:solidFill>
            </a:endParaRPr>
          </a:p>
          <a:p>
            <a:pPr marL="0" lvl="0" indent="0" algn="l" rtl="0">
              <a:spcBef>
                <a:spcPts val="1000"/>
              </a:spcBef>
              <a:spcAft>
                <a:spcPts val="0"/>
              </a:spcAft>
              <a:buNone/>
            </a:pPr>
            <a:r>
              <a:rPr lang="en-US" sz="2400" b="1" u="sng">
                <a:solidFill>
                  <a:srgbClr val="000000"/>
                </a:solidFill>
              </a:rPr>
              <a:t>Assessment goal is to elicit students initial ideas and prior knowledge</a:t>
            </a:r>
            <a:r>
              <a:rPr lang="en-US" sz="2400" b="1">
                <a:solidFill>
                  <a:srgbClr val="000000"/>
                </a:solidFill>
              </a:rPr>
              <a:t>:</a:t>
            </a:r>
            <a:endParaRPr sz="2400" b="1">
              <a:solidFill>
                <a:srgbClr val="000000"/>
              </a:solidFill>
            </a:endParaRPr>
          </a:p>
          <a:p>
            <a:pPr marL="457200" lvl="0" indent="-381000" algn="l" rtl="0">
              <a:spcBef>
                <a:spcPts val="0"/>
              </a:spcBef>
              <a:spcAft>
                <a:spcPts val="0"/>
              </a:spcAft>
              <a:buClr>
                <a:schemeClr val="accent2"/>
              </a:buClr>
              <a:buSzPts val="2400"/>
              <a:buFont typeface="Quattrocento Sans"/>
              <a:buChar char="●"/>
            </a:pPr>
            <a:r>
              <a:rPr lang="en-US" sz="2400">
                <a:solidFill>
                  <a:srgbClr val="000000"/>
                </a:solidFill>
              </a:rPr>
              <a:t>To get students’ initial ideas, prior knowledge and experiences on the table</a:t>
            </a:r>
            <a:endParaRPr sz="2400">
              <a:solidFill>
                <a:srgbClr val="000000"/>
              </a:solidFill>
            </a:endParaRPr>
          </a:p>
          <a:p>
            <a:pPr marL="457200" lvl="0" indent="-381000" algn="l" rtl="0">
              <a:spcBef>
                <a:spcPts val="0"/>
              </a:spcBef>
              <a:spcAft>
                <a:spcPts val="0"/>
              </a:spcAft>
              <a:buClr>
                <a:schemeClr val="accent2"/>
              </a:buClr>
              <a:buSzPts val="2400"/>
              <a:buFont typeface="Quattrocento Sans"/>
              <a:buChar char="●"/>
            </a:pPr>
            <a:r>
              <a:rPr lang="en-US" sz="2400">
                <a:solidFill>
                  <a:srgbClr val="000000"/>
                </a:solidFill>
              </a:rPr>
              <a:t>To provide a supportive opportunity for students to make sense of what may not be fully formed ideas (either their own ideas or those of others).</a:t>
            </a:r>
            <a:endParaRPr sz="2400">
              <a:solidFill>
                <a:srgbClr val="000000"/>
              </a:solidFill>
            </a:endParaRPr>
          </a:p>
          <a:p>
            <a:pPr marL="457200" lvl="0" indent="-381000" algn="l" rtl="0">
              <a:spcBef>
                <a:spcPts val="0"/>
              </a:spcBef>
              <a:spcAft>
                <a:spcPts val="0"/>
              </a:spcAft>
              <a:buClr>
                <a:schemeClr val="accent2"/>
              </a:buClr>
              <a:buSzPts val="2400"/>
              <a:buFont typeface="Quattrocento Sans"/>
              <a:buChar char="●"/>
            </a:pPr>
            <a:r>
              <a:rPr lang="en-US" sz="2400">
                <a:solidFill>
                  <a:srgbClr val="000000"/>
                </a:solidFill>
              </a:rPr>
              <a:t>Help students realize that there are gaps in our understanding to promote curiosity and what we could do next to figure something out.   </a:t>
            </a:r>
            <a:endParaRPr sz="2400">
              <a:solidFill>
                <a:srgbClr val="000000"/>
              </a:solidFill>
            </a:endParaRPr>
          </a:p>
          <a:p>
            <a:pPr marL="0" lvl="0" indent="0" algn="l" rtl="0">
              <a:spcBef>
                <a:spcPts val="1000"/>
              </a:spcBef>
              <a:spcAft>
                <a:spcPts val="0"/>
              </a:spcAft>
              <a:buNone/>
            </a:pPr>
            <a:endParaRPr sz="2400"/>
          </a:p>
        </p:txBody>
      </p:sp>
      <p:sp>
        <p:nvSpPr>
          <p:cNvPr id="472" name="Google Shape;472;p5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1: Assessing Initial models </a:t>
            </a:r>
            <a:endParaRPr/>
          </a:p>
        </p:txBody>
      </p:sp>
      <p:sp>
        <p:nvSpPr>
          <p:cNvPr id="479" name="Google Shape;479;p53"/>
          <p:cNvSpPr txBox="1">
            <a:spLocks noGrp="1"/>
          </p:cNvSpPr>
          <p:nvPr>
            <p:ph type="body" idx="1"/>
          </p:nvPr>
        </p:nvSpPr>
        <p:spPr>
          <a:xfrm>
            <a:off x="567750" y="1216925"/>
            <a:ext cx="4831200" cy="5040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600">
              <a:solidFill>
                <a:srgbClr val="000000"/>
              </a:solidFill>
            </a:endParaRPr>
          </a:p>
          <a:p>
            <a:pPr marL="0" lvl="0" indent="0" algn="l" rtl="0">
              <a:lnSpc>
                <a:spcPct val="115000"/>
              </a:lnSpc>
              <a:spcBef>
                <a:spcPts val="0"/>
              </a:spcBef>
              <a:spcAft>
                <a:spcPts val="0"/>
              </a:spcAft>
              <a:buNone/>
            </a:pPr>
            <a:r>
              <a:rPr lang="en-US" sz="2600">
                <a:solidFill>
                  <a:srgbClr val="000000"/>
                </a:solidFill>
              </a:rPr>
              <a:t>Use the models to  </a:t>
            </a:r>
            <a:endParaRPr sz="2600">
              <a:solidFill>
                <a:srgbClr val="000000"/>
              </a:solidFill>
            </a:endParaRPr>
          </a:p>
          <a:p>
            <a:pPr marL="457200" lvl="0" indent="-393700" algn="l" rtl="0">
              <a:lnSpc>
                <a:spcPct val="115000"/>
              </a:lnSpc>
              <a:spcBef>
                <a:spcPts val="0"/>
              </a:spcBef>
              <a:spcAft>
                <a:spcPts val="0"/>
              </a:spcAft>
              <a:buClr>
                <a:schemeClr val="accent2"/>
              </a:buClr>
              <a:buSzPts val="2600"/>
              <a:buFont typeface="Quattrocento Sans"/>
              <a:buChar char="●"/>
            </a:pPr>
            <a:r>
              <a:rPr lang="en-US" sz="2600">
                <a:solidFill>
                  <a:srgbClr val="000000"/>
                </a:solidFill>
              </a:rPr>
              <a:t>indicate students’ areas of strengths and challenges </a:t>
            </a:r>
            <a:endParaRPr sz="2600">
              <a:solidFill>
                <a:srgbClr val="000000"/>
              </a:solidFill>
            </a:endParaRPr>
          </a:p>
          <a:p>
            <a:pPr marL="457200" lvl="0" indent="-393700" algn="l" rtl="0">
              <a:lnSpc>
                <a:spcPct val="115000"/>
              </a:lnSpc>
              <a:spcBef>
                <a:spcPts val="0"/>
              </a:spcBef>
              <a:spcAft>
                <a:spcPts val="0"/>
              </a:spcAft>
              <a:buClr>
                <a:schemeClr val="accent2"/>
              </a:buClr>
              <a:buSzPts val="2600"/>
              <a:buFont typeface="Quattrocento Sans"/>
              <a:buChar char="●"/>
            </a:pPr>
            <a:r>
              <a:rPr lang="en-US" sz="2600">
                <a:solidFill>
                  <a:srgbClr val="000000"/>
                </a:solidFill>
              </a:rPr>
              <a:t>highlight areas where students may need additional support or practice</a:t>
            </a:r>
            <a:endParaRPr sz="2600">
              <a:solidFill>
                <a:srgbClr val="000000"/>
              </a:solidFill>
            </a:endParaRPr>
          </a:p>
          <a:p>
            <a:pPr marL="457200" lvl="0" indent="-393700" algn="l" rtl="0">
              <a:lnSpc>
                <a:spcPct val="115000"/>
              </a:lnSpc>
              <a:spcBef>
                <a:spcPts val="0"/>
              </a:spcBef>
              <a:spcAft>
                <a:spcPts val="0"/>
              </a:spcAft>
              <a:buClr>
                <a:schemeClr val="accent2"/>
              </a:buClr>
              <a:buSzPts val="2600"/>
              <a:buChar char="●"/>
            </a:pPr>
            <a:r>
              <a:rPr lang="en-US" sz="2600">
                <a:solidFill>
                  <a:srgbClr val="000000"/>
                </a:solidFill>
              </a:rPr>
              <a:t>inform next steps for instruction and student learning</a:t>
            </a:r>
            <a:endParaRPr sz="2600">
              <a:solidFill>
                <a:srgbClr val="000000"/>
              </a:solidFill>
            </a:endParaRPr>
          </a:p>
          <a:p>
            <a:pPr marL="0" lvl="0" indent="0" algn="l" rtl="0">
              <a:lnSpc>
                <a:spcPct val="115000"/>
              </a:lnSpc>
              <a:spcBef>
                <a:spcPts val="0"/>
              </a:spcBef>
              <a:spcAft>
                <a:spcPts val="0"/>
              </a:spcAft>
              <a:buNone/>
            </a:pPr>
            <a:endParaRPr sz="2600">
              <a:solidFill>
                <a:srgbClr val="000000"/>
              </a:solidFill>
            </a:endParaRPr>
          </a:p>
          <a:p>
            <a:pPr marL="0" lvl="0" indent="0" algn="l" rtl="0">
              <a:spcBef>
                <a:spcPts val="1000"/>
              </a:spcBef>
              <a:spcAft>
                <a:spcPts val="0"/>
              </a:spcAft>
              <a:buNone/>
            </a:pPr>
            <a:endParaRPr sz="2600"/>
          </a:p>
        </p:txBody>
      </p:sp>
      <p:sp>
        <p:nvSpPr>
          <p:cNvPr id="480" name="Google Shape;480;p5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pic>
        <p:nvPicPr>
          <p:cNvPr id="481" name="Google Shape;481;p53" descr="initial model of sound waves"/>
          <p:cNvPicPr preferRelativeResize="0"/>
          <p:nvPr/>
        </p:nvPicPr>
        <p:blipFill>
          <a:blip r:embed="rId3">
            <a:alphaModFix/>
          </a:blip>
          <a:stretch>
            <a:fillRect/>
          </a:stretch>
        </p:blipFill>
        <p:spPr>
          <a:xfrm>
            <a:off x="5711225" y="1488400"/>
            <a:ext cx="6118150" cy="4036700"/>
          </a:xfrm>
          <a:prstGeom prst="rect">
            <a:avLst/>
          </a:prstGeom>
          <a:noFill/>
          <a:ln w="25400" cap="flat" cmpd="sng">
            <a:solidFill>
              <a:srgbClr val="000000"/>
            </a:solidFill>
            <a:prstDash val="solid"/>
            <a:miter lim="8000"/>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4"/>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2:  Moving from Initial ideas to greater understanding </a:t>
            </a:r>
            <a:endParaRPr/>
          </a:p>
        </p:txBody>
      </p:sp>
      <p:sp>
        <p:nvSpPr>
          <p:cNvPr id="488" name="Google Shape;488;p5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pic>
        <p:nvPicPr>
          <p:cNvPr id="489" name="Google Shape;489;p54" descr="initial model of sound waves"/>
          <p:cNvPicPr preferRelativeResize="0"/>
          <p:nvPr/>
        </p:nvPicPr>
        <p:blipFill>
          <a:blip r:embed="rId3">
            <a:alphaModFix/>
          </a:blip>
          <a:stretch>
            <a:fillRect/>
          </a:stretch>
        </p:blipFill>
        <p:spPr>
          <a:xfrm>
            <a:off x="234225" y="1121100"/>
            <a:ext cx="3730000" cy="2461025"/>
          </a:xfrm>
          <a:prstGeom prst="rect">
            <a:avLst/>
          </a:prstGeom>
          <a:noFill/>
          <a:ln w="25400" cap="flat" cmpd="sng">
            <a:solidFill>
              <a:srgbClr val="000000"/>
            </a:solidFill>
            <a:prstDash val="solid"/>
            <a:miter lim="8000"/>
            <a:headEnd type="none" w="sm" len="sm"/>
            <a:tailEnd type="none" w="sm" len="sm"/>
          </a:ln>
        </p:spPr>
      </p:pic>
      <p:pic>
        <p:nvPicPr>
          <p:cNvPr id="490" name="Google Shape;490;p54" descr="model of sound movement"/>
          <p:cNvPicPr preferRelativeResize="0"/>
          <p:nvPr/>
        </p:nvPicPr>
        <p:blipFill>
          <a:blip r:embed="rId4">
            <a:alphaModFix/>
          </a:blip>
          <a:stretch>
            <a:fillRect/>
          </a:stretch>
        </p:blipFill>
        <p:spPr>
          <a:xfrm>
            <a:off x="3963088" y="2658475"/>
            <a:ext cx="4580225" cy="2390300"/>
          </a:xfrm>
          <a:prstGeom prst="rect">
            <a:avLst/>
          </a:prstGeom>
          <a:noFill/>
          <a:ln w="25400" cap="flat" cmpd="sng">
            <a:solidFill>
              <a:srgbClr val="000000"/>
            </a:solidFill>
            <a:prstDash val="solid"/>
            <a:miter lim="8000"/>
            <a:headEnd type="none" w="sm" len="sm"/>
            <a:tailEnd type="none" w="sm" len="sm"/>
          </a:ln>
        </p:spPr>
      </p:pic>
      <p:pic>
        <p:nvPicPr>
          <p:cNvPr id="491" name="Google Shape;491;p54" descr="final model of sound movement"/>
          <p:cNvPicPr preferRelativeResize="0"/>
          <p:nvPr/>
        </p:nvPicPr>
        <p:blipFill>
          <a:blip r:embed="rId5">
            <a:alphaModFix/>
          </a:blip>
          <a:stretch>
            <a:fillRect/>
          </a:stretch>
        </p:blipFill>
        <p:spPr>
          <a:xfrm>
            <a:off x="7962225" y="3647775"/>
            <a:ext cx="4039950" cy="2807425"/>
          </a:xfrm>
          <a:prstGeom prst="rect">
            <a:avLst/>
          </a:prstGeom>
          <a:noFill/>
          <a:ln w="25400" cap="flat" cmpd="sng">
            <a:solidFill>
              <a:srgbClr val="000000"/>
            </a:solidFill>
            <a:prstDash val="solid"/>
            <a:miter lim="8000"/>
            <a:headEnd type="none" w="sm" len="sm"/>
            <a:tailEnd type="none" w="sm" len="sm"/>
          </a:ln>
        </p:spPr>
      </p:pic>
      <p:sp>
        <p:nvSpPr>
          <p:cNvPr id="492" name="Google Shape;492;p54"/>
          <p:cNvSpPr txBox="1"/>
          <p:nvPr/>
        </p:nvSpPr>
        <p:spPr>
          <a:xfrm>
            <a:off x="828700" y="3734500"/>
            <a:ext cx="19575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a:latin typeface="Quattrocento Sans"/>
                <a:ea typeface="Quattrocento Sans"/>
                <a:cs typeface="Quattrocento Sans"/>
                <a:sym typeface="Quattrocento Sans"/>
              </a:rPr>
              <a:t>Pre-Assessment </a:t>
            </a:r>
            <a:endParaRPr sz="1700" b="1">
              <a:latin typeface="Quattrocento Sans"/>
              <a:ea typeface="Quattrocento Sans"/>
              <a:cs typeface="Quattrocento Sans"/>
              <a:sym typeface="Quattrocento Sans"/>
            </a:endParaRPr>
          </a:p>
        </p:txBody>
      </p:sp>
      <p:sp>
        <p:nvSpPr>
          <p:cNvPr id="493" name="Google Shape;493;p54"/>
          <p:cNvSpPr txBox="1"/>
          <p:nvPr/>
        </p:nvSpPr>
        <p:spPr>
          <a:xfrm>
            <a:off x="4495825" y="5115625"/>
            <a:ext cx="2019300" cy="67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a:latin typeface="Quattrocento Sans"/>
                <a:ea typeface="Quattrocento Sans"/>
                <a:cs typeface="Quattrocento Sans"/>
                <a:sym typeface="Quattrocento Sans"/>
              </a:rPr>
              <a:t>Formative Assessment </a:t>
            </a:r>
            <a:endParaRPr sz="1700" b="1">
              <a:latin typeface="Quattrocento Sans"/>
              <a:ea typeface="Quattrocento Sans"/>
              <a:cs typeface="Quattrocento Sans"/>
              <a:sym typeface="Quattrocento Sans"/>
            </a:endParaRPr>
          </a:p>
        </p:txBody>
      </p:sp>
      <p:sp>
        <p:nvSpPr>
          <p:cNvPr id="494" name="Google Shape;494;p54"/>
          <p:cNvSpPr txBox="1"/>
          <p:nvPr/>
        </p:nvSpPr>
        <p:spPr>
          <a:xfrm>
            <a:off x="9415475" y="2971800"/>
            <a:ext cx="2257500" cy="61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a:latin typeface="Quattrocento Sans"/>
                <a:ea typeface="Quattrocento Sans"/>
                <a:cs typeface="Quattrocento Sans"/>
                <a:sym typeface="Quattrocento Sans"/>
              </a:rPr>
              <a:t>Summative Assessment </a:t>
            </a:r>
            <a:endParaRPr sz="1700" b="1">
              <a:latin typeface="Quattrocento Sans"/>
              <a:ea typeface="Quattrocento Sans"/>
              <a:cs typeface="Quattrocento Sans"/>
              <a:sym typeface="Quattrocen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55" descr="rubric to assess model"/>
          <p:cNvPicPr preferRelativeResize="0"/>
          <p:nvPr/>
        </p:nvPicPr>
        <p:blipFill>
          <a:blip r:embed="rId3">
            <a:alphaModFix/>
          </a:blip>
          <a:stretch>
            <a:fillRect/>
          </a:stretch>
        </p:blipFill>
        <p:spPr>
          <a:xfrm>
            <a:off x="5696175" y="3682525"/>
            <a:ext cx="6353251" cy="2348975"/>
          </a:xfrm>
          <a:prstGeom prst="rect">
            <a:avLst/>
          </a:prstGeom>
          <a:noFill/>
          <a:ln>
            <a:noFill/>
          </a:ln>
        </p:spPr>
      </p:pic>
      <p:pic>
        <p:nvPicPr>
          <p:cNvPr id="500" name="Google Shape;500;p55" descr="rubric to assess model"/>
          <p:cNvPicPr preferRelativeResize="0"/>
          <p:nvPr/>
        </p:nvPicPr>
        <p:blipFill>
          <a:blip r:embed="rId4">
            <a:alphaModFix/>
          </a:blip>
          <a:stretch>
            <a:fillRect/>
          </a:stretch>
        </p:blipFill>
        <p:spPr>
          <a:xfrm>
            <a:off x="240950" y="1027225"/>
            <a:ext cx="5592501" cy="5126474"/>
          </a:xfrm>
          <a:prstGeom prst="rect">
            <a:avLst/>
          </a:prstGeom>
          <a:noFill/>
          <a:ln>
            <a:noFill/>
          </a:ln>
        </p:spPr>
      </p:pic>
      <p:sp>
        <p:nvSpPr>
          <p:cNvPr id="501" name="Google Shape;501;p5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3: Rubric to assess models  </a:t>
            </a:r>
            <a:endParaRPr/>
          </a:p>
        </p:txBody>
      </p:sp>
      <p:sp>
        <p:nvSpPr>
          <p:cNvPr id="502" name="Google Shape;502;p5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
        <p:nvSpPr>
          <p:cNvPr id="503" name="Google Shape;503;p55"/>
          <p:cNvSpPr txBox="1"/>
          <p:nvPr/>
        </p:nvSpPr>
        <p:spPr>
          <a:xfrm>
            <a:off x="6023250" y="1643200"/>
            <a:ext cx="5699100" cy="12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latin typeface="Quattrocento Sans"/>
                <a:ea typeface="Quattrocento Sans"/>
                <a:cs typeface="Quattrocento Sans"/>
                <a:sym typeface="Quattrocento Sans"/>
              </a:rPr>
              <a:t>Assessing Standard:</a:t>
            </a:r>
            <a:r>
              <a:rPr lang="en-US" sz="1500">
                <a:latin typeface="Quattrocento Sans"/>
                <a:ea typeface="Quattrocento Sans"/>
                <a:cs typeface="Quattrocento Sans"/>
                <a:sym typeface="Quattrocento Sans"/>
              </a:rPr>
              <a:t> 5-LS1-1. Ask testable questions about the process by which plants use air, water, and energy from sunlight to produce sugars and plant materials needed for growth and reproduction. </a:t>
            </a:r>
            <a:endParaRPr sz="1500">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504" name="Google Shape;504;p55"/>
          <p:cNvSpPr txBox="1"/>
          <p:nvPr/>
        </p:nvSpPr>
        <p:spPr>
          <a:xfrm>
            <a:off x="6661850" y="6153700"/>
            <a:ext cx="2457900" cy="4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Source: </a:t>
            </a:r>
            <a:r>
              <a:rPr lang="en-US" u="sng">
                <a:solidFill>
                  <a:schemeClr val="hlink"/>
                </a:solidFill>
                <a:latin typeface="Quattrocento Sans"/>
                <a:ea typeface="Quattrocento Sans"/>
                <a:cs typeface="Quattrocento Sans"/>
                <a:sym typeface="Quattrocento Sans"/>
                <a:hlinkClick r:id="rId5"/>
              </a:rPr>
              <a:t>OpenSciEd </a:t>
            </a:r>
            <a:endParaRPr>
              <a:latin typeface="Quattrocento Sans"/>
              <a:ea typeface="Quattrocento Sans"/>
              <a:cs typeface="Quattrocento Sans"/>
              <a:sym typeface="Quattrocento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Provide opportunities for students to track and assess their progress</a:t>
            </a:r>
            <a:endParaRPr/>
          </a:p>
        </p:txBody>
      </p:sp>
      <p:sp>
        <p:nvSpPr>
          <p:cNvPr id="511" name="Google Shape;511;p56"/>
          <p:cNvSpPr txBox="1">
            <a:spLocks noGrp="1"/>
          </p:cNvSpPr>
          <p:nvPr>
            <p:ph type="body" idx="1"/>
          </p:nvPr>
        </p:nvSpPr>
        <p:spPr>
          <a:xfrm>
            <a:off x="366775" y="1190525"/>
            <a:ext cx="5236500" cy="252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Student notebook example</a:t>
            </a:r>
            <a:endParaRPr b="1"/>
          </a:p>
          <a:p>
            <a:pPr marL="457200" lvl="0" indent="-342900" algn="l" rtl="0">
              <a:spcBef>
                <a:spcPts val="1000"/>
              </a:spcBef>
              <a:spcAft>
                <a:spcPts val="0"/>
              </a:spcAft>
              <a:buSzPts val="1800"/>
              <a:buChar char="•"/>
            </a:pPr>
            <a:r>
              <a:rPr lang="en-US" sz="1800" b="1"/>
              <a:t>Use student notebooks to formatively assess student progress.</a:t>
            </a:r>
            <a:endParaRPr sz="1800" b="1"/>
          </a:p>
          <a:p>
            <a:pPr marL="457200" lvl="0" indent="-342900" algn="l" rtl="0">
              <a:spcBef>
                <a:spcPts val="0"/>
              </a:spcBef>
              <a:spcAft>
                <a:spcPts val="0"/>
              </a:spcAft>
              <a:buSzPts val="1800"/>
              <a:buChar char="•"/>
            </a:pPr>
            <a:r>
              <a:rPr lang="en-US" sz="1800" b="1"/>
              <a:t>Students can also use notebooks as self-assessments as they track and document their progress to access to build their understanding.</a:t>
            </a:r>
            <a:endParaRPr sz="1800" b="1"/>
          </a:p>
          <a:p>
            <a:pPr marL="0" lvl="0" indent="0" algn="l" rtl="0">
              <a:spcBef>
                <a:spcPts val="1000"/>
              </a:spcBef>
              <a:spcAft>
                <a:spcPts val="0"/>
              </a:spcAft>
              <a:buNone/>
            </a:pPr>
            <a:r>
              <a:rPr lang="en-US" sz="1800"/>
              <a:t>Use the </a:t>
            </a:r>
            <a:endParaRPr sz="1800"/>
          </a:p>
          <a:p>
            <a:pPr marL="0" lvl="0" indent="0" algn="l" rtl="0">
              <a:spcBef>
                <a:spcPts val="1000"/>
              </a:spcBef>
              <a:spcAft>
                <a:spcPts val="0"/>
              </a:spcAft>
              <a:buNone/>
            </a:pPr>
            <a:endParaRPr sz="1800"/>
          </a:p>
        </p:txBody>
      </p:sp>
      <p:sp>
        <p:nvSpPr>
          <p:cNvPr id="512" name="Google Shape;512;p5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pic>
        <p:nvPicPr>
          <p:cNvPr id="513" name="Google Shape;513;p56" descr="example of a student notebook entry"/>
          <p:cNvPicPr preferRelativeResize="0"/>
          <p:nvPr/>
        </p:nvPicPr>
        <p:blipFill rotWithShape="1">
          <a:blip r:embed="rId3">
            <a:alphaModFix/>
          </a:blip>
          <a:srcRect l="25973" t="22796" r="27941" b="5245"/>
          <a:stretch/>
        </p:blipFill>
        <p:spPr>
          <a:xfrm>
            <a:off x="6096012" y="1309175"/>
            <a:ext cx="5618602" cy="4706701"/>
          </a:xfrm>
          <a:prstGeom prst="rect">
            <a:avLst/>
          </a:prstGeom>
          <a:noFill/>
          <a:ln>
            <a:noFill/>
          </a:ln>
        </p:spPr>
      </p:pic>
      <p:pic>
        <p:nvPicPr>
          <p:cNvPr id="514" name="Google Shape;514;p56" descr="example of a student notebook entry"/>
          <p:cNvPicPr preferRelativeResize="0"/>
          <p:nvPr/>
        </p:nvPicPr>
        <p:blipFill rotWithShape="1">
          <a:blip r:embed="rId4">
            <a:alphaModFix/>
          </a:blip>
          <a:srcRect l="25400" t="34656" r="27837" b="29718"/>
          <a:stretch/>
        </p:blipFill>
        <p:spPr>
          <a:xfrm>
            <a:off x="242925" y="3822925"/>
            <a:ext cx="5701224" cy="23300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Resources </a:t>
            </a:r>
            <a:endParaRPr/>
          </a:p>
        </p:txBody>
      </p:sp>
      <p:sp>
        <p:nvSpPr>
          <p:cNvPr id="521" name="Google Shape;521;p57"/>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100" b="1"/>
              <a:t>General Curriculum Planning</a:t>
            </a:r>
            <a:endParaRPr sz="2100" b="1"/>
          </a:p>
          <a:p>
            <a:pPr marL="457200" lvl="0" indent="-361950" algn="l" rtl="0">
              <a:spcBef>
                <a:spcPts val="1000"/>
              </a:spcBef>
              <a:spcAft>
                <a:spcPts val="0"/>
              </a:spcAft>
              <a:buClr>
                <a:schemeClr val="accent2"/>
              </a:buClr>
              <a:buSzPts val="2100"/>
              <a:buChar char="•"/>
            </a:pPr>
            <a:r>
              <a:rPr lang="en-US" sz="2100"/>
              <a:t>DESE- </a:t>
            </a:r>
            <a:r>
              <a:rPr lang="en-US" sz="2100" u="sng">
                <a:solidFill>
                  <a:schemeClr val="hlink"/>
                </a:solidFill>
                <a:hlinkClick r:id="rId3"/>
              </a:rPr>
              <a:t>Standards Navigator</a:t>
            </a:r>
            <a:r>
              <a:rPr lang="en-US" sz="2100"/>
              <a:t> </a:t>
            </a:r>
            <a:endParaRPr sz="2100"/>
          </a:p>
          <a:p>
            <a:pPr marL="457200" lvl="0" indent="-361950" algn="l" rtl="0">
              <a:spcBef>
                <a:spcPts val="0"/>
              </a:spcBef>
              <a:spcAft>
                <a:spcPts val="0"/>
              </a:spcAft>
              <a:buClr>
                <a:schemeClr val="accent2"/>
              </a:buClr>
              <a:buSzPts val="2100"/>
              <a:buChar char="•"/>
            </a:pPr>
            <a:r>
              <a:rPr lang="en-US" sz="2100"/>
              <a:t>Rennie Center - </a:t>
            </a:r>
            <a:r>
              <a:rPr lang="en-US" sz="2100" u="sng">
                <a:solidFill>
                  <a:schemeClr val="hlink"/>
                </a:solidFill>
                <a:hlinkClick r:id="rId4"/>
              </a:rPr>
              <a:t>Back-to-School Blueprint: Accessing Grade-Level Content</a:t>
            </a:r>
            <a:endParaRPr sz="2100"/>
          </a:p>
          <a:p>
            <a:pPr marL="457200" lvl="0" indent="-361950" algn="l" rtl="0">
              <a:spcBef>
                <a:spcPts val="0"/>
              </a:spcBef>
              <a:spcAft>
                <a:spcPts val="0"/>
              </a:spcAft>
              <a:buClr>
                <a:schemeClr val="accent2"/>
              </a:buClr>
              <a:buSzPts val="2100"/>
              <a:buChar char="•"/>
            </a:pPr>
            <a:r>
              <a:rPr lang="en-US" sz="2100"/>
              <a:t>TNTP</a:t>
            </a:r>
            <a:r>
              <a:rPr lang="en-US" sz="2100">
                <a:solidFill>
                  <a:srgbClr val="000000"/>
                </a:solidFill>
              </a:rPr>
              <a:t>-</a:t>
            </a:r>
            <a:r>
              <a:rPr lang="en-US" sz="2100" u="sng">
                <a:solidFill>
                  <a:schemeClr val="hlink"/>
                </a:solidFill>
                <a:hlinkClick r:id="rId5"/>
              </a:rPr>
              <a:t> </a:t>
            </a:r>
            <a:r>
              <a:rPr lang="en-US" sz="2100" u="sng">
                <a:solidFill>
                  <a:schemeClr val="hlink"/>
                </a:solidFill>
                <a:highlight>
                  <a:srgbClr val="FFFFFF"/>
                </a:highlight>
                <a:hlinkClick r:id="rId5"/>
              </a:rPr>
              <a:t>COVID-19 SCHOOL RESPONSE TOOLKIT</a:t>
            </a:r>
            <a:r>
              <a:rPr lang="en-US" sz="2100">
                <a:solidFill>
                  <a:srgbClr val="000000"/>
                </a:solidFill>
                <a:highlight>
                  <a:srgbClr val="FFFFFF"/>
                </a:highlight>
              </a:rPr>
              <a:t>, and </a:t>
            </a:r>
            <a:r>
              <a:rPr lang="en-US" sz="2100" u="sng">
                <a:solidFill>
                  <a:schemeClr val="hlink"/>
                </a:solidFill>
                <a:highlight>
                  <a:srgbClr val="FFFFFF"/>
                </a:highlight>
                <a:hlinkClick r:id="rId6"/>
              </a:rPr>
              <a:t>Opportunity Myth</a:t>
            </a:r>
            <a:r>
              <a:rPr lang="en-US" sz="2100">
                <a:solidFill>
                  <a:srgbClr val="000000"/>
                </a:solidFill>
                <a:highlight>
                  <a:srgbClr val="FFFFFF"/>
                </a:highlight>
              </a:rPr>
              <a:t> </a:t>
            </a:r>
            <a:endParaRPr sz="2100">
              <a:solidFill>
                <a:srgbClr val="000000"/>
              </a:solidFill>
              <a:highlight>
                <a:srgbClr val="FFFFFF"/>
              </a:highlight>
            </a:endParaRPr>
          </a:p>
          <a:p>
            <a:pPr marL="457200" lvl="0" indent="-361950" algn="l" rtl="0">
              <a:spcBef>
                <a:spcPts val="0"/>
              </a:spcBef>
              <a:spcAft>
                <a:spcPts val="0"/>
              </a:spcAft>
              <a:buClr>
                <a:schemeClr val="accent2"/>
              </a:buClr>
              <a:buSzPts val="2100"/>
              <a:buChar char="•"/>
            </a:pPr>
            <a:r>
              <a:rPr lang="en-US" sz="2100">
                <a:solidFill>
                  <a:srgbClr val="000000"/>
                </a:solidFill>
                <a:highlight>
                  <a:srgbClr val="FFFFFF"/>
                </a:highlight>
              </a:rPr>
              <a:t>EdWeek- </a:t>
            </a:r>
            <a:r>
              <a:rPr lang="en-US" sz="2100" u="sng">
                <a:solidFill>
                  <a:schemeClr val="hlink"/>
                </a:solidFill>
                <a:hlinkClick r:id="rId7"/>
              </a:rPr>
              <a:t>5 Tips for Measuring and Responding to COVID-19 Learning Loss</a:t>
            </a:r>
            <a:endParaRPr sz="2100">
              <a:solidFill>
                <a:srgbClr val="000000"/>
              </a:solidFill>
            </a:endParaRPr>
          </a:p>
          <a:p>
            <a:pPr marL="0" lvl="0" indent="0" algn="l" rtl="0">
              <a:spcBef>
                <a:spcPts val="1000"/>
              </a:spcBef>
              <a:spcAft>
                <a:spcPts val="0"/>
              </a:spcAft>
              <a:buNone/>
            </a:pPr>
            <a:r>
              <a:rPr lang="en-US" sz="2100" b="1"/>
              <a:t>Science Resources:</a:t>
            </a:r>
            <a:endParaRPr sz="2100" b="1"/>
          </a:p>
          <a:p>
            <a:pPr marL="457200" lvl="0" indent="-361950" algn="l" rtl="0">
              <a:spcBef>
                <a:spcPts val="1000"/>
              </a:spcBef>
              <a:spcAft>
                <a:spcPts val="0"/>
              </a:spcAft>
              <a:buSzPts val="2100"/>
              <a:buChar char="•"/>
            </a:pPr>
            <a:r>
              <a:rPr lang="en-US" sz="2100"/>
              <a:t>National Research Council report, </a:t>
            </a:r>
            <a:r>
              <a:rPr lang="en-US" sz="2100" u="sng">
                <a:solidFill>
                  <a:schemeClr val="hlink"/>
                </a:solidFill>
                <a:hlinkClick r:id="rId8"/>
              </a:rPr>
              <a:t>Developing Assessments for the Next Generation Science Standards </a:t>
            </a:r>
            <a:r>
              <a:rPr lang="en-US" sz="2100"/>
              <a:t>(2014)  and</a:t>
            </a:r>
            <a:r>
              <a:rPr lang="en-US" sz="2100">
                <a:solidFill>
                  <a:srgbClr val="000000"/>
                </a:solidFill>
                <a:highlight>
                  <a:srgbClr val="FAF8F6"/>
                </a:highlight>
              </a:rPr>
              <a:t> </a:t>
            </a:r>
            <a:r>
              <a:rPr lang="en-US" sz="2100" i="1" u="sng">
                <a:solidFill>
                  <a:schemeClr val="hlink"/>
                </a:solidFill>
                <a:highlight>
                  <a:srgbClr val="FAF8F6"/>
                </a:highlight>
                <a:hlinkClick r:id="rId9"/>
              </a:rPr>
              <a:t>Science and Engineering for Grades 6–12: Investigation and Design at the Center </a:t>
            </a:r>
            <a:r>
              <a:rPr lang="en-US" sz="2100" u="sng">
                <a:solidFill>
                  <a:schemeClr val="hlink"/>
                </a:solidFill>
                <a:highlight>
                  <a:srgbClr val="FAF8F6"/>
                </a:highlight>
                <a:hlinkClick r:id="rId9"/>
              </a:rPr>
              <a:t>(2019)</a:t>
            </a:r>
            <a:endParaRPr sz="2100"/>
          </a:p>
          <a:p>
            <a:pPr marL="457200" lvl="0" indent="-361950" algn="l" rtl="0">
              <a:spcBef>
                <a:spcPts val="0"/>
              </a:spcBef>
              <a:spcAft>
                <a:spcPts val="0"/>
              </a:spcAft>
              <a:buSzPts val="2100"/>
              <a:buChar char="•"/>
            </a:pPr>
            <a:r>
              <a:rPr lang="en-US" sz="2100" u="sng">
                <a:solidFill>
                  <a:schemeClr val="hlink"/>
                </a:solidFill>
                <a:hlinkClick r:id="rId10"/>
              </a:rPr>
              <a:t>Improving Elementary Science: Equipping Students Through Inquiry and Integration Confirmation</a:t>
            </a:r>
            <a:r>
              <a:rPr lang="en-US" sz="2100"/>
              <a:t> policy brief </a:t>
            </a:r>
            <a:endParaRPr sz="2100"/>
          </a:p>
          <a:p>
            <a:pPr marL="457200" lvl="0" indent="-361950" algn="l" rtl="0">
              <a:spcBef>
                <a:spcPts val="0"/>
              </a:spcBef>
              <a:spcAft>
                <a:spcPts val="0"/>
              </a:spcAft>
              <a:buSzPts val="2100"/>
              <a:buChar char="•"/>
            </a:pPr>
            <a:r>
              <a:rPr lang="en-US" sz="2100" u="sng">
                <a:solidFill>
                  <a:schemeClr val="hlink"/>
                </a:solidFill>
                <a:hlinkClick r:id="rId11"/>
              </a:rPr>
              <a:t>STEM Teaching Tools</a:t>
            </a:r>
            <a:r>
              <a:rPr lang="en-US" sz="2100"/>
              <a:t> </a:t>
            </a:r>
            <a:endParaRPr sz="2100"/>
          </a:p>
          <a:p>
            <a:pPr marL="457200" lvl="0" indent="-361950" algn="l" rtl="0">
              <a:spcBef>
                <a:spcPts val="0"/>
              </a:spcBef>
              <a:spcAft>
                <a:spcPts val="0"/>
              </a:spcAft>
              <a:buSzPts val="2100"/>
              <a:buChar char="•"/>
            </a:pPr>
            <a:r>
              <a:rPr lang="en-US" sz="2100" u="sng">
                <a:solidFill>
                  <a:schemeClr val="accent4"/>
                </a:solidFill>
                <a:hlinkClick r:id="rId12"/>
              </a:rPr>
              <a:t>Task Annotation Project in Science (TAPS)</a:t>
            </a:r>
            <a:endParaRPr sz="2100"/>
          </a:p>
          <a:p>
            <a:pPr marL="0" lvl="0" indent="0" algn="l" rtl="0">
              <a:spcBef>
                <a:spcPts val="1000"/>
              </a:spcBef>
              <a:spcAft>
                <a:spcPts val="0"/>
              </a:spcAft>
              <a:buNone/>
            </a:pPr>
            <a:endParaRPr sz="2100"/>
          </a:p>
        </p:txBody>
      </p:sp>
      <p:sp>
        <p:nvSpPr>
          <p:cNvPr id="522" name="Google Shape;522;p5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Resources for Thinking about Remote Learning</a:t>
            </a:r>
            <a:endParaRPr dirty="0"/>
          </a:p>
        </p:txBody>
      </p:sp>
      <p:sp>
        <p:nvSpPr>
          <p:cNvPr id="529" name="Google Shape;529;p58"/>
          <p:cNvSpPr txBox="1">
            <a:spLocks noGrp="1"/>
          </p:cNvSpPr>
          <p:nvPr>
            <p:ph type="body" idx="1"/>
          </p:nvPr>
        </p:nvSpPr>
        <p:spPr>
          <a:xfrm>
            <a:off x="349200" y="1081513"/>
            <a:ext cx="11808000" cy="51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a:solidFill>
                  <a:srgbClr val="000000"/>
                </a:solidFill>
              </a:rPr>
              <a:t>The following tools are helpful resources for ideas to transition your teaching to a remote setting</a:t>
            </a:r>
            <a:br>
              <a:rPr lang="en-US" sz="2200">
                <a:solidFill>
                  <a:srgbClr val="000000"/>
                </a:solidFill>
              </a:rPr>
            </a:br>
            <a:endParaRPr sz="2200">
              <a:solidFill>
                <a:srgbClr val="000000"/>
              </a:solidFill>
            </a:endParaRPr>
          </a:p>
          <a:p>
            <a:pPr marL="457200" lvl="0" indent="0" algn="l" rtl="0">
              <a:spcBef>
                <a:spcPts val="0"/>
              </a:spcBef>
              <a:spcAft>
                <a:spcPts val="0"/>
              </a:spcAft>
              <a:buNone/>
            </a:pPr>
            <a:endParaRPr sz="2900"/>
          </a:p>
        </p:txBody>
      </p:sp>
      <p:sp>
        <p:nvSpPr>
          <p:cNvPr id="530" name="Google Shape;530;p5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graphicFrame>
        <p:nvGraphicFramePr>
          <p:cNvPr id="531" name="Google Shape;531;p58"/>
          <p:cNvGraphicFramePr/>
          <p:nvPr>
            <p:extLst>
              <p:ext uri="{D42A27DB-BD31-4B8C-83A1-F6EECF244321}">
                <p14:modId xmlns:p14="http://schemas.microsoft.com/office/powerpoint/2010/main" val="3317763733"/>
              </p:ext>
            </p:extLst>
          </p:nvPr>
        </p:nvGraphicFramePr>
        <p:xfrm>
          <a:off x="633000" y="1657013"/>
          <a:ext cx="11240375" cy="4740970"/>
        </p:xfrm>
        <a:graphic>
          <a:graphicData uri="http://schemas.openxmlformats.org/drawingml/2006/table">
            <a:tbl>
              <a:tblPr firstRow="1">
                <a:noFill/>
                <a:tableStyleId>{0CC3AA36-C60C-4790-99F5-9D892929123A}</a:tableStyleId>
              </a:tblPr>
              <a:tblGrid>
                <a:gridCol w="3606575">
                  <a:extLst>
                    <a:ext uri="{9D8B030D-6E8A-4147-A177-3AD203B41FA5}">
                      <a16:colId xmlns:a16="http://schemas.microsoft.com/office/drawing/2014/main" val="20000"/>
                    </a:ext>
                  </a:extLst>
                </a:gridCol>
                <a:gridCol w="7633800">
                  <a:extLst>
                    <a:ext uri="{9D8B030D-6E8A-4147-A177-3AD203B41FA5}">
                      <a16:colId xmlns:a16="http://schemas.microsoft.com/office/drawing/2014/main" val="20001"/>
                    </a:ext>
                  </a:extLst>
                </a:gridCol>
              </a:tblGrid>
              <a:tr h="483600">
                <a:tc>
                  <a:txBody>
                    <a:bodyPr/>
                    <a:lstStyle/>
                    <a:p>
                      <a:pPr marL="0" lvl="0" indent="0" algn="l" rtl="0">
                        <a:lnSpc>
                          <a:spcPct val="100000"/>
                        </a:lnSpc>
                        <a:spcBef>
                          <a:spcPts val="0"/>
                        </a:spcBef>
                        <a:spcAft>
                          <a:spcPts val="0"/>
                        </a:spcAft>
                        <a:buNone/>
                      </a:pPr>
                      <a:r>
                        <a:rPr lang="en-US" sz="2000" b="1">
                          <a:latin typeface="Quattrocento Sans"/>
                          <a:ea typeface="Quattrocento Sans"/>
                          <a:cs typeface="Quattrocento Sans"/>
                          <a:sym typeface="Quattrocento Sans"/>
                        </a:rPr>
                        <a:t>Resource </a:t>
                      </a:r>
                      <a:endParaRPr sz="2000" b="1">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2000" b="1">
                          <a:latin typeface="Quattrocento Sans"/>
                          <a:ea typeface="Quattrocento Sans"/>
                          <a:cs typeface="Quattrocento Sans"/>
                          <a:sym typeface="Quattrocento Sans"/>
                        </a:rPr>
                        <a:t>Description</a:t>
                      </a:r>
                      <a:endParaRPr sz="2000" b="1">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7350">
                <a:tc>
                  <a:txBody>
                    <a:bodyPr/>
                    <a:lstStyle/>
                    <a:p>
                      <a:pPr marL="0" lvl="0" indent="0" algn="l" rtl="0">
                        <a:lnSpc>
                          <a:spcPct val="100000"/>
                        </a:lnSpc>
                        <a:spcBef>
                          <a:spcPts val="0"/>
                        </a:spcBef>
                        <a:spcAft>
                          <a:spcPts val="0"/>
                        </a:spcAft>
                        <a:buNone/>
                      </a:pPr>
                      <a:r>
                        <a:rPr lang="en-US" sz="1700" b="1">
                          <a:latin typeface="Quattrocento Sans"/>
                          <a:ea typeface="Quattrocento Sans"/>
                          <a:cs typeface="Quattrocento Sans"/>
                          <a:sym typeface="Quattrocento Sans"/>
                        </a:rPr>
                        <a:t>National Science Teaching Association</a:t>
                      </a:r>
                      <a:endParaRPr sz="1700" b="1">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u="sng">
                          <a:solidFill>
                            <a:srgbClr val="0368D4"/>
                          </a:solidFill>
                          <a:latin typeface="Quattrocento Sans"/>
                          <a:ea typeface="Quattrocento Sans"/>
                          <a:cs typeface="Quattrocento Sans"/>
                          <a:sym typeface="Quattrocento Sans"/>
                          <a:hlinkClick r:id="rId3"/>
                        </a:rPr>
                        <a:t>NSTA/NGSS Classroom Resources</a:t>
                      </a:r>
                      <a:r>
                        <a:rPr lang="en-US" sz="1600">
                          <a:latin typeface="Quattrocento Sans"/>
                          <a:ea typeface="Quattrocento Sans"/>
                          <a:cs typeface="Quattrocento Sans"/>
                          <a:sym typeface="Quattrocento Sans"/>
                        </a:rPr>
                        <a:t> can be sorted by standard. </a:t>
                      </a:r>
                      <a:r>
                        <a:rPr lang="en-US" sz="1600">
                          <a:highlight>
                            <a:srgbClr val="FFFFFF"/>
                          </a:highlight>
                          <a:latin typeface="Quattrocento Sans"/>
                          <a:ea typeface="Quattrocento Sans"/>
                          <a:cs typeface="Quattrocento Sans"/>
                          <a:sym typeface="Quattrocento Sans"/>
                        </a:rPr>
                        <a:t>Each day, they share a sensemaking task, </a:t>
                      </a:r>
                      <a:r>
                        <a:rPr lang="en-US" sz="1600" u="sng">
                          <a:solidFill>
                            <a:srgbClr val="0368D4"/>
                          </a:solidFill>
                          <a:latin typeface="Quattrocento Sans"/>
                          <a:ea typeface="Quattrocento Sans"/>
                          <a:cs typeface="Quattrocento Sans"/>
                          <a:sym typeface="Quattrocento Sans"/>
                          <a:hlinkClick r:id="rId4"/>
                        </a:rPr>
                        <a:t>NSTA Daily Do</a:t>
                      </a:r>
                      <a:r>
                        <a:rPr lang="en-US" sz="1600">
                          <a:solidFill>
                            <a:srgbClr val="323130"/>
                          </a:solidFill>
                          <a:latin typeface="Quattrocento Sans"/>
                          <a:ea typeface="Quattrocento Sans"/>
                          <a:cs typeface="Quattrocento Sans"/>
                          <a:sym typeface="Quattrocento Sans"/>
                        </a:rPr>
                        <a:t> ,</a:t>
                      </a:r>
                      <a:r>
                        <a:rPr lang="en-US" sz="1600">
                          <a:highlight>
                            <a:srgbClr val="FFFFFF"/>
                          </a:highlight>
                          <a:latin typeface="Quattrocento Sans"/>
                          <a:ea typeface="Quattrocento Sans"/>
                          <a:cs typeface="Quattrocento Sans"/>
                          <a:sym typeface="Quattrocento Sans"/>
                        </a:rPr>
                        <a:t> teachers and families can use to engage students in</a:t>
                      </a:r>
                      <a:r>
                        <a:rPr lang="en-US" sz="1600" i="1">
                          <a:highlight>
                            <a:srgbClr val="FFFFFF"/>
                          </a:highlight>
                          <a:latin typeface="Quattrocento Sans"/>
                          <a:ea typeface="Quattrocento Sans"/>
                          <a:cs typeface="Quattrocento Sans"/>
                          <a:sym typeface="Quattrocento Sans"/>
                        </a:rPr>
                        <a:t> </a:t>
                      </a:r>
                      <a:r>
                        <a:rPr lang="en-US" sz="1600">
                          <a:highlight>
                            <a:srgbClr val="FFFFFF"/>
                          </a:highlight>
                          <a:latin typeface="Quattrocento Sans"/>
                          <a:ea typeface="Quattrocento Sans"/>
                          <a:cs typeface="Quattrocento Sans"/>
                          <a:sym typeface="Quattrocento Sans"/>
                        </a:rPr>
                        <a:t>authentic, relevant science learning. </a:t>
                      </a:r>
                      <a:r>
                        <a:rPr lang="en-US" sz="1600">
                          <a:solidFill>
                            <a:srgbClr val="323130"/>
                          </a:solidFill>
                          <a:latin typeface="Quattrocento Sans"/>
                          <a:ea typeface="Quattrocento Sans"/>
                          <a:cs typeface="Quattrocento Sans"/>
                          <a:sym typeface="Quattrocento Sans"/>
                        </a:rPr>
                        <a:t>and</a:t>
                      </a:r>
                      <a:r>
                        <a:rPr lang="en-US" sz="1600">
                          <a:solidFill>
                            <a:srgbClr val="323130"/>
                          </a:solidFill>
                          <a:uFill>
                            <a:noFill/>
                          </a:uFill>
                          <a:latin typeface="Quattrocento Sans"/>
                          <a:ea typeface="Quattrocento Sans"/>
                          <a:cs typeface="Quattrocento Sans"/>
                          <a:sym typeface="Quattrocento Sans"/>
                          <a:hlinkClick r:id="rId3"/>
                        </a:rPr>
                        <a:t> </a:t>
                      </a:r>
                      <a:endParaRPr sz="1600">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4900">
                <a:tc>
                  <a:txBody>
                    <a:bodyPr/>
                    <a:lstStyle/>
                    <a:p>
                      <a:pPr marL="0" lvl="0" indent="0" algn="l" rtl="0">
                        <a:lnSpc>
                          <a:spcPct val="100000"/>
                        </a:lnSpc>
                        <a:spcBef>
                          <a:spcPts val="0"/>
                        </a:spcBef>
                        <a:spcAft>
                          <a:spcPts val="0"/>
                        </a:spcAft>
                        <a:buNone/>
                      </a:pPr>
                      <a:r>
                        <a:rPr lang="en-US" sz="1700" b="1">
                          <a:highlight>
                            <a:srgbClr val="FFFFFF"/>
                          </a:highlight>
                          <a:latin typeface="Quattrocento Sans"/>
                          <a:ea typeface="Quattrocento Sans"/>
                          <a:cs typeface="Quattrocento Sans"/>
                          <a:sym typeface="Quattrocento Sans"/>
                        </a:rPr>
                        <a:t>Next Generation Science</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a:solidFill>
                            <a:srgbClr val="333333"/>
                          </a:solidFill>
                          <a:highlight>
                            <a:srgbClr val="FFFFFF"/>
                          </a:highlight>
                          <a:latin typeface="Quattrocento Sans"/>
                          <a:ea typeface="Quattrocento Sans"/>
                          <a:cs typeface="Quattrocento Sans"/>
                          <a:sym typeface="Quattrocento Sans"/>
                        </a:rPr>
                        <a:t>Collection of open-source </a:t>
                      </a:r>
                      <a:r>
                        <a:rPr lang="en-US" sz="1600" u="sng">
                          <a:solidFill>
                            <a:schemeClr val="hlink"/>
                          </a:solidFill>
                          <a:highlight>
                            <a:srgbClr val="FFFFFF"/>
                          </a:highlight>
                          <a:latin typeface="Quattrocento Sans"/>
                          <a:ea typeface="Quattrocento Sans"/>
                          <a:cs typeface="Quattrocento Sans"/>
                          <a:sym typeface="Quattrocento Sans"/>
                          <a:hlinkClick r:id="rId5"/>
                        </a:rPr>
                        <a:t>NGSS-aligned units</a:t>
                      </a:r>
                      <a:r>
                        <a:rPr lang="en-US" sz="1600">
                          <a:solidFill>
                            <a:srgbClr val="333333"/>
                          </a:solidFill>
                          <a:highlight>
                            <a:srgbClr val="FFFFFF"/>
                          </a:highlight>
                          <a:latin typeface="Quattrocento Sans"/>
                          <a:ea typeface="Quattrocento Sans"/>
                          <a:cs typeface="Quattrocento Sans"/>
                          <a:sym typeface="Quattrocento Sans"/>
                        </a:rPr>
                        <a:t> reviewed by Achieve. </a:t>
                      </a:r>
                      <a:endParaRPr sz="160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5950">
                <a:tc>
                  <a:txBody>
                    <a:bodyPr/>
                    <a:lstStyle/>
                    <a:p>
                      <a:pPr marL="0" lvl="0" indent="0" algn="l" rtl="0">
                        <a:lnSpc>
                          <a:spcPct val="100000"/>
                        </a:lnSpc>
                        <a:spcBef>
                          <a:spcPts val="0"/>
                        </a:spcBef>
                        <a:spcAft>
                          <a:spcPts val="0"/>
                        </a:spcAft>
                        <a:buNone/>
                      </a:pPr>
                      <a:r>
                        <a:rPr lang="en-US" sz="1700" b="1" u="sng">
                          <a:solidFill>
                            <a:srgbClr val="0368D4"/>
                          </a:solidFill>
                          <a:highlight>
                            <a:schemeClr val="lt1"/>
                          </a:highlight>
                          <a:latin typeface="Quattrocento Sans"/>
                          <a:ea typeface="Quattrocento Sans"/>
                          <a:cs typeface="Quattrocento Sans"/>
                          <a:sym typeface="Quattrocento Sans"/>
                          <a:hlinkClick r:id="rId6"/>
                        </a:rPr>
                        <a:t>Concord Consortium</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a:solidFill>
                            <a:srgbClr val="333333"/>
                          </a:solidFill>
                          <a:highlight>
                            <a:srgbClr val="FFFFFF"/>
                          </a:highlight>
                          <a:latin typeface="Quattrocento Sans"/>
                          <a:ea typeface="Quattrocento Sans"/>
                          <a:cs typeface="Quattrocento Sans"/>
                          <a:sym typeface="Quattrocento Sans"/>
                        </a:rPr>
                        <a:t>A library of simulations, models, and lessons. Educators can create a class and assign resources to students.</a:t>
                      </a:r>
                      <a:endParaRPr sz="160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1575">
                <a:tc>
                  <a:txBody>
                    <a:bodyPr/>
                    <a:lstStyle/>
                    <a:p>
                      <a:pPr marL="0" lvl="0" indent="0" algn="l" rtl="0">
                        <a:lnSpc>
                          <a:spcPct val="100000"/>
                        </a:lnSpc>
                        <a:spcBef>
                          <a:spcPts val="0"/>
                        </a:spcBef>
                        <a:spcAft>
                          <a:spcPts val="0"/>
                        </a:spcAft>
                        <a:buNone/>
                      </a:pPr>
                      <a:r>
                        <a:rPr lang="en-US" sz="1700" b="1">
                          <a:highlight>
                            <a:srgbClr val="FFFFFF"/>
                          </a:highlight>
                          <a:latin typeface="Quattrocento Sans"/>
                          <a:ea typeface="Quattrocento Sans"/>
                          <a:cs typeface="Quattrocento Sans"/>
                          <a:sym typeface="Quattrocento Sans"/>
                        </a:rPr>
                        <a:t>Council for State Science Supervisors and STEM Teaching Tools </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a:solidFill>
                            <a:srgbClr val="333333"/>
                          </a:solidFill>
                          <a:highlight>
                            <a:srgbClr val="FFFFFF"/>
                          </a:highlight>
                          <a:latin typeface="Quattrocento Sans"/>
                          <a:ea typeface="Quattrocento Sans"/>
                          <a:cs typeface="Quattrocento Sans"/>
                          <a:sym typeface="Quattrocento Sans"/>
                        </a:rPr>
                        <a:t>Suite of resources, tools and ideas for </a:t>
                      </a:r>
                      <a:r>
                        <a:rPr lang="en-US" sz="1600" u="sng">
                          <a:solidFill>
                            <a:schemeClr val="hlink"/>
                          </a:solidFill>
                          <a:highlight>
                            <a:srgbClr val="FFFFFF"/>
                          </a:highlight>
                          <a:latin typeface="Quattrocento Sans"/>
                          <a:ea typeface="Quattrocento Sans"/>
                          <a:cs typeface="Quattrocento Sans"/>
                          <a:sym typeface="Quattrocento Sans"/>
                          <a:hlinkClick r:id="rId7"/>
                        </a:rPr>
                        <a:t>teaching remotely</a:t>
                      </a:r>
                      <a:r>
                        <a:rPr lang="en-US" sz="1600">
                          <a:solidFill>
                            <a:srgbClr val="333333"/>
                          </a:solidFill>
                          <a:highlight>
                            <a:srgbClr val="FFFFFF"/>
                          </a:highlight>
                          <a:latin typeface="Quattrocento Sans"/>
                          <a:ea typeface="Quattrocento Sans"/>
                          <a:cs typeface="Quattrocento Sans"/>
                          <a:sym typeface="Quattrocento Sans"/>
                        </a:rPr>
                        <a:t>. </a:t>
                      </a:r>
                      <a:endParaRPr sz="160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305150">
                <a:tc>
                  <a:txBody>
                    <a:bodyPr/>
                    <a:lstStyle/>
                    <a:p>
                      <a:pPr marL="0" lvl="0" indent="0" algn="l" rtl="0">
                        <a:lnSpc>
                          <a:spcPct val="100000"/>
                        </a:lnSpc>
                        <a:spcBef>
                          <a:spcPts val="0"/>
                        </a:spcBef>
                        <a:spcAft>
                          <a:spcPts val="0"/>
                        </a:spcAft>
                        <a:buNone/>
                      </a:pPr>
                      <a:r>
                        <a:rPr lang="en-US" sz="1700" b="1" u="sng">
                          <a:solidFill>
                            <a:schemeClr val="hlink"/>
                          </a:solidFill>
                          <a:latin typeface="Quattrocento Sans"/>
                          <a:ea typeface="Quattrocento Sans"/>
                          <a:cs typeface="Quattrocento Sans"/>
                          <a:sym typeface="Quattrocento Sans"/>
                          <a:hlinkClick r:id="rId8"/>
                        </a:rPr>
                        <a:t>Massachusetts STEM@Home List of Resources</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dirty="0">
                          <a:solidFill>
                            <a:srgbClr val="333333"/>
                          </a:solidFill>
                          <a:latin typeface="Quattrocento Sans"/>
                          <a:ea typeface="Quattrocento Sans"/>
                          <a:cs typeface="Quattrocento Sans"/>
                          <a:sym typeface="Quattrocento Sans"/>
                        </a:rPr>
                        <a:t>This spreadsheet includes linked resources are intended for use by families, educators, and/or students to support enrichment and continuity of learning during the COVID-19 crisis. These resources are free and open to the public, and may or may not be aligned to a student's specific coursework. The State and the Department do not endorse any of the following curricula or resources.</a:t>
                      </a:r>
                      <a:endParaRPr sz="1600" dirty="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9"/>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t>Submit Your STEM Highlights to the Newsletter!</a:t>
            </a:r>
            <a:endParaRPr/>
          </a:p>
        </p:txBody>
      </p:sp>
      <p:sp>
        <p:nvSpPr>
          <p:cNvPr id="537" name="Google Shape;537;p59"/>
          <p:cNvSpPr txBox="1">
            <a:spLocks noGrp="1"/>
          </p:cNvSpPr>
          <p:nvPr>
            <p:ph type="body" idx="1"/>
          </p:nvPr>
        </p:nvSpPr>
        <p:spPr>
          <a:xfrm>
            <a:off x="490350" y="2923675"/>
            <a:ext cx="11370900" cy="3934200"/>
          </a:xfrm>
          <a:prstGeom prst="rect">
            <a:avLst/>
          </a:prstGeom>
          <a:noFill/>
          <a:ln>
            <a:noFill/>
          </a:ln>
        </p:spPr>
        <p:txBody>
          <a:bodyPr spcFirstLastPara="1" wrap="square" lIns="91425" tIns="45700" rIns="91425" bIns="45700" anchor="t" anchorCtr="0">
            <a:noAutofit/>
          </a:bodyPr>
          <a:lstStyle/>
          <a:p>
            <a:pPr marL="237060" lvl="0" indent="-230710" algn="l" rtl="0">
              <a:lnSpc>
                <a:spcPct val="100000"/>
              </a:lnSpc>
              <a:spcBef>
                <a:spcPts val="0"/>
              </a:spcBef>
              <a:spcAft>
                <a:spcPts val="0"/>
              </a:spcAft>
              <a:buSzPts val="1700"/>
              <a:buChar char="•"/>
            </a:pPr>
            <a:r>
              <a:rPr lang="en-US" sz="2300"/>
              <a:t>Inviting educators and leaders to </a:t>
            </a:r>
            <a:r>
              <a:rPr lang="en-US" sz="2300" b="1"/>
              <a:t>submit photos</a:t>
            </a:r>
            <a:r>
              <a:rPr lang="en-US" sz="2300"/>
              <a:t> highlighting the wonderful STEM remote learning experiences your students are engaged in.</a:t>
            </a:r>
            <a:endParaRPr sz="1367"/>
          </a:p>
          <a:p>
            <a:pPr marL="237060" lvl="0" indent="-230710" algn="l" rtl="0">
              <a:lnSpc>
                <a:spcPct val="100000"/>
              </a:lnSpc>
              <a:spcBef>
                <a:spcPts val="1067"/>
              </a:spcBef>
              <a:spcAft>
                <a:spcPts val="0"/>
              </a:spcAft>
              <a:buSzPts val="1700"/>
              <a:buChar char="•"/>
            </a:pPr>
            <a:r>
              <a:rPr lang="en-US" sz="2300"/>
              <a:t>Students must have a signed photo release form on file with your district. </a:t>
            </a:r>
            <a:endParaRPr sz="2300"/>
          </a:p>
          <a:p>
            <a:pPr marL="237060" lvl="0" indent="-230710" algn="l" rtl="0">
              <a:lnSpc>
                <a:spcPct val="100000"/>
              </a:lnSpc>
              <a:spcBef>
                <a:spcPts val="1067"/>
              </a:spcBef>
              <a:spcAft>
                <a:spcPts val="0"/>
              </a:spcAft>
              <a:buSzPts val="1700"/>
              <a:buChar char="•"/>
            </a:pPr>
            <a:r>
              <a:rPr lang="en-US" sz="2300"/>
              <a:t>Email STEM Remote Learning Highlight to Alicia Wedderburn at </a:t>
            </a:r>
            <a:r>
              <a:rPr lang="en-US" sz="1800" u="sng">
                <a:solidFill>
                  <a:schemeClr val="hlink"/>
                </a:solidFill>
                <a:hlinkClick r:id="rId3"/>
              </a:rPr>
              <a:t>alicia.wedderburn@mass.</a:t>
            </a:r>
            <a:r>
              <a:rPr lang="en-US" sz="1800" u="sng">
                <a:solidFill>
                  <a:schemeClr val="hlink"/>
                </a:solidFill>
              </a:rPr>
              <a:t>gov</a:t>
            </a:r>
            <a:r>
              <a:rPr lang="en-US" sz="1800"/>
              <a:t>.</a:t>
            </a:r>
            <a:endParaRPr sz="1800"/>
          </a:p>
          <a:p>
            <a:pPr marL="237060" lvl="0" indent="-84664" algn="l" rtl="0">
              <a:lnSpc>
                <a:spcPct val="100000"/>
              </a:lnSpc>
              <a:spcBef>
                <a:spcPts val="1067"/>
              </a:spcBef>
              <a:spcAft>
                <a:spcPts val="0"/>
              </a:spcAft>
              <a:buSzPts val="1800"/>
              <a:buNone/>
            </a:pPr>
            <a:endParaRPr sz="2400"/>
          </a:p>
          <a:p>
            <a:pPr marL="237060" lvl="0" indent="-84664" algn="l" rtl="0">
              <a:lnSpc>
                <a:spcPct val="100000"/>
              </a:lnSpc>
              <a:spcBef>
                <a:spcPts val="1067"/>
              </a:spcBef>
              <a:spcAft>
                <a:spcPts val="0"/>
              </a:spcAft>
              <a:buSzPts val="1800"/>
              <a:buNone/>
            </a:pPr>
            <a:endParaRPr sz="2400"/>
          </a:p>
        </p:txBody>
      </p:sp>
      <p:pic>
        <p:nvPicPr>
          <p:cNvPr id="538" name="Google Shape;538;p59">
            <a:extLst>
              <a:ext uri="{C183D7F6-B498-43B3-948B-1728B52AA6E4}">
                <adec:decorative xmlns:adec="http://schemas.microsoft.com/office/drawing/2017/decorative" val="1"/>
              </a:ext>
            </a:extLst>
          </p:cNvPr>
          <p:cNvPicPr preferRelativeResize="0"/>
          <p:nvPr/>
        </p:nvPicPr>
        <p:blipFill rotWithShape="1">
          <a:blip r:embed="rId4">
            <a:alphaModFix/>
          </a:blip>
          <a:srcRect t="12319"/>
          <a:stretch/>
        </p:blipFill>
        <p:spPr>
          <a:xfrm>
            <a:off x="611862" y="1137687"/>
            <a:ext cx="10968276" cy="1617025"/>
          </a:xfrm>
          <a:prstGeom prst="rect">
            <a:avLst/>
          </a:prstGeom>
          <a:noFill/>
          <a:ln>
            <a:noFill/>
          </a:ln>
        </p:spPr>
      </p:pic>
      <p:pic>
        <p:nvPicPr>
          <p:cNvPr id="539" name="Google Shape;539;p5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470394" y="6304367"/>
            <a:ext cx="422591" cy="422591"/>
          </a:xfrm>
          <a:prstGeom prst="rect">
            <a:avLst/>
          </a:prstGeom>
          <a:noFill/>
          <a:ln>
            <a:noFill/>
          </a:ln>
        </p:spPr>
      </p:pic>
      <p:sp>
        <p:nvSpPr>
          <p:cNvPr id="540" name="Google Shape;540;p59"/>
          <p:cNvSpPr txBox="1"/>
          <p:nvPr/>
        </p:nvSpPr>
        <p:spPr>
          <a:xfrm>
            <a:off x="1840184" y="5149176"/>
            <a:ext cx="7883100" cy="831000"/>
          </a:xfrm>
          <a:prstGeom prst="rect">
            <a:avLst/>
          </a:pr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203B6A"/>
                </a:solidFill>
                <a:latin typeface="Quattrocento Sans"/>
                <a:ea typeface="Quattrocento Sans"/>
                <a:cs typeface="Quattrocento Sans"/>
                <a:sym typeface="Quattrocento Sans"/>
              </a:rPr>
              <a:t>To subscribe to the STEM newsletter, visit: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sng" strike="noStrike" cap="none">
                <a:solidFill>
                  <a:schemeClr val="hlink"/>
                </a:solidFill>
                <a:latin typeface="Quattrocento Sans"/>
                <a:ea typeface="Quattrocento Sans"/>
                <a:cs typeface="Quattrocento Sans"/>
                <a:sym typeface="Quattrocento Sans"/>
                <a:hlinkClick r:id="rId6"/>
              </a:rPr>
              <a:t>www.doe.mass.edu/resources/newsletter-signup.aspx</a:t>
            </a:r>
            <a:endParaRPr sz="2400" b="1" i="0" u="none" strike="noStrike" cap="none">
              <a:solidFill>
                <a:srgbClr val="203B6A"/>
              </a:solidFill>
              <a:latin typeface="Quattrocento Sans"/>
              <a:ea typeface="Quattrocento Sans"/>
              <a:cs typeface="Quattrocento Sans"/>
              <a:sym typeface="Quattrocento Sans"/>
            </a:endParaRPr>
          </a:p>
        </p:txBody>
      </p:sp>
      <p:sp>
        <p:nvSpPr>
          <p:cNvPr id="541" name="Google Shape;541;p59"/>
          <p:cNvSpPr txBox="1"/>
          <p:nvPr/>
        </p:nvSpPr>
        <p:spPr>
          <a:xfrm>
            <a:off x="5892975" y="6207988"/>
            <a:ext cx="49788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500"/>
              <a:buFont typeface="Arial"/>
              <a:buNone/>
            </a:pPr>
            <a:r>
              <a:rPr lang="en-US" sz="2300" b="1">
                <a:solidFill>
                  <a:schemeClr val="dk1"/>
                </a:solidFill>
                <a:latin typeface="Quattrocento Sans"/>
                <a:ea typeface="Quattrocento Sans"/>
                <a:cs typeface="Quattrocento Sans"/>
                <a:sym typeface="Quattrocento Sans"/>
              </a:rPr>
              <a:t>Email: Alicia.Wedderburn@mass.gov</a:t>
            </a:r>
            <a:endParaRPr sz="1700">
              <a:latin typeface="Quattrocento Sans"/>
              <a:ea typeface="Quattrocento Sans"/>
              <a:cs typeface="Quattrocento Sans"/>
              <a:sym typeface="Quattrocento Sans"/>
            </a:endParaRPr>
          </a:p>
        </p:txBody>
      </p:sp>
      <p:sp>
        <p:nvSpPr>
          <p:cNvPr id="542" name="Google Shape;542;p5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Webinar goals</a:t>
            </a:r>
            <a:endParaRPr/>
          </a:p>
        </p:txBody>
      </p:sp>
      <p:sp>
        <p:nvSpPr>
          <p:cNvPr id="165" name="Google Shape;165;p24"/>
          <p:cNvSpPr txBox="1">
            <a:spLocks noGrp="1"/>
          </p:cNvSpPr>
          <p:nvPr>
            <p:ph type="body" idx="1"/>
          </p:nvPr>
        </p:nvSpPr>
        <p:spPr>
          <a:xfrm>
            <a:off x="230250" y="1241850"/>
            <a:ext cx="11625000" cy="54345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sz="3000">
              <a:solidFill>
                <a:srgbClr val="000000"/>
              </a:solidFill>
            </a:endParaRPr>
          </a:p>
          <a:p>
            <a:pPr marL="457200" lvl="0" indent="-419100" algn="l" rtl="0">
              <a:spcBef>
                <a:spcPts val="0"/>
              </a:spcBef>
              <a:spcAft>
                <a:spcPts val="0"/>
              </a:spcAft>
              <a:buClr>
                <a:srgbClr val="E38526"/>
              </a:buClr>
              <a:buSzPts val="3000"/>
              <a:buChar char="•"/>
            </a:pPr>
            <a:r>
              <a:rPr lang="en-US" sz="3000">
                <a:solidFill>
                  <a:srgbClr val="000000"/>
                </a:solidFill>
              </a:rPr>
              <a:t>Provide strategies for structuring curriculum planning for fall re-entry and beyond</a:t>
            </a:r>
            <a:endParaRPr sz="3000">
              <a:solidFill>
                <a:srgbClr val="000000"/>
              </a:solidFill>
            </a:endParaRPr>
          </a:p>
          <a:p>
            <a:pPr marL="457200" lvl="0" indent="0" algn="l" rtl="0">
              <a:spcBef>
                <a:spcPts val="0"/>
              </a:spcBef>
              <a:spcAft>
                <a:spcPts val="0"/>
              </a:spcAft>
              <a:buNone/>
            </a:pPr>
            <a:endParaRPr sz="3000">
              <a:solidFill>
                <a:srgbClr val="000000"/>
              </a:solidFill>
            </a:endParaRPr>
          </a:p>
          <a:p>
            <a:pPr marL="457200" lvl="0" indent="-419100" algn="l" rtl="0">
              <a:spcBef>
                <a:spcPts val="0"/>
              </a:spcBef>
              <a:spcAft>
                <a:spcPts val="0"/>
              </a:spcAft>
              <a:buClr>
                <a:srgbClr val="E38526"/>
              </a:buClr>
              <a:buSzPts val="3000"/>
              <a:buChar char="•"/>
            </a:pPr>
            <a:r>
              <a:rPr lang="en-US" sz="3000">
                <a:solidFill>
                  <a:srgbClr val="000000"/>
                </a:solidFill>
              </a:rPr>
              <a:t>Provide strategies to adjust instruction and classroom assessment for fall re-entry and beyond, while maintaining grade level expectations</a:t>
            </a:r>
            <a:endParaRPr sz="3000">
              <a:solidFill>
                <a:srgbClr val="000000"/>
              </a:solidFill>
            </a:endParaRPr>
          </a:p>
          <a:p>
            <a:pPr marL="457200" lvl="0" indent="0" algn="l" rtl="0">
              <a:spcBef>
                <a:spcPts val="0"/>
              </a:spcBef>
              <a:spcAft>
                <a:spcPts val="0"/>
              </a:spcAft>
              <a:buNone/>
            </a:pPr>
            <a:endParaRPr sz="3000">
              <a:solidFill>
                <a:srgbClr val="000000"/>
              </a:solidFill>
            </a:endParaRPr>
          </a:p>
          <a:p>
            <a:pPr marL="457200" lvl="0" indent="-419100" algn="l" rtl="0">
              <a:spcBef>
                <a:spcPts val="0"/>
              </a:spcBef>
              <a:spcAft>
                <a:spcPts val="0"/>
              </a:spcAft>
              <a:buClr>
                <a:srgbClr val="E38526"/>
              </a:buClr>
              <a:buSzPts val="3000"/>
              <a:buChar char="•"/>
            </a:pPr>
            <a:r>
              <a:rPr lang="en-US" sz="3000"/>
              <a:t>Ask and answer questions and offer support</a:t>
            </a:r>
            <a:endParaRPr sz="3000"/>
          </a:p>
        </p:txBody>
      </p:sp>
      <p:sp>
        <p:nvSpPr>
          <p:cNvPr id="166" name="Google Shape;166;p24"/>
          <p:cNvSpPr txBox="1">
            <a:spLocks noGrp="1"/>
          </p:cNvSpPr>
          <p:nvPr>
            <p:ph type="sldNum" idx="12"/>
          </p:nvPr>
        </p:nvSpPr>
        <p:spPr>
          <a:xfrm>
            <a:off x="8644467" y="631110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0" descr="questions"/>
          <p:cNvSpPr txBox="1">
            <a:spLocks noGrp="1"/>
          </p:cNvSpPr>
          <p:nvPr>
            <p:ph type="title" idx="4294967295"/>
          </p:nvPr>
        </p:nvSpPr>
        <p:spPr>
          <a:xfrm>
            <a:off x="2145175" y="2312175"/>
            <a:ext cx="9828300" cy="1269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Questions</a:t>
            </a:r>
          </a:p>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endPar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pic>
        <p:nvPicPr>
          <p:cNvPr id="549" name="Google Shape;549;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27275" y="705500"/>
            <a:ext cx="4868400" cy="4868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Exit Ticket</a:t>
            </a:r>
            <a:endParaRPr sz="4000"/>
          </a:p>
        </p:txBody>
      </p:sp>
      <p:sp>
        <p:nvSpPr>
          <p:cNvPr id="556" name="Google Shape;556;p61"/>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800"/>
              <a:t>Please take a moment to answer this very brief anonymous </a:t>
            </a:r>
            <a:r>
              <a:rPr lang="en-US" sz="4800" u="sng">
                <a:solidFill>
                  <a:schemeClr val="hlink"/>
                </a:solidFill>
                <a:hlinkClick r:id="rId3"/>
              </a:rPr>
              <a:t>survey</a:t>
            </a:r>
            <a:r>
              <a:rPr lang="en-US" sz="4800"/>
              <a:t>.</a:t>
            </a:r>
            <a:endParaRPr sz="4800"/>
          </a:p>
          <a:p>
            <a:pPr marL="457200" lvl="0" indent="0" algn="l" rtl="0">
              <a:spcBef>
                <a:spcPts val="1000"/>
              </a:spcBef>
              <a:spcAft>
                <a:spcPts val="0"/>
              </a:spcAft>
              <a:buNone/>
            </a:pPr>
            <a:endParaRPr sz="4800"/>
          </a:p>
          <a:p>
            <a:pPr marL="0" lvl="0" indent="0" algn="ctr" rtl="0">
              <a:spcBef>
                <a:spcPts val="1000"/>
              </a:spcBef>
              <a:spcAft>
                <a:spcPts val="0"/>
              </a:spcAft>
              <a:buNone/>
            </a:pPr>
            <a:r>
              <a:rPr lang="en-US" sz="4800"/>
              <a:t>This will help us provide useful information and support.</a:t>
            </a:r>
            <a:endParaRPr sz="4800"/>
          </a:p>
        </p:txBody>
      </p:sp>
      <p:sp>
        <p:nvSpPr>
          <p:cNvPr id="557" name="Google Shape;557;p6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2"/>
          <p:cNvSpPr txBox="1"/>
          <p:nvPr/>
        </p:nvSpPr>
        <p:spPr>
          <a:xfrm>
            <a:off x="0" y="1115897"/>
            <a:ext cx="12192000" cy="186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500"/>
              <a:buFont typeface="Arial"/>
              <a:buNone/>
            </a:pPr>
            <a:r>
              <a:rPr lang="en-US" sz="8900" b="0" i="0" u="none" strike="noStrike" cap="none">
                <a:solidFill>
                  <a:schemeClr val="lt1"/>
                </a:solidFill>
                <a:latin typeface="Quattrocento Sans"/>
                <a:ea typeface="Quattrocento Sans"/>
                <a:cs typeface="Quattrocento Sans"/>
                <a:sym typeface="Quattrocento Sans"/>
              </a:rPr>
              <a:t>THANK YOU</a:t>
            </a:r>
            <a:endParaRPr sz="8900" b="0" i="0" u="none" strike="noStrike" cap="none">
              <a:solidFill>
                <a:schemeClr val="lt1"/>
              </a:solidFill>
              <a:latin typeface="Quattrocento Sans"/>
              <a:ea typeface="Quattrocento Sans"/>
              <a:cs typeface="Quattrocento Sans"/>
              <a:sym typeface="Quattrocento Sans"/>
            </a:endParaRPr>
          </a:p>
        </p:txBody>
      </p:sp>
      <p:sp>
        <p:nvSpPr>
          <p:cNvPr id="563" name="Google Shape;563;p62"/>
          <p:cNvSpPr txBox="1"/>
          <p:nvPr/>
        </p:nvSpPr>
        <p:spPr>
          <a:xfrm>
            <a:off x="0" y="2997302"/>
            <a:ext cx="1219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Quattrocento Sans"/>
                <a:ea typeface="Quattrocento Sans"/>
                <a:cs typeface="Quattrocento Sans"/>
                <a:sym typeface="Quattrocento Sans"/>
              </a:rPr>
              <a:t>The Science &amp; Technology/Engineering Team</a:t>
            </a:r>
            <a:endParaRPr sz="2000" b="1">
              <a:solidFill>
                <a:schemeClr val="lt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Quattrocento Sans"/>
                <a:ea typeface="Quattrocento Sans"/>
                <a:cs typeface="Quattrocento Sans"/>
                <a:sym typeface="Quattrocento Sans"/>
              </a:rPr>
              <a:t>Nicole, Hillary, Alicia </a:t>
            </a:r>
            <a:endParaRPr sz="2000" b="1">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564" name="Google Shape;564;p62"/>
          <p:cNvSpPr txBox="1"/>
          <p:nvPr/>
        </p:nvSpPr>
        <p:spPr>
          <a:xfrm>
            <a:off x="4177225" y="5165500"/>
            <a:ext cx="4223400" cy="4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000"/>
              <a:buFont typeface="Arial"/>
              <a:buNone/>
            </a:pPr>
            <a:r>
              <a:rPr lang="en-US" sz="2100" u="sng">
                <a:solidFill>
                  <a:srgbClr val="0000FF"/>
                </a:solidFill>
                <a:latin typeface="Quattrocento Sans"/>
                <a:ea typeface="Quattrocento Sans"/>
                <a:cs typeface="Quattrocento Sans"/>
                <a:sym typeface="Quattrocento Sans"/>
                <a:hlinkClick r:id="rId3"/>
              </a:rPr>
              <a:t>http://www.doe.mass.edu/stem/</a:t>
            </a:r>
            <a:r>
              <a:rPr lang="en-US" sz="2100">
                <a:solidFill>
                  <a:srgbClr val="FFFFFF"/>
                </a:solidFill>
                <a:latin typeface="Quattrocento Sans"/>
                <a:ea typeface="Quattrocento Sans"/>
                <a:cs typeface="Quattrocento Sans"/>
                <a:sym typeface="Quattrocento Sans"/>
              </a:rPr>
              <a:t> </a:t>
            </a:r>
            <a:endParaRPr sz="2100">
              <a:solidFill>
                <a:srgbClr val="0000FF"/>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endParaRPr sz="1600">
              <a:solidFill>
                <a:srgbClr val="FFFFFF"/>
              </a:solidFill>
              <a:latin typeface="Quattrocento Sans"/>
              <a:ea typeface="Quattrocento Sans"/>
              <a:cs typeface="Quattrocento Sans"/>
              <a:sym typeface="Quattrocento Sans"/>
            </a:endParaRPr>
          </a:p>
        </p:txBody>
      </p:sp>
      <p:sp>
        <p:nvSpPr>
          <p:cNvPr id="565" name="Google Shape;565;p62" descr="Thank you"/>
          <p:cNvSpPr txBox="1">
            <a:spLocks noGrp="1"/>
          </p:cNvSpPr>
          <p:nvPr>
            <p:ph type="title" idx="4294967295"/>
          </p:nvPr>
        </p:nvSpPr>
        <p:spPr>
          <a:xfrm>
            <a:off x="1306850" y="3920250"/>
            <a:ext cx="10267800" cy="1015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457200" marR="0" lvl="0" indent="-336550" algn="l" defTabSz="914400" rtl="0" eaLnBrk="1" fontAlgn="auto" latinLnBrk="0" hangingPunct="1">
              <a:lnSpc>
                <a:spcPct val="100000"/>
              </a:lnSpc>
              <a:spcBef>
                <a:spcPts val="0"/>
              </a:spcBef>
              <a:spcAft>
                <a:spcPts val="0"/>
              </a:spcAft>
              <a:buClr>
                <a:srgbClr val="E38526"/>
              </a:buClr>
              <a:buSzPts val="1700"/>
              <a:buFont typeface="Quattrocento Sans"/>
              <a:buChar char="●"/>
              <a:tabLst/>
              <a:defRPr/>
            </a:pPr>
            <a:r>
              <a:rPr kumimoji="0" lang="en-US" sz="1700" b="1"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rPr>
              <a:t>Nicole Scola, </a:t>
            </a:r>
            <a:r>
              <a:rPr kumimoji="0" lang="en-US" sz="170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rPr>
              <a:t>Science Content Support Lead, DESE,</a:t>
            </a:r>
            <a:r>
              <a:rPr kumimoji="0" lang="en-US" sz="1700" b="0" i="0" u="none" strike="noStrike" kern="0" cap="none" spc="0" normalizeH="0" baseline="0" noProof="0" dirty="0">
                <a:ln>
                  <a:noFill/>
                </a:ln>
                <a:solidFill>
                  <a:srgbClr val="101D34"/>
                </a:solidFill>
                <a:effectLst/>
                <a:uLnTx/>
                <a:uFillTx/>
                <a:latin typeface="Quattrocento Sans"/>
                <a:ea typeface="Quattrocento Sans"/>
                <a:cs typeface="Quattrocento Sans"/>
                <a:sym typeface="Quattrocento Sans"/>
              </a:rPr>
              <a:t> </a:t>
            </a:r>
            <a:r>
              <a:rPr kumimoji="0" lang="en-US" sz="1700" b="0" i="0" u="sng" strike="noStrike" kern="0" cap="none" spc="0" normalizeH="0" baseline="0" noProof="0" dirty="0">
                <a:ln>
                  <a:noFill/>
                </a:ln>
                <a:solidFill>
                  <a:schemeClr val="accent4"/>
                </a:solidFill>
                <a:effectLst/>
                <a:uLnTx/>
                <a:uFillTx/>
                <a:latin typeface="Quattrocento Sans"/>
                <a:ea typeface="Quattrocento Sans"/>
                <a:cs typeface="Quattrocento Sans"/>
                <a:sym typeface="Quattrocento Sans"/>
                <a:hlinkClick r:id="rId4"/>
              </a:rPr>
              <a:t>nicole.scola@mass.gov</a:t>
            </a:r>
            <a:endParaRPr kumimoji="0" lang="en-US" sz="1700" b="0" i="0" u="none" strike="noStrike" kern="0" cap="none" spc="0" normalizeH="0" baseline="0" noProof="0" dirty="0">
              <a:ln>
                <a:noFill/>
              </a:ln>
              <a:solidFill>
                <a:srgbClr val="101D34"/>
              </a:solidFill>
              <a:effectLst/>
              <a:uLnTx/>
              <a:uFillTx/>
              <a:latin typeface="Quattrocento Sans"/>
              <a:ea typeface="Quattrocento Sans"/>
              <a:cs typeface="Quattrocento Sans"/>
              <a:sym typeface="Quattrocento Sans"/>
            </a:endParaRPr>
          </a:p>
          <a:p>
            <a:pPr marL="457200" marR="0" lvl="0" indent="-336550" algn="l" defTabSz="914400" rtl="0" eaLnBrk="1" fontAlgn="auto" latinLnBrk="0" hangingPunct="1">
              <a:lnSpc>
                <a:spcPct val="100000"/>
              </a:lnSpc>
              <a:spcBef>
                <a:spcPts val="0"/>
              </a:spcBef>
              <a:spcAft>
                <a:spcPts val="0"/>
              </a:spcAft>
              <a:buClr>
                <a:srgbClr val="E38526"/>
              </a:buClr>
              <a:buSzPts val="1700"/>
              <a:buFont typeface="Quattrocento Sans"/>
              <a:buChar char="●"/>
              <a:tabLst/>
              <a:defRPr/>
            </a:pPr>
            <a:r>
              <a:rPr kumimoji="0" lang="en-US" sz="1700" b="1"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rPr>
              <a:t>Alicia Wedderburn,  </a:t>
            </a:r>
            <a:r>
              <a:rPr kumimoji="0" lang="en-US" sz="170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rPr>
              <a:t>Science Content Support Specialist, DESE,</a:t>
            </a:r>
            <a:r>
              <a:rPr kumimoji="0" lang="en-US" sz="1700" b="0" i="0" u="none" strike="noStrike" kern="0" cap="none" spc="0" normalizeH="0" baseline="0" noProof="0" dirty="0">
                <a:ln>
                  <a:noFill/>
                </a:ln>
                <a:solidFill>
                  <a:srgbClr val="101D34"/>
                </a:solidFill>
                <a:effectLst/>
                <a:uLnTx/>
                <a:uFillTx/>
                <a:latin typeface="Quattrocento Sans"/>
                <a:ea typeface="Quattrocento Sans"/>
                <a:cs typeface="Quattrocento Sans"/>
                <a:sym typeface="Quattrocento Sans"/>
              </a:rPr>
              <a:t> </a:t>
            </a:r>
            <a:r>
              <a:rPr kumimoji="0" lang="en-US" sz="17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t>
            </a:r>
            <a:r>
              <a:rPr kumimoji="0" lang="en-US" sz="1700" b="0" i="0" u="sng" strike="noStrike" kern="0" cap="none" spc="0" normalizeH="0" baseline="0" noProof="0" dirty="0">
                <a:ln>
                  <a:noFill/>
                </a:ln>
                <a:solidFill>
                  <a:srgbClr val="1155CC"/>
                </a:solidFill>
                <a:effectLst/>
                <a:uLnTx/>
                <a:uFillTx/>
                <a:latin typeface="Quattrocento Sans"/>
                <a:ea typeface="Quattrocento Sans"/>
                <a:cs typeface="Quattrocento Sans"/>
                <a:sym typeface="Quattrocento Sans"/>
              </a:rPr>
              <a:t>alicia.wedderburn@mass.gov</a:t>
            </a:r>
            <a:r>
              <a:rPr kumimoji="0" lang="en-US" sz="17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t>
            </a:r>
          </a:p>
          <a:p>
            <a:pPr marL="457200" marR="0" lvl="0" indent="-336550" algn="l" defTabSz="914400" rtl="0" eaLnBrk="1" fontAlgn="auto" latinLnBrk="0" hangingPunct="1">
              <a:lnSpc>
                <a:spcPct val="100000"/>
              </a:lnSpc>
              <a:spcBef>
                <a:spcPts val="0"/>
              </a:spcBef>
              <a:spcAft>
                <a:spcPts val="0"/>
              </a:spcAft>
              <a:buClr>
                <a:srgbClr val="E38526"/>
              </a:buClr>
              <a:buSzPts val="1700"/>
              <a:buFont typeface="Quattrocento Sans"/>
              <a:buChar char="●"/>
              <a:tabLst/>
              <a:defRPr/>
            </a:pPr>
            <a:r>
              <a:rPr kumimoji="0" lang="en-US" sz="1700" b="1"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rPr>
              <a:t>Hillary Paul Metcalf,  </a:t>
            </a:r>
            <a:r>
              <a:rPr kumimoji="0" lang="en-US" sz="170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rPr>
              <a:t>Science Content Support Specialist, DESE,</a:t>
            </a:r>
            <a:r>
              <a:rPr kumimoji="0" lang="en-US" sz="1700" b="0" i="0" u="none" strike="noStrike" kern="0" cap="none" spc="0" normalizeH="0" baseline="0" noProof="0" dirty="0">
                <a:ln>
                  <a:noFill/>
                </a:ln>
                <a:solidFill>
                  <a:srgbClr val="101D34"/>
                </a:solidFill>
                <a:effectLst/>
                <a:uLnTx/>
                <a:uFillTx/>
                <a:latin typeface="Quattrocento Sans"/>
                <a:ea typeface="Quattrocento Sans"/>
                <a:cs typeface="Quattrocento Sans"/>
                <a:sym typeface="Quattrocento Sans"/>
              </a:rPr>
              <a:t> </a:t>
            </a:r>
            <a:r>
              <a:rPr kumimoji="0" lang="en-US" sz="1700" b="0" i="0" u="sng" strike="noStrike" kern="0" cap="none" spc="0" normalizeH="0" baseline="0" noProof="0" dirty="0">
                <a:ln>
                  <a:noFill/>
                </a:ln>
                <a:solidFill>
                  <a:srgbClr val="1155CC"/>
                </a:solidFill>
                <a:effectLst/>
                <a:uLnTx/>
                <a:uFillTx/>
                <a:latin typeface="Quattrocento Sans"/>
                <a:ea typeface="Quattrocento Sans"/>
                <a:cs typeface="Quattrocento Sans"/>
                <a:sym typeface="Quattrocento Sans"/>
              </a:rPr>
              <a:t>hillary.paulmetcalf@mass.gov</a:t>
            </a:r>
            <a:endParaRPr kumimoji="0" lang="en-US" sz="17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p:nvPr/>
        </p:nvSpPr>
        <p:spPr>
          <a:xfrm>
            <a:off x="1" y="3190714"/>
            <a:ext cx="276907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latin typeface="Quattrocento Sans"/>
                <a:ea typeface="Quattrocento Sans"/>
                <a:cs typeface="Quattrocento Sans"/>
                <a:sym typeface="Quattrocento Sans"/>
              </a:rPr>
              <a:t>Agenda</a:t>
            </a:r>
            <a:endParaRPr/>
          </a:p>
        </p:txBody>
      </p:sp>
      <p:grpSp>
        <p:nvGrpSpPr>
          <p:cNvPr id="173" name="Google Shape;173;p25">
            <a:extLst>
              <a:ext uri="{C183D7F6-B498-43B3-948B-1728B52AA6E4}">
                <adec:decorative xmlns:adec="http://schemas.microsoft.com/office/drawing/2017/decorative" val="1"/>
              </a:ext>
            </a:extLst>
          </p:cNvPr>
          <p:cNvGrpSpPr/>
          <p:nvPr/>
        </p:nvGrpSpPr>
        <p:grpSpPr>
          <a:xfrm>
            <a:off x="3030066" y="361617"/>
            <a:ext cx="8839199" cy="809458"/>
            <a:chOff x="3061064" y="188784"/>
            <a:chExt cx="8839199" cy="809458"/>
          </a:xfrm>
        </p:grpSpPr>
        <p:sp>
          <p:nvSpPr>
            <p:cNvPr id="174" name="Google Shape;174;p25"/>
            <p:cNvSpPr/>
            <p:nvPr/>
          </p:nvSpPr>
          <p:spPr>
            <a:xfrm>
              <a:off x="3061064" y="188784"/>
              <a:ext cx="809458" cy="809458"/>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1</a:t>
              </a:r>
              <a:endParaRPr sz="3600">
                <a:solidFill>
                  <a:schemeClr val="lt1"/>
                </a:solidFill>
                <a:latin typeface="Quattrocento Sans"/>
                <a:ea typeface="Quattrocento Sans"/>
                <a:cs typeface="Quattrocento Sans"/>
                <a:sym typeface="Quattrocento Sans"/>
              </a:endParaRPr>
            </a:p>
          </p:txBody>
        </p:sp>
        <p:sp>
          <p:nvSpPr>
            <p:cNvPr id="175" name="Google Shape;175;p25"/>
            <p:cNvSpPr txBox="1"/>
            <p:nvPr/>
          </p:nvSpPr>
          <p:spPr>
            <a:xfrm>
              <a:off x="3918853" y="188784"/>
              <a:ext cx="7981410" cy="80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Introductions and Welcome </a:t>
              </a:r>
              <a:endParaRPr/>
            </a:p>
          </p:txBody>
        </p:sp>
      </p:grpSp>
      <p:grpSp>
        <p:nvGrpSpPr>
          <p:cNvPr id="176" name="Google Shape;176;p25">
            <a:extLst>
              <a:ext uri="{C183D7F6-B498-43B3-948B-1728B52AA6E4}">
                <adec:decorative xmlns:adec="http://schemas.microsoft.com/office/drawing/2017/decorative" val="1"/>
              </a:ext>
            </a:extLst>
          </p:cNvPr>
          <p:cNvGrpSpPr/>
          <p:nvPr/>
        </p:nvGrpSpPr>
        <p:grpSpPr>
          <a:xfrm>
            <a:off x="3028541" y="1510143"/>
            <a:ext cx="8839200" cy="809459"/>
            <a:chOff x="3061063" y="1873080"/>
            <a:chExt cx="8839200" cy="809459"/>
          </a:xfrm>
        </p:grpSpPr>
        <p:sp>
          <p:nvSpPr>
            <p:cNvPr id="177" name="Google Shape;177;p25"/>
            <p:cNvSpPr/>
            <p:nvPr/>
          </p:nvSpPr>
          <p:spPr>
            <a:xfrm>
              <a:off x="3061063" y="1873080"/>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2</a:t>
              </a:r>
              <a:endParaRPr sz="3600">
                <a:solidFill>
                  <a:schemeClr val="lt1"/>
                </a:solidFill>
                <a:latin typeface="Quattrocento Sans"/>
                <a:ea typeface="Quattrocento Sans"/>
                <a:cs typeface="Quattrocento Sans"/>
                <a:sym typeface="Quattrocento Sans"/>
              </a:endParaRPr>
            </a:p>
          </p:txBody>
        </p:sp>
        <p:sp>
          <p:nvSpPr>
            <p:cNvPr id="178" name="Google Shape;178;p25"/>
            <p:cNvSpPr txBox="1"/>
            <p:nvPr/>
          </p:nvSpPr>
          <p:spPr>
            <a:xfrm>
              <a:off x="3918853" y="1873080"/>
              <a:ext cx="7981410" cy="809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101D34"/>
                </a:solidFill>
                <a:latin typeface="Quattrocento Sans"/>
                <a:ea typeface="Quattrocento Sans"/>
                <a:cs typeface="Quattrocento Sans"/>
                <a:sym typeface="Quattrocento Sans"/>
              </a:endParaRPr>
            </a:p>
          </p:txBody>
        </p:sp>
      </p:grpSp>
      <p:sp>
        <p:nvSpPr>
          <p:cNvPr id="179" name="Google Shape;179;p25"/>
          <p:cNvSpPr/>
          <p:nvPr/>
        </p:nvSpPr>
        <p:spPr>
          <a:xfrm>
            <a:off x="3028541" y="2740823"/>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3</a:t>
            </a:r>
            <a:endParaRPr sz="3600">
              <a:solidFill>
                <a:schemeClr val="lt1"/>
              </a:solidFill>
              <a:latin typeface="Quattrocento Sans"/>
              <a:ea typeface="Quattrocento Sans"/>
              <a:cs typeface="Quattrocento Sans"/>
              <a:sym typeface="Quattrocento Sans"/>
            </a:endParaRPr>
          </a:p>
        </p:txBody>
      </p:sp>
      <p:grpSp>
        <p:nvGrpSpPr>
          <p:cNvPr id="180" name="Google Shape;180;p25">
            <a:extLst>
              <a:ext uri="{C183D7F6-B498-43B3-948B-1728B52AA6E4}">
                <adec:decorative xmlns:adec="http://schemas.microsoft.com/office/drawing/2017/decorative" val="1"/>
              </a:ext>
            </a:extLst>
          </p:cNvPr>
          <p:cNvGrpSpPr/>
          <p:nvPr/>
        </p:nvGrpSpPr>
        <p:grpSpPr>
          <a:xfrm>
            <a:off x="3028542" y="4056052"/>
            <a:ext cx="8839202" cy="809459"/>
            <a:chOff x="3061061" y="4335544"/>
            <a:chExt cx="8839202" cy="809459"/>
          </a:xfrm>
        </p:grpSpPr>
        <p:sp>
          <p:nvSpPr>
            <p:cNvPr id="181" name="Google Shape;181;p25"/>
            <p:cNvSpPr/>
            <p:nvPr/>
          </p:nvSpPr>
          <p:spPr>
            <a:xfrm>
              <a:off x="3061061" y="4335544"/>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4</a:t>
              </a:r>
              <a:endParaRPr sz="3600">
                <a:solidFill>
                  <a:schemeClr val="lt1"/>
                </a:solidFill>
                <a:latin typeface="Quattrocento Sans"/>
                <a:ea typeface="Quattrocento Sans"/>
                <a:cs typeface="Quattrocento Sans"/>
                <a:sym typeface="Quattrocento Sans"/>
              </a:endParaRPr>
            </a:p>
          </p:txBody>
        </p:sp>
        <p:sp>
          <p:nvSpPr>
            <p:cNvPr id="182" name="Google Shape;182;p25"/>
            <p:cNvSpPr txBox="1"/>
            <p:nvPr/>
          </p:nvSpPr>
          <p:spPr>
            <a:xfrm>
              <a:off x="3918853" y="4364498"/>
              <a:ext cx="7981410" cy="7586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Q+A </a:t>
              </a:r>
              <a:endParaRPr/>
            </a:p>
          </p:txBody>
        </p:sp>
      </p:grpSp>
      <p:sp>
        <p:nvSpPr>
          <p:cNvPr id="183" name="Google Shape;183;p25" descr="Agenda&#10;"/>
          <p:cNvSpPr>
            <a:spLocks noGrp="1"/>
          </p:cNvSpPr>
          <p:nvPr>
            <p:ph type="title" idx="4294967295"/>
          </p:nvPr>
        </p:nvSpPr>
        <p:spPr>
          <a:xfrm>
            <a:off x="3838000" y="1498317"/>
            <a:ext cx="7905300" cy="809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Planning Instruction</a:t>
            </a:r>
            <a:endParaRPr kumimoji="0" lang="en-US" sz="2800" b="0" i="0" u="none" strike="noStrike" kern="0" cap="none" spc="0" normalizeH="0" baseline="0" noProof="0" dirty="0">
              <a:ln>
                <a:noFill/>
              </a:ln>
              <a:solidFill>
                <a:srgbClr val="101D34"/>
              </a:solidFill>
              <a:effectLst/>
              <a:uLnTx/>
              <a:uFillTx/>
              <a:latin typeface="Quattrocento Sans"/>
              <a:ea typeface="Quattrocento Sans"/>
              <a:cs typeface="Quattrocento Sans"/>
              <a:sym typeface="Quattrocento Sans"/>
            </a:endParaRPr>
          </a:p>
        </p:txBody>
      </p:sp>
      <p:sp>
        <p:nvSpPr>
          <p:cNvPr id="184" name="Google Shape;184;p25"/>
          <p:cNvSpPr/>
          <p:nvPr/>
        </p:nvSpPr>
        <p:spPr>
          <a:xfrm>
            <a:off x="3838000" y="2770050"/>
            <a:ext cx="7571400" cy="80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400"/>
              </a:spcAft>
              <a:buNone/>
            </a:pPr>
            <a:r>
              <a:rPr lang="en-US" sz="2800" dirty="0">
                <a:latin typeface="Quattrocento Sans"/>
                <a:ea typeface="Quattrocento Sans"/>
                <a:cs typeface="Quattrocento Sans"/>
                <a:sym typeface="Quattrocento Sans"/>
              </a:rPr>
              <a:t>Utilizing Assessments </a:t>
            </a:r>
            <a:endParaRPr sz="2800" dirty="0">
              <a:latin typeface="Quattrocento Sans"/>
              <a:ea typeface="Quattrocento Sans"/>
              <a:cs typeface="Quattrocento Sans"/>
              <a:sym typeface="Quattrocento Sans"/>
            </a:endParaRPr>
          </a:p>
        </p:txBody>
      </p:sp>
      <p:sp>
        <p:nvSpPr>
          <p:cNvPr id="185" name="Google Shape;185;p25"/>
          <p:cNvSpPr txBox="1"/>
          <p:nvPr/>
        </p:nvSpPr>
        <p:spPr>
          <a:xfrm>
            <a:off x="3838000" y="5286400"/>
            <a:ext cx="8515200" cy="10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i="1">
                <a:solidFill>
                  <a:srgbClr val="FF9900"/>
                </a:solidFill>
                <a:latin typeface="Quattrocento Sans"/>
                <a:ea typeface="Quattrocento Sans"/>
                <a:cs typeface="Quattrocento Sans"/>
                <a:sym typeface="Quattrocento Sans"/>
              </a:rPr>
              <a:t>Please type questions into the Chat at any time.</a:t>
            </a:r>
            <a:endParaRPr sz="2800" i="1">
              <a:solidFill>
                <a:srgbClr val="FF9900"/>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Introductions</a:t>
            </a:r>
            <a:endParaRPr>
              <a:solidFill>
                <a:srgbClr val="FFFFFF"/>
              </a:solidFill>
            </a:endParaRPr>
          </a:p>
        </p:txBody>
      </p:sp>
      <p:sp>
        <p:nvSpPr>
          <p:cNvPr id="192" name="Google Shape;192;p26"/>
          <p:cNvSpPr txBox="1">
            <a:spLocks noGrp="1"/>
          </p:cNvSpPr>
          <p:nvPr>
            <p:ph type="body" idx="1"/>
          </p:nvPr>
        </p:nvSpPr>
        <p:spPr>
          <a:xfrm>
            <a:off x="453150" y="1286150"/>
            <a:ext cx="11285700" cy="50145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Clr>
                <a:schemeClr val="accent2"/>
              </a:buClr>
              <a:buSzPts val="2600"/>
              <a:buFont typeface="Quattrocento Sans"/>
              <a:buChar char="●"/>
            </a:pPr>
            <a:r>
              <a:rPr lang="en-US" sz="2600"/>
              <a:t>Nicole Scola: Science Content Support Lead, DESE</a:t>
            </a:r>
            <a:endParaRPr sz="2600"/>
          </a:p>
          <a:p>
            <a:pPr marL="457200" lvl="0" indent="0" algn="l" rtl="0">
              <a:spcBef>
                <a:spcPts val="1000"/>
              </a:spcBef>
              <a:spcAft>
                <a:spcPts val="0"/>
              </a:spcAft>
              <a:buNone/>
            </a:pPr>
            <a:r>
              <a:rPr lang="en-US" sz="2600"/>
              <a:t>(</a:t>
            </a:r>
            <a:r>
              <a:rPr lang="en-US" sz="2600" u="sng">
                <a:solidFill>
                  <a:schemeClr val="hlink"/>
                </a:solidFill>
                <a:hlinkClick r:id="rId3"/>
              </a:rPr>
              <a:t>nicole.scola@mass.gov</a:t>
            </a:r>
            <a:r>
              <a:rPr lang="en-US" sz="2600"/>
              <a:t>) </a:t>
            </a:r>
            <a:endParaRPr sz="2600"/>
          </a:p>
          <a:p>
            <a:pPr marL="0" lvl="0" indent="0" algn="l" rtl="0">
              <a:spcBef>
                <a:spcPts val="1000"/>
              </a:spcBef>
              <a:spcAft>
                <a:spcPts val="0"/>
              </a:spcAft>
              <a:buNone/>
            </a:pPr>
            <a:endParaRPr sz="1200"/>
          </a:p>
          <a:p>
            <a:pPr marL="457200" lvl="0" indent="-393700" algn="l" rtl="0">
              <a:spcBef>
                <a:spcPts val="1000"/>
              </a:spcBef>
              <a:spcAft>
                <a:spcPts val="0"/>
              </a:spcAft>
              <a:buClr>
                <a:schemeClr val="accent2"/>
              </a:buClr>
              <a:buSzPts val="2600"/>
              <a:buFont typeface="Quattrocento Sans"/>
              <a:buChar char="●"/>
            </a:pPr>
            <a:r>
              <a:rPr lang="en-US" sz="2600"/>
              <a:t>Alicia Wedderburn: Science Content Support Specialist, DESE</a:t>
            </a:r>
            <a:endParaRPr sz="2600"/>
          </a:p>
          <a:p>
            <a:pPr marL="0" lvl="0" indent="0" algn="l" rtl="0">
              <a:spcBef>
                <a:spcPts val="1000"/>
              </a:spcBef>
              <a:spcAft>
                <a:spcPts val="0"/>
              </a:spcAft>
              <a:buNone/>
            </a:pPr>
            <a:r>
              <a:rPr lang="en-US" sz="1400">
                <a:solidFill>
                  <a:srgbClr val="000000"/>
                </a:solidFill>
              </a:rPr>
              <a:t> </a:t>
            </a:r>
            <a:r>
              <a:rPr lang="en-US" sz="2600">
                <a:solidFill>
                  <a:srgbClr val="000000"/>
                </a:solidFill>
              </a:rPr>
              <a:t>     </a:t>
            </a:r>
            <a:r>
              <a:rPr lang="en-US" sz="2400">
                <a:solidFill>
                  <a:srgbClr val="000000"/>
                </a:solidFill>
              </a:rPr>
              <a:t>(</a:t>
            </a:r>
            <a:r>
              <a:rPr lang="en-US" sz="2400" u="sng">
                <a:solidFill>
                  <a:srgbClr val="1155CC"/>
                </a:solidFill>
              </a:rPr>
              <a:t>alicia.wedderburn@mass.gov</a:t>
            </a:r>
            <a:r>
              <a:rPr lang="en-US" sz="2400">
                <a:solidFill>
                  <a:srgbClr val="000000"/>
                </a:solidFill>
              </a:rPr>
              <a:t>) </a:t>
            </a:r>
            <a:endParaRPr sz="2400">
              <a:solidFill>
                <a:srgbClr val="000000"/>
              </a:solidFill>
            </a:endParaRPr>
          </a:p>
          <a:p>
            <a:pPr marL="0" lvl="0" indent="0" algn="l" rtl="0">
              <a:spcBef>
                <a:spcPts val="1000"/>
              </a:spcBef>
              <a:spcAft>
                <a:spcPts val="0"/>
              </a:spcAft>
              <a:buNone/>
            </a:pPr>
            <a:endParaRPr sz="1200">
              <a:solidFill>
                <a:srgbClr val="000000"/>
              </a:solidFill>
            </a:endParaRPr>
          </a:p>
          <a:p>
            <a:pPr marL="457200" lvl="0" indent="-393700" algn="l" rtl="0">
              <a:spcBef>
                <a:spcPts val="1000"/>
              </a:spcBef>
              <a:spcAft>
                <a:spcPts val="0"/>
              </a:spcAft>
              <a:buClr>
                <a:schemeClr val="accent2"/>
              </a:buClr>
              <a:buSzPts val="2600"/>
              <a:buFont typeface="Quattrocento Sans"/>
              <a:buChar char="●"/>
            </a:pPr>
            <a:r>
              <a:rPr lang="en-US" sz="2600"/>
              <a:t>Hillary Paul Metcalf: Science Content Support Specialist, DESE</a:t>
            </a:r>
            <a:endParaRPr sz="2600"/>
          </a:p>
          <a:p>
            <a:pPr marL="457200" lvl="0" indent="0" algn="l" rtl="0">
              <a:spcBef>
                <a:spcPts val="1000"/>
              </a:spcBef>
              <a:spcAft>
                <a:spcPts val="0"/>
              </a:spcAft>
              <a:buNone/>
            </a:pPr>
            <a:r>
              <a:rPr lang="en-US" sz="2400">
                <a:solidFill>
                  <a:srgbClr val="000000"/>
                </a:solidFill>
              </a:rPr>
              <a:t>(</a:t>
            </a:r>
            <a:r>
              <a:rPr lang="en-US" sz="2400" u="sng">
                <a:solidFill>
                  <a:srgbClr val="1155CC"/>
                </a:solidFill>
              </a:rPr>
              <a:t>hillary.paulmetcalf@mass.gov</a:t>
            </a:r>
            <a:r>
              <a:rPr lang="en-US" sz="2400">
                <a:solidFill>
                  <a:srgbClr val="000000"/>
                </a:solidFill>
              </a:rPr>
              <a:t>) </a:t>
            </a:r>
            <a:endParaRPr sz="2400">
              <a:solidFill>
                <a:srgbClr val="000000"/>
              </a:solidFill>
            </a:endParaRPr>
          </a:p>
          <a:p>
            <a:pPr marL="457200" lvl="0" indent="0" algn="l" rtl="0">
              <a:spcBef>
                <a:spcPts val="1000"/>
              </a:spcBef>
              <a:spcAft>
                <a:spcPts val="0"/>
              </a:spcAft>
              <a:buNone/>
            </a:pPr>
            <a:endParaRPr sz="1800">
              <a:solidFill>
                <a:srgbClr val="000000"/>
              </a:solidFill>
            </a:endParaRPr>
          </a:p>
          <a:p>
            <a:pPr marL="457200" lvl="0" indent="-393700" algn="l" rtl="0">
              <a:spcBef>
                <a:spcPts val="1000"/>
              </a:spcBef>
              <a:spcAft>
                <a:spcPts val="0"/>
              </a:spcAft>
              <a:buClr>
                <a:schemeClr val="accent2"/>
              </a:buClr>
              <a:buSzPts val="2600"/>
              <a:buFont typeface="Times New Roman"/>
              <a:buChar char="●"/>
            </a:pPr>
            <a:r>
              <a:rPr lang="en-US" sz="2400">
                <a:solidFill>
                  <a:srgbClr val="000000"/>
                </a:solidFill>
              </a:rPr>
              <a:t>Alex Grace, STEM Intern </a:t>
            </a:r>
            <a:endParaRPr sz="2600"/>
          </a:p>
          <a:p>
            <a:pPr marL="0" lvl="0" indent="0" algn="l" rtl="0">
              <a:spcBef>
                <a:spcPts val="1000"/>
              </a:spcBef>
              <a:spcAft>
                <a:spcPts val="0"/>
              </a:spcAft>
              <a:buNone/>
            </a:pPr>
            <a:r>
              <a:rPr lang="en-US" sz="2600">
                <a:solidFill>
                  <a:srgbClr val="000000"/>
                </a:solidFill>
              </a:rPr>
              <a:t>      </a:t>
            </a:r>
            <a:endParaRPr sz="2400">
              <a:solidFill>
                <a:srgbClr val="000000"/>
              </a:solidFill>
            </a:endParaRPr>
          </a:p>
          <a:p>
            <a:pPr marL="457200" lvl="0" indent="0" algn="l" rtl="0">
              <a:lnSpc>
                <a:spcPct val="115000"/>
              </a:lnSpc>
              <a:spcBef>
                <a:spcPts val="0"/>
              </a:spcBef>
              <a:spcAft>
                <a:spcPts val="0"/>
              </a:spcAft>
              <a:buNone/>
            </a:pPr>
            <a:endParaRPr sz="2400">
              <a:solidFill>
                <a:srgbClr val="000000"/>
              </a:solidFill>
            </a:endParaRPr>
          </a:p>
        </p:txBody>
      </p:sp>
      <p:sp>
        <p:nvSpPr>
          <p:cNvPr id="193" name="Google Shape;193;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567750" y="288925"/>
            <a:ext cx="11370900" cy="888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300"/>
              <a:t>Remote Learning Recommendations</a:t>
            </a:r>
            <a:endParaRPr sz="2300"/>
          </a:p>
          <a:p>
            <a:pPr marL="0" lvl="0" indent="0" algn="l" rtl="0">
              <a:lnSpc>
                <a:spcPct val="100000"/>
              </a:lnSpc>
              <a:spcBef>
                <a:spcPts val="1000"/>
              </a:spcBef>
              <a:spcAft>
                <a:spcPts val="0"/>
              </a:spcAft>
              <a:buNone/>
            </a:pPr>
            <a:r>
              <a:rPr lang="en-US" sz="2100" u="sng">
                <a:solidFill>
                  <a:srgbClr val="EFEFEF"/>
                </a:solidFill>
                <a:hlinkClick r:id="rId3"/>
              </a:rPr>
              <a:t>http://www.doe.mass.edu/covid19/learn-at-home.html</a:t>
            </a:r>
            <a:endParaRPr sz="2100">
              <a:solidFill>
                <a:srgbClr val="EFEFEF"/>
              </a:solidFill>
            </a:endParaRPr>
          </a:p>
          <a:p>
            <a:pPr marL="0" lvl="0" indent="0" algn="l" rtl="0">
              <a:spcBef>
                <a:spcPts val="0"/>
              </a:spcBef>
              <a:spcAft>
                <a:spcPts val="0"/>
              </a:spcAft>
              <a:buNone/>
            </a:pPr>
            <a:endParaRPr sz="2300"/>
          </a:p>
        </p:txBody>
      </p:sp>
      <p:sp>
        <p:nvSpPr>
          <p:cNvPr id="200" name="Google Shape;200;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201" name="Google Shape;201;p27" descr="screenshot of COVI( home page"/>
          <p:cNvPicPr preferRelativeResize="0"/>
          <p:nvPr/>
        </p:nvPicPr>
        <p:blipFill>
          <a:blip r:embed="rId4">
            <a:alphaModFix/>
          </a:blip>
          <a:stretch>
            <a:fillRect/>
          </a:stretch>
        </p:blipFill>
        <p:spPr>
          <a:xfrm>
            <a:off x="1342375" y="1172698"/>
            <a:ext cx="9135742" cy="518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Guiding principles for our work </a:t>
            </a:r>
            <a:endParaRPr/>
          </a:p>
        </p:txBody>
      </p:sp>
      <p:sp>
        <p:nvSpPr>
          <p:cNvPr id="208" name="Google Shape;208;p28"/>
          <p:cNvSpPr txBox="1">
            <a:spLocks noGrp="1"/>
          </p:cNvSpPr>
          <p:nvPr>
            <p:ph type="body" idx="1"/>
          </p:nvPr>
        </p:nvSpPr>
        <p:spPr>
          <a:xfrm>
            <a:off x="407400" y="1154325"/>
            <a:ext cx="11691600" cy="54144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en-US" sz="2700"/>
              <a:t>The safety and well-being of students,</a:t>
            </a:r>
            <a:br>
              <a:rPr lang="en-US" sz="2700"/>
            </a:br>
            <a:r>
              <a:rPr lang="en-US" sz="2700"/>
              <a:t>families, and staff must be our top </a:t>
            </a:r>
            <a:br>
              <a:rPr lang="en-US" sz="2700"/>
            </a:br>
            <a:r>
              <a:rPr lang="en-US" sz="2700"/>
              <a:t>priority.</a:t>
            </a:r>
            <a:br>
              <a:rPr lang="en-US" sz="2700"/>
            </a:br>
            <a:endParaRPr sz="2000"/>
          </a:p>
          <a:p>
            <a:pPr marL="457200" lvl="0" indent="-400050" algn="l" rtl="0">
              <a:spcBef>
                <a:spcPts val="0"/>
              </a:spcBef>
              <a:spcAft>
                <a:spcPts val="0"/>
              </a:spcAft>
              <a:buSzPts val="2700"/>
              <a:buChar char="•"/>
            </a:pPr>
            <a:r>
              <a:rPr lang="en-US" sz="2700"/>
              <a:t>This crisis disproportionately affects</a:t>
            </a:r>
            <a:br>
              <a:rPr lang="en-US" sz="2700"/>
            </a:br>
            <a:r>
              <a:rPr lang="en-US" sz="2700"/>
              <a:t>our most vulnerable students in terms</a:t>
            </a:r>
            <a:br>
              <a:rPr lang="en-US" sz="2700"/>
            </a:br>
            <a:r>
              <a:rPr lang="en-US" sz="2700"/>
              <a:t>of their physical and mental health </a:t>
            </a:r>
            <a:br>
              <a:rPr lang="en-US" sz="2700"/>
            </a:br>
            <a:r>
              <a:rPr lang="en-US" sz="2700"/>
              <a:t>and also academically. Equity needs </a:t>
            </a:r>
            <a:br>
              <a:rPr lang="en-US" sz="2700"/>
            </a:br>
            <a:r>
              <a:rPr lang="en-US" sz="2700"/>
              <a:t>to be a top consideration.</a:t>
            </a:r>
            <a:br>
              <a:rPr lang="en-US" sz="2700"/>
            </a:br>
            <a:endParaRPr sz="2000"/>
          </a:p>
          <a:p>
            <a:pPr marL="457200" lvl="0" indent="-400050" algn="l" rtl="0">
              <a:spcBef>
                <a:spcPts val="0"/>
              </a:spcBef>
              <a:spcAft>
                <a:spcPts val="0"/>
              </a:spcAft>
              <a:buSzPts val="2700"/>
              <a:buChar char="•"/>
            </a:pPr>
            <a:r>
              <a:rPr lang="en-US" sz="2700"/>
              <a:t>Maintaining connections between school </a:t>
            </a:r>
            <a:br>
              <a:rPr lang="en-US" sz="2700"/>
            </a:br>
            <a:r>
              <a:rPr lang="en-US" sz="2700"/>
              <a:t>staff, students, and families is paramount.</a:t>
            </a:r>
            <a:endParaRPr sz="2700"/>
          </a:p>
        </p:txBody>
      </p:sp>
      <p:sp>
        <p:nvSpPr>
          <p:cNvPr id="209" name="Google Shape;209;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210" name="Google Shape;210;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66150" y="1293475"/>
            <a:ext cx="5109050" cy="3918175"/>
          </a:xfrm>
          <a:prstGeom prst="rect">
            <a:avLst/>
          </a:prstGeom>
          <a:noFill/>
          <a:ln w="9525" cap="flat" cmpd="sng">
            <a:solidFill>
              <a:srgbClr val="1A1A1A"/>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Importance of engagement </a:t>
            </a:r>
            <a:endParaRPr/>
          </a:p>
        </p:txBody>
      </p:sp>
      <p:sp>
        <p:nvSpPr>
          <p:cNvPr id="217" name="Google Shape;217;p29"/>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t>Teaching and learning has taken place over a spectrum this spring impacting student and families differently. There were many factors that impacted low or limited student participation. Reflect on the engagement of your students and their families in the spring, and consider how to build community and family engagement in the fall.  </a:t>
            </a:r>
            <a:endParaRPr sz="2400" dirty="0"/>
          </a:p>
          <a:p>
            <a:pPr marL="457200" lvl="0" indent="0" algn="l" rtl="0">
              <a:spcBef>
                <a:spcPts val="1000"/>
              </a:spcBef>
              <a:spcAft>
                <a:spcPts val="0"/>
              </a:spcAft>
              <a:buNone/>
            </a:pPr>
            <a:endParaRPr sz="2700" dirty="0"/>
          </a:p>
          <a:p>
            <a:pPr marL="0" lvl="0" indent="0" algn="l" rtl="0">
              <a:spcBef>
                <a:spcPts val="1000"/>
              </a:spcBef>
              <a:spcAft>
                <a:spcPts val="0"/>
              </a:spcAft>
              <a:buNone/>
            </a:pPr>
            <a:endParaRPr sz="2700" dirty="0"/>
          </a:p>
        </p:txBody>
      </p:sp>
      <p:sp>
        <p:nvSpPr>
          <p:cNvPr id="218" name="Google Shape;218;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grpSp>
        <p:nvGrpSpPr>
          <p:cNvPr id="219" name="Google Shape;219;p29">
            <a:extLst>
              <a:ext uri="{C183D7F6-B498-43B3-948B-1728B52AA6E4}">
                <adec:decorative xmlns:adec="http://schemas.microsoft.com/office/drawing/2017/decorative" val="1"/>
              </a:ext>
            </a:extLst>
          </p:cNvPr>
          <p:cNvGrpSpPr/>
          <p:nvPr/>
        </p:nvGrpSpPr>
        <p:grpSpPr>
          <a:xfrm>
            <a:off x="681647" y="3294387"/>
            <a:ext cx="2844829" cy="2365037"/>
            <a:chOff x="1083025" y="2306625"/>
            <a:chExt cx="1834900" cy="1582600"/>
          </a:xfrm>
        </p:grpSpPr>
        <p:sp>
          <p:nvSpPr>
            <p:cNvPr id="220" name="Google Shape;220;p29"/>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0C58D3"/>
                  </a:solidFill>
                  <a:latin typeface="Roboto"/>
                  <a:ea typeface="Roboto"/>
                  <a:cs typeface="Roboto"/>
                  <a:sym typeface="Roboto"/>
                </a:rPr>
                <a:t>Low to no student participation</a:t>
              </a:r>
              <a:endParaRPr sz="1700" b="1">
                <a:solidFill>
                  <a:srgbClr val="0C58D3"/>
                </a:solidFill>
                <a:latin typeface="Roboto"/>
                <a:ea typeface="Roboto"/>
                <a:cs typeface="Roboto"/>
                <a:sym typeface="Roboto"/>
              </a:endParaRPr>
            </a:p>
          </p:txBody>
        </p:sp>
        <p:sp>
          <p:nvSpPr>
            <p:cNvPr id="221" name="Google Shape;221;p29"/>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dirty="0">
                  <a:solidFill>
                    <a:srgbClr val="0C58D3"/>
                  </a:solidFill>
                  <a:latin typeface="Roboto"/>
                  <a:ea typeface="Roboto"/>
                  <a:cs typeface="Roboto"/>
                  <a:sym typeface="Roboto"/>
                </a:rPr>
                <a:t>Majority of student likely have not engaged with on grade level material since school closures began</a:t>
              </a:r>
              <a:endParaRPr dirty="0">
                <a:solidFill>
                  <a:srgbClr val="0C58D3"/>
                </a:solidFill>
                <a:latin typeface="Roboto"/>
                <a:ea typeface="Roboto"/>
                <a:cs typeface="Roboto"/>
                <a:sym typeface="Roboto"/>
              </a:endParaRPr>
            </a:p>
          </p:txBody>
        </p:sp>
        <p:sp>
          <p:nvSpPr>
            <p:cNvPr id="222" name="Google Shape;222;p29"/>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23" name="Google Shape;223;p29"/>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4" name="Google Shape;224;p29">
            <a:extLst>
              <a:ext uri="{C183D7F6-B498-43B3-948B-1728B52AA6E4}">
                <adec:decorative xmlns:adec="http://schemas.microsoft.com/office/drawing/2017/decorative" val="1"/>
              </a:ext>
            </a:extLst>
          </p:cNvPr>
          <p:cNvGrpSpPr/>
          <p:nvPr/>
        </p:nvGrpSpPr>
        <p:grpSpPr>
          <a:xfrm>
            <a:off x="6038231" y="3294389"/>
            <a:ext cx="2844829" cy="2365037"/>
            <a:chOff x="1083025" y="2306625"/>
            <a:chExt cx="1834900" cy="1582600"/>
          </a:xfrm>
        </p:grpSpPr>
        <p:sp>
          <p:nvSpPr>
            <p:cNvPr id="225" name="Google Shape;225;p29"/>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FF9900"/>
                  </a:solidFill>
                  <a:latin typeface="Roboto"/>
                  <a:ea typeface="Roboto"/>
                  <a:cs typeface="Roboto"/>
                  <a:sym typeface="Roboto"/>
                </a:rPr>
                <a:t>Variable participation</a:t>
              </a:r>
              <a:endParaRPr sz="1300" b="1">
                <a:solidFill>
                  <a:srgbClr val="FF9900"/>
                </a:solidFill>
                <a:latin typeface="Roboto"/>
                <a:ea typeface="Roboto"/>
                <a:cs typeface="Roboto"/>
                <a:sym typeface="Roboto"/>
              </a:endParaRPr>
            </a:p>
          </p:txBody>
        </p:sp>
        <p:sp>
          <p:nvSpPr>
            <p:cNvPr id="226" name="Google Shape;226;p29"/>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FF9900"/>
                  </a:solidFill>
                  <a:latin typeface="Roboto"/>
                  <a:ea typeface="Roboto"/>
                  <a:cs typeface="Roboto"/>
                  <a:sym typeface="Roboto"/>
                </a:rPr>
                <a:t>Some students regular participated and other did not</a:t>
              </a:r>
              <a:endParaRPr sz="1100">
                <a:solidFill>
                  <a:srgbClr val="FF9900"/>
                </a:solidFill>
                <a:latin typeface="Roboto"/>
                <a:ea typeface="Roboto"/>
                <a:cs typeface="Roboto"/>
                <a:sym typeface="Roboto"/>
              </a:endParaRPr>
            </a:p>
          </p:txBody>
        </p:sp>
        <p:sp>
          <p:nvSpPr>
            <p:cNvPr id="227" name="Google Shape;227;p29"/>
            <p:cNvSpPr/>
            <p:nvPr/>
          </p:nvSpPr>
          <p:spPr>
            <a:xfrm flipH="1">
              <a:off x="1083025" y="2306625"/>
              <a:ext cx="1834800" cy="143400"/>
            </a:xfrm>
            <a:prstGeom prst="parallelogram">
              <a:avLst>
                <a:gd name="adj" fmla="val 96952"/>
              </a:avLst>
            </a:pr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28" name="Google Shape;228;p29"/>
            <p:cNvSpPr/>
            <p:nvPr/>
          </p:nvSpPr>
          <p:spPr>
            <a:xfrm>
              <a:off x="1083125" y="2460449"/>
              <a:ext cx="1834800" cy="1434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9" name="Google Shape;229;p29">
            <a:extLst>
              <a:ext uri="{C183D7F6-B498-43B3-948B-1728B52AA6E4}">
                <adec:decorative xmlns:adec="http://schemas.microsoft.com/office/drawing/2017/decorative" val="1"/>
              </a:ext>
            </a:extLst>
          </p:cNvPr>
          <p:cNvGrpSpPr/>
          <p:nvPr/>
        </p:nvGrpSpPr>
        <p:grpSpPr>
          <a:xfrm>
            <a:off x="8747204" y="3294447"/>
            <a:ext cx="3191442" cy="2554801"/>
            <a:chOff x="1083025" y="2306625"/>
            <a:chExt cx="1834900" cy="1758536"/>
          </a:xfrm>
        </p:grpSpPr>
        <p:sp>
          <p:nvSpPr>
            <p:cNvPr id="230" name="Google Shape;230;p29"/>
            <p:cNvSpPr txBox="1"/>
            <p:nvPr/>
          </p:nvSpPr>
          <p:spPr>
            <a:xfrm>
              <a:off x="1247873" y="2692778"/>
              <a:ext cx="1505100" cy="8607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dirty="0">
                  <a:solidFill>
                    <a:srgbClr val="980000"/>
                  </a:solidFill>
                  <a:latin typeface="Roboto"/>
                  <a:ea typeface="Roboto"/>
                  <a:cs typeface="Roboto"/>
                  <a:sym typeface="Roboto"/>
                </a:rPr>
                <a:t>Regular and ongoing communication between teacher and student</a:t>
              </a:r>
              <a:endParaRPr sz="1700" b="1" dirty="0">
                <a:solidFill>
                  <a:srgbClr val="980000"/>
                </a:solidFill>
                <a:latin typeface="Roboto"/>
                <a:ea typeface="Roboto"/>
                <a:cs typeface="Roboto"/>
                <a:sym typeface="Roboto"/>
              </a:endParaRPr>
            </a:p>
          </p:txBody>
        </p:sp>
        <p:sp>
          <p:nvSpPr>
            <p:cNvPr id="231" name="Google Shape;231;p29"/>
            <p:cNvSpPr txBox="1"/>
            <p:nvPr/>
          </p:nvSpPr>
          <p:spPr>
            <a:xfrm>
              <a:off x="1227620" y="3327761"/>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a:solidFill>
                    <a:srgbClr val="980000"/>
                  </a:solidFill>
                  <a:latin typeface="Roboto"/>
                  <a:ea typeface="Roboto"/>
                  <a:cs typeface="Roboto"/>
                  <a:sym typeface="Roboto"/>
                </a:rPr>
                <a:t>Near full coverage/learning of prerequisite standards and beyond</a:t>
              </a:r>
              <a:endParaRPr>
                <a:solidFill>
                  <a:srgbClr val="980000"/>
                </a:solidFill>
                <a:latin typeface="Roboto"/>
                <a:ea typeface="Roboto"/>
                <a:cs typeface="Roboto"/>
                <a:sym typeface="Roboto"/>
              </a:endParaRPr>
            </a:p>
          </p:txBody>
        </p:sp>
        <p:sp>
          <p:nvSpPr>
            <p:cNvPr id="232" name="Google Shape;232;p29"/>
            <p:cNvSpPr/>
            <p:nvPr/>
          </p:nvSpPr>
          <p:spPr>
            <a:xfrm flipH="1">
              <a:off x="1083025" y="2306625"/>
              <a:ext cx="1834800" cy="143400"/>
            </a:xfrm>
            <a:prstGeom prst="parallelogram">
              <a:avLst>
                <a:gd name="adj" fmla="val 96952"/>
              </a:avLst>
            </a:prstGeom>
            <a:solidFill>
              <a:srgbClr val="EA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33" name="Google Shape;233;p29"/>
            <p:cNvSpPr/>
            <p:nvPr/>
          </p:nvSpPr>
          <p:spPr>
            <a:xfrm>
              <a:off x="1083125" y="2460449"/>
              <a:ext cx="1834800" cy="143400"/>
            </a:xfrm>
            <a:prstGeom prst="parallelogram">
              <a:avLst>
                <a:gd name="adj" fmla="val 96952"/>
              </a:avLst>
            </a:prstGeom>
            <a:solidFill>
              <a:srgbClr val="CC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4" name="Google Shape;234;p29">
            <a:extLst>
              <a:ext uri="{C183D7F6-B498-43B3-948B-1728B52AA6E4}">
                <adec:decorative xmlns:adec="http://schemas.microsoft.com/office/drawing/2017/decorative" val="1"/>
              </a:ext>
            </a:extLst>
          </p:cNvPr>
          <p:cNvGrpSpPr/>
          <p:nvPr/>
        </p:nvGrpSpPr>
        <p:grpSpPr>
          <a:xfrm>
            <a:off x="3361756" y="3294387"/>
            <a:ext cx="2844829" cy="2365037"/>
            <a:chOff x="1083025" y="2306625"/>
            <a:chExt cx="1834900" cy="1582600"/>
          </a:xfrm>
        </p:grpSpPr>
        <p:sp>
          <p:nvSpPr>
            <p:cNvPr id="235" name="Google Shape;235;p29"/>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700" b="1">
                  <a:solidFill>
                    <a:srgbClr val="38761D"/>
                  </a:solidFill>
                  <a:latin typeface="Roboto"/>
                  <a:ea typeface="Roboto"/>
                  <a:cs typeface="Roboto"/>
                  <a:sym typeface="Roboto"/>
                </a:rPr>
                <a:t>Limited student participation</a:t>
              </a:r>
              <a:endParaRPr sz="1700" b="1">
                <a:solidFill>
                  <a:srgbClr val="38761D"/>
                </a:solidFill>
                <a:latin typeface="Roboto"/>
                <a:ea typeface="Roboto"/>
                <a:cs typeface="Roboto"/>
                <a:sym typeface="Roboto"/>
              </a:endParaRPr>
            </a:p>
          </p:txBody>
        </p:sp>
        <p:sp>
          <p:nvSpPr>
            <p:cNvPr id="236" name="Google Shape;236;p29"/>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dirty="0">
                  <a:solidFill>
                    <a:srgbClr val="38761D"/>
                  </a:solidFill>
                  <a:latin typeface="Roboto"/>
                  <a:ea typeface="Roboto"/>
                  <a:cs typeface="Roboto"/>
                  <a:sym typeface="Roboto"/>
                </a:rPr>
                <a:t>Intermittent and/or only initial student participation.</a:t>
              </a:r>
              <a:endParaRPr dirty="0">
                <a:solidFill>
                  <a:srgbClr val="38761D"/>
                </a:solidFill>
                <a:latin typeface="Roboto"/>
                <a:ea typeface="Roboto"/>
                <a:cs typeface="Roboto"/>
                <a:sym typeface="Roboto"/>
              </a:endParaRPr>
            </a:p>
          </p:txBody>
        </p:sp>
        <p:sp>
          <p:nvSpPr>
            <p:cNvPr id="237" name="Google Shape;237;p29"/>
            <p:cNvSpPr/>
            <p:nvPr/>
          </p:nvSpPr>
          <p:spPr>
            <a:xfrm flipH="1">
              <a:off x="1083025" y="2306625"/>
              <a:ext cx="1834800" cy="143400"/>
            </a:xfrm>
            <a:prstGeom prst="parallelogram">
              <a:avLst>
                <a:gd name="adj" fmla="val 96952"/>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38" name="Google Shape;238;p29"/>
            <p:cNvSpPr/>
            <p:nvPr/>
          </p:nvSpPr>
          <p:spPr>
            <a:xfrm>
              <a:off x="1083125" y="2460449"/>
              <a:ext cx="1834800" cy="143400"/>
            </a:xfrm>
            <a:prstGeom prst="parallelogram">
              <a:avLst>
                <a:gd name="adj" fmla="val 96952"/>
              </a:avLst>
            </a:prstGeom>
            <a:solidFill>
              <a:srgbClr val="3876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DESE-231-61876</_dlc_DocId>
    <_dlc_DocIdUrl xmlns="733efe1c-5bbe-4968-87dc-d400e65c879f">
      <Url>https://sharepoint.doemass.org/ese/webteam/cps/_layouts/DocIdRedir.aspx?ID=DESE-231-61876</Url>
      <Description>DESE-231-61876</Description>
    </_dlc_DocIdUrl>
  </documentManagement>
</p:propertie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0F7F1A99-3875-47B5-9027-DB96FFA21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18BF4C-7316-4492-A238-1733508F60D3}">
  <ds:schemaRefs>
    <ds:schemaRef ds:uri="http://schemas.microsoft.com/sharepoint/events"/>
  </ds:schemaRefs>
</ds:datastoreItem>
</file>

<file path=customXml/itemProps3.xml><?xml version="1.0" encoding="utf-8"?>
<ds:datastoreItem xmlns:ds="http://schemas.openxmlformats.org/officeDocument/2006/customXml" ds:itemID="{B8C257A5-1BC0-4C51-856A-DA8713B57F00}">
  <ds:schemaRefs>
    <ds:schemaRef ds:uri="http://purl.org/dc/dcmitype/"/>
    <ds:schemaRef ds:uri="http://purl.org/dc/elements/1.1/"/>
    <ds:schemaRef ds:uri="http://schemas.microsoft.com/office/2006/metadata/properties"/>
    <ds:schemaRef ds:uri="0a4e05da-b9bc-4326-ad73-01ef31b95567"/>
    <ds:schemaRef ds:uri="http://schemas.microsoft.com/office/infopath/2007/PartnerControls"/>
    <ds:schemaRef ds:uri="http://schemas.microsoft.com/office/2006/documentManagement/types"/>
    <ds:schemaRef ds:uri="http://schemas.openxmlformats.org/package/2006/metadata/core-properties"/>
    <ds:schemaRef ds:uri="733efe1c-5bbe-4968-87dc-d400e65c879f"/>
    <ds:schemaRef ds:uri="http://www.w3.org/XML/1998/namespace"/>
    <ds:schemaRef ds:uri="http://purl.org/dc/terms/"/>
  </ds:schemaRefs>
</ds:datastoreItem>
</file>

<file path=customXml/itemProps4.xml><?xml version="1.0" encoding="utf-8"?>
<ds:datastoreItem xmlns:ds="http://schemas.openxmlformats.org/officeDocument/2006/customXml" ds:itemID="{C171AAE7-5EC1-4B35-BED8-ACDDED92B7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2965</Words>
  <Application>Microsoft Office PowerPoint</Application>
  <PresentationFormat>Widescreen</PresentationFormat>
  <Paragraphs>389</Paragraphs>
  <Slides>42</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Roboto</vt:lpstr>
      <vt:lpstr>Calibri</vt:lpstr>
      <vt:lpstr>Cabin Condensed</vt:lpstr>
      <vt:lpstr>Cambria</vt:lpstr>
      <vt:lpstr>Times New Roman</vt:lpstr>
      <vt:lpstr>Dosis</vt:lpstr>
      <vt:lpstr>Arial</vt:lpstr>
      <vt:lpstr>Cabin</vt:lpstr>
      <vt:lpstr>Quattrocento Sans</vt:lpstr>
      <vt:lpstr>Noto Sans Symbols</vt:lpstr>
      <vt:lpstr>Courier New</vt:lpstr>
      <vt:lpstr>Petrona</vt:lpstr>
      <vt:lpstr>ESE PowerPoint Template 2017</vt:lpstr>
      <vt:lpstr>June 17, 2020 </vt:lpstr>
      <vt:lpstr>Thank You!</vt:lpstr>
      <vt:lpstr> Challenges and unknowns for fall re-entry</vt:lpstr>
      <vt:lpstr>Webinar goals</vt:lpstr>
      <vt:lpstr>Planning Instruction</vt:lpstr>
      <vt:lpstr>Introductions</vt:lpstr>
      <vt:lpstr>Remote Learning Recommendations http://www.doe.mass.edu/covid19/learn-at-home.html </vt:lpstr>
      <vt:lpstr>Guiding principles for our work </vt:lpstr>
      <vt:lpstr>Importance of engagement </vt:lpstr>
      <vt:lpstr>What does this mean for student learning?</vt:lpstr>
      <vt:lpstr>Planning Instruction </vt:lpstr>
      <vt:lpstr>Key messages for planning  and instruction </vt:lpstr>
      <vt:lpstr>Access to grade-level instruction</vt:lpstr>
      <vt:lpstr>Access is equity</vt:lpstr>
      <vt:lpstr>Importance of access to grade-level instruction</vt:lpstr>
      <vt:lpstr>What were the experiences of my students in 2019-2020?</vt:lpstr>
      <vt:lpstr>Vertical alignment: Strategy for adjusting scope and sequences </vt:lpstr>
      <vt:lpstr>2019-20 Scope and sequence and experience: example grade 5</vt:lpstr>
      <vt:lpstr>2020-21: Adjusting Scope and Sequence: example grade 6</vt:lpstr>
      <vt:lpstr>Vertical alignment example: Standards Navigator </vt:lpstr>
      <vt:lpstr>Vertical alignment: Strand Maps </vt:lpstr>
      <vt:lpstr>Planning and instruction considerations  </vt:lpstr>
      <vt:lpstr>Unit Level Planning</vt:lpstr>
      <vt:lpstr>Key messages for unit level planning and instruction </vt:lpstr>
      <vt:lpstr>Modifying unit level planning for unfinished learning  </vt:lpstr>
      <vt:lpstr>Utilizing Assessments  </vt:lpstr>
      <vt:lpstr>The role of assessments </vt:lpstr>
      <vt:lpstr>Assessment types </vt:lpstr>
      <vt:lpstr>Components of science classroom assessments </vt:lpstr>
      <vt:lpstr>Assess prior knowledge </vt:lpstr>
      <vt:lpstr>Making thinking visible through models </vt:lpstr>
      <vt:lpstr>Example 1: Use initial models to assess prior knowledge   </vt:lpstr>
      <vt:lpstr>Example 1: Assessing Initial models </vt:lpstr>
      <vt:lpstr>Example 2:  Moving from Initial ideas to greater understanding </vt:lpstr>
      <vt:lpstr>Example 3: Rubric to assess models  </vt:lpstr>
      <vt:lpstr>Provide opportunities for students to track and assess their progress</vt:lpstr>
      <vt:lpstr>Resources </vt:lpstr>
      <vt:lpstr>Resources for Thinking about Remote Learning</vt:lpstr>
      <vt:lpstr>Submit Your STEM Highlights to the Newsletter!</vt:lpstr>
      <vt:lpstr>Questions </vt:lpstr>
      <vt:lpstr>Exit Ticket</vt:lpstr>
      <vt:lpstr>Nicole Scola, Science Content Support Lead, DESE, nicole.scola@mass.gov Alicia Wedderburn,  Science Content Support Specialist, DESE,  alicia.wedderburn@mass.gov  Hillary Paul Metcalf,  Science Content Support Specialist, DESE, hillary.paulmetcalf@mass.gov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 Planning and Adjusting Instruction, June 17, 2020</dc:title>
  <dc:creator>DESE</dc:creator>
  <cp:lastModifiedBy>Zou, Dong (EOE)</cp:lastModifiedBy>
  <cp:revision>6</cp:revision>
  <dcterms:modified xsi:type="dcterms:W3CDTF">2020-07-01T21:06:25Z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 2020</vt:lpwstr>
  </property>
</Properties>
</file>