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handoutMasterIdLst>
    <p:handoutMasterId r:id="rId22"/>
  </p:handoutMasterIdLst>
  <p:sldIdLst>
    <p:sldId id="277" r:id="rId6"/>
    <p:sldId id="338" r:id="rId7"/>
    <p:sldId id="354" r:id="rId8"/>
    <p:sldId id="260" r:id="rId9"/>
    <p:sldId id="400" r:id="rId10"/>
    <p:sldId id="397" r:id="rId11"/>
    <p:sldId id="396" r:id="rId12"/>
    <p:sldId id="401" r:id="rId13"/>
    <p:sldId id="398" r:id="rId14"/>
    <p:sldId id="363" r:id="rId15"/>
    <p:sldId id="384" r:id="rId16"/>
    <p:sldId id="369" r:id="rId17"/>
    <p:sldId id="402" r:id="rId18"/>
    <p:sldId id="370" r:id="rId19"/>
    <p:sldId id="392" r:id="rId20"/>
  </p:sldIdLst>
  <p:sldSz cx="12192000" cy="6858000"/>
  <p:notesSz cx="7010400" cy="92964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38"/>
            <p14:sldId id="354"/>
            <p14:sldId id="260"/>
            <p14:sldId id="400"/>
            <p14:sldId id="397"/>
            <p14:sldId id="396"/>
            <p14:sldId id="401"/>
            <p14:sldId id="398"/>
            <p14:sldId id="363"/>
            <p14:sldId id="384"/>
            <p14:sldId id="369"/>
            <p14:sldId id="402"/>
            <p14:sldId id="370"/>
            <p14:sldId id="3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ean Burpoe" initials="SB" lastIdx="33" clrIdx="6"/>
  <p:cmAuthor id="1" name="Woo, Lauren (DESE)" initials="WL(" lastIdx="16" clrIdx="0"/>
  <p:cmAuthor id="8" name="Sean Burpoe" initials="SB [2]" lastIdx="1" clrIdx="7"/>
  <p:cmAuthor id="2" name="Johnston, Russell (DESE)" initials="J(" lastIdx="2" clrIdx="1"/>
  <p:cmAuthor id="9" name="LaMontagne, Elizabeth (GOV)" initials="LE(" lastIdx="14" clrIdx="8"/>
  <p:cmAuthor id="3" name="eliza" initials="el" lastIdx="6" clrIdx="2"/>
  <p:cmAuthor id="10" name="Larsen, Elizabeth (EHS)" initials="LE(" lastIdx="28" clrIdx="9"/>
  <p:cmAuthor id="4" name="Hay, Jeremiah (EHS)" initials="H(" lastIdx="9" clrIdx="3"/>
  <p:cmAuthor id="11" name="Jeremiah Hay" initials="JH" lastIdx="16" clrIdx="10"/>
  <p:cmAuthor id="5" name="Larsen, Elizabeth (EHS)" initials="L(" lastIdx="1" clrIdx="4"/>
  <p:cmAuthor id="12" name="Burpoe, Sean (EHS)" initials="BS(" lastIdx="8" clrIdx="11">
    <p:extLst>
      <p:ext uri="{19B8F6BF-5375-455C-9EA6-DF929625EA0E}">
        <p15:presenceInfo xmlns:p15="http://schemas.microsoft.com/office/powerpoint/2012/main" userId="Burpoe, Sean (EHS)" providerId="None"/>
      </p:ext>
    </p:extLst>
  </p:cmAuthor>
  <p:cmAuthor id="6" name="Hay, Jeremiah (EHS)" initials="HJ(" lastIdx="2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91C"/>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12D34-518E-482D-877F-62611BFC8266}" v="25" dt="2021-10-06T18:43:14.779"/>
    <p1510:client id="{364128EB-BB68-4A37-948A-FF69AB16920A}" v="468" dt="2021-10-06T19:30:23.028"/>
    <p1510:client id="{7CAD5035-1948-4D39-A72A-C151E2AD2F05}" v="8" dt="2021-10-07T14:06:54.581"/>
    <p1510:client id="{E8FDBC4F-DC09-423E-8A71-4DBDA5D5258C}" v="3" vWet="5" dt="2021-10-07T14:06:46.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14" y="4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2021/10/7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2021/10/7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37035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Russell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48144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80234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411766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2078314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0" name="Slide Number Placeholder 11">
            <a:extLst>
              <a:ext uri="{FF2B5EF4-FFF2-40B4-BE49-F238E27FC236}">
                <a16:creationId xmlns:a16="http://schemas.microsoft.com/office/drawing/2014/main" id="{9C1D0482-B19A-495C-B41F-9F3B52B4C0C9}"/>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E727BA8-95B1-42A6-930E-3CA0AEB72708}"/>
              </a:ext>
            </a:extLst>
          </p:cNvPr>
          <p:cNvGraphicFramePr>
            <a:graphicFrameLocks noChangeAspect="1"/>
          </p:cNvGraphicFramePr>
          <p:nvPr userDrawn="1">
            <p:custDataLst>
              <p:tags r:id="rId14"/>
            </p:custDataLst>
            <p:extLst>
              <p:ext uri="{D42A27DB-BD31-4B8C-83A1-F6EECF244321}">
                <p14:modId xmlns:p14="http://schemas.microsoft.com/office/powerpoint/2010/main" val="333112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5" imgW="425" imgH="426" progId="TCLayout.ActiveDocument.1">
                  <p:embed/>
                </p:oleObj>
              </mc:Choice>
              <mc:Fallback>
                <p:oleObj name="think-cell Slide" r:id="rId15" imgW="425" imgH="426" progId="TCLayout.ActiveDocument.1">
                  <p:embed/>
                  <p:pic>
                    <p:nvPicPr>
                      <p:cNvPr id="10" name="Object 9" hidden="1">
                        <a:extLst>
                          <a:ext uri="{FF2B5EF4-FFF2-40B4-BE49-F238E27FC236}">
                            <a16:creationId xmlns:a16="http://schemas.microsoft.com/office/drawing/2014/main" id="{DE727BA8-95B1-42A6-930E-3CA0AEB7270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10/7/2021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docs.google.com/document/d/1DFF9dKj15HXXVbihnjMKzedgys9mH7gf/edit" TargetMode="External"/><Relationship Id="rId3" Type="http://schemas.openxmlformats.org/officeDocument/2006/relationships/hyperlink" Target="https://www.cic-health.com/consent/ma" TargetMode="External"/><Relationship Id="rId7" Type="http://schemas.openxmlformats.org/officeDocument/2006/relationships/hyperlink" Target="https://app.beacontesting.com/logi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secure.veritasgenetics.com/user/login" TargetMode="External"/><Relationship Id="rId5" Type="http://schemas.openxmlformats.org/officeDocument/2006/relationships/hyperlink" Target="https://covid.cic-health.com/s/login/" TargetMode="External"/><Relationship Id="rId10" Type="http://schemas.openxmlformats.org/officeDocument/2006/relationships/hyperlink" Target="https://urldefense.com/v3/__https:/docs.google.com/document/d/14XUWed7oxpv1Gy7wR8T8pjv3yUhne66f/edit?usp=sharing&amp;ouid=109197050689060200989&amp;rtpof=true&amp;sd=true__;!!CUhgQOZqV7M!1NjeoUeKo4RahGHGSfAa4qELJKOnnV6VCgZL3d4GIxvZHGo4_MRDbFYbeDmEmnBZwjw$" TargetMode="External"/><Relationship Id="rId4" Type="http://schemas.openxmlformats.org/officeDocument/2006/relationships/hyperlink" Target="https://cich-ma.zendesk.com/hc/en-us" TargetMode="External"/><Relationship Id="rId9" Type="http://schemas.openxmlformats.org/officeDocument/2006/relationships/hyperlink" Target="https://docs.google.com/document/d/1thwBDKsY4qEc71XSmhAJ8DGjsATY_Lmb/edi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covid19/on-desktop.html" TargetMode="External"/><Relationship Id="rId2" Type="http://schemas.openxmlformats.org/officeDocument/2006/relationships/hyperlink" Target="https://www.doe.mass.edu/covid19/testing/" TargetMode="External"/><Relationship Id="rId1" Type="http://schemas.openxmlformats.org/officeDocument/2006/relationships/slideLayout" Target="../slideLayouts/slideLayout5.xml"/><Relationship Id="rId5" Type="http://schemas.openxmlformats.org/officeDocument/2006/relationships/hyperlink" Target="https://mass.us14.list-manage.com/subscribe?u=d8f37d1a90dacd97f207f0b4a&amp;id=985a04b483" TargetMode="External"/><Relationship Id="rId4" Type="http://schemas.openxmlformats.org/officeDocument/2006/relationships/hyperlink" Target="https://www.doe.mass.edu/covid19/faq/"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ic.jotform.com/212167979269977" TargetMode="External"/><Relationship Id="rId2" Type="http://schemas.openxmlformats.org/officeDocument/2006/relationships/hyperlink" Target="https://survey.alchemer.com/s3/6473918/SY22-Authorized-School-Application-COVID-19-Testing-Program" TargetMode="External"/><Relationship Id="rId1" Type="http://schemas.openxmlformats.org/officeDocument/2006/relationships/slideLayout" Target="../slideLayouts/slideLayout5.xml"/><Relationship Id="rId4" Type="http://schemas.openxmlformats.org/officeDocument/2006/relationships/hyperlink" Target="https://cic.jotform.com/21243408286596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k12covid19testing@mass.gov" TargetMode="External"/><Relationship Id="rId2" Type="http://schemas.openxmlformats.org/officeDocument/2006/relationships/hyperlink" Target="mailto:support@cic-health.com" TargetMode="External"/><Relationship Id="rId1" Type="http://schemas.openxmlformats.org/officeDocument/2006/relationships/slideLayout" Target="../slideLayouts/slideLayout5.xml"/><Relationship Id="rId4" Type="http://schemas.openxmlformats.org/officeDocument/2006/relationships/hyperlink" Target="mailto:CovidEdTesting@Shah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1332" y="1950576"/>
            <a:ext cx="6309648" cy="1656272"/>
          </a:xfrm>
        </p:spPr>
        <p:txBody>
          <a:bodyPr/>
          <a:lstStyle/>
          <a:p>
            <a:r>
              <a:rPr lang="en-US" sz="3600">
                <a:latin typeface="+mj-lt"/>
                <a:cs typeface="Arial"/>
              </a:rPr>
              <a:t>Update on K-12 Testing Program</a:t>
            </a:r>
          </a:p>
        </p:txBody>
      </p:sp>
      <p:sp>
        <p:nvSpPr>
          <p:cNvPr id="4" name="TextBox 3"/>
          <p:cNvSpPr txBox="1"/>
          <p:nvPr/>
        </p:nvSpPr>
        <p:spPr>
          <a:xfrm>
            <a:off x="7795260" y="3985260"/>
            <a:ext cx="3855720" cy="369332"/>
          </a:xfrm>
          <a:prstGeom prst="rect">
            <a:avLst/>
          </a:prstGeom>
          <a:noFill/>
        </p:spPr>
        <p:txBody>
          <a:bodyPr wrap="square" rtlCol="0">
            <a:spAutoFit/>
          </a:bodyPr>
          <a:lstStyle/>
          <a:p>
            <a:pPr algn="r"/>
            <a:r>
              <a:rPr lang="en-US">
                <a:solidFill>
                  <a:schemeClr val="bg1"/>
                </a:solidFill>
              </a:rPr>
              <a:t>October 7,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panose="020B0604020202020204" pitchFamily="34" charset="0"/>
              </a:rPr>
              <a:t>Shah Family Foundation resources</a:t>
            </a:r>
          </a:p>
        </p:txBody>
      </p:sp>
    </p:spTree>
    <p:extLst>
      <p:ext uri="{BB962C8B-B14F-4D97-AF65-F5344CB8AC3E}">
        <p14:creationId xmlns:p14="http://schemas.microsoft.com/office/powerpoint/2010/main" val="369098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b="1"/>
              <a:t>Software Platform Cheat Sheet</a:t>
            </a:r>
            <a:endParaRPr/>
          </a:p>
        </p:txBody>
      </p:sp>
      <p:sp>
        <p:nvSpPr>
          <p:cNvPr id="85" name="Google Shape;8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graphicFrame>
        <p:nvGraphicFramePr>
          <p:cNvPr id="86" name="Google Shape;86;p1"/>
          <p:cNvGraphicFramePr/>
          <p:nvPr>
            <p:extLst>
              <p:ext uri="{D42A27DB-BD31-4B8C-83A1-F6EECF244321}">
                <p14:modId xmlns:p14="http://schemas.microsoft.com/office/powerpoint/2010/main" val="4123242378"/>
              </p:ext>
            </p:extLst>
          </p:nvPr>
        </p:nvGraphicFramePr>
        <p:xfrm>
          <a:off x="449600" y="1281600"/>
          <a:ext cx="11489100" cy="3682376"/>
        </p:xfrm>
        <a:graphic>
          <a:graphicData uri="http://schemas.openxmlformats.org/drawingml/2006/table">
            <a:tbl>
              <a:tblPr firstRow="1">
                <a:noFill/>
              </a:tblPr>
              <a:tblGrid>
                <a:gridCol w="2233175">
                  <a:extLst>
                    <a:ext uri="{9D8B030D-6E8A-4147-A177-3AD203B41FA5}">
                      <a16:colId xmlns:a16="http://schemas.microsoft.com/office/drawing/2014/main" val="20000"/>
                    </a:ext>
                  </a:extLst>
                </a:gridCol>
                <a:gridCol w="3890650">
                  <a:extLst>
                    <a:ext uri="{9D8B030D-6E8A-4147-A177-3AD203B41FA5}">
                      <a16:colId xmlns:a16="http://schemas.microsoft.com/office/drawing/2014/main" val="20001"/>
                    </a:ext>
                  </a:extLst>
                </a:gridCol>
                <a:gridCol w="5365275">
                  <a:extLst>
                    <a:ext uri="{9D8B030D-6E8A-4147-A177-3AD203B41FA5}">
                      <a16:colId xmlns:a16="http://schemas.microsoft.com/office/drawing/2014/main" val="20002"/>
                    </a:ext>
                  </a:extLst>
                </a:gridCol>
              </a:tblGrid>
              <a:tr h="266676">
                <a:tc>
                  <a:txBody>
                    <a:bodyPr/>
                    <a:lstStyle/>
                    <a:p>
                      <a:pPr marL="0" lvl="0" indent="0" algn="l" rtl="0">
                        <a:spcBef>
                          <a:spcPts val="0"/>
                        </a:spcBef>
                        <a:spcAft>
                          <a:spcPts val="0"/>
                        </a:spcAft>
                        <a:buNone/>
                      </a:pPr>
                      <a:r>
                        <a:rPr lang="en-US" sz="1600" b="1">
                          <a:solidFill>
                            <a:schemeClr val="lt1"/>
                          </a:solidFill>
                        </a:rPr>
                        <a:t>Platform</a:t>
                      </a:r>
                      <a:endParaRPr sz="1600" b="1">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1600" b="1">
                          <a:solidFill>
                            <a:schemeClr val="lt1"/>
                          </a:solidFill>
                        </a:rPr>
                        <a:t>What It’s Used For</a:t>
                      </a:r>
                      <a:endParaRPr sz="1600" b="1">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1600" b="1">
                          <a:solidFill>
                            <a:schemeClr val="lt1"/>
                          </a:solidFill>
                        </a:rPr>
                        <a:t>Link</a:t>
                      </a:r>
                      <a:endParaRPr sz="1600" b="1">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524476">
                <a:tc>
                  <a:txBody>
                    <a:bodyPr/>
                    <a:lstStyle/>
                    <a:p>
                      <a:pPr marL="0" lvl="0" indent="0" algn="l" rtl="0">
                        <a:spcBef>
                          <a:spcPts val="0"/>
                        </a:spcBef>
                        <a:spcAft>
                          <a:spcPts val="0"/>
                        </a:spcAft>
                        <a:buNone/>
                      </a:pPr>
                      <a:r>
                        <a:rPr lang="en-US" sz="1600" b="1"/>
                        <a:t>CIC Electronic Consent</a:t>
                      </a:r>
                      <a:endParaRPr sz="1600" b="1"/>
                    </a:p>
                  </a:txBody>
                  <a:tcPr marL="91425" marR="91425" marT="91425" marB="91425">
                    <a:lnT w="9525" cap="flat" cmpd="sng">
                      <a:solidFill>
                        <a:srgbClr val="8A8FA0"/>
                      </a:solidFill>
                      <a:prstDash val="solid"/>
                      <a:round/>
                      <a:headEnd type="none" w="sm" len="sm"/>
                      <a:tailEnd type="none" w="sm" len="sm"/>
                    </a:lnT>
                  </a:tcPr>
                </a:tc>
                <a:tc>
                  <a:txBody>
                    <a:bodyPr/>
                    <a:lstStyle/>
                    <a:p>
                      <a:pPr marL="0" lvl="0" indent="0" algn="l" rtl="0">
                        <a:spcBef>
                          <a:spcPts val="0"/>
                        </a:spcBef>
                        <a:spcAft>
                          <a:spcPts val="0"/>
                        </a:spcAft>
                        <a:buNone/>
                      </a:pPr>
                      <a:r>
                        <a:rPr lang="en-US" sz="1600"/>
                        <a:t>Consent Forms, Logging Paper Forms</a:t>
                      </a:r>
                      <a:endParaRPr sz="1600"/>
                    </a:p>
                  </a:txBody>
                  <a:tcPr marL="91425" marR="91425" marT="91425" marB="91425">
                    <a:lnT w="9525" cap="flat" cmpd="sng">
                      <a:solidFill>
                        <a:srgbClr val="8A8FA0"/>
                      </a:solidFill>
                      <a:prstDash val="solid"/>
                      <a:round/>
                      <a:headEnd type="none" w="sm" len="sm"/>
                      <a:tailEnd type="none" w="sm" len="sm"/>
                    </a:lnT>
                  </a:tcPr>
                </a:tc>
                <a:tc>
                  <a:txBody>
                    <a:bodyPr/>
                    <a:lstStyle/>
                    <a:p>
                      <a:pPr marL="0" lvl="0" indent="0" algn="l" rtl="0">
                        <a:lnSpc>
                          <a:spcPct val="135000"/>
                        </a:lnSpc>
                        <a:spcBef>
                          <a:spcPts val="0"/>
                        </a:spcBef>
                        <a:spcAft>
                          <a:spcPts val="0"/>
                        </a:spcAft>
                        <a:buNone/>
                      </a:pPr>
                      <a:r>
                        <a:rPr lang="en-US" sz="1600" u="sng">
                          <a:solidFill>
                            <a:schemeClr val="accent4"/>
                          </a:solidFill>
                          <a:hlinkClick r:id="rId3">
                            <a:extLst>
                              <a:ext uri="{A12FA001-AC4F-418D-AE19-62706E023703}">
                                <ahyp:hlinkClr xmlns:ahyp="http://schemas.microsoft.com/office/drawing/2018/hyperlinkcolor" val="tx"/>
                              </a:ext>
                            </a:extLst>
                          </a:hlinkClick>
                        </a:rPr>
                        <a:t>https://www.cic-health.com/consent/ma</a:t>
                      </a:r>
                      <a:endParaRPr sz="1600"/>
                    </a:p>
                    <a:p>
                      <a:pPr marL="0" lvl="0" indent="0" algn="l" rtl="0">
                        <a:lnSpc>
                          <a:spcPct val="135000"/>
                        </a:lnSpc>
                        <a:spcBef>
                          <a:spcPts val="0"/>
                        </a:spcBef>
                        <a:spcAft>
                          <a:spcPts val="0"/>
                        </a:spcAft>
                        <a:buNone/>
                      </a:pPr>
                      <a:r>
                        <a:rPr lang="en-US" sz="1400" i="1">
                          <a:solidFill>
                            <a:srgbClr val="8A8FA0"/>
                          </a:solidFill>
                        </a:rPr>
                        <a:t>*each district/school can send an individualized link</a:t>
                      </a:r>
                      <a:endParaRPr sz="1400" i="1">
                        <a:solidFill>
                          <a:srgbClr val="8A8FA0"/>
                        </a:solidFill>
                      </a:endParaRPr>
                    </a:p>
                  </a:txBody>
                  <a:tcPr marL="91425" marR="91425" marT="91425" marB="91425">
                    <a:lnT w="9525" cap="flat" cmpd="sng">
                      <a:solidFill>
                        <a:srgbClr val="8A8FA0"/>
                      </a:solidFill>
                      <a:prstDash val="solid"/>
                      <a:round/>
                      <a:headEnd type="none" w="sm" len="sm"/>
                      <a:tailEnd type="none" w="sm" len="sm"/>
                    </a:lnT>
                  </a:tcPr>
                </a:tc>
                <a:extLst>
                  <a:ext uri="{0D108BD9-81ED-4DB2-BD59-A6C34878D82A}">
                    <a16:rowId xmlns:a16="http://schemas.microsoft.com/office/drawing/2014/main" val="10001"/>
                  </a:ext>
                </a:extLst>
              </a:tr>
              <a:tr h="640046">
                <a:tc>
                  <a:txBody>
                    <a:bodyPr/>
                    <a:lstStyle/>
                    <a:p>
                      <a:pPr marL="0" lvl="0" indent="0" algn="l" rtl="0">
                        <a:spcBef>
                          <a:spcPts val="0"/>
                        </a:spcBef>
                        <a:spcAft>
                          <a:spcPts val="0"/>
                        </a:spcAft>
                        <a:buNone/>
                      </a:pPr>
                      <a:r>
                        <a:rPr lang="en-US" sz="1600" b="1"/>
                        <a:t>CIC Zendesk Portal</a:t>
                      </a:r>
                      <a:endParaRPr sz="1600" b="1"/>
                    </a:p>
                  </a:txBody>
                  <a:tcPr marL="91425" marR="91425" marT="91425" marB="91425"/>
                </a:tc>
                <a:tc>
                  <a:txBody>
                    <a:bodyPr/>
                    <a:lstStyle/>
                    <a:p>
                      <a:pPr marL="0" lvl="0" indent="0" algn="l" rtl="0">
                        <a:spcBef>
                          <a:spcPts val="0"/>
                        </a:spcBef>
                        <a:spcAft>
                          <a:spcPts val="0"/>
                        </a:spcAft>
                        <a:buNone/>
                      </a:pPr>
                      <a:r>
                        <a:rPr lang="en-US" sz="1600"/>
                        <a:t>How-To Materials, Re-Ordering Supplies, Student Consent &amp; Database Portal</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4">
                            <a:extLst>
                              <a:ext uri="{A12FA001-AC4F-418D-AE19-62706E023703}">
                                <ahyp:hlinkClr xmlns:ahyp="http://schemas.microsoft.com/office/drawing/2018/hyperlinkcolor" val="tx"/>
                              </a:ext>
                            </a:extLst>
                          </a:hlinkClick>
                        </a:rPr>
                        <a:t>https://cich-ma.zendesk.com/hc/en-us</a:t>
                      </a:r>
                      <a:endParaRPr sz="1600"/>
                    </a:p>
                  </a:txBody>
                  <a:tcPr marL="91425" marR="91425" marT="91425" marB="91425"/>
                </a:tc>
                <a:extLst>
                  <a:ext uri="{0D108BD9-81ED-4DB2-BD59-A6C34878D82A}">
                    <a16:rowId xmlns:a16="http://schemas.microsoft.com/office/drawing/2014/main" val="10002"/>
                  </a:ext>
                </a:extLst>
              </a:tr>
              <a:tr h="426691">
                <a:tc>
                  <a:txBody>
                    <a:bodyPr/>
                    <a:lstStyle/>
                    <a:p>
                      <a:pPr marL="0" lvl="0" indent="0" algn="l" rtl="0">
                        <a:spcBef>
                          <a:spcPts val="0"/>
                        </a:spcBef>
                        <a:spcAft>
                          <a:spcPts val="0"/>
                        </a:spcAft>
                        <a:buNone/>
                      </a:pPr>
                      <a:r>
                        <a:rPr lang="en-US" sz="1600" b="1"/>
                        <a:t>Crush the Curve</a:t>
                      </a:r>
                      <a:endParaRPr sz="1600" b="1"/>
                    </a:p>
                  </a:txBody>
                  <a:tcPr marL="91425" marR="91425" marT="91425" marB="91425"/>
                </a:tc>
                <a:tc>
                  <a:txBody>
                    <a:bodyPr/>
                    <a:lstStyle/>
                    <a:p>
                      <a:pPr marL="0" lvl="0" indent="0" algn="l" rtl="0">
                        <a:spcBef>
                          <a:spcPts val="0"/>
                        </a:spcBef>
                        <a:spcAft>
                          <a:spcPts val="0"/>
                        </a:spcAft>
                        <a:buNone/>
                      </a:pPr>
                      <a:r>
                        <a:rPr lang="en-US" sz="1600"/>
                        <a:t>Recording Tests: single/double swab, BinaxNOW</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5">
                            <a:extLst>
                              <a:ext uri="{A12FA001-AC4F-418D-AE19-62706E023703}">
                                <ahyp:hlinkClr xmlns:ahyp="http://schemas.microsoft.com/office/drawing/2018/hyperlinkcolor" val="tx"/>
                              </a:ext>
                            </a:extLst>
                          </a:hlinkClick>
                        </a:rPr>
                        <a:t>https://covid.cic-health.com/s/login/</a:t>
                      </a:r>
                      <a:endParaRPr sz="1600"/>
                    </a:p>
                  </a:txBody>
                  <a:tcPr marL="91425" marR="91425" marT="91425" marB="91425"/>
                </a:tc>
                <a:extLst>
                  <a:ext uri="{0D108BD9-81ED-4DB2-BD59-A6C34878D82A}">
                    <a16:rowId xmlns:a16="http://schemas.microsoft.com/office/drawing/2014/main" val="10003"/>
                  </a:ext>
                </a:extLst>
              </a:tr>
              <a:tr h="299049">
                <a:tc>
                  <a:txBody>
                    <a:bodyPr/>
                    <a:lstStyle/>
                    <a:p>
                      <a:pPr marL="0" lvl="0" indent="0" algn="l" rtl="0">
                        <a:spcBef>
                          <a:spcPts val="0"/>
                        </a:spcBef>
                        <a:spcAft>
                          <a:spcPts val="0"/>
                        </a:spcAft>
                        <a:buNone/>
                      </a:pPr>
                      <a:r>
                        <a:rPr lang="en-US" sz="1600" b="1"/>
                        <a:t>Veritas</a:t>
                      </a:r>
                      <a:endParaRPr sz="1600" b="1"/>
                    </a:p>
                  </a:txBody>
                  <a:tcPr marL="91425" marR="91425" marT="91425" marB="91425"/>
                </a:tc>
                <a:tc>
                  <a:txBody>
                    <a:bodyPr/>
                    <a:lstStyle/>
                    <a:p>
                      <a:pPr marL="0" lvl="0" indent="0" algn="l" rtl="0">
                        <a:spcBef>
                          <a:spcPts val="0"/>
                        </a:spcBef>
                        <a:spcAft>
                          <a:spcPts val="0"/>
                        </a:spcAft>
                        <a:buNone/>
                      </a:pPr>
                      <a:r>
                        <a:rPr lang="en-US" sz="1600"/>
                        <a:t>Recording Tests: Saliva</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6">
                            <a:extLst>
                              <a:ext uri="{A12FA001-AC4F-418D-AE19-62706E023703}">
                                <ahyp:hlinkClr xmlns:ahyp="http://schemas.microsoft.com/office/drawing/2018/hyperlinkcolor" val="tx"/>
                              </a:ext>
                            </a:extLst>
                          </a:hlinkClick>
                        </a:rPr>
                        <a:t>https://secure.veritasgenetics.com/user/login</a:t>
                      </a:r>
                      <a:endParaRPr sz="1600"/>
                    </a:p>
                  </a:txBody>
                  <a:tcPr marL="91425" marR="91425" marT="91425" marB="91425"/>
                </a:tc>
                <a:extLst>
                  <a:ext uri="{0D108BD9-81ED-4DB2-BD59-A6C34878D82A}">
                    <a16:rowId xmlns:a16="http://schemas.microsoft.com/office/drawing/2014/main" val="10004"/>
                  </a:ext>
                </a:extLst>
              </a:tr>
              <a:tr h="586707">
                <a:tc>
                  <a:txBody>
                    <a:bodyPr/>
                    <a:lstStyle/>
                    <a:p>
                      <a:pPr marL="0" lvl="0" indent="0" algn="l" rtl="0">
                        <a:spcBef>
                          <a:spcPts val="0"/>
                        </a:spcBef>
                        <a:spcAft>
                          <a:spcPts val="0"/>
                        </a:spcAft>
                        <a:buNone/>
                      </a:pPr>
                      <a:r>
                        <a:rPr lang="en-US" sz="1600" b="1"/>
                        <a:t>Project Beacon</a:t>
                      </a:r>
                      <a:endParaRPr sz="1600" b="1"/>
                    </a:p>
                  </a:txBody>
                  <a:tcPr marL="91425" marR="91425" marT="91425" marB="91425"/>
                </a:tc>
                <a:tc>
                  <a:txBody>
                    <a:bodyPr/>
                    <a:lstStyle/>
                    <a:p>
                      <a:pPr marL="0" lvl="0" indent="0" algn="l" rtl="0">
                        <a:spcBef>
                          <a:spcPts val="0"/>
                        </a:spcBef>
                        <a:spcAft>
                          <a:spcPts val="0"/>
                        </a:spcAft>
                        <a:buNone/>
                      </a:pPr>
                      <a:r>
                        <a:rPr lang="en-US" sz="1600"/>
                        <a:t>Recording Tests: LEGACY CLIENTS ONLY (single/double swab, BinaxNOW)</a:t>
                      </a:r>
                      <a:endParaRPr sz="1600"/>
                    </a:p>
                  </a:txBody>
                  <a:tcPr marL="91425" marR="91425" marT="91425" marB="91425"/>
                </a:tc>
                <a:tc>
                  <a:txBody>
                    <a:bodyPr/>
                    <a:lstStyle/>
                    <a:p>
                      <a:pPr marL="0" lvl="0" indent="0" algn="l" rtl="0">
                        <a:spcBef>
                          <a:spcPts val="0"/>
                        </a:spcBef>
                        <a:spcAft>
                          <a:spcPts val="0"/>
                        </a:spcAft>
                        <a:buNone/>
                      </a:pPr>
                      <a:r>
                        <a:rPr lang="en-US" sz="1600" u="sng" dirty="0">
                          <a:solidFill>
                            <a:srgbClr val="1155CC"/>
                          </a:solidFill>
                          <a:hlinkClick r:id="rId7">
                            <a:extLst>
                              <a:ext uri="{A12FA001-AC4F-418D-AE19-62706E023703}">
                                <ahyp:hlinkClr xmlns:ahyp="http://schemas.microsoft.com/office/drawing/2018/hyperlinkcolor" val="tx"/>
                              </a:ext>
                            </a:extLst>
                          </a:hlinkClick>
                        </a:rPr>
                        <a:t>https://app.beacontesting.com/login</a:t>
                      </a:r>
                      <a:r>
                        <a:rPr lang="en-US" sz="1600" dirty="0"/>
                        <a:t> </a:t>
                      </a:r>
                      <a:endParaRPr sz="1600" dirty="0"/>
                    </a:p>
                  </a:txBody>
                  <a:tcPr marL="91425" marR="91425" marT="91425" marB="91425"/>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E847744D-2E13-4D02-83C0-6CEC41B66140}"/>
              </a:ext>
            </a:extLst>
          </p:cNvPr>
          <p:cNvSpPr txBox="1"/>
          <p:nvPr/>
        </p:nvSpPr>
        <p:spPr>
          <a:xfrm>
            <a:off x="449600" y="5128180"/>
            <a:ext cx="11489099" cy="1228169"/>
          </a:xfrm>
          <a:prstGeom prst="rect">
            <a:avLst/>
          </a:prstGeom>
          <a:solidFill>
            <a:schemeClr val="accent2">
              <a:lumMod val="20000"/>
              <a:lumOff val="80000"/>
            </a:schemeClr>
          </a:solidFill>
          <a:ln>
            <a:solidFill>
              <a:schemeClr val="accent2"/>
            </a:solidFill>
          </a:ln>
        </p:spPr>
        <p:txBody>
          <a:bodyPr wrap="square" anchor="ctr" anchorCtr="0">
            <a:noAutofit/>
          </a:bodyPr>
          <a:lstStyle/>
          <a:p>
            <a:pPr algn="ctr"/>
            <a:r>
              <a:rPr lang="en-US" b="1"/>
              <a:t>The Shah Foundation has also created cheat sheets that district personnel can use to keep track of usernames and passwords for </a:t>
            </a:r>
            <a:r>
              <a:rPr lang="en-US" b="1">
                <a:hlinkClick r:id="rId8"/>
              </a:rPr>
              <a:t>Crush the </a:t>
            </a:r>
            <a:r>
              <a:rPr lang="en-US" b="1" err="1">
                <a:hlinkClick r:id="rId8"/>
              </a:rPr>
              <a:t>Cuve</a:t>
            </a:r>
            <a:r>
              <a:rPr lang="en-US" b="1"/>
              <a:t>, </a:t>
            </a:r>
            <a:r>
              <a:rPr lang="en-US" b="1">
                <a:hlinkClick r:id="rId9"/>
              </a:rPr>
              <a:t>Veritas Genetics</a:t>
            </a:r>
            <a:r>
              <a:rPr lang="en-US" b="1"/>
              <a:t>, and </a:t>
            </a:r>
            <a:r>
              <a:rPr lang="en-US" b="1">
                <a:hlinkClick r:id="rId10"/>
              </a:rPr>
              <a:t>Project Beacon</a:t>
            </a:r>
            <a:r>
              <a:rPr lang="en-US" b="1"/>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04</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panose="020B0604020202020204" pitchFamily="34" charset="0"/>
              </a:rPr>
              <a:t>Next steps</a:t>
            </a:r>
            <a:endParaRPr lang="zh-CN" altLang="en-US" sz="400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97555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0BFC-95F8-4094-8A9B-164702731C1E}"/>
              </a:ext>
            </a:extLst>
          </p:cNvPr>
          <p:cNvSpPr>
            <a:spLocks noGrp="1"/>
          </p:cNvSpPr>
          <p:nvPr>
            <p:ph type="title"/>
          </p:nvPr>
        </p:nvSpPr>
        <p:spPr/>
        <p:txBody>
          <a:bodyPr/>
          <a:lstStyle/>
          <a:p>
            <a:r>
              <a:rPr lang="en-US"/>
              <a:t>Important links	on DESE website</a:t>
            </a:r>
          </a:p>
        </p:txBody>
      </p:sp>
      <p:sp>
        <p:nvSpPr>
          <p:cNvPr id="3" name="Content Placeholder 2">
            <a:extLst>
              <a:ext uri="{FF2B5EF4-FFF2-40B4-BE49-F238E27FC236}">
                <a16:creationId xmlns:a16="http://schemas.microsoft.com/office/drawing/2014/main" id="{956DBDDB-CE71-4810-8FD3-BA2BEFFF18CB}"/>
              </a:ext>
            </a:extLst>
          </p:cNvPr>
          <p:cNvSpPr>
            <a:spLocks noGrp="1"/>
          </p:cNvSpPr>
          <p:nvPr>
            <p:ph idx="1"/>
          </p:nvPr>
        </p:nvSpPr>
        <p:spPr/>
        <p:txBody>
          <a:bodyPr/>
          <a:lstStyle/>
          <a:p>
            <a:r>
              <a:rPr lang="en-US" sz="2400" b="1"/>
              <a:t>COVID-19 Testing Program</a:t>
            </a:r>
            <a:r>
              <a:rPr lang="en-US" sz="2400"/>
              <a:t>: </a:t>
            </a:r>
            <a:r>
              <a:rPr lang="en-US" sz="2400">
                <a:hlinkClick r:id="rId2"/>
              </a:rPr>
              <a:t>https://www.doe.mass.edu/covid19/testing/</a:t>
            </a:r>
            <a:r>
              <a:rPr lang="en-US" sz="2400"/>
              <a:t>  </a:t>
            </a:r>
          </a:p>
          <a:p>
            <a:pPr lvl="1"/>
            <a:r>
              <a:rPr lang="en-US" sz="2000"/>
              <a:t>Authorized School Application</a:t>
            </a:r>
          </a:p>
          <a:p>
            <a:pPr lvl="1"/>
            <a:r>
              <a:rPr lang="en-US" sz="2000"/>
              <a:t>COVID-19 Testing FAQs (updated/new FAQs dated 9/22/2021)</a:t>
            </a:r>
          </a:p>
          <a:p>
            <a:pPr lvl="1"/>
            <a:r>
              <a:rPr lang="en-US" sz="2000"/>
              <a:t>Webinar recordings and slides</a:t>
            </a:r>
            <a:endParaRPr lang="en-US" sz="1600"/>
          </a:p>
          <a:p>
            <a:pPr lvl="1"/>
            <a:r>
              <a:rPr lang="en-US" sz="2000"/>
              <a:t>Consent forms and parent letters</a:t>
            </a:r>
          </a:p>
          <a:p>
            <a:r>
              <a:rPr lang="en-US" sz="2400" b="1"/>
              <a:t>On the Desktop</a:t>
            </a:r>
            <a:r>
              <a:rPr lang="en-US" sz="2400"/>
              <a:t>: </a:t>
            </a:r>
            <a:r>
              <a:rPr lang="en-US" sz="2400">
                <a:hlinkClick r:id="rId3"/>
              </a:rPr>
              <a:t>https://www.doe.mass.edu/covid19/on-desktop.html</a:t>
            </a:r>
            <a:r>
              <a:rPr lang="en-US" sz="2400"/>
              <a:t> </a:t>
            </a:r>
          </a:p>
          <a:p>
            <a:pPr lvl="1"/>
            <a:r>
              <a:rPr lang="en-US" sz="2000"/>
              <a:t>Extension of Mask Mandate</a:t>
            </a:r>
          </a:p>
          <a:p>
            <a:pPr lvl="1"/>
            <a:r>
              <a:rPr lang="en-US" sz="2000"/>
              <a:t>Policy on Vaccination Rate Threshold &amp; Attestation Form</a:t>
            </a:r>
          </a:p>
          <a:p>
            <a:pPr lvl="1"/>
            <a:r>
              <a:rPr lang="en-US" sz="2000"/>
              <a:t>Reminders for Identifying Close Contacts and Close Contact Decision Tree</a:t>
            </a:r>
          </a:p>
          <a:p>
            <a:pPr lvl="1"/>
            <a:r>
              <a:rPr lang="en-US" sz="2000"/>
              <a:t>Protocols for Responding to COVID-19 Scenarios</a:t>
            </a:r>
          </a:p>
          <a:p>
            <a:pPr lvl="1"/>
            <a:r>
              <a:rPr lang="en-US" sz="2000"/>
              <a:t>Protocols Flowcharts</a:t>
            </a:r>
          </a:p>
          <a:p>
            <a:r>
              <a:rPr lang="en-US" sz="2400" b="1"/>
              <a:t>General FAQs</a:t>
            </a:r>
            <a:r>
              <a:rPr lang="en-US" sz="2400"/>
              <a:t>: </a:t>
            </a:r>
            <a:r>
              <a:rPr lang="en-US" sz="2400">
                <a:hlinkClick r:id="rId4"/>
              </a:rPr>
              <a:t>https://www.doe.mass.edu/covid19/faq/</a:t>
            </a:r>
            <a:r>
              <a:rPr lang="en-US" sz="2400"/>
              <a:t> </a:t>
            </a:r>
          </a:p>
          <a:p>
            <a:pPr lvl="1"/>
            <a:r>
              <a:rPr lang="en-US" sz="2000"/>
              <a:t>Protocols and other reopening FAQs (also sent out in the </a:t>
            </a:r>
            <a:r>
              <a:rPr lang="en-US" sz="2000">
                <a:hlinkClick r:id="rId5"/>
              </a:rPr>
              <a:t>Commissioner’s Weekly Update</a:t>
            </a:r>
            <a:r>
              <a:rPr lang="en-US" sz="2000"/>
              <a:t>)</a:t>
            </a:r>
          </a:p>
        </p:txBody>
      </p:sp>
      <p:sp>
        <p:nvSpPr>
          <p:cNvPr id="4" name="Slide Number Placeholder 3">
            <a:extLst>
              <a:ext uri="{FF2B5EF4-FFF2-40B4-BE49-F238E27FC236}">
                <a16:creationId xmlns:a16="http://schemas.microsoft.com/office/drawing/2014/main" id="{6D9F64AA-C1F3-425B-A69B-8902EE934784}"/>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242368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8236-133A-49CD-A2EE-D3C18F72858D}"/>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1DCA7D55-A6A9-4B8C-9C89-CBC070667437}"/>
              </a:ext>
            </a:extLst>
          </p:cNvPr>
          <p:cNvSpPr>
            <a:spLocks noGrp="1"/>
          </p:cNvSpPr>
          <p:nvPr>
            <p:ph idx="1"/>
          </p:nvPr>
        </p:nvSpPr>
        <p:spPr/>
        <p:txBody>
          <a:bodyPr/>
          <a:lstStyle/>
          <a:p>
            <a:pPr marL="285750" indent="-285750">
              <a:buFont typeface="Arial" charset="0"/>
              <a:buChar char="•"/>
            </a:pPr>
            <a:r>
              <a:rPr lang="en-US" sz="2800" b="1">
                <a:cs typeface="Segoe UI"/>
              </a:rPr>
              <a:t>Complete the Authorized School Application and Statement of Assurances</a:t>
            </a:r>
          </a:p>
          <a:p>
            <a:pPr marL="793750" lvl="1" indent="-285750">
              <a:buFont typeface="Arial" charset="0"/>
              <a:buChar char="•"/>
            </a:pPr>
            <a:r>
              <a:rPr lang="en-US" sz="2400">
                <a:cs typeface="Segoe UI"/>
                <a:hlinkClick r:id="rId2"/>
              </a:rPr>
              <a:t>https://survey.alchemer.com/s3/6473918/SY22-Authorized-School-Application-COVID-19-Testing-Program</a:t>
            </a:r>
            <a:r>
              <a:rPr lang="en-US" sz="2400">
                <a:cs typeface="Segoe UI"/>
              </a:rPr>
              <a:t> </a:t>
            </a:r>
          </a:p>
          <a:p>
            <a:pPr marL="285750" indent="-285750">
              <a:buFont typeface="Arial" charset="0"/>
              <a:buChar char="•"/>
            </a:pPr>
            <a:r>
              <a:rPr lang="en-US" sz="2800">
                <a:cs typeface="Segoe UI"/>
              </a:rPr>
              <a:t>If needed, </a:t>
            </a:r>
            <a:r>
              <a:rPr lang="en-US" sz="2800" b="1">
                <a:cs typeface="Segoe UI"/>
              </a:rPr>
              <a:t>request </a:t>
            </a:r>
            <a:r>
              <a:rPr lang="en-US" sz="2800" b="1" err="1">
                <a:cs typeface="Segoe UI"/>
              </a:rPr>
              <a:t>eMed</a:t>
            </a:r>
            <a:r>
              <a:rPr lang="en-US" sz="2800" b="1">
                <a:cs typeface="Segoe UI"/>
              </a:rPr>
              <a:t> at home tests or BinaxNOW through the forms provided by CIC Health.</a:t>
            </a:r>
          </a:p>
          <a:p>
            <a:pPr marL="793750" lvl="1" indent="-285750">
              <a:buFont typeface="Arial" charset="0"/>
              <a:buChar char="•"/>
            </a:pPr>
            <a:r>
              <a:rPr lang="en-US" sz="2400">
                <a:cs typeface="Segoe UI"/>
              </a:rPr>
              <a:t>The BinaxNOW order form can be found here: </a:t>
            </a:r>
            <a:r>
              <a:rPr lang="en-US">
                <a:cs typeface="Segoe UI"/>
                <a:hlinkClick r:id="rId3"/>
              </a:rPr>
              <a:t>BinaxNOW </a:t>
            </a:r>
            <a:r>
              <a:rPr lang="en-US" u="sng">
                <a:solidFill>
                  <a:srgbClr val="0000FF"/>
                </a:solidFill>
                <a:effectLst/>
                <a:latin typeface="Calibri" panose="020F0502020204030204" pitchFamily="34" charset="0"/>
                <a:ea typeface="Calibri" panose="020F0502020204030204" pitchFamily="34" charset="0"/>
                <a:hlinkClick r:id="rId3"/>
              </a:rPr>
              <a:t>Order Form</a:t>
            </a:r>
            <a:endParaRPr lang="en-US">
              <a:cs typeface="Segoe UI"/>
            </a:endParaRPr>
          </a:p>
          <a:p>
            <a:pPr marL="793750" lvl="1" indent="-285750">
              <a:buFont typeface="Arial" charset="0"/>
              <a:buChar char="•"/>
            </a:pPr>
            <a:r>
              <a:rPr lang="en-US" sz="2400">
                <a:cs typeface="Segoe UI"/>
              </a:rPr>
              <a:t>The </a:t>
            </a:r>
            <a:r>
              <a:rPr lang="en-US" sz="2400" err="1">
                <a:cs typeface="Segoe UI"/>
              </a:rPr>
              <a:t>eMed</a:t>
            </a:r>
            <a:r>
              <a:rPr lang="en-US" sz="2400">
                <a:cs typeface="Segoe UI"/>
              </a:rPr>
              <a:t> form will be can be found here: </a:t>
            </a:r>
            <a:r>
              <a:rPr lang="en-US" err="1">
                <a:cs typeface="Segoe UI"/>
                <a:hlinkClick r:id="rId4"/>
              </a:rPr>
              <a:t>eMed</a:t>
            </a:r>
            <a:r>
              <a:rPr lang="en-US">
                <a:cs typeface="Segoe UI"/>
                <a:hlinkClick r:id="rId4"/>
              </a:rPr>
              <a:t> Order Form</a:t>
            </a:r>
            <a:endParaRPr lang="en-US" sz="2400">
              <a:cs typeface="Segoe UI"/>
            </a:endParaRPr>
          </a:p>
        </p:txBody>
      </p:sp>
    </p:spTree>
    <p:extLst>
      <p:ext uri="{BB962C8B-B14F-4D97-AF65-F5344CB8AC3E}">
        <p14:creationId xmlns:p14="http://schemas.microsoft.com/office/powerpoint/2010/main" val="253394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3062-01D7-4D11-A0A0-53164B0AF362}"/>
              </a:ext>
            </a:extLst>
          </p:cNvPr>
          <p:cNvSpPr>
            <a:spLocks noGrp="1"/>
          </p:cNvSpPr>
          <p:nvPr>
            <p:ph type="title"/>
          </p:nvPr>
        </p:nvSpPr>
        <p:spPr/>
        <p:txBody>
          <a:bodyPr/>
          <a:lstStyle/>
          <a:p>
            <a:r>
              <a:rPr lang="en-US"/>
              <a:t>Have a question? Need help?</a:t>
            </a:r>
          </a:p>
        </p:txBody>
      </p:sp>
      <p:sp>
        <p:nvSpPr>
          <p:cNvPr id="3" name="Content Placeholder 2">
            <a:extLst>
              <a:ext uri="{FF2B5EF4-FFF2-40B4-BE49-F238E27FC236}">
                <a16:creationId xmlns:a16="http://schemas.microsoft.com/office/drawing/2014/main" id="{1FFC714F-047A-4C99-B028-A648C20328D9}"/>
              </a:ext>
            </a:extLst>
          </p:cNvPr>
          <p:cNvSpPr>
            <a:spLocks noGrp="1"/>
          </p:cNvSpPr>
          <p:nvPr>
            <p:ph idx="1"/>
          </p:nvPr>
        </p:nvSpPr>
        <p:spPr/>
        <p:txBody>
          <a:bodyPr vert="horz" lIns="91440" tIns="45720" rIns="91440" bIns="45720" rtlCol="0" anchor="t">
            <a:noAutofit/>
          </a:bodyPr>
          <a:lstStyle/>
          <a:p>
            <a:r>
              <a:rPr lang="en-US">
                <a:latin typeface="Segoe UI"/>
                <a:cs typeface="Segoe UI"/>
              </a:rPr>
              <a:t>Here’s how to get in touch:</a:t>
            </a:r>
          </a:p>
          <a:p>
            <a:pPr lvl="1"/>
            <a:r>
              <a:rPr lang="en-US" b="1">
                <a:latin typeface="Segoe UI"/>
                <a:cs typeface="Segoe UI"/>
              </a:rPr>
              <a:t>First, contact your Program Coordinator</a:t>
            </a:r>
          </a:p>
          <a:p>
            <a:pPr lvl="2"/>
            <a:r>
              <a:rPr lang="en-US" sz="2000">
                <a:latin typeface="Segoe UI"/>
                <a:cs typeface="Segoe UI"/>
              </a:rPr>
              <a:t>They are your best first line of defense. </a:t>
            </a:r>
          </a:p>
          <a:p>
            <a:pPr lvl="1"/>
            <a:r>
              <a:rPr lang="en-US" b="1">
                <a:latin typeface="Segoe UI"/>
                <a:cs typeface="Segoe UI"/>
              </a:rPr>
              <a:t>If you don’t hear back, contact CIC support</a:t>
            </a:r>
          </a:p>
          <a:p>
            <a:pPr lvl="2"/>
            <a:r>
              <a:rPr lang="en-US" sz="2000">
                <a:latin typeface="Segoe UI"/>
                <a:cs typeface="Segoe UI"/>
                <a:hlinkClick r:id="rId2"/>
              </a:rPr>
              <a:t>support@cic-health.com</a:t>
            </a:r>
            <a:r>
              <a:rPr lang="en-US" sz="2000">
                <a:latin typeface="Segoe UI"/>
                <a:cs typeface="Segoe UI"/>
              </a:rPr>
              <a:t> </a:t>
            </a:r>
            <a:endParaRPr lang="en-US" sz="2000" i="1">
              <a:highlight>
                <a:srgbClr val="FFFF00"/>
              </a:highlight>
              <a:latin typeface="Segoe UI"/>
              <a:cs typeface="Segoe UI"/>
            </a:endParaRPr>
          </a:p>
          <a:p>
            <a:pPr lvl="2"/>
            <a:r>
              <a:rPr lang="en-US" sz="2000">
                <a:latin typeface="Segoe UI"/>
                <a:cs typeface="Segoe UI"/>
              </a:rPr>
              <a:t>Please allow a few hours for a response during the next few weeks</a:t>
            </a:r>
          </a:p>
          <a:p>
            <a:pPr lvl="1"/>
            <a:r>
              <a:rPr lang="en-US" b="1">
                <a:latin typeface="Segoe UI"/>
                <a:cs typeface="Segoe UI"/>
              </a:rPr>
              <a:t>Still don’t have what you need? Send us a note!</a:t>
            </a:r>
          </a:p>
          <a:p>
            <a:pPr lvl="2"/>
            <a:r>
              <a:rPr lang="en-US" sz="2000">
                <a:latin typeface="Segoe UI"/>
                <a:cs typeface="Segoe UI"/>
              </a:rPr>
              <a:t>DESE: </a:t>
            </a:r>
            <a:r>
              <a:rPr lang="en-US" sz="2000">
                <a:latin typeface="Segoe UI"/>
                <a:cs typeface="Segoe UI"/>
                <a:hlinkClick r:id="rId3"/>
              </a:rPr>
              <a:t>k12covid19testing@mass.gov</a:t>
            </a:r>
            <a:r>
              <a:rPr lang="en-US" sz="2000">
                <a:latin typeface="Segoe UI"/>
                <a:cs typeface="Segoe UI"/>
              </a:rPr>
              <a:t>  </a:t>
            </a:r>
            <a:endParaRPr lang="en-US" sz="2000"/>
          </a:p>
          <a:p>
            <a:pPr lvl="2"/>
            <a:r>
              <a:rPr lang="en-US" sz="2000">
                <a:latin typeface="Segoe UI"/>
                <a:cs typeface="Segoe UI"/>
              </a:rPr>
              <a:t>Shah Foundation:</a:t>
            </a:r>
            <a:r>
              <a:rPr lang="en-US" sz="2000" b="1">
                <a:latin typeface="Segoe UI"/>
                <a:cs typeface="Segoe UI"/>
              </a:rPr>
              <a:t> </a:t>
            </a:r>
            <a:r>
              <a:rPr lang="en-US" sz="2000">
                <a:latin typeface="Segoe UI"/>
                <a:cs typeface="Segoe UI"/>
                <a:hlinkClick r:id="rId4"/>
              </a:rPr>
              <a:t>CovidEdTesting@ShahFoundation.org</a:t>
            </a:r>
            <a:endParaRPr lang="en-US" sz="2000">
              <a:latin typeface="Segoe UI"/>
              <a:cs typeface="Segoe UI"/>
            </a:endParaRPr>
          </a:p>
          <a:p>
            <a:endParaRPr lang="en-US"/>
          </a:p>
        </p:txBody>
      </p:sp>
      <p:sp>
        <p:nvSpPr>
          <p:cNvPr id="4" name="Slide Number Placeholder 3">
            <a:extLst>
              <a:ext uri="{FF2B5EF4-FFF2-40B4-BE49-F238E27FC236}">
                <a16:creationId xmlns:a16="http://schemas.microsoft.com/office/drawing/2014/main" id="{81DCEC29-AC5A-405B-AF9F-F9CB0836661C}"/>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
        <p:nvSpPr>
          <p:cNvPr id="5" name="Rectangle 4">
            <a:extLst>
              <a:ext uri="{FF2B5EF4-FFF2-40B4-BE49-F238E27FC236}">
                <a16:creationId xmlns:a16="http://schemas.microsoft.com/office/drawing/2014/main" id="{56F965E9-5B12-47E4-BA02-3D61DF85D28B}"/>
              </a:ext>
            </a:extLst>
          </p:cNvPr>
          <p:cNvSpPr/>
          <p:nvPr/>
        </p:nvSpPr>
        <p:spPr>
          <a:xfrm>
            <a:off x="8777980" y="4351883"/>
            <a:ext cx="3160735" cy="17983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Please note</a:t>
            </a:r>
            <a:r>
              <a:rPr lang="en-US" b="1">
                <a:solidFill>
                  <a:prstClr val="black"/>
                </a:solidFill>
                <a:latin typeface="Calibri" panose="020F0502020204030204"/>
              </a:rPr>
              <a:t>:</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If you need help, please reach out as early as possible. All teams are experiencing a high volume and the sooner we hear from you the better. </a:t>
            </a:r>
          </a:p>
        </p:txBody>
      </p:sp>
    </p:spTree>
    <p:extLst>
      <p:ext uri="{BB962C8B-B14F-4D97-AF65-F5344CB8AC3E}">
        <p14:creationId xmlns:p14="http://schemas.microsoft.com/office/powerpoint/2010/main" val="23832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F69EA1-58B4-4443-886E-6075610B84B4}"/>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
        <p:nvSpPr>
          <p:cNvPr id="8" name="Content Placeholder 7">
            <a:extLst>
              <a:ext uri="{FF2B5EF4-FFF2-40B4-BE49-F238E27FC236}">
                <a16:creationId xmlns:a16="http://schemas.microsoft.com/office/drawing/2014/main" id="{AFC8D810-9E23-48E7-AB20-A1927ACE830B}"/>
              </a:ext>
            </a:extLst>
          </p:cNvPr>
          <p:cNvSpPr>
            <a:spLocks noGrp="1"/>
          </p:cNvSpPr>
          <p:nvPr>
            <p:ph idx="13"/>
          </p:nvPr>
        </p:nvSpPr>
        <p:spPr>
          <a:xfrm>
            <a:off x="4153713" y="2341808"/>
            <a:ext cx="3241625" cy="3799267"/>
          </a:xfrm>
        </p:spPr>
        <p:txBody>
          <a:bodyPr/>
          <a:lstStyle/>
          <a:p>
            <a:r>
              <a:rPr lang="en-US" sz="2000" b="1"/>
              <a:t>Ross Wilson, </a:t>
            </a:r>
            <a:r>
              <a:rPr lang="en-US" sz="2000" i="1"/>
              <a:t>Executive Director</a:t>
            </a:r>
            <a:endParaRPr lang="en-US" sz="2000"/>
          </a:p>
          <a:p>
            <a:r>
              <a:rPr lang="en-US" sz="2000" b="1"/>
              <a:t>Eliza Novick, </a:t>
            </a:r>
            <a:r>
              <a:rPr lang="en-US" sz="2000" i="1"/>
              <a:t>Project Manager</a:t>
            </a:r>
          </a:p>
          <a:p>
            <a:r>
              <a:rPr lang="en-US" sz="2000" b="1"/>
              <a:t>Marisa Meldonian, </a:t>
            </a:r>
            <a:r>
              <a:rPr lang="en-US" sz="2000" i="1"/>
              <a:t>Associate Director</a:t>
            </a:r>
          </a:p>
          <a:p>
            <a:r>
              <a:rPr lang="en-US" sz="2000" b="1"/>
              <a:t>Lizzie Gordon, </a:t>
            </a:r>
            <a:r>
              <a:rPr lang="en-US" sz="2000" i="1"/>
              <a:t>Project Associate</a:t>
            </a:r>
            <a:endParaRPr lang="en-US" sz="2000" b="1"/>
          </a:p>
          <a:p>
            <a:endParaRPr lang="en-US" sz="2000" b="1"/>
          </a:p>
        </p:txBody>
      </p:sp>
      <p:sp>
        <p:nvSpPr>
          <p:cNvPr id="7" name="Text Placeholder 6">
            <a:extLst>
              <a:ext uri="{FF2B5EF4-FFF2-40B4-BE49-F238E27FC236}">
                <a16:creationId xmlns:a16="http://schemas.microsoft.com/office/drawing/2014/main" id="{35CC4292-3CA3-4037-A609-C6A3385B82BF}"/>
              </a:ext>
            </a:extLst>
          </p:cNvPr>
          <p:cNvSpPr>
            <a:spLocks noGrp="1"/>
          </p:cNvSpPr>
          <p:nvPr>
            <p:ph type="body" idx="1"/>
          </p:nvPr>
        </p:nvSpPr>
        <p:spPr>
          <a:xfrm>
            <a:off x="435430" y="1336504"/>
            <a:ext cx="3241626" cy="930041"/>
          </a:xfrm>
          <a:solidFill>
            <a:srgbClr val="D6791C"/>
          </a:solidFill>
        </p:spPr>
        <p:txBody>
          <a:bodyPr/>
          <a:lstStyle/>
          <a:p>
            <a:pPr algn="ctr"/>
            <a:r>
              <a:rPr lang="en-US" sz="2000"/>
              <a:t>Department of Elementary and Secondary Education</a:t>
            </a:r>
          </a:p>
        </p:txBody>
      </p:sp>
      <p:sp>
        <p:nvSpPr>
          <p:cNvPr id="9" name="Text Placeholder 8">
            <a:extLst>
              <a:ext uri="{FF2B5EF4-FFF2-40B4-BE49-F238E27FC236}">
                <a16:creationId xmlns:a16="http://schemas.microsoft.com/office/drawing/2014/main" id="{D9AB8DE8-621D-4AE2-9CCE-C8994C1D629D}"/>
              </a:ext>
            </a:extLst>
          </p:cNvPr>
          <p:cNvSpPr>
            <a:spLocks noGrp="1"/>
          </p:cNvSpPr>
          <p:nvPr>
            <p:ph type="body" idx="15"/>
          </p:nvPr>
        </p:nvSpPr>
        <p:spPr>
          <a:xfrm>
            <a:off x="4153712" y="1336505"/>
            <a:ext cx="3241626" cy="930040"/>
          </a:xfrm>
          <a:solidFill>
            <a:srgbClr val="D6791C"/>
          </a:solidFill>
        </p:spPr>
        <p:txBody>
          <a:bodyPr/>
          <a:lstStyle/>
          <a:p>
            <a:pPr algn="ctr"/>
            <a:r>
              <a:rPr lang="en-US" sz="2000">
                <a:latin typeface="Segoe UI Semibold"/>
                <a:cs typeface="Segoe UI Semibold"/>
              </a:rPr>
              <a:t>Shah Foundation</a:t>
            </a:r>
            <a:endParaRPr lang="en-US" sz="2000"/>
          </a:p>
        </p:txBody>
      </p:sp>
      <p:sp>
        <p:nvSpPr>
          <p:cNvPr id="2" name="Title 1">
            <a:extLst>
              <a:ext uri="{FF2B5EF4-FFF2-40B4-BE49-F238E27FC236}">
                <a16:creationId xmlns:a16="http://schemas.microsoft.com/office/drawing/2014/main" id="{583E9537-4F6A-46DB-AD72-657BE96D43DC}"/>
              </a:ext>
            </a:extLst>
          </p:cNvPr>
          <p:cNvSpPr>
            <a:spLocks noGrp="1"/>
          </p:cNvSpPr>
          <p:nvPr>
            <p:ph type="title"/>
          </p:nvPr>
        </p:nvSpPr>
        <p:spPr/>
        <p:txBody>
          <a:bodyPr/>
          <a:lstStyle/>
          <a:p>
            <a:r>
              <a:rPr lang="en-US" sz="3600">
                <a:latin typeface="+mj-lt"/>
                <a:cs typeface="Arial"/>
              </a:rPr>
              <a:t>Today’s Presentation</a:t>
            </a:r>
            <a:endParaRPr lang="en-US" sz="3600">
              <a:latin typeface="+mj-lt"/>
              <a:cs typeface="Arial" panose="020B0604020202020204" pitchFamily="34" charset="0"/>
            </a:endParaRPr>
          </a:p>
        </p:txBody>
      </p:sp>
      <p:sp>
        <p:nvSpPr>
          <p:cNvPr id="11" name="Content Placeholder 7">
            <a:extLst>
              <a:ext uri="{FF2B5EF4-FFF2-40B4-BE49-F238E27FC236}">
                <a16:creationId xmlns:a16="http://schemas.microsoft.com/office/drawing/2014/main" id="{AFC8D810-9E23-48E7-AB20-A1927ACE830B}"/>
              </a:ext>
            </a:extLst>
          </p:cNvPr>
          <p:cNvSpPr txBox="1">
            <a:spLocks/>
          </p:cNvSpPr>
          <p:nvPr/>
        </p:nvSpPr>
        <p:spPr>
          <a:xfrm>
            <a:off x="435430" y="2341808"/>
            <a:ext cx="3309720"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Russell Johnston, </a:t>
            </a:r>
            <a:r>
              <a:rPr lang="en-US" sz="2000" i="1"/>
              <a:t>Deputy Commissioner</a:t>
            </a:r>
            <a:endParaRPr lang="en-US" sz="2000" b="1" i="1"/>
          </a:p>
          <a:p>
            <a:r>
              <a:rPr lang="en-US" sz="2000" b="1"/>
              <a:t>Lauren Woo, </a:t>
            </a:r>
            <a:r>
              <a:rPr lang="en-US" sz="2000" i="1"/>
              <a:t>Strategic Transformation Director</a:t>
            </a:r>
            <a:endParaRPr lang="en-US" sz="2000" b="1" i="1"/>
          </a:p>
        </p:txBody>
      </p:sp>
      <p:sp>
        <p:nvSpPr>
          <p:cNvPr id="12" name="Content Placeholder 7">
            <a:extLst>
              <a:ext uri="{FF2B5EF4-FFF2-40B4-BE49-F238E27FC236}">
                <a16:creationId xmlns:a16="http://schemas.microsoft.com/office/drawing/2014/main" id="{BB5999E9-A828-49C9-907F-0EA7159F9A74}"/>
              </a:ext>
            </a:extLst>
          </p:cNvPr>
          <p:cNvSpPr txBox="1">
            <a:spLocks/>
          </p:cNvSpPr>
          <p:nvPr/>
        </p:nvSpPr>
        <p:spPr>
          <a:xfrm>
            <a:off x="7871996" y="2341808"/>
            <a:ext cx="3241625"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Jeremiah Hay, </a:t>
            </a:r>
            <a:r>
              <a:rPr lang="en-US" sz="2000" i="1"/>
              <a:t>Deputy Strategy Director, COVID-19 Command Center</a:t>
            </a:r>
          </a:p>
          <a:p>
            <a:r>
              <a:rPr lang="en-US" sz="2000" b="1"/>
              <a:t>Sean Burpoe</a:t>
            </a:r>
            <a:r>
              <a:rPr lang="en-US" sz="2000"/>
              <a:t>, </a:t>
            </a:r>
            <a:r>
              <a:rPr lang="en-US" sz="2000" i="1"/>
              <a:t>Strategy</a:t>
            </a:r>
            <a:r>
              <a:rPr lang="en-US" sz="2000"/>
              <a:t> </a:t>
            </a:r>
            <a:r>
              <a:rPr lang="en-US" sz="2000" i="1"/>
              <a:t>Manager, COVID-19 Command Center</a:t>
            </a:r>
          </a:p>
          <a:p>
            <a:r>
              <a:rPr lang="en-US" sz="2000" b="1"/>
              <a:t>Amar Parikh,</a:t>
            </a:r>
            <a:r>
              <a:rPr lang="en-US" sz="2000" i="1"/>
              <a:t> Strategy Analyst, COVID-19 Command Center</a:t>
            </a:r>
            <a:endParaRPr lang="en-US" sz="2000"/>
          </a:p>
          <a:p>
            <a:pPr marL="0" indent="0">
              <a:buNone/>
            </a:pPr>
            <a:endParaRPr lang="en-US" sz="2000" i="1"/>
          </a:p>
        </p:txBody>
      </p:sp>
      <p:sp>
        <p:nvSpPr>
          <p:cNvPr id="13" name="Text Placeholder 8">
            <a:extLst>
              <a:ext uri="{FF2B5EF4-FFF2-40B4-BE49-F238E27FC236}">
                <a16:creationId xmlns:a16="http://schemas.microsoft.com/office/drawing/2014/main" id="{F60C4F73-E6AA-4767-8E39-1DB9EBEB6A15}"/>
              </a:ext>
            </a:extLst>
          </p:cNvPr>
          <p:cNvSpPr txBox="1">
            <a:spLocks/>
          </p:cNvSpPr>
          <p:nvPr/>
        </p:nvSpPr>
        <p:spPr>
          <a:xfrm>
            <a:off x="7871994" y="1336505"/>
            <a:ext cx="3241626" cy="930039"/>
          </a:xfrm>
          <a:prstGeom prst="rect">
            <a:avLst/>
          </a:prstGeom>
          <a:solidFill>
            <a:srgbClr val="D6791C"/>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latin typeface="Segoe UI Semibold"/>
                <a:cs typeface="Segoe UI Semibold"/>
              </a:rPr>
              <a:t>COVID-19 Command Center</a:t>
            </a:r>
            <a:endParaRPr lang="en-US" sz="2000"/>
          </a:p>
        </p:txBody>
      </p:sp>
    </p:spTree>
    <p:extLst>
      <p:ext uri="{BB962C8B-B14F-4D97-AF65-F5344CB8AC3E}">
        <p14:creationId xmlns:p14="http://schemas.microsoft.com/office/powerpoint/2010/main" val="207227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Recap of Pooled Testing Program"/>
          <p:cNvGrpSpPr/>
          <p:nvPr/>
        </p:nvGrpSpPr>
        <p:grpSpPr>
          <a:xfrm>
            <a:off x="3061062" y="485289"/>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01</a:t>
              </a:r>
              <a:endParaRPr lang="zh-CN" altLang="en-US" sz="3200">
                <a:latin typeface="+mj-lt"/>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Program updates and FAQs</a:t>
              </a:r>
              <a:endParaRPr lang="zh-CN" altLang="en-US" sz="3200">
                <a:solidFill>
                  <a:schemeClr val="accent1">
                    <a:lumMod val="50000"/>
                  </a:schemeClr>
                </a:solidFill>
                <a:latin typeface="+mj-lt"/>
                <a:cs typeface="Arial"/>
              </a:endParaRPr>
            </a:p>
          </p:txBody>
        </p:sp>
      </p:grpSp>
      <p:grpSp>
        <p:nvGrpSpPr>
          <p:cNvPr id="21" name="Group 20" descr="District Responsibilities"/>
          <p:cNvGrpSpPr/>
          <p:nvPr/>
        </p:nvGrpSpPr>
        <p:grpSpPr>
          <a:xfrm>
            <a:off x="3061059" y="2023052"/>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02</a:t>
              </a:r>
              <a:endParaRPr lang="zh-CN" altLang="en-US" sz="3200">
                <a:latin typeface="+mj-lt"/>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Shah Family Foundation resources</a:t>
              </a:r>
            </a:p>
          </p:txBody>
        </p:sp>
      </p:grpSp>
      <p:grpSp>
        <p:nvGrpSpPr>
          <p:cNvPr id="24" name="Group 23" descr="Next Steps"/>
          <p:cNvGrpSpPr/>
          <p:nvPr/>
        </p:nvGrpSpPr>
        <p:grpSpPr>
          <a:xfrm>
            <a:off x="3061059" y="3600559"/>
            <a:ext cx="8839202" cy="809459"/>
            <a:chOff x="3063333" y="5566136"/>
            <a:chExt cx="8839202" cy="809459"/>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03</a:t>
              </a:r>
              <a:endParaRPr lang="zh-CN" altLang="en-US" sz="3200">
                <a:latin typeface="+mj-lt"/>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ea typeface="Segoe UI Black"/>
                  <a:cs typeface="Arial"/>
                </a:rPr>
                <a:t>Next Steps</a:t>
              </a:r>
              <a:endParaRPr lang="en-US" altLang="zh-CN" sz="3200">
                <a:solidFill>
                  <a:schemeClr val="accent1">
                    <a:lumMod val="50000"/>
                  </a:schemeClr>
                </a:solidFill>
                <a:latin typeface="+mj-lt"/>
                <a:cs typeface="Arial" panose="020B0604020202020204" pitchFamily="34" charset="0"/>
              </a:endParaRPr>
            </a:p>
          </p:txBody>
        </p:sp>
      </p:grpSp>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Tree>
    <p:extLst>
      <p:ext uri="{BB962C8B-B14F-4D97-AF65-F5344CB8AC3E}">
        <p14:creationId xmlns:p14="http://schemas.microsoft.com/office/powerpoint/2010/main" val="7767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a:rPr>
              <a:t>Program updates and FAQs</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135033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a:t>Inputting BinaxNOW results</a:t>
            </a:r>
          </a:p>
        </p:txBody>
      </p:sp>
      <p:sp>
        <p:nvSpPr>
          <p:cNvPr id="4" name="Content Placeholder 3">
            <a:extLst>
              <a:ext uri="{FF2B5EF4-FFF2-40B4-BE49-F238E27FC236}">
                <a16:creationId xmlns:a16="http://schemas.microsoft.com/office/drawing/2014/main" id="{7EFF71F0-83F9-4F99-918A-9126BD4E4852}"/>
              </a:ext>
            </a:extLst>
          </p:cNvPr>
          <p:cNvSpPr>
            <a:spLocks noGrp="1"/>
          </p:cNvSpPr>
          <p:nvPr>
            <p:ph idx="1"/>
          </p:nvPr>
        </p:nvSpPr>
        <p:spPr/>
        <p:txBody>
          <a:bodyPr/>
          <a:lstStyle/>
          <a:p>
            <a:r>
              <a:rPr lang="en-US" sz="2000"/>
              <a:t>Unlike pooled testing results, which are reported automatically by the laboratory, </a:t>
            </a:r>
            <a:r>
              <a:rPr lang="en-US" sz="2000" b="1"/>
              <a:t>it is the responsibility of the school to input </a:t>
            </a:r>
            <a:r>
              <a:rPr lang="en-US" sz="2000" b="1" u="sng"/>
              <a:t>all</a:t>
            </a:r>
            <a:r>
              <a:rPr lang="en-US" sz="2000" b="1"/>
              <a:t> BinaxNOW results into the software platform managed by CIC Health.</a:t>
            </a:r>
          </a:p>
          <a:p>
            <a:pPr lvl="1"/>
            <a:r>
              <a:rPr lang="en-US" sz="1800"/>
              <a:t>Please note there is a separate requirement to report positive individual cases to DESE through the security portal.</a:t>
            </a:r>
          </a:p>
          <a:p>
            <a:r>
              <a:rPr lang="en-US" sz="2000" b="1" u="sng"/>
              <a:t>All results</a:t>
            </a:r>
            <a:r>
              <a:rPr lang="en-US" sz="2000"/>
              <a:t> – both positive and negative – </a:t>
            </a:r>
            <a:r>
              <a:rPr lang="en-US" sz="2000" b="1"/>
              <a:t>must be inputted in a timely fashion.</a:t>
            </a:r>
          </a:p>
          <a:p>
            <a:r>
              <a:rPr lang="en-US" sz="2000"/>
              <a:t>While we understand that the lack of on-site support may have contributed to these delays, </a:t>
            </a:r>
            <a:r>
              <a:rPr lang="en-US" sz="2000" b="1"/>
              <a:t>inputting results is important, especially for</a:t>
            </a:r>
            <a:r>
              <a:rPr lang="en-US" sz="2000"/>
              <a:t>:</a:t>
            </a:r>
          </a:p>
          <a:p>
            <a:pPr lvl="1"/>
            <a:r>
              <a:rPr lang="en-US" sz="1800"/>
              <a:t>Complying with </a:t>
            </a:r>
            <a:r>
              <a:rPr lang="en-US" sz="1800" b="1"/>
              <a:t>Department of Public Health regulations </a:t>
            </a:r>
            <a:r>
              <a:rPr lang="en-US" sz="1800"/>
              <a:t>regarding the reporting of COVID-19 cases.</a:t>
            </a:r>
          </a:p>
          <a:p>
            <a:pPr lvl="1"/>
            <a:r>
              <a:rPr lang="en-US" sz="1800"/>
              <a:t>Tracking </a:t>
            </a:r>
            <a:r>
              <a:rPr lang="en-US" sz="1800" b="1"/>
              <a:t>positive cases/clusters </a:t>
            </a:r>
            <a:r>
              <a:rPr lang="en-US" sz="1800"/>
              <a:t>in schools </a:t>
            </a:r>
          </a:p>
          <a:p>
            <a:pPr lvl="1"/>
            <a:r>
              <a:rPr lang="en-US" sz="1800"/>
              <a:t>Making sure reported </a:t>
            </a:r>
            <a:r>
              <a:rPr lang="en-US" sz="1800" b="1"/>
              <a:t>positivity rates accurately reflect the reality on the ground</a:t>
            </a:r>
          </a:p>
          <a:p>
            <a:r>
              <a:rPr lang="en-US" sz="2000"/>
              <a:t>Remember, districts using </a:t>
            </a:r>
            <a:r>
              <a:rPr lang="en-US" sz="2000" b="1"/>
              <a:t>Crush the Curve can now bulk upload </a:t>
            </a:r>
            <a:r>
              <a:rPr lang="en-US" sz="2000"/>
              <a:t>results.</a:t>
            </a:r>
          </a:p>
          <a:p>
            <a:r>
              <a:rPr lang="en-US" sz="2000"/>
              <a:t>Moving forward, </a:t>
            </a:r>
            <a:r>
              <a:rPr lang="en-US" sz="2000" b="1"/>
              <a:t>DESE/EHS will reach out to districts </a:t>
            </a:r>
            <a:r>
              <a:rPr lang="en-US" sz="2000"/>
              <a:t>that have received a large supply of BinaxNOW tests but have not reported sufficient results.</a:t>
            </a:r>
          </a:p>
          <a:p>
            <a:pPr lvl="1"/>
            <a:endParaRPr lang="en-US" sz="1800"/>
          </a:p>
        </p:txBody>
      </p:sp>
    </p:spTree>
    <p:extLst>
      <p:ext uri="{BB962C8B-B14F-4D97-AF65-F5344CB8AC3E}">
        <p14:creationId xmlns:p14="http://schemas.microsoft.com/office/powerpoint/2010/main" val="138907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41BE-80BE-4E1F-B7AF-977E0E5FE488}"/>
              </a:ext>
            </a:extLst>
          </p:cNvPr>
          <p:cNvSpPr>
            <a:spLocks noGrp="1"/>
          </p:cNvSpPr>
          <p:nvPr>
            <p:ph type="title"/>
          </p:nvPr>
        </p:nvSpPr>
        <p:spPr/>
        <p:txBody>
          <a:bodyPr/>
          <a:lstStyle/>
          <a:p>
            <a:r>
              <a:rPr lang="en-US" sz="2800"/>
              <a:t>BinaxNOW self-collection – </a:t>
            </a:r>
            <a:r>
              <a:rPr lang="en-US" sz="2800" i="1"/>
              <a:t>New</a:t>
            </a:r>
            <a:r>
              <a:rPr lang="en-US" sz="2800"/>
              <a:t> protocol!</a:t>
            </a:r>
          </a:p>
        </p:txBody>
      </p:sp>
      <p:sp>
        <p:nvSpPr>
          <p:cNvPr id="3" name="Content Placeholder 2">
            <a:extLst>
              <a:ext uri="{FF2B5EF4-FFF2-40B4-BE49-F238E27FC236}">
                <a16:creationId xmlns:a16="http://schemas.microsoft.com/office/drawing/2014/main" id="{B80D1AFA-FF11-4304-B232-4BA2E85E136B}"/>
              </a:ext>
            </a:extLst>
          </p:cNvPr>
          <p:cNvSpPr>
            <a:spLocks noGrp="1"/>
          </p:cNvSpPr>
          <p:nvPr>
            <p:ph idx="1"/>
          </p:nvPr>
        </p:nvSpPr>
        <p:spPr/>
        <p:txBody>
          <a:bodyPr/>
          <a:lstStyle/>
          <a:p>
            <a:r>
              <a:rPr lang="en-US" sz="2400" b="1"/>
              <a:t>Current guidance </a:t>
            </a:r>
            <a:r>
              <a:rPr lang="en-US" sz="2400"/>
              <a:t>states that a trained professional must administer the BinaxNOW tests on all students, regardless of age.</a:t>
            </a:r>
          </a:p>
          <a:p>
            <a:pPr lvl="1"/>
            <a:r>
              <a:rPr lang="en-US" sz="2000"/>
              <a:t>This is different from specimen collection for pooled testing, where students above kindergarten may collect samples themselves.</a:t>
            </a:r>
          </a:p>
          <a:p>
            <a:r>
              <a:rPr lang="en-US" sz="2400"/>
              <a:t>As of October 7, 2021, this policy has now changed: all students, kindergarten and above, may now </a:t>
            </a:r>
            <a:r>
              <a:rPr lang="en-US" sz="2400" b="1"/>
              <a:t>self-collect the BinaxNOW sample when observed by a trained professional</a:t>
            </a:r>
          </a:p>
          <a:p>
            <a:pPr lvl="1"/>
            <a:r>
              <a:rPr lang="en-US" sz="2000" b="1" i="1"/>
              <a:t>The observer must still perform the BinaxNOW test </a:t>
            </a:r>
            <a:r>
              <a:rPr lang="en-US" sz="2000"/>
              <a:t>(inserting the sample into the card and recording the test result).</a:t>
            </a:r>
          </a:p>
          <a:p>
            <a:r>
              <a:rPr lang="en-US" sz="2400"/>
              <a:t>Schools do not need to take any steps to take advantage of this change.</a:t>
            </a:r>
          </a:p>
          <a:p>
            <a:r>
              <a:rPr lang="en-US" sz="2400"/>
              <a:t>The goal is that this will result in </a:t>
            </a:r>
            <a:r>
              <a:rPr lang="en-US" sz="2400" b="1"/>
              <a:t>a reduction in the staff capacity </a:t>
            </a:r>
            <a:r>
              <a:rPr lang="en-US" sz="2400"/>
              <a:t>needed to administer BinaxNOW as part of test and stay, routine covid safety checks, and symptomatic testing.</a:t>
            </a:r>
          </a:p>
        </p:txBody>
      </p:sp>
      <p:sp>
        <p:nvSpPr>
          <p:cNvPr id="4" name="Slide Number Placeholder 3">
            <a:extLst>
              <a:ext uri="{FF2B5EF4-FFF2-40B4-BE49-F238E27FC236}">
                <a16:creationId xmlns:a16="http://schemas.microsoft.com/office/drawing/2014/main" id="{CEF21E57-C111-455C-8B39-891A02DA5FB0}"/>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295502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0D8481-C38F-4AF2-95CC-8A746AE9452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054355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800D8481-C38F-4AF2-95CC-8A746AE945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sz="2800">
                <a:latin typeface="+mj-lt"/>
                <a:ea typeface="Arial" charset="0"/>
                <a:cs typeface="Arial" charset="0"/>
              </a:rPr>
              <a:t>Review of routine pooled testing process</a:t>
            </a:r>
          </a:p>
        </p:txBody>
      </p:sp>
      <p:cxnSp>
        <p:nvCxnSpPr>
          <p:cNvPr id="51" name="Straight Connector 50">
            <a:extLst>
              <a:ext uri="{C183D7F6-B498-43B3-948B-1728B52AA6E4}">
                <adec:decorative xmlns:adec="http://schemas.microsoft.com/office/drawing/2017/decorative" val="1"/>
              </a:ext>
            </a:extLst>
          </p:cNvPr>
          <p:cNvCxnSpPr/>
          <p:nvPr/>
        </p:nvCxnSpPr>
        <p:spPr>
          <a:xfrm flipV="1">
            <a:off x="8403275" y="4859242"/>
            <a:ext cx="0" cy="5148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a:endCxn id="8" idx="0"/>
          </p:cNvCxnSpPr>
          <p:nvPr/>
        </p:nvCxnSpPr>
        <p:spPr>
          <a:xfrm flipH="1">
            <a:off x="6096000" y="2641459"/>
            <a:ext cx="1" cy="53430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C183D7F6-B498-43B3-948B-1728B52AA6E4}">
                <adec:decorative xmlns:adec="http://schemas.microsoft.com/office/drawing/2017/decorative" val="1"/>
              </a:ext>
            </a:extLst>
          </p:cNvPr>
          <p:cNvCxnSpPr/>
          <p:nvPr/>
        </p:nvCxnSpPr>
        <p:spPr>
          <a:xfrm flipH="1">
            <a:off x="6095999" y="1796750"/>
            <a:ext cx="1" cy="67606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48555" y="1289455"/>
            <a:ext cx="7767890" cy="567294"/>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a:t>Samples collected from staff and students once/week</a:t>
            </a:r>
          </a:p>
          <a:p>
            <a:pPr algn="ctr"/>
            <a:r>
              <a:rPr lang="en-US" sz="2000"/>
              <a:t> (self-collection)</a:t>
            </a:r>
          </a:p>
        </p:txBody>
      </p:sp>
      <p:sp>
        <p:nvSpPr>
          <p:cNvPr id="8" name="Rectangle 7"/>
          <p:cNvSpPr/>
          <p:nvPr/>
        </p:nvSpPr>
        <p:spPr>
          <a:xfrm>
            <a:off x="1823660" y="3175762"/>
            <a:ext cx="8544679" cy="513327"/>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Pooled samples tested at CLIA-certified laboratory using PCR test </a:t>
            </a:r>
          </a:p>
        </p:txBody>
      </p:sp>
      <p:sp>
        <p:nvSpPr>
          <p:cNvPr id="32" name="Rectangle 31"/>
          <p:cNvSpPr/>
          <p:nvPr/>
        </p:nvSpPr>
        <p:spPr>
          <a:xfrm>
            <a:off x="1823661" y="2233062"/>
            <a:ext cx="8544679" cy="513327"/>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a:t>Pooled samples delivered to lab by courier service (e.g., FedEx) or school</a:t>
            </a:r>
          </a:p>
        </p:txBody>
      </p:sp>
      <p:sp>
        <p:nvSpPr>
          <p:cNvPr id="33" name="Rectangle 32"/>
          <p:cNvSpPr/>
          <p:nvPr/>
        </p:nvSpPr>
        <p:spPr>
          <a:xfrm>
            <a:off x="1823660" y="4371904"/>
            <a:ext cx="3952793" cy="513327"/>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Pooled tests result is </a:t>
            </a:r>
            <a:r>
              <a:rPr lang="en-US" b="1" u="sng"/>
              <a:t>positive</a:t>
            </a:r>
          </a:p>
        </p:txBody>
      </p:sp>
      <p:sp>
        <p:nvSpPr>
          <p:cNvPr id="34" name="Rectangle 33"/>
          <p:cNvSpPr/>
          <p:nvPr/>
        </p:nvSpPr>
        <p:spPr>
          <a:xfrm>
            <a:off x="6459161" y="4368498"/>
            <a:ext cx="3909179" cy="513327"/>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Pooled test result is </a:t>
            </a:r>
            <a:r>
              <a:rPr lang="en-US" b="1" u="sng"/>
              <a:t>negative</a:t>
            </a:r>
          </a:p>
        </p:txBody>
      </p:sp>
      <p:cxnSp>
        <p:nvCxnSpPr>
          <p:cNvPr id="38" name="Straight Connector 37">
            <a:extLst>
              <a:ext uri="{C183D7F6-B498-43B3-948B-1728B52AA6E4}">
                <adec:decorative xmlns:adec="http://schemas.microsoft.com/office/drawing/2017/decorative" val="1"/>
              </a:ext>
            </a:extLst>
          </p:cNvPr>
          <p:cNvCxnSpPr/>
          <p:nvPr/>
        </p:nvCxnSpPr>
        <p:spPr>
          <a:xfrm flipH="1">
            <a:off x="6091176" y="3689089"/>
            <a:ext cx="1" cy="29099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C183D7F6-B498-43B3-948B-1728B52AA6E4}">
                <adec:decorative xmlns:adec="http://schemas.microsoft.com/office/drawing/2017/decorative" val="1"/>
              </a:ext>
            </a:extLst>
          </p:cNvPr>
          <p:cNvCxnSpPr/>
          <p:nvPr/>
        </p:nvCxnSpPr>
        <p:spPr>
          <a:xfrm flipH="1">
            <a:off x="3792393" y="3981096"/>
            <a:ext cx="229803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C183D7F6-B498-43B3-948B-1728B52AA6E4}">
                <adec:decorative xmlns:adec="http://schemas.microsoft.com/office/drawing/2017/decorative" val="1"/>
              </a:ext>
            </a:extLst>
          </p:cNvPr>
          <p:cNvCxnSpPr/>
          <p:nvPr/>
        </p:nvCxnSpPr>
        <p:spPr>
          <a:xfrm flipV="1">
            <a:off x="3792393" y="3980083"/>
            <a:ext cx="0" cy="38841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C183D7F6-B498-43B3-948B-1728B52AA6E4}">
                <adec:decorative xmlns:adec="http://schemas.microsoft.com/office/drawing/2017/decorative" val="1"/>
              </a:ext>
            </a:extLst>
          </p:cNvPr>
          <p:cNvCxnSpPr/>
          <p:nvPr/>
        </p:nvCxnSpPr>
        <p:spPr>
          <a:xfrm flipH="1">
            <a:off x="6090429" y="3980589"/>
            <a:ext cx="231284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flipH="1" flipV="1">
            <a:off x="8403275" y="3980083"/>
            <a:ext cx="0" cy="38841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459162" y="5327759"/>
            <a:ext cx="3909178" cy="830993"/>
          </a:xfrm>
          <a:prstGeom prst="rect">
            <a:avLst/>
          </a:prstGeom>
          <a:solidFill>
            <a:schemeClr val="tx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1">
                <a:solidFill>
                  <a:schemeClr val="bg1"/>
                </a:solidFill>
              </a:rPr>
              <a:t>Pool members continue learning/instruction without interruption</a:t>
            </a:r>
          </a:p>
        </p:txBody>
      </p:sp>
      <p:cxnSp>
        <p:nvCxnSpPr>
          <p:cNvPr id="53" name="Straight Connector 52">
            <a:extLst>
              <a:ext uri="{C183D7F6-B498-43B3-948B-1728B52AA6E4}">
                <adec:decorative xmlns:adec="http://schemas.microsoft.com/office/drawing/2017/decorative" val="1"/>
              </a:ext>
            </a:extLst>
          </p:cNvPr>
          <p:cNvCxnSpPr>
            <a:endCxn id="33" idx="2"/>
          </p:cNvCxnSpPr>
          <p:nvPr/>
        </p:nvCxnSpPr>
        <p:spPr>
          <a:xfrm flipV="1">
            <a:off x="3792393" y="4885231"/>
            <a:ext cx="0" cy="48881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823660" y="5327759"/>
            <a:ext cx="3937803" cy="830993"/>
          </a:xfrm>
          <a:prstGeom prst="rect">
            <a:avLst/>
          </a:prstGeom>
          <a:solidFill>
            <a:schemeClr val="tx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1">
                <a:solidFill>
                  <a:schemeClr val="bg1"/>
                </a:solidFill>
              </a:rPr>
              <a:t>Follow protocol outlined on next page</a:t>
            </a:r>
          </a:p>
        </p:txBody>
      </p:sp>
      <p:sp>
        <p:nvSpPr>
          <p:cNvPr id="19" name="Slide Number Placeholder 3">
            <a:extLst>
              <a:ext uri="{FF2B5EF4-FFF2-40B4-BE49-F238E27FC236}">
                <a16:creationId xmlns:a16="http://schemas.microsoft.com/office/drawing/2014/main" id="{DB407BD3-408C-4371-9177-95787C9AB88D}"/>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1365080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latin typeface="+mj-lt"/>
                <a:ea typeface="Arial" charset="0"/>
                <a:cs typeface="Arial" charset="0"/>
              </a:rPr>
              <a:t>Protocol for positive pooled test with BinaxNOW follow-up testing</a:t>
            </a:r>
          </a:p>
        </p:txBody>
      </p:sp>
      <p:cxnSp>
        <p:nvCxnSpPr>
          <p:cNvPr id="5" name="Straight Connector 4">
            <a:extLst>
              <a:ext uri="{C183D7F6-B498-43B3-948B-1728B52AA6E4}">
                <adec:decorative xmlns:adec="http://schemas.microsoft.com/office/drawing/2017/decorative" val="1"/>
              </a:ext>
            </a:extLst>
          </p:cNvPr>
          <p:cNvCxnSpPr>
            <a:cxnSpLocks/>
            <a:stCxn id="21" idx="0"/>
            <a:endCxn id="17" idx="2"/>
          </p:cNvCxnSpPr>
          <p:nvPr/>
        </p:nvCxnSpPr>
        <p:spPr>
          <a:xfrm flipV="1">
            <a:off x="8724464" y="3791017"/>
            <a:ext cx="0" cy="5650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C183D7F6-B498-43B3-948B-1728B52AA6E4}">
                <adec:decorative xmlns:adec="http://schemas.microsoft.com/office/drawing/2017/decorative" val="1"/>
              </a:ext>
            </a:extLst>
          </p:cNvPr>
          <p:cNvCxnSpPr>
            <a:cxnSpLocks/>
            <a:stCxn id="8" idx="0"/>
            <a:endCxn id="7" idx="2"/>
          </p:cNvCxnSpPr>
          <p:nvPr/>
        </p:nvCxnSpPr>
        <p:spPr>
          <a:xfrm flipV="1">
            <a:off x="6096001" y="1790720"/>
            <a:ext cx="0" cy="16603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44179" y="1263636"/>
            <a:ext cx="7703643" cy="527084"/>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t>Pooled test result is </a:t>
            </a:r>
            <a:r>
              <a:rPr lang="en-US" sz="2400" b="1" u="sng"/>
              <a:t>positive</a:t>
            </a:r>
          </a:p>
        </p:txBody>
      </p:sp>
      <p:sp>
        <p:nvSpPr>
          <p:cNvPr id="8" name="Rectangle 7"/>
          <p:cNvSpPr/>
          <p:nvPr/>
        </p:nvSpPr>
        <p:spPr>
          <a:xfrm>
            <a:off x="2244179" y="1956759"/>
            <a:ext cx="7703643" cy="731888"/>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All pool members tested individually using BinaxNOW</a:t>
            </a:r>
            <a:endParaRPr lang="en-US" sz="1600" b="1"/>
          </a:p>
          <a:p>
            <a:pPr algn="ctr"/>
            <a:r>
              <a:rPr lang="en-US" sz="1600"/>
              <a:t>(All individual results </a:t>
            </a:r>
            <a:r>
              <a:rPr lang="en-US" sz="1600" i="1"/>
              <a:t>must</a:t>
            </a:r>
            <a:r>
              <a:rPr lang="en-US" sz="1600"/>
              <a:t> be inputted in online portal)</a:t>
            </a:r>
            <a:endParaRPr lang="en-US" sz="1600" b="1"/>
          </a:p>
        </p:txBody>
      </p:sp>
      <p:sp>
        <p:nvSpPr>
          <p:cNvPr id="10" name="Rectangle 9"/>
          <p:cNvSpPr/>
          <p:nvPr/>
        </p:nvSpPr>
        <p:spPr>
          <a:xfrm>
            <a:off x="1187079" y="4356052"/>
            <a:ext cx="4754880" cy="1238311"/>
          </a:xfrm>
          <a:prstGeom prst="rect">
            <a:avLst/>
          </a:prstGeom>
          <a:solidFill>
            <a:schemeClr val="tx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charset="0"/>
              <a:buChar char="•"/>
            </a:pPr>
            <a:r>
              <a:rPr lang="en-US" sz="1600" b="1" i="1">
                <a:solidFill>
                  <a:schemeClr val="bg1"/>
                </a:solidFill>
              </a:rPr>
              <a:t>Positive individual(s) isolate and close contact(s) follow DESE Protocols</a:t>
            </a:r>
          </a:p>
          <a:p>
            <a:pPr marL="285750" indent="-285750">
              <a:buFont typeface="Arial" charset="0"/>
              <a:buChar char="•"/>
            </a:pPr>
            <a:r>
              <a:rPr lang="en-US" sz="1600" b="1" i="1">
                <a:solidFill>
                  <a:schemeClr val="bg1"/>
                </a:solidFill>
              </a:rPr>
              <a:t>Remainder of individuals cleared to resume learning/instruction</a:t>
            </a:r>
          </a:p>
        </p:txBody>
      </p:sp>
      <p:sp>
        <p:nvSpPr>
          <p:cNvPr id="9" name="Rectangle 8"/>
          <p:cNvSpPr/>
          <p:nvPr/>
        </p:nvSpPr>
        <p:spPr>
          <a:xfrm>
            <a:off x="1090097" y="3150937"/>
            <a:ext cx="4754880" cy="640080"/>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Individual tests </a:t>
            </a:r>
            <a:r>
              <a:rPr lang="en-US" sz="1600" b="1" u="sng"/>
              <a:t>do</a:t>
            </a:r>
            <a:r>
              <a:rPr lang="en-US" sz="1600"/>
              <a:t> identify </a:t>
            </a:r>
            <a:br>
              <a:rPr lang="en-US" sz="1600"/>
            </a:br>
            <a:r>
              <a:rPr lang="en-US" sz="1600"/>
              <a:t>positive individual(s) from pool</a:t>
            </a:r>
          </a:p>
        </p:txBody>
      </p:sp>
      <p:sp>
        <p:nvSpPr>
          <p:cNvPr id="17" name="Rectangle 16"/>
          <p:cNvSpPr/>
          <p:nvPr/>
        </p:nvSpPr>
        <p:spPr>
          <a:xfrm>
            <a:off x="6347024" y="3150937"/>
            <a:ext cx="4754880" cy="640080"/>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Individual tests </a:t>
            </a:r>
            <a:r>
              <a:rPr lang="en-US" sz="1600" b="1" u="sng"/>
              <a:t>do not</a:t>
            </a:r>
            <a:r>
              <a:rPr lang="en-US" sz="1600"/>
              <a:t> identify </a:t>
            </a:r>
            <a:br>
              <a:rPr lang="en-US" sz="1600"/>
            </a:br>
            <a:r>
              <a:rPr lang="en-US" sz="1600"/>
              <a:t>positive individual(s) from pool</a:t>
            </a:r>
          </a:p>
        </p:txBody>
      </p:sp>
      <p:cxnSp>
        <p:nvCxnSpPr>
          <p:cNvPr id="32" name="Connector: Elbow 31">
            <a:extLst>
              <a:ext uri="{FF2B5EF4-FFF2-40B4-BE49-F238E27FC236}">
                <a16:creationId xmlns:a16="http://schemas.microsoft.com/office/drawing/2014/main" id="{C621D749-18E9-42A6-AA5B-9D41AF28A048}"/>
              </a:ext>
              <a:ext uri="{C183D7F6-B498-43B3-948B-1728B52AA6E4}">
                <adec:decorative xmlns:adec="http://schemas.microsoft.com/office/drawing/2017/decorative" val="1"/>
              </a:ext>
            </a:extLst>
          </p:cNvPr>
          <p:cNvCxnSpPr>
            <a:cxnSpLocks/>
            <a:stCxn id="8" idx="2"/>
            <a:endCxn id="9" idx="0"/>
          </p:cNvCxnSpPr>
          <p:nvPr/>
        </p:nvCxnSpPr>
        <p:spPr>
          <a:xfrm rot="5400000">
            <a:off x="4550624" y="1605560"/>
            <a:ext cx="462290" cy="2628464"/>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97117640-523B-4B34-ACFD-2F13B5545077}"/>
              </a:ext>
              <a:ext uri="{C183D7F6-B498-43B3-948B-1728B52AA6E4}">
                <adec:decorative xmlns:adec="http://schemas.microsoft.com/office/drawing/2017/decorative" val="1"/>
              </a:ext>
            </a:extLst>
          </p:cNvPr>
          <p:cNvCxnSpPr>
            <a:cxnSpLocks/>
            <a:stCxn id="8" idx="2"/>
            <a:endCxn id="17" idx="0"/>
          </p:cNvCxnSpPr>
          <p:nvPr/>
        </p:nvCxnSpPr>
        <p:spPr>
          <a:xfrm rot="16200000" flipH="1">
            <a:off x="7179087" y="1605560"/>
            <a:ext cx="462290" cy="2628463"/>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55562" y="4356053"/>
            <a:ext cx="3937803" cy="830993"/>
          </a:xfrm>
          <a:prstGeom prst="rect">
            <a:avLst/>
          </a:prstGeom>
          <a:solidFill>
            <a:schemeClr val="tx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1">
                <a:solidFill>
                  <a:schemeClr val="bg1"/>
                </a:solidFill>
              </a:rPr>
              <a:t>Choose from options on next page</a:t>
            </a:r>
          </a:p>
        </p:txBody>
      </p:sp>
      <p:cxnSp>
        <p:nvCxnSpPr>
          <p:cNvPr id="23" name="Straight Connector 22">
            <a:extLst>
              <a:ext uri="{C183D7F6-B498-43B3-948B-1728B52AA6E4}">
                <adec:decorative xmlns:adec="http://schemas.microsoft.com/office/drawing/2017/decorative" val="1"/>
              </a:ext>
            </a:extLst>
          </p:cNvPr>
          <p:cNvCxnSpPr>
            <a:cxnSpLocks/>
          </p:cNvCxnSpPr>
          <p:nvPr/>
        </p:nvCxnSpPr>
        <p:spPr>
          <a:xfrm flipV="1">
            <a:off x="3467537" y="3791017"/>
            <a:ext cx="0" cy="5650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4F63231A-9112-4D44-AD25-EC769B220013}"/>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105155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descr="Option A and B if all rapid tests for  positive pool members are negative" hidden="1">
            <a:extLst>
              <a:ext uri="{FF2B5EF4-FFF2-40B4-BE49-F238E27FC236}">
                <a16:creationId xmlns:a16="http://schemas.microsoft.com/office/drawing/2014/main" id="{9013073E-405C-4DF7-BCF4-0F7263543601}"/>
              </a:ext>
            </a:extLst>
          </p:cNvPr>
          <p:cNvGraphicFramePr>
            <a:graphicFrameLocks noChangeAspect="1"/>
          </p:cNvGraphicFramePr>
          <p:nvPr>
            <p:custDataLst>
              <p:tags r:id="rId2"/>
            </p:custDataLst>
            <p:extLst>
              <p:ext uri="{D42A27DB-BD31-4B8C-83A1-F6EECF244321}">
                <p14:modId xmlns:p14="http://schemas.microsoft.com/office/powerpoint/2010/main" val="1920998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9013073E-405C-4DF7-BCF4-0F72635436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7" name="Straight Connector 56">
            <a:extLst>
              <a:ext uri="{C183D7F6-B498-43B3-948B-1728B52AA6E4}">
                <adec:decorative xmlns:adec="http://schemas.microsoft.com/office/drawing/2017/decorative" val="1"/>
              </a:ext>
            </a:extLst>
          </p:cNvPr>
          <p:cNvCxnSpPr>
            <a:cxnSpLocks/>
            <a:endCxn id="16" idx="2"/>
          </p:cNvCxnSpPr>
          <p:nvPr/>
        </p:nvCxnSpPr>
        <p:spPr>
          <a:xfrm flipH="1" flipV="1">
            <a:off x="8739718" y="4335031"/>
            <a:ext cx="8168" cy="75560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Connector: Elbow 34">
            <a:extLst>
              <a:ext uri="{FF2B5EF4-FFF2-40B4-BE49-F238E27FC236}">
                <a16:creationId xmlns:a16="http://schemas.microsoft.com/office/drawing/2014/main" id="{97117640-523B-4B34-ACFD-2F13B5545077}"/>
              </a:ext>
              <a:ext uri="{C183D7F6-B498-43B3-948B-1728B52AA6E4}">
                <adec:decorative xmlns:adec="http://schemas.microsoft.com/office/drawing/2017/decorative" val="1"/>
              </a:ext>
            </a:extLst>
          </p:cNvPr>
          <p:cNvCxnSpPr>
            <a:cxnSpLocks/>
          </p:cNvCxnSpPr>
          <p:nvPr/>
        </p:nvCxnSpPr>
        <p:spPr>
          <a:xfrm>
            <a:off x="6091809" y="3547774"/>
            <a:ext cx="2643720" cy="607293"/>
          </a:xfrm>
          <a:prstGeom prst="bentConnector3">
            <a:avLst>
              <a:gd name="adj1" fmla="val 99785"/>
            </a:avLst>
          </a:prstGeom>
          <a:ln w="28575"/>
        </p:spPr>
        <p:style>
          <a:lnRef idx="1">
            <a:schemeClr val="accent1"/>
          </a:lnRef>
          <a:fillRef idx="0">
            <a:schemeClr val="accent1"/>
          </a:fillRef>
          <a:effectRef idx="0">
            <a:schemeClr val="accent1"/>
          </a:effectRef>
          <a:fontRef idx="minor">
            <a:schemeClr val="tx1"/>
          </a:fontRef>
        </p:style>
      </p:cxnSp>
      <p:cxnSp>
        <p:nvCxnSpPr>
          <p:cNvPr id="24" name="Connector: Elbow 31">
            <a:extLst>
              <a:ext uri="{FF2B5EF4-FFF2-40B4-BE49-F238E27FC236}">
                <a16:creationId xmlns:a16="http://schemas.microsoft.com/office/drawing/2014/main" id="{C621D749-18E9-42A6-AA5B-9D41AF28A048}"/>
              </a:ext>
              <a:ext uri="{C183D7F6-B498-43B3-948B-1728B52AA6E4}">
                <adec:decorative xmlns:adec="http://schemas.microsoft.com/office/drawing/2017/decorative" val="1"/>
              </a:ext>
            </a:extLst>
          </p:cNvPr>
          <p:cNvCxnSpPr>
            <a:cxnSpLocks/>
            <a:endCxn id="7" idx="2"/>
          </p:cNvCxnSpPr>
          <p:nvPr/>
        </p:nvCxnSpPr>
        <p:spPr>
          <a:xfrm rot="10800000">
            <a:off x="3564519" y="3208441"/>
            <a:ext cx="2531480" cy="184004"/>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27" name="Connector: Elbow 31">
            <a:extLst>
              <a:ext uri="{FF2B5EF4-FFF2-40B4-BE49-F238E27FC236}">
                <a16:creationId xmlns:a16="http://schemas.microsoft.com/office/drawing/2014/main" id="{C621D749-18E9-42A6-AA5B-9D41AF28A048}"/>
              </a:ext>
              <a:ext uri="{C183D7F6-B498-43B3-948B-1728B52AA6E4}">
                <adec:decorative xmlns:adec="http://schemas.microsoft.com/office/drawing/2017/decorative" val="1"/>
              </a:ext>
            </a:extLst>
          </p:cNvPr>
          <p:cNvCxnSpPr>
            <a:cxnSpLocks/>
            <a:endCxn id="8" idx="2"/>
          </p:cNvCxnSpPr>
          <p:nvPr/>
        </p:nvCxnSpPr>
        <p:spPr>
          <a:xfrm flipV="1">
            <a:off x="6095999" y="3208442"/>
            <a:ext cx="2622038" cy="184003"/>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C183D7F6-B498-43B3-948B-1728B52AA6E4}">
                <adec:decorative xmlns:adec="http://schemas.microsoft.com/office/drawing/2017/decorative" val="1"/>
              </a:ext>
            </a:extLst>
          </p:cNvPr>
          <p:cNvCxnSpPr>
            <a:cxnSpLocks/>
          </p:cNvCxnSpPr>
          <p:nvPr/>
        </p:nvCxnSpPr>
        <p:spPr>
          <a:xfrm flipV="1">
            <a:off x="6095996" y="3379635"/>
            <a:ext cx="4" cy="1504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C183D7F6-B498-43B3-948B-1728B52AA6E4}">
                <adec:decorative xmlns:adec="http://schemas.microsoft.com/office/drawing/2017/decorative" val="1"/>
              </a:ext>
            </a:extLst>
          </p:cNvPr>
          <p:cNvCxnSpPr>
            <a:cxnSpLocks/>
            <a:stCxn id="50" idx="0"/>
            <a:endCxn id="15" idx="2"/>
          </p:cNvCxnSpPr>
          <p:nvPr/>
        </p:nvCxnSpPr>
        <p:spPr>
          <a:xfrm flipV="1">
            <a:off x="3564519" y="4334253"/>
            <a:ext cx="0" cy="13559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Connector: Elbow 31">
            <a:extLst>
              <a:ext uri="{FF2B5EF4-FFF2-40B4-BE49-F238E27FC236}">
                <a16:creationId xmlns:a16="http://schemas.microsoft.com/office/drawing/2014/main" id="{C621D749-18E9-42A6-AA5B-9D41AF28A048}"/>
              </a:ext>
              <a:ext uri="{C183D7F6-B498-43B3-948B-1728B52AA6E4}">
                <adec:decorative xmlns:adec="http://schemas.microsoft.com/office/drawing/2017/decorative" val="1"/>
              </a:ext>
            </a:extLst>
          </p:cNvPr>
          <p:cNvCxnSpPr>
            <a:cxnSpLocks/>
          </p:cNvCxnSpPr>
          <p:nvPr/>
        </p:nvCxnSpPr>
        <p:spPr>
          <a:xfrm rot="10800000" flipV="1">
            <a:off x="3482793" y="3542915"/>
            <a:ext cx="2613205" cy="570056"/>
          </a:xfrm>
          <a:prstGeom prst="bentConnector3">
            <a:avLst>
              <a:gd name="adj1" fmla="val 96880"/>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vert="horz"/>
          <a:lstStyle/>
          <a:p>
            <a:r>
              <a:rPr lang="en-US" sz="2800"/>
              <a:t>What if all </a:t>
            </a:r>
            <a:r>
              <a:rPr lang="en-US" sz="2800" u="sng"/>
              <a:t>rapid</a:t>
            </a:r>
            <a:r>
              <a:rPr lang="en-US" sz="2800"/>
              <a:t> tests for positive pool members are negative?</a:t>
            </a:r>
          </a:p>
        </p:txBody>
      </p:sp>
      <p:sp>
        <p:nvSpPr>
          <p:cNvPr id="8" name="Rectangle 7"/>
          <p:cNvSpPr/>
          <p:nvPr/>
        </p:nvSpPr>
        <p:spPr>
          <a:xfrm>
            <a:off x="6340597" y="2402670"/>
            <a:ext cx="4754880" cy="805772"/>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p>
            <a:pPr algn="ctr"/>
            <a:r>
              <a:rPr lang="en-US" sz="1600" b="1" i="1">
                <a:solidFill>
                  <a:schemeClr val="bg2">
                    <a:lumMod val="10000"/>
                  </a:schemeClr>
                </a:solidFill>
              </a:rPr>
              <a:t>Retest all individuals utilizing individual PCR tests (can be done the same day) </a:t>
            </a:r>
          </a:p>
        </p:txBody>
      </p:sp>
      <p:sp>
        <p:nvSpPr>
          <p:cNvPr id="7" name="Rectangle 6"/>
          <p:cNvSpPr/>
          <p:nvPr/>
        </p:nvSpPr>
        <p:spPr>
          <a:xfrm>
            <a:off x="1187079" y="2402669"/>
            <a:ext cx="4754880" cy="805772"/>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82880" bIns="0" rtlCol="0" anchor="ctr"/>
          <a:lstStyle/>
          <a:p>
            <a:pPr algn="ctr"/>
            <a:r>
              <a:rPr lang="en-US" sz="1600" b="1" i="1">
                <a:solidFill>
                  <a:schemeClr val="bg2">
                    <a:lumMod val="10000"/>
                  </a:schemeClr>
                </a:solidFill>
              </a:rPr>
              <a:t>Conduct a 2</a:t>
            </a:r>
            <a:r>
              <a:rPr lang="en-US" sz="1600" b="1" i="1" baseline="30000">
                <a:solidFill>
                  <a:schemeClr val="bg2">
                    <a:lumMod val="10000"/>
                  </a:schemeClr>
                </a:solidFill>
              </a:rPr>
              <a:t>nd</a:t>
            </a:r>
            <a:r>
              <a:rPr lang="en-US" sz="1600" b="1" i="1">
                <a:solidFill>
                  <a:schemeClr val="bg2">
                    <a:lumMod val="10000"/>
                  </a:schemeClr>
                </a:solidFill>
              </a:rPr>
              <a:t> BinaxNOW test on all individuals </a:t>
            </a:r>
          </a:p>
          <a:p>
            <a:pPr algn="ctr"/>
            <a:r>
              <a:rPr lang="en-US" sz="1600" b="1" i="1">
                <a:solidFill>
                  <a:schemeClr val="bg2">
                    <a:lumMod val="10000"/>
                  </a:schemeClr>
                </a:solidFill>
              </a:rPr>
              <a:t>(no sooner than the next day, but within 2 days)</a:t>
            </a:r>
          </a:p>
        </p:txBody>
      </p:sp>
      <p:sp>
        <p:nvSpPr>
          <p:cNvPr id="11" name="Rectangle 10"/>
          <p:cNvSpPr/>
          <p:nvPr/>
        </p:nvSpPr>
        <p:spPr>
          <a:xfrm>
            <a:off x="2241409" y="2140850"/>
            <a:ext cx="2646219" cy="317682"/>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2">
                    <a:lumMod val="10000"/>
                  </a:schemeClr>
                </a:solidFill>
              </a:rPr>
              <a:t>Option A</a:t>
            </a:r>
          </a:p>
        </p:txBody>
      </p:sp>
      <p:sp>
        <p:nvSpPr>
          <p:cNvPr id="12" name="Rectangle 11"/>
          <p:cNvSpPr/>
          <p:nvPr/>
        </p:nvSpPr>
        <p:spPr>
          <a:xfrm>
            <a:off x="7394927" y="2121031"/>
            <a:ext cx="2646219" cy="378514"/>
          </a:xfrm>
          <a:prstGeom prst="re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2">
                    <a:lumMod val="10000"/>
                  </a:schemeClr>
                </a:solidFill>
              </a:rPr>
              <a:t>Option B</a:t>
            </a:r>
          </a:p>
        </p:txBody>
      </p:sp>
      <p:sp>
        <p:nvSpPr>
          <p:cNvPr id="13" name="Rectangle 12"/>
          <p:cNvSpPr/>
          <p:nvPr/>
        </p:nvSpPr>
        <p:spPr>
          <a:xfrm>
            <a:off x="2682533" y="5883841"/>
            <a:ext cx="7316127" cy="513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bg2">
                    <a:lumMod val="10000"/>
                  </a:schemeClr>
                </a:solidFill>
              </a:rPr>
              <a:t>Follow-up approach when all rapid tests for positive pool members are negative </a:t>
            </a:r>
            <a:r>
              <a:rPr lang="en-US" sz="1600" b="1" i="1">
                <a:solidFill>
                  <a:schemeClr val="bg2">
                    <a:lumMod val="10000"/>
                  </a:schemeClr>
                </a:solidFill>
              </a:rPr>
              <a:t>is at the discretion of each school/district.</a:t>
            </a:r>
          </a:p>
        </p:txBody>
      </p:sp>
      <p:sp>
        <p:nvSpPr>
          <p:cNvPr id="15" name="Rectangle 14"/>
          <p:cNvSpPr/>
          <p:nvPr/>
        </p:nvSpPr>
        <p:spPr>
          <a:xfrm>
            <a:off x="1187079" y="3694173"/>
            <a:ext cx="4754880" cy="640080"/>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Follow-up tests </a:t>
            </a:r>
            <a:r>
              <a:rPr lang="en-US" sz="1600" b="1" u="sng"/>
              <a:t>do</a:t>
            </a:r>
            <a:r>
              <a:rPr lang="en-US" sz="1600"/>
              <a:t> identify </a:t>
            </a:r>
            <a:br>
              <a:rPr lang="en-US" sz="1600"/>
            </a:br>
            <a:r>
              <a:rPr lang="en-US" sz="1600"/>
              <a:t>positive individual(s) from pool</a:t>
            </a:r>
          </a:p>
        </p:txBody>
      </p:sp>
      <p:sp>
        <p:nvSpPr>
          <p:cNvPr id="16" name="Rectangle 15"/>
          <p:cNvSpPr/>
          <p:nvPr/>
        </p:nvSpPr>
        <p:spPr>
          <a:xfrm>
            <a:off x="6362278" y="3694951"/>
            <a:ext cx="4754880" cy="640080"/>
          </a:xfrm>
          <a:prstGeom prst="rect">
            <a:avLst/>
          </a:prstGeom>
          <a:solidFill>
            <a:schemeClr val="bg2">
              <a:lumMod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Follow-up tests </a:t>
            </a:r>
            <a:r>
              <a:rPr lang="en-US" sz="1600" b="1" u="sng"/>
              <a:t>do not</a:t>
            </a:r>
            <a:r>
              <a:rPr lang="en-US" sz="1600"/>
              <a:t> identify </a:t>
            </a:r>
            <a:br>
              <a:rPr lang="en-US" sz="1600"/>
            </a:br>
            <a:r>
              <a:rPr lang="en-US" sz="1600"/>
              <a:t>positive individual(s) from pool</a:t>
            </a:r>
          </a:p>
        </p:txBody>
      </p:sp>
      <p:sp>
        <p:nvSpPr>
          <p:cNvPr id="50" name="Rectangle 49"/>
          <p:cNvSpPr/>
          <p:nvPr/>
        </p:nvSpPr>
        <p:spPr>
          <a:xfrm>
            <a:off x="1187079" y="4469850"/>
            <a:ext cx="4754880" cy="1323196"/>
          </a:xfrm>
          <a:prstGeom prst="rect">
            <a:avLst/>
          </a:prstGeom>
          <a:solidFill>
            <a:schemeClr val="tx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charset="0"/>
              <a:buChar char="•"/>
            </a:pPr>
            <a:r>
              <a:rPr lang="en-US" sz="1600" b="1" i="1">
                <a:solidFill>
                  <a:schemeClr val="bg1"/>
                </a:solidFill>
              </a:rPr>
              <a:t>Positive individual(s) isolate and close contact(s) follow DESE Protocols</a:t>
            </a:r>
          </a:p>
          <a:p>
            <a:pPr marL="285750" indent="-285750">
              <a:buFont typeface="Arial" charset="0"/>
              <a:buChar char="•"/>
            </a:pPr>
            <a:r>
              <a:rPr lang="en-US" sz="1600" b="1" i="1">
                <a:solidFill>
                  <a:schemeClr val="bg1"/>
                </a:solidFill>
              </a:rPr>
              <a:t>Remainder of individuals cleared to resume learning/instruction</a:t>
            </a:r>
          </a:p>
        </p:txBody>
      </p:sp>
      <p:sp>
        <p:nvSpPr>
          <p:cNvPr id="56" name="Rectangle 55"/>
          <p:cNvSpPr/>
          <p:nvPr/>
        </p:nvSpPr>
        <p:spPr>
          <a:xfrm>
            <a:off x="6785128" y="4469851"/>
            <a:ext cx="3909178" cy="942854"/>
          </a:xfrm>
          <a:prstGeom prst="rect">
            <a:avLst/>
          </a:prstGeom>
          <a:solidFill>
            <a:schemeClr val="tx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1">
                <a:solidFill>
                  <a:schemeClr val="bg1"/>
                </a:solidFill>
              </a:rPr>
              <a:t>Pool members continue learning/instruction without interruption</a:t>
            </a:r>
          </a:p>
        </p:txBody>
      </p:sp>
      <p:sp>
        <p:nvSpPr>
          <p:cNvPr id="40" name="Rectangle 39"/>
          <p:cNvSpPr/>
          <p:nvPr/>
        </p:nvSpPr>
        <p:spPr>
          <a:xfrm>
            <a:off x="-4191" y="1163292"/>
            <a:ext cx="12191999" cy="707886"/>
          </a:xfrm>
          <a:prstGeom prst="rect">
            <a:avLst/>
          </a:prstGeom>
        </p:spPr>
        <p:txBody>
          <a:bodyPr wrap="square">
            <a:spAutoFit/>
          </a:bodyPr>
          <a:lstStyle/>
          <a:p>
            <a:pPr algn="ctr"/>
            <a:r>
              <a:rPr lang="en-US" sz="2000" i="1">
                <a:solidFill>
                  <a:schemeClr val="tx1">
                    <a:lumMod val="50000"/>
                  </a:schemeClr>
                </a:solidFill>
              </a:rPr>
              <a:t>All negative BinaxNOW tests likely indicate an individual of lower viral load that is less likely to be infectious. Asymptomatic members of the pool should return to school until an individual is identified as positive. </a:t>
            </a:r>
          </a:p>
        </p:txBody>
      </p:sp>
      <p:sp>
        <p:nvSpPr>
          <p:cNvPr id="20" name="Slide Number Placeholder 3">
            <a:extLst>
              <a:ext uri="{FF2B5EF4-FFF2-40B4-BE49-F238E27FC236}">
                <a16:creationId xmlns:a16="http://schemas.microsoft.com/office/drawing/2014/main" id="{DFCF05EE-28FB-4B90-929F-7B973CBFAA5B}"/>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1290933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DESE-231-74300</_dlc_DocId>
    <_dlc_DocIdUrl xmlns="733efe1c-5bbe-4968-87dc-d400e65c879f">
      <Url>https://sharepoint.doemass.org/ese/webteam/cps/_layouts/DocIdRedir.aspx?ID=DESE-231-74300</Url>
      <Description>DESE-231-74300</Description>
    </_dlc_DocIdUrl>
  </documentManagement>
</p:propertie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1B825025-BDDA-40A6-97D8-0999E78A45AB}">
  <ds:schemaRefs>
    <ds:schemaRef ds:uri="0a4e05da-b9bc-4326-ad73-01ef31b95567"/>
    <ds:schemaRef ds:uri="733efe1c-5bbe-4968-87dc-d400e65c87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878065-3602-4035-A1B5-FCF62F090F37}">
  <ds:schemaRefs>
    <ds:schemaRef ds:uri="http://schemas.microsoft.com/sharepoint/events"/>
  </ds:schemaRefs>
</ds:datastoreItem>
</file>

<file path=customXml/itemProps3.xml><?xml version="1.0" encoding="utf-8"?>
<ds:datastoreItem xmlns:ds="http://schemas.openxmlformats.org/officeDocument/2006/customXml" ds:itemID="{990237B6-0C05-463C-9E8B-BA5823F40B9A}">
  <ds:schemaRefs>
    <ds:schemaRef ds:uri="733efe1c-5bbe-4968-87dc-d400e65c879f"/>
    <ds:schemaRef ds:uri="0a4e05da-b9bc-4326-ad73-01ef31b95567"/>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137E2849-135A-4223-95D9-54FD982AFE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1234</Words>
  <Application>Microsoft Office PowerPoint</Application>
  <PresentationFormat>Widescreen</PresentationFormat>
  <Paragraphs>144</Paragraphs>
  <Slides>15</Slides>
  <Notes>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等线</vt:lpstr>
      <vt:lpstr>Arial</vt:lpstr>
      <vt:lpstr>Calibri</vt:lpstr>
      <vt:lpstr>Courier New</vt:lpstr>
      <vt:lpstr>Quattrocento Sans</vt:lpstr>
      <vt:lpstr>Segoe</vt:lpstr>
      <vt:lpstr>Segoe SemiBold</vt:lpstr>
      <vt:lpstr>Segoe UI</vt:lpstr>
      <vt:lpstr>Segoe UI Semibold</vt:lpstr>
      <vt:lpstr>Wingdings</vt:lpstr>
      <vt:lpstr>ESE​​</vt:lpstr>
      <vt:lpstr>think-cell Slide</vt:lpstr>
      <vt:lpstr>Update on K-12 Testing Program</vt:lpstr>
      <vt:lpstr>Today’s Presentation</vt:lpstr>
      <vt:lpstr>CONTENTS</vt:lpstr>
      <vt:lpstr>Program updates and FAQs</vt:lpstr>
      <vt:lpstr>Inputting BinaxNOW results</vt:lpstr>
      <vt:lpstr>BinaxNOW self-collection – New protocol!</vt:lpstr>
      <vt:lpstr>Review of routine pooled testing process</vt:lpstr>
      <vt:lpstr>Protocol for positive pooled test with BinaxNOW follow-up testing</vt:lpstr>
      <vt:lpstr>What if all rapid tests for positive pool members are negative?</vt:lpstr>
      <vt:lpstr>Shah Family Foundation resources</vt:lpstr>
      <vt:lpstr>Software Platform Cheat Sheet</vt:lpstr>
      <vt:lpstr>Next steps</vt:lpstr>
      <vt:lpstr>Important links on DESE website</vt:lpstr>
      <vt:lpstr>Next steps</vt:lpstr>
      <vt:lpstr>Have a question? 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SY22 COVID-19 Testing Program Webinar Slides, October 7, 2021</dc:title>
  <dc:creator>DESE</dc:creator>
  <cp:lastModifiedBy>Zou, Dong (EOE)</cp:lastModifiedBy>
  <cp:revision>6</cp:revision>
  <dcterms:created xsi:type="dcterms:W3CDTF">2020-08-17T18:45:14Z</dcterms:created>
  <dcterms:modified xsi:type="dcterms:W3CDTF">2021-10-07T21:04:20Z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7 2021</vt:lpwstr>
  </property>
</Properties>
</file>