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1"/>
  </p:notesMasterIdLst>
  <p:handoutMasterIdLst>
    <p:handoutMasterId r:id="rId32"/>
  </p:handoutMasterIdLst>
  <p:sldIdLst>
    <p:sldId id="277" r:id="rId6"/>
    <p:sldId id="338" r:id="rId7"/>
    <p:sldId id="354" r:id="rId8"/>
    <p:sldId id="399" r:id="rId9"/>
    <p:sldId id="427" r:id="rId10"/>
    <p:sldId id="260" r:id="rId11"/>
    <p:sldId id="418" r:id="rId12"/>
    <p:sldId id="421" r:id="rId13"/>
    <p:sldId id="380" r:id="rId14"/>
    <p:sldId id="406" r:id="rId15"/>
    <p:sldId id="410" r:id="rId16"/>
    <p:sldId id="409" r:id="rId17"/>
    <p:sldId id="422" r:id="rId18"/>
    <p:sldId id="428" r:id="rId19"/>
    <p:sldId id="423" r:id="rId20"/>
    <p:sldId id="424" r:id="rId21"/>
    <p:sldId id="420" r:id="rId22"/>
    <p:sldId id="425" r:id="rId23"/>
    <p:sldId id="372" r:id="rId24"/>
    <p:sldId id="363" r:id="rId25"/>
    <p:sldId id="384" r:id="rId26"/>
    <p:sldId id="405" r:id="rId27"/>
    <p:sldId id="369" r:id="rId28"/>
    <p:sldId id="390" r:id="rId29"/>
    <p:sldId id="392" r:id="rId30"/>
  </p:sldIdLst>
  <p:sldSz cx="12192000" cy="6858000"/>
  <p:notesSz cx="7010400" cy="92964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mp; content" id="{AEEF91B5-C040-418C-A7EF-D396E8C5FE21}">
          <p14:sldIdLst>
            <p14:sldId id="277"/>
            <p14:sldId id="338"/>
            <p14:sldId id="354"/>
            <p14:sldId id="399"/>
            <p14:sldId id="427"/>
            <p14:sldId id="260"/>
            <p14:sldId id="418"/>
            <p14:sldId id="421"/>
            <p14:sldId id="380"/>
            <p14:sldId id="406"/>
            <p14:sldId id="410"/>
            <p14:sldId id="409"/>
            <p14:sldId id="422"/>
            <p14:sldId id="428"/>
            <p14:sldId id="423"/>
            <p14:sldId id="424"/>
            <p14:sldId id="420"/>
            <p14:sldId id="425"/>
            <p14:sldId id="372"/>
            <p14:sldId id="363"/>
            <p14:sldId id="384"/>
            <p14:sldId id="405"/>
            <p14:sldId id="369"/>
            <p14:sldId id="390"/>
            <p14:sldId id="392"/>
          </p14:sldIdLst>
        </p14:section>
        <p14:section name="Basic text box" id="{DCD4DD07-CAF7-4E7A-9DCD-CDE5ABF2F349}">
          <p14:sldIdLst/>
        </p14:section>
        <p14:section name="Infographics" id="{C4E083B3-F14A-4392-9B82-0F42DAC53658}">
          <p14:sldIdLst/>
        </p14:section>
        <p14:section name="End &amp; Contact" id="{7D930A8E-F6E7-47DF-97AA-43BE2C93C7F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ean Burpoe" initials="SB" lastIdx="35" clrIdx="6"/>
  <p:cmAuthor id="1" name="Woo, Lauren (DESE)" initials="WL(" lastIdx="14" clrIdx="0"/>
  <p:cmAuthor id="8" name="Sean Burpoe" initials="SB [2]" lastIdx="1" clrIdx="7"/>
  <p:cmAuthor id="2" name="Johnston, Russell (DESE)" initials="J(" lastIdx="2" clrIdx="1"/>
  <p:cmAuthor id="9" name="LaMontagne, Elizabeth (GOV)" initials="LE(" lastIdx="14" clrIdx="8"/>
  <p:cmAuthor id="3" name="eliza" initials="el" lastIdx="6" clrIdx="2"/>
  <p:cmAuthor id="10" name="Larsen, Elizabeth (EHS)" initials="LE(" lastIdx="28" clrIdx="9"/>
  <p:cmAuthor id="4" name="Hay, Jeremiah (EHS)" initials="H(" lastIdx="9" clrIdx="3"/>
  <p:cmAuthor id="11" name="Jeremiah Hay" initials="JH" lastIdx="16" clrIdx="10"/>
  <p:cmAuthor id="5" name="Larsen, Elizabeth (EHS)" initials="L(" lastIdx="1" clrIdx="4"/>
  <p:cmAuthor id="12" name="Burpoe, Sean (EHS)" initials="BS(" lastIdx="8" clrIdx="11">
    <p:extLst>
      <p:ext uri="{19B8F6BF-5375-455C-9EA6-DF929625EA0E}">
        <p15:presenceInfo xmlns:p15="http://schemas.microsoft.com/office/powerpoint/2012/main" userId="Burpoe, Sean (EHS)" providerId="None"/>
      </p:ext>
    </p:extLst>
  </p:cmAuthor>
  <p:cmAuthor id="6" name="Hay, Jeremiah (EHS)" initials="HJ(" lastIdx="1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91C"/>
    <a:srgbClr val="E385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50" y="1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7682E1-4D8A-45AE-8809-57DC64C6ADF9}"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225F8566-4072-4C70-BAE3-7C0B0B85A4D2}">
      <dgm:prSet phldrT="[Text]"/>
      <dgm:spPr/>
      <dgm:t>
        <a:bodyPr/>
        <a:lstStyle/>
        <a:p>
          <a:r>
            <a:rPr lang="en-US"/>
            <a:t>MA National Guard support</a:t>
          </a:r>
        </a:p>
      </dgm:t>
    </dgm:pt>
    <dgm:pt modelId="{B6AC353A-4EC4-4615-BFB0-21DC0F046FE6}" type="parTrans" cxnId="{D5775D0D-F8C1-4CD4-B8B8-85A1CDDA8BAF}">
      <dgm:prSet/>
      <dgm:spPr/>
      <dgm:t>
        <a:bodyPr/>
        <a:lstStyle/>
        <a:p>
          <a:endParaRPr lang="en-US"/>
        </a:p>
      </dgm:t>
    </dgm:pt>
    <dgm:pt modelId="{18BB8A34-53B3-4ED1-95A8-E277923B0918}" type="sibTrans" cxnId="{D5775D0D-F8C1-4CD4-B8B8-85A1CDDA8BAF}">
      <dgm:prSet/>
      <dgm:spPr/>
      <dgm:t>
        <a:bodyPr/>
        <a:lstStyle/>
        <a:p>
          <a:endParaRPr lang="en-US"/>
        </a:p>
      </dgm:t>
    </dgm:pt>
    <dgm:pt modelId="{18A7F566-C265-452B-B50E-8CAC4976F4D5}">
      <dgm:prSet phldrT="[Text]"/>
      <dgm:spPr/>
      <dgm:t>
        <a:bodyPr/>
        <a:lstStyle/>
        <a:p>
          <a:r>
            <a:rPr lang="en-US"/>
            <a:t>Mobile testing unit</a:t>
          </a:r>
        </a:p>
      </dgm:t>
    </dgm:pt>
    <dgm:pt modelId="{EC826159-FC11-497B-BED6-E31A3EE763C2}" type="parTrans" cxnId="{6CB056C2-6CFE-407F-8E91-B6E99D8A9060}">
      <dgm:prSet/>
      <dgm:spPr/>
      <dgm:t>
        <a:bodyPr/>
        <a:lstStyle/>
        <a:p>
          <a:endParaRPr lang="en-US"/>
        </a:p>
      </dgm:t>
    </dgm:pt>
    <dgm:pt modelId="{D6C1579C-8963-4AD0-B585-7579720E2C99}" type="sibTrans" cxnId="{6CB056C2-6CFE-407F-8E91-B6E99D8A9060}">
      <dgm:prSet/>
      <dgm:spPr/>
      <dgm:t>
        <a:bodyPr/>
        <a:lstStyle/>
        <a:p>
          <a:endParaRPr lang="en-US"/>
        </a:p>
      </dgm:t>
    </dgm:pt>
    <dgm:pt modelId="{F672C281-0496-4848-B665-43A2F3586597}">
      <dgm:prSet phldrT="[Text]"/>
      <dgm:spPr/>
      <dgm:t>
        <a:bodyPr/>
        <a:lstStyle/>
        <a:p>
          <a:r>
            <a:rPr lang="en-US"/>
            <a:t>Additional staffing</a:t>
          </a:r>
        </a:p>
      </dgm:t>
    </dgm:pt>
    <dgm:pt modelId="{BA77CBC6-53BF-40E3-8625-25AA6CF1EEBB}" type="parTrans" cxnId="{23DA2582-2B50-4E61-9A31-8593C4E48AF1}">
      <dgm:prSet/>
      <dgm:spPr/>
      <dgm:t>
        <a:bodyPr/>
        <a:lstStyle/>
        <a:p>
          <a:endParaRPr lang="en-US"/>
        </a:p>
      </dgm:t>
    </dgm:pt>
    <dgm:pt modelId="{664CF9A7-9A6A-46FD-AC0F-93003DDA7FDC}" type="sibTrans" cxnId="{23DA2582-2B50-4E61-9A31-8593C4E48AF1}">
      <dgm:prSet/>
      <dgm:spPr/>
      <dgm:t>
        <a:bodyPr/>
        <a:lstStyle/>
        <a:p>
          <a:endParaRPr lang="en-US"/>
        </a:p>
      </dgm:t>
    </dgm:pt>
    <dgm:pt modelId="{5E3DFC4F-4129-4BFE-B6DF-6BC89E4F1F31}">
      <dgm:prSet phldrT="[Text]"/>
      <dgm:spPr/>
      <dgm:t>
        <a:bodyPr/>
        <a:lstStyle/>
        <a:p>
          <a:r>
            <a:rPr lang="en-US"/>
            <a:t>Follow up consultation and support</a:t>
          </a:r>
        </a:p>
      </dgm:t>
    </dgm:pt>
    <dgm:pt modelId="{3203A94C-A585-4F40-84E9-8F1FCDC20200}" type="parTrans" cxnId="{38F51E8E-9885-4D49-AB3D-ABBE29751FE5}">
      <dgm:prSet/>
      <dgm:spPr/>
      <dgm:t>
        <a:bodyPr/>
        <a:lstStyle/>
        <a:p>
          <a:endParaRPr lang="en-US"/>
        </a:p>
      </dgm:t>
    </dgm:pt>
    <dgm:pt modelId="{66544D85-A83E-4D9C-BF89-371E7EE12FCB}" type="sibTrans" cxnId="{38F51E8E-9885-4D49-AB3D-ABBE29751FE5}">
      <dgm:prSet/>
      <dgm:spPr/>
      <dgm:t>
        <a:bodyPr/>
        <a:lstStyle/>
        <a:p>
          <a:endParaRPr lang="en-US"/>
        </a:p>
      </dgm:t>
    </dgm:pt>
    <dgm:pt modelId="{6119C3A9-9143-43EA-A24D-650853AA559D}">
      <dgm:prSet phldrT="[Text]"/>
      <dgm:spPr/>
      <dgm:t>
        <a:bodyPr/>
        <a:lstStyle/>
        <a:p>
          <a:r>
            <a:rPr lang="en-US"/>
            <a:t>DESE, HHS, CIC data monitoring</a:t>
          </a:r>
        </a:p>
      </dgm:t>
    </dgm:pt>
    <dgm:pt modelId="{D8B39063-BA00-4779-9D64-CFC237B91D00}" type="parTrans" cxnId="{7EE0D7EA-DA6D-4A6D-9B2D-9DCD7B017BC6}">
      <dgm:prSet/>
      <dgm:spPr/>
      <dgm:t>
        <a:bodyPr/>
        <a:lstStyle/>
        <a:p>
          <a:endParaRPr lang="en-US"/>
        </a:p>
      </dgm:t>
    </dgm:pt>
    <dgm:pt modelId="{90E5E5A5-76D4-4F4E-97A8-F450EB178ABD}" type="sibTrans" cxnId="{7EE0D7EA-DA6D-4A6D-9B2D-9DCD7B017BC6}">
      <dgm:prSet/>
      <dgm:spPr/>
      <dgm:t>
        <a:bodyPr/>
        <a:lstStyle/>
        <a:p>
          <a:endParaRPr lang="en-US"/>
        </a:p>
      </dgm:t>
    </dgm:pt>
    <dgm:pt modelId="{1B98110B-C95E-4C05-BA1D-AA1AB0399A85}" type="pres">
      <dgm:prSet presAssocID="{A97682E1-4D8A-45AE-8809-57DC64C6ADF9}" presName="compositeShape" presStyleCnt="0">
        <dgm:presLayoutVars>
          <dgm:dir/>
          <dgm:resizeHandles/>
        </dgm:presLayoutVars>
      </dgm:prSet>
      <dgm:spPr/>
    </dgm:pt>
    <dgm:pt modelId="{4B71B745-E8D3-4639-B342-6C7A3B606145}" type="pres">
      <dgm:prSet presAssocID="{A97682E1-4D8A-45AE-8809-57DC64C6ADF9}" presName="pyramid" presStyleLbl="node1" presStyleIdx="0" presStyleCnt="1"/>
      <dgm:spPr/>
    </dgm:pt>
    <dgm:pt modelId="{B82DB46B-EE95-4DA9-9593-3F604B8768A5}" type="pres">
      <dgm:prSet presAssocID="{A97682E1-4D8A-45AE-8809-57DC64C6ADF9}" presName="theList" presStyleCnt="0"/>
      <dgm:spPr/>
    </dgm:pt>
    <dgm:pt modelId="{3B371792-57E7-47B1-82DD-8DB054A2C131}" type="pres">
      <dgm:prSet presAssocID="{225F8566-4072-4C70-BAE3-7C0B0B85A4D2}" presName="aNode" presStyleLbl="fgAcc1" presStyleIdx="0" presStyleCnt="5" custScaleX="64165" custScaleY="96470">
        <dgm:presLayoutVars>
          <dgm:bulletEnabled val="1"/>
        </dgm:presLayoutVars>
      </dgm:prSet>
      <dgm:spPr/>
    </dgm:pt>
    <dgm:pt modelId="{4A0407BF-F361-4A13-9B57-4231AB856B8E}" type="pres">
      <dgm:prSet presAssocID="{225F8566-4072-4C70-BAE3-7C0B0B85A4D2}" presName="aSpace" presStyleCnt="0"/>
      <dgm:spPr/>
    </dgm:pt>
    <dgm:pt modelId="{B3768E86-66F8-4ACA-8A43-494EE8501F63}" type="pres">
      <dgm:prSet presAssocID="{18A7F566-C265-452B-B50E-8CAC4976F4D5}" presName="aNode" presStyleLbl="fgAcc1" presStyleIdx="1" presStyleCnt="5" custScaleX="74999" custScaleY="90460">
        <dgm:presLayoutVars>
          <dgm:bulletEnabled val="1"/>
        </dgm:presLayoutVars>
      </dgm:prSet>
      <dgm:spPr/>
    </dgm:pt>
    <dgm:pt modelId="{5F0A2723-F250-4B03-BB42-99500A32783B}" type="pres">
      <dgm:prSet presAssocID="{18A7F566-C265-452B-B50E-8CAC4976F4D5}" presName="aSpace" presStyleCnt="0"/>
      <dgm:spPr/>
    </dgm:pt>
    <dgm:pt modelId="{A922CC07-3566-440B-A20B-250B6DAD359C}" type="pres">
      <dgm:prSet presAssocID="{F672C281-0496-4848-B665-43A2F3586597}" presName="aNode" presStyleLbl="fgAcc1" presStyleIdx="2" presStyleCnt="5" custScaleX="90475" custScaleY="78922">
        <dgm:presLayoutVars>
          <dgm:bulletEnabled val="1"/>
        </dgm:presLayoutVars>
      </dgm:prSet>
      <dgm:spPr/>
    </dgm:pt>
    <dgm:pt modelId="{EC804A60-2393-4550-8708-50F9185895DD}" type="pres">
      <dgm:prSet presAssocID="{F672C281-0496-4848-B665-43A2F3586597}" presName="aSpace" presStyleCnt="0"/>
      <dgm:spPr/>
    </dgm:pt>
    <dgm:pt modelId="{E6FDC653-8C3A-4EAD-8F15-227988F710F8}" type="pres">
      <dgm:prSet presAssocID="{5E3DFC4F-4129-4BFE-B6DF-6BC89E4F1F31}" presName="aNode" presStyleLbl="fgAcc1" presStyleIdx="3" presStyleCnt="5" custScaleX="119365" custScaleY="115766">
        <dgm:presLayoutVars>
          <dgm:bulletEnabled val="1"/>
        </dgm:presLayoutVars>
      </dgm:prSet>
      <dgm:spPr/>
    </dgm:pt>
    <dgm:pt modelId="{3DBF0AC9-DB68-4ACC-AE56-B2103C7FAE7A}" type="pres">
      <dgm:prSet presAssocID="{5E3DFC4F-4129-4BFE-B6DF-6BC89E4F1F31}" presName="aSpace" presStyleCnt="0"/>
      <dgm:spPr/>
    </dgm:pt>
    <dgm:pt modelId="{5DCC4C2D-0BA3-4FE2-B880-B7BE2A453F18}" type="pres">
      <dgm:prSet presAssocID="{6119C3A9-9143-43EA-A24D-650853AA559D}" presName="aNode" presStyleLbl="fgAcc1" presStyleIdx="4" presStyleCnt="5" custScaleX="144668" custScaleY="119405">
        <dgm:presLayoutVars>
          <dgm:bulletEnabled val="1"/>
        </dgm:presLayoutVars>
      </dgm:prSet>
      <dgm:spPr/>
    </dgm:pt>
    <dgm:pt modelId="{FD5B5EC4-8854-449B-A45B-025817485A43}" type="pres">
      <dgm:prSet presAssocID="{6119C3A9-9143-43EA-A24D-650853AA559D}" presName="aSpace" presStyleCnt="0"/>
      <dgm:spPr/>
    </dgm:pt>
  </dgm:ptLst>
  <dgm:cxnLst>
    <dgm:cxn modelId="{D5775D0D-F8C1-4CD4-B8B8-85A1CDDA8BAF}" srcId="{A97682E1-4D8A-45AE-8809-57DC64C6ADF9}" destId="{225F8566-4072-4C70-BAE3-7C0B0B85A4D2}" srcOrd="0" destOrd="0" parTransId="{B6AC353A-4EC4-4615-BFB0-21DC0F046FE6}" sibTransId="{18BB8A34-53B3-4ED1-95A8-E277923B0918}"/>
    <dgm:cxn modelId="{976D7821-58CD-4963-B821-B5C258CCF4DB}" type="presOf" srcId="{5E3DFC4F-4129-4BFE-B6DF-6BC89E4F1F31}" destId="{E6FDC653-8C3A-4EAD-8F15-227988F710F8}" srcOrd="0" destOrd="0" presId="urn:microsoft.com/office/officeart/2005/8/layout/pyramid2"/>
    <dgm:cxn modelId="{3CD7D523-F413-42BC-99E3-9015AAB0A2B0}" type="presOf" srcId="{A97682E1-4D8A-45AE-8809-57DC64C6ADF9}" destId="{1B98110B-C95E-4C05-BA1D-AA1AB0399A85}" srcOrd="0" destOrd="0" presId="urn:microsoft.com/office/officeart/2005/8/layout/pyramid2"/>
    <dgm:cxn modelId="{00EAC026-30DF-4A9E-8A1E-15ADCCB29C73}" type="presOf" srcId="{6119C3A9-9143-43EA-A24D-650853AA559D}" destId="{5DCC4C2D-0BA3-4FE2-B880-B7BE2A453F18}" srcOrd="0" destOrd="0" presId="urn:microsoft.com/office/officeart/2005/8/layout/pyramid2"/>
    <dgm:cxn modelId="{C7DB5D5C-98DD-4904-8463-E8C167836164}" type="presOf" srcId="{F672C281-0496-4848-B665-43A2F3586597}" destId="{A922CC07-3566-440B-A20B-250B6DAD359C}" srcOrd="0" destOrd="0" presId="urn:microsoft.com/office/officeart/2005/8/layout/pyramid2"/>
    <dgm:cxn modelId="{A8BF2260-9A46-456C-B159-BF1EA2014E00}" type="presOf" srcId="{18A7F566-C265-452B-B50E-8CAC4976F4D5}" destId="{B3768E86-66F8-4ACA-8A43-494EE8501F63}" srcOrd="0" destOrd="0" presId="urn:microsoft.com/office/officeart/2005/8/layout/pyramid2"/>
    <dgm:cxn modelId="{EBA89C70-D616-445A-BC17-1B0B49520BF5}" type="presOf" srcId="{225F8566-4072-4C70-BAE3-7C0B0B85A4D2}" destId="{3B371792-57E7-47B1-82DD-8DB054A2C131}" srcOrd="0" destOrd="0" presId="urn:microsoft.com/office/officeart/2005/8/layout/pyramid2"/>
    <dgm:cxn modelId="{23DA2582-2B50-4E61-9A31-8593C4E48AF1}" srcId="{A97682E1-4D8A-45AE-8809-57DC64C6ADF9}" destId="{F672C281-0496-4848-B665-43A2F3586597}" srcOrd="2" destOrd="0" parTransId="{BA77CBC6-53BF-40E3-8625-25AA6CF1EEBB}" sibTransId="{664CF9A7-9A6A-46FD-AC0F-93003DDA7FDC}"/>
    <dgm:cxn modelId="{38F51E8E-9885-4D49-AB3D-ABBE29751FE5}" srcId="{A97682E1-4D8A-45AE-8809-57DC64C6ADF9}" destId="{5E3DFC4F-4129-4BFE-B6DF-6BC89E4F1F31}" srcOrd="3" destOrd="0" parTransId="{3203A94C-A585-4F40-84E9-8F1FCDC20200}" sibTransId="{66544D85-A83E-4D9C-BF89-371E7EE12FCB}"/>
    <dgm:cxn modelId="{6CB056C2-6CFE-407F-8E91-B6E99D8A9060}" srcId="{A97682E1-4D8A-45AE-8809-57DC64C6ADF9}" destId="{18A7F566-C265-452B-B50E-8CAC4976F4D5}" srcOrd="1" destOrd="0" parTransId="{EC826159-FC11-497B-BED6-E31A3EE763C2}" sibTransId="{D6C1579C-8963-4AD0-B585-7579720E2C99}"/>
    <dgm:cxn modelId="{7EE0D7EA-DA6D-4A6D-9B2D-9DCD7B017BC6}" srcId="{A97682E1-4D8A-45AE-8809-57DC64C6ADF9}" destId="{6119C3A9-9143-43EA-A24D-650853AA559D}" srcOrd="4" destOrd="0" parTransId="{D8B39063-BA00-4779-9D64-CFC237B91D00}" sibTransId="{90E5E5A5-76D4-4F4E-97A8-F450EB178ABD}"/>
    <dgm:cxn modelId="{5A415F67-E16D-4E47-84D5-DF4B48D6361E}" type="presParOf" srcId="{1B98110B-C95E-4C05-BA1D-AA1AB0399A85}" destId="{4B71B745-E8D3-4639-B342-6C7A3B606145}" srcOrd="0" destOrd="0" presId="urn:microsoft.com/office/officeart/2005/8/layout/pyramid2"/>
    <dgm:cxn modelId="{4561988C-286C-4612-9813-9CDE324DD07A}" type="presParOf" srcId="{1B98110B-C95E-4C05-BA1D-AA1AB0399A85}" destId="{B82DB46B-EE95-4DA9-9593-3F604B8768A5}" srcOrd="1" destOrd="0" presId="urn:microsoft.com/office/officeart/2005/8/layout/pyramid2"/>
    <dgm:cxn modelId="{EE8B29DD-2F6F-4A7C-83D0-23AD6271365C}" type="presParOf" srcId="{B82DB46B-EE95-4DA9-9593-3F604B8768A5}" destId="{3B371792-57E7-47B1-82DD-8DB054A2C131}" srcOrd="0" destOrd="0" presId="urn:microsoft.com/office/officeart/2005/8/layout/pyramid2"/>
    <dgm:cxn modelId="{8737A068-511A-42E7-BEE7-A77D8DD8818D}" type="presParOf" srcId="{B82DB46B-EE95-4DA9-9593-3F604B8768A5}" destId="{4A0407BF-F361-4A13-9B57-4231AB856B8E}" srcOrd="1" destOrd="0" presId="urn:microsoft.com/office/officeart/2005/8/layout/pyramid2"/>
    <dgm:cxn modelId="{0DE23F4D-8C22-412F-AF29-CCA493F2D42B}" type="presParOf" srcId="{B82DB46B-EE95-4DA9-9593-3F604B8768A5}" destId="{B3768E86-66F8-4ACA-8A43-494EE8501F63}" srcOrd="2" destOrd="0" presId="urn:microsoft.com/office/officeart/2005/8/layout/pyramid2"/>
    <dgm:cxn modelId="{C9E65C15-1C60-43A2-9CAF-3C3D3B635A46}" type="presParOf" srcId="{B82DB46B-EE95-4DA9-9593-3F604B8768A5}" destId="{5F0A2723-F250-4B03-BB42-99500A32783B}" srcOrd="3" destOrd="0" presId="urn:microsoft.com/office/officeart/2005/8/layout/pyramid2"/>
    <dgm:cxn modelId="{139BB5F9-F83D-474C-97FF-7EB98F4DA88D}" type="presParOf" srcId="{B82DB46B-EE95-4DA9-9593-3F604B8768A5}" destId="{A922CC07-3566-440B-A20B-250B6DAD359C}" srcOrd="4" destOrd="0" presId="urn:microsoft.com/office/officeart/2005/8/layout/pyramid2"/>
    <dgm:cxn modelId="{EE1C99A1-2440-4C2D-999C-9E096A40064D}" type="presParOf" srcId="{B82DB46B-EE95-4DA9-9593-3F604B8768A5}" destId="{EC804A60-2393-4550-8708-50F9185895DD}" srcOrd="5" destOrd="0" presId="urn:microsoft.com/office/officeart/2005/8/layout/pyramid2"/>
    <dgm:cxn modelId="{8B905E08-37A3-4465-B7D7-8C3ABD5E25D5}" type="presParOf" srcId="{B82DB46B-EE95-4DA9-9593-3F604B8768A5}" destId="{E6FDC653-8C3A-4EAD-8F15-227988F710F8}" srcOrd="6" destOrd="0" presId="urn:microsoft.com/office/officeart/2005/8/layout/pyramid2"/>
    <dgm:cxn modelId="{149EB724-FA75-4F27-AEE7-22EA4A4CAE43}" type="presParOf" srcId="{B82DB46B-EE95-4DA9-9593-3F604B8768A5}" destId="{3DBF0AC9-DB68-4ACC-AE56-B2103C7FAE7A}" srcOrd="7" destOrd="0" presId="urn:microsoft.com/office/officeart/2005/8/layout/pyramid2"/>
    <dgm:cxn modelId="{85D33874-0620-4C6D-9F14-4E61A2D08561}" type="presParOf" srcId="{B82DB46B-EE95-4DA9-9593-3F604B8768A5}" destId="{5DCC4C2D-0BA3-4FE2-B880-B7BE2A453F18}" srcOrd="8" destOrd="0" presId="urn:microsoft.com/office/officeart/2005/8/layout/pyramid2"/>
    <dgm:cxn modelId="{A35B98B2-8F85-4567-8EFB-B91550055A5E}" type="presParOf" srcId="{B82DB46B-EE95-4DA9-9593-3F604B8768A5}" destId="{FD5B5EC4-8854-449B-A45B-025817485A43}"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1B745-E8D3-4639-B342-6C7A3B606145}">
      <dsp:nvSpPr>
        <dsp:cNvPr id="0" name=""/>
        <dsp:cNvSpPr/>
      </dsp:nvSpPr>
      <dsp:spPr>
        <a:xfrm>
          <a:off x="2414636" y="0"/>
          <a:ext cx="5049837" cy="5049837"/>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71792-57E7-47B1-82DD-8DB054A2C131}">
      <dsp:nvSpPr>
        <dsp:cNvPr id="0" name=""/>
        <dsp:cNvSpPr/>
      </dsp:nvSpPr>
      <dsp:spPr>
        <a:xfrm>
          <a:off x="5527677" y="507362"/>
          <a:ext cx="2106148" cy="69077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 National Guard support</a:t>
          </a:r>
        </a:p>
      </dsp:txBody>
      <dsp:txXfrm>
        <a:off x="5561398" y="541083"/>
        <a:ext cx="2038706" cy="623332"/>
      </dsp:txXfrm>
    </dsp:sp>
    <dsp:sp modelId="{B3768E86-66F8-4ACA-8A43-494EE8501F63}">
      <dsp:nvSpPr>
        <dsp:cNvPr id="0" name=""/>
        <dsp:cNvSpPr/>
      </dsp:nvSpPr>
      <dsp:spPr>
        <a:xfrm>
          <a:off x="5349870" y="1287643"/>
          <a:ext cx="2461762" cy="64773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Mobile testing unit</a:t>
          </a:r>
        </a:p>
      </dsp:txBody>
      <dsp:txXfrm>
        <a:off x="5381490" y="1319263"/>
        <a:ext cx="2398522" cy="584499"/>
      </dsp:txXfrm>
    </dsp:sp>
    <dsp:sp modelId="{A922CC07-3566-440B-A20B-250B6DAD359C}">
      <dsp:nvSpPr>
        <dsp:cNvPr id="0" name=""/>
        <dsp:cNvSpPr/>
      </dsp:nvSpPr>
      <dsp:spPr>
        <a:xfrm>
          <a:off x="5095878" y="2024889"/>
          <a:ext cx="2969746" cy="56512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Additional staffing</a:t>
          </a:r>
        </a:p>
      </dsp:txBody>
      <dsp:txXfrm>
        <a:off x="5123465" y="2052476"/>
        <a:ext cx="2914572" cy="509947"/>
      </dsp:txXfrm>
    </dsp:sp>
    <dsp:sp modelId="{E6FDC653-8C3A-4EAD-8F15-227988F710F8}">
      <dsp:nvSpPr>
        <dsp:cNvPr id="0" name=""/>
        <dsp:cNvSpPr/>
      </dsp:nvSpPr>
      <dsp:spPr>
        <a:xfrm>
          <a:off x="4621736" y="2679517"/>
          <a:ext cx="3918029" cy="8289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Follow up consultation and support</a:t>
          </a:r>
        </a:p>
      </dsp:txBody>
      <dsp:txXfrm>
        <a:off x="4662202" y="2719983"/>
        <a:ext cx="3837097" cy="748011"/>
      </dsp:txXfrm>
    </dsp:sp>
    <dsp:sp modelId="{5DCC4C2D-0BA3-4FE2-B880-B7BE2A453F18}">
      <dsp:nvSpPr>
        <dsp:cNvPr id="0" name=""/>
        <dsp:cNvSpPr/>
      </dsp:nvSpPr>
      <dsp:spPr>
        <a:xfrm>
          <a:off x="4206464" y="3597967"/>
          <a:ext cx="4748573" cy="8550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DESE, HHS, CIC data monitoring</a:t>
          </a:r>
        </a:p>
      </dsp:txBody>
      <dsp:txXfrm>
        <a:off x="4248202" y="3639705"/>
        <a:ext cx="4665097" cy="7715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2021/12/2</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2021/12/2</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a:t>
            </a:fld>
            <a:endParaRPr lang="zh-CN" altLang="en-US"/>
          </a:p>
        </p:txBody>
      </p:sp>
    </p:spTree>
    <p:extLst>
      <p:ext uri="{BB962C8B-B14F-4D97-AF65-F5344CB8AC3E}">
        <p14:creationId xmlns:p14="http://schemas.microsoft.com/office/powerpoint/2010/main" val="137035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23</a:t>
            </a:fld>
            <a:endParaRPr lang="zh-CN" altLang="en-US"/>
          </a:p>
        </p:txBody>
      </p:sp>
    </p:spTree>
    <p:extLst>
      <p:ext uri="{BB962C8B-B14F-4D97-AF65-F5344CB8AC3E}">
        <p14:creationId xmlns:p14="http://schemas.microsoft.com/office/powerpoint/2010/main" val="207831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Russell</a:t>
            </a:r>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a:t>
            </a:fld>
            <a:endParaRPr lang="zh-CN" altLang="en-US"/>
          </a:p>
        </p:txBody>
      </p:sp>
    </p:spTree>
    <p:extLst>
      <p:ext uri="{BB962C8B-B14F-4D97-AF65-F5344CB8AC3E}">
        <p14:creationId xmlns:p14="http://schemas.microsoft.com/office/powerpoint/2010/main" val="148144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a:t>
            </a:r>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182521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4211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180234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140387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348315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287546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20</a:t>
            </a:fld>
            <a:endParaRPr lang="zh-CN" altLang="en-US"/>
          </a:p>
        </p:txBody>
      </p:sp>
    </p:spTree>
    <p:extLst>
      <p:ext uri="{BB962C8B-B14F-4D97-AF65-F5344CB8AC3E}">
        <p14:creationId xmlns:p14="http://schemas.microsoft.com/office/powerpoint/2010/main" val="4117666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15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Very Very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7958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107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0" name="Slide Number Placeholder 11">
            <a:extLst>
              <a:ext uri="{FF2B5EF4-FFF2-40B4-BE49-F238E27FC236}">
                <a16:creationId xmlns:a16="http://schemas.microsoft.com/office/drawing/2014/main" id="{9C1D0482-B19A-495C-B41F-9F3B52B4C0C9}"/>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49151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26792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948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E727BA8-95B1-42A6-930E-3CA0AEB72708}"/>
              </a:ext>
            </a:extLst>
          </p:cNvPr>
          <p:cNvGraphicFramePr>
            <a:graphicFrameLocks noChangeAspect="1"/>
          </p:cNvGraphicFramePr>
          <p:nvPr userDrawn="1">
            <p:custDataLst>
              <p:tags r:id="rId14"/>
            </p:custDataLst>
            <p:extLst>
              <p:ext uri="{D42A27DB-BD31-4B8C-83A1-F6EECF244321}">
                <p14:modId xmlns:p14="http://schemas.microsoft.com/office/powerpoint/2010/main" val="3331129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5" imgW="425" imgH="426" progId="TCLayout.ActiveDocument.1">
                  <p:embed/>
                </p:oleObj>
              </mc:Choice>
              <mc:Fallback>
                <p:oleObj name="think-cell Slide" r:id="rId15" imgW="425" imgH="426" progId="TCLayout.ActiveDocument.1">
                  <p:embed/>
                  <p:pic>
                    <p:nvPicPr>
                      <p:cNvPr id="10" name="Object 9" hidden="1">
                        <a:extLst>
                          <a:ext uri="{FF2B5EF4-FFF2-40B4-BE49-F238E27FC236}">
                            <a16:creationId xmlns:a16="http://schemas.microsoft.com/office/drawing/2014/main" id="{DE727BA8-95B1-42A6-930E-3CA0AEB72708}"/>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12/2/2021</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61" r:id="rId4"/>
    <p:sldLayoutId id="2147483660" r:id="rId5"/>
    <p:sldLayoutId id="2147483664" r:id="rId6"/>
    <p:sldLayoutId id="2147483652" r:id="rId7"/>
    <p:sldLayoutId id="2147483657" r:id="rId8"/>
    <p:sldLayoutId id="2147483654" r:id="rId9"/>
    <p:sldLayoutId id="2147483663" r:id="rId10"/>
    <p:sldLayoutId id="2147483662" r:id="rId11"/>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loom.com/share/131199a152a64578a2e9cb2d52396feb"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www.doe.mass.edu/covid19/on-desktop/protocols/protocols.pdf"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sbnelson@mgh.harvard.edu" TargetMode="External"/><Relationship Id="rId2" Type="http://schemas.openxmlformats.org/officeDocument/2006/relationships/hyperlink" Target="https://www.doe.mass.edu/covid19/testing/contact-tracing.xlsx" TargetMode="External"/><Relationship Id="rId1" Type="http://schemas.openxmlformats.org/officeDocument/2006/relationships/slideLayout" Target="../slideLayouts/slideLayout5.xml"/><Relationship Id="rId4" Type="http://schemas.openxmlformats.org/officeDocument/2006/relationships/hyperlink" Target="mailto:aciaranello@mgh.harvard.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docs.google.com/document/d/1DFF9dKj15HXXVbihnjMKzedgys9mH7gf/edit" TargetMode="External"/><Relationship Id="rId3" Type="http://schemas.openxmlformats.org/officeDocument/2006/relationships/hyperlink" Target="https://www.cic-health.com/consent/ma" TargetMode="External"/><Relationship Id="rId7" Type="http://schemas.openxmlformats.org/officeDocument/2006/relationships/hyperlink" Target="https://app.beacontesting.com/logi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secure.veritasgenetics.com/user/login" TargetMode="External"/><Relationship Id="rId5" Type="http://schemas.openxmlformats.org/officeDocument/2006/relationships/hyperlink" Target="https://covid.cic-health.com/s/login/" TargetMode="External"/><Relationship Id="rId10" Type="http://schemas.openxmlformats.org/officeDocument/2006/relationships/hyperlink" Target="https://urldefense.com/v3/__https:/docs.google.com/document/d/14XUWed7oxpv1Gy7wR8T8pjv3yUhne66f/edit?usp=sharing&amp;ouid=109197050689060200989&amp;rtpof=true&amp;sd=true__;!!CUhgQOZqV7M!1NjeoUeKo4RahGHGSfAa4qELJKOnnV6VCgZL3d4GIxvZHGo4_MRDbFYbeDmEmnBZwjw$" TargetMode="External"/><Relationship Id="rId4" Type="http://schemas.openxmlformats.org/officeDocument/2006/relationships/hyperlink" Target="https://cich-ma.zendesk.com/hc/en-us" TargetMode="External"/><Relationship Id="rId9" Type="http://schemas.openxmlformats.org/officeDocument/2006/relationships/hyperlink" Target="https://docs.google.com/document/d/1thwBDKsY4qEc71XSmhAJ8DGjsATY_Lmb/edi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openandsafeschools.org/"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doe.mass.edu/covid19/on-desktop.html" TargetMode="External"/><Relationship Id="rId2" Type="http://schemas.openxmlformats.org/officeDocument/2006/relationships/hyperlink" Target="https://www.doe.mass.edu/covid19/testing/" TargetMode="External"/><Relationship Id="rId1" Type="http://schemas.openxmlformats.org/officeDocument/2006/relationships/slideLayout" Target="../slideLayouts/slideLayout5.xml"/><Relationship Id="rId5" Type="http://schemas.openxmlformats.org/officeDocument/2006/relationships/hyperlink" Target="https://mass.us14.list-manage.com/subscribe?u=d8f37d1a90dacd97f207f0b4a&amp;id=985a04b483" TargetMode="External"/><Relationship Id="rId4" Type="http://schemas.openxmlformats.org/officeDocument/2006/relationships/hyperlink" Target="https://www.doe.mass.edu/covid19/faq/"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k12covid19testing@mass.gov" TargetMode="External"/><Relationship Id="rId2" Type="http://schemas.openxmlformats.org/officeDocument/2006/relationships/hyperlink" Target="mailto:support@cic-health.com" TargetMode="External"/><Relationship Id="rId1" Type="http://schemas.openxmlformats.org/officeDocument/2006/relationships/slideLayout" Target="../slideLayouts/slideLayout5.xml"/><Relationship Id="rId4" Type="http://schemas.openxmlformats.org/officeDocument/2006/relationships/hyperlink" Target="mailto:CovidEdTesting@ShahFoundation.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mass.gov/mobilevaccineform"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K-12 COVID Response Update&#10;December 2, 2021" hidden="1">
            <a:extLst>
              <a:ext uri="{FF2B5EF4-FFF2-40B4-BE49-F238E27FC236}">
                <a16:creationId xmlns:a16="http://schemas.microsoft.com/office/drawing/2014/main" id="{381B4E5A-2228-4237-A329-5E86A3683C6A}"/>
              </a:ext>
            </a:extLst>
          </p:cNvPr>
          <p:cNvGraphicFramePr>
            <a:graphicFrameLocks noChangeAspect="1"/>
          </p:cNvGraphicFramePr>
          <p:nvPr>
            <p:custDataLst>
              <p:tags r:id="rId2"/>
            </p:custDataLst>
            <p:extLst>
              <p:ext uri="{D42A27DB-BD31-4B8C-83A1-F6EECF244321}">
                <p14:modId xmlns:p14="http://schemas.microsoft.com/office/powerpoint/2010/main" val="323890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5" imgW="425" imgH="426" progId="TCLayout.ActiveDocument.1">
                  <p:embed/>
                </p:oleObj>
              </mc:Choice>
              <mc:Fallback>
                <p:oleObj name="think-cell Slide" r:id="rId5" imgW="425" imgH="426" progId="TCLayout.ActiveDocument.1">
                  <p:embed/>
                  <p:pic>
                    <p:nvPicPr>
                      <p:cNvPr id="5" name="Object 4" hidden="1">
                        <a:extLst>
                          <a:ext uri="{FF2B5EF4-FFF2-40B4-BE49-F238E27FC236}">
                            <a16:creationId xmlns:a16="http://schemas.microsoft.com/office/drawing/2014/main" id="{381B4E5A-2228-4237-A329-5E86A3683C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5341332" y="1950576"/>
            <a:ext cx="6309648" cy="1656272"/>
          </a:xfrm>
        </p:spPr>
        <p:txBody>
          <a:bodyPr vert="horz"/>
          <a:lstStyle/>
          <a:p>
            <a:r>
              <a:rPr lang="en-US" sz="3600">
                <a:latin typeface="+mj-lt"/>
                <a:cs typeface="Arial"/>
              </a:rPr>
              <a:t>K-12 COVID Response Update</a:t>
            </a:r>
          </a:p>
        </p:txBody>
      </p:sp>
      <p:sp>
        <p:nvSpPr>
          <p:cNvPr id="4" name="TextBox 3"/>
          <p:cNvSpPr txBox="1"/>
          <p:nvPr/>
        </p:nvSpPr>
        <p:spPr>
          <a:xfrm>
            <a:off x="7795260" y="3985260"/>
            <a:ext cx="3855720" cy="369332"/>
          </a:xfrm>
          <a:prstGeom prst="rect">
            <a:avLst/>
          </a:prstGeom>
          <a:noFill/>
        </p:spPr>
        <p:txBody>
          <a:bodyPr wrap="square" rtlCol="0">
            <a:spAutoFit/>
          </a:bodyPr>
          <a:lstStyle/>
          <a:p>
            <a:pPr algn="r"/>
            <a:r>
              <a:rPr lang="en-US">
                <a:solidFill>
                  <a:schemeClr val="bg1"/>
                </a:solidFill>
              </a:rPr>
              <a:t>December 2,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3408-B1B2-478D-954A-03AD9A2A4EFA}"/>
              </a:ext>
            </a:extLst>
          </p:cNvPr>
          <p:cNvSpPr>
            <a:spLocks noGrp="1"/>
          </p:cNvSpPr>
          <p:nvPr>
            <p:ph type="title"/>
          </p:nvPr>
        </p:nvSpPr>
        <p:spPr/>
        <p:txBody>
          <a:bodyPr/>
          <a:lstStyle/>
          <a:p>
            <a:r>
              <a:rPr lang="en-US"/>
              <a:t>Ordering BinaxNOW tests for January 2022</a:t>
            </a:r>
          </a:p>
        </p:txBody>
      </p:sp>
      <p:sp>
        <p:nvSpPr>
          <p:cNvPr id="4" name="Content Placeholder 3">
            <a:extLst>
              <a:ext uri="{FF2B5EF4-FFF2-40B4-BE49-F238E27FC236}">
                <a16:creationId xmlns:a16="http://schemas.microsoft.com/office/drawing/2014/main" id="{7EFF71F0-83F9-4F99-918A-9126BD4E4852}"/>
              </a:ext>
            </a:extLst>
          </p:cNvPr>
          <p:cNvSpPr>
            <a:spLocks noGrp="1"/>
          </p:cNvSpPr>
          <p:nvPr>
            <p:ph idx="1"/>
          </p:nvPr>
        </p:nvSpPr>
        <p:spPr/>
        <p:txBody>
          <a:bodyPr/>
          <a:lstStyle/>
          <a:p>
            <a:r>
              <a:rPr lang="en-US" sz="2400"/>
              <a:t>Many tests currently in schools expire by the end of this year (or earlier). Currently, we do not foresee another extension of expiration dates.</a:t>
            </a:r>
          </a:p>
          <a:p>
            <a:r>
              <a:rPr lang="en-US" sz="2400" b="1"/>
              <a:t>As of today, DPH has started to ship tests with 2022 expiration dates. </a:t>
            </a:r>
          </a:p>
          <a:p>
            <a:r>
              <a:rPr lang="en-US" sz="2400"/>
              <a:t>All orders placed in the CIC ordering system from this point forward will have expiration dates in 2022.</a:t>
            </a:r>
            <a:endParaRPr lang="en-US" sz="2400" b="1"/>
          </a:p>
          <a:p>
            <a:pPr lvl="1"/>
            <a:r>
              <a:rPr lang="en-US" sz="2000" i="1"/>
              <a:t>A recap of how to use the ordering system can be found on the next slide.</a:t>
            </a:r>
          </a:p>
          <a:p>
            <a:r>
              <a:rPr lang="en-US" sz="2400"/>
              <a:t>Important: if a school/district have tests with expiration dates in both 2021 and 2022, </a:t>
            </a:r>
            <a:r>
              <a:rPr lang="en-US" sz="2400" b="1"/>
              <a:t>they should use the tests with the 2021 expiration dates first.</a:t>
            </a:r>
          </a:p>
          <a:p>
            <a:r>
              <a:rPr lang="en-US" sz="2400" b="1"/>
              <a:t>For the time being, we recommend that schools </a:t>
            </a:r>
            <a:r>
              <a:rPr lang="en-US" sz="2400" b="1" u="sng"/>
              <a:t>do not dispose</a:t>
            </a:r>
            <a:r>
              <a:rPr lang="en-US" sz="2400" b="1"/>
              <a:t> of expired tests in the event of further guidance from Abbott. </a:t>
            </a:r>
          </a:p>
        </p:txBody>
      </p:sp>
    </p:spTree>
    <p:extLst>
      <p:ext uri="{BB962C8B-B14F-4D97-AF65-F5344CB8AC3E}">
        <p14:creationId xmlns:p14="http://schemas.microsoft.com/office/powerpoint/2010/main" val="56884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49DC-E46E-42A8-A902-148FF67D3E30}"/>
              </a:ext>
            </a:extLst>
          </p:cNvPr>
          <p:cNvSpPr>
            <a:spLocks noGrp="1"/>
          </p:cNvSpPr>
          <p:nvPr>
            <p:ph type="title"/>
          </p:nvPr>
        </p:nvSpPr>
        <p:spPr/>
        <p:txBody>
          <a:bodyPr/>
          <a:lstStyle/>
          <a:p>
            <a:r>
              <a:rPr lang="en-US" sz="2800"/>
              <a:t>How-to video: Process for ordering tests &amp; supplies</a:t>
            </a:r>
            <a:endParaRPr lang="en-US" sz="2600"/>
          </a:p>
        </p:txBody>
      </p:sp>
      <p:pic>
        <p:nvPicPr>
          <p:cNvPr id="18" name="Picture 17" descr="image of how to video on process for ordering tests and supplies">
            <a:hlinkClick r:id="rId3"/>
            <a:extLst>
              <a:ext uri="{FF2B5EF4-FFF2-40B4-BE49-F238E27FC236}">
                <a16:creationId xmlns:a16="http://schemas.microsoft.com/office/drawing/2014/main" id="{8605535F-59D4-7145-AEF2-A8F1093AA945}"/>
              </a:ext>
            </a:extLst>
          </p:cNvPr>
          <p:cNvPicPr>
            <a:picLocks noChangeAspect="1"/>
          </p:cNvPicPr>
          <p:nvPr/>
        </p:nvPicPr>
        <p:blipFill>
          <a:blip r:embed="rId4"/>
          <a:stretch>
            <a:fillRect/>
          </a:stretch>
        </p:blipFill>
        <p:spPr>
          <a:xfrm>
            <a:off x="567743" y="2138987"/>
            <a:ext cx="5056505" cy="2842605"/>
          </a:xfrm>
          <a:prstGeom prst="rect">
            <a:avLst/>
          </a:prstGeom>
        </p:spPr>
      </p:pic>
      <p:sp>
        <p:nvSpPr>
          <p:cNvPr id="20" name="TextBox 19">
            <a:extLst>
              <a:ext uri="{FF2B5EF4-FFF2-40B4-BE49-F238E27FC236}">
                <a16:creationId xmlns:a16="http://schemas.microsoft.com/office/drawing/2014/main" id="{A9B8FA37-1D61-0343-85D9-2F7484563A24}"/>
              </a:ext>
            </a:extLst>
          </p:cNvPr>
          <p:cNvSpPr txBox="1"/>
          <p:nvPr/>
        </p:nvSpPr>
        <p:spPr>
          <a:xfrm>
            <a:off x="47995" y="5141286"/>
            <a:ext cx="6096000" cy="369332"/>
          </a:xfrm>
          <a:prstGeom prst="rect">
            <a:avLst/>
          </a:prstGeom>
          <a:noFill/>
        </p:spPr>
        <p:txBody>
          <a:bodyPr wrap="square">
            <a:spAutoFit/>
          </a:bodyPr>
          <a:lstStyle/>
          <a:p>
            <a:pPr algn="ctr"/>
            <a:r>
              <a:rPr lang="en-US"/>
              <a:t>Click the image to open the video</a:t>
            </a:r>
          </a:p>
        </p:txBody>
      </p:sp>
      <p:sp>
        <p:nvSpPr>
          <p:cNvPr id="6" name="TextBox 5">
            <a:extLst>
              <a:ext uri="{FF2B5EF4-FFF2-40B4-BE49-F238E27FC236}">
                <a16:creationId xmlns:a16="http://schemas.microsoft.com/office/drawing/2014/main" id="{03F22441-A47A-8E4D-B845-6591567A4CF9}"/>
              </a:ext>
            </a:extLst>
          </p:cNvPr>
          <p:cNvSpPr txBox="1"/>
          <p:nvPr/>
        </p:nvSpPr>
        <p:spPr>
          <a:xfrm>
            <a:off x="6048004" y="1497856"/>
            <a:ext cx="5953495" cy="4802533"/>
          </a:xfrm>
          <a:prstGeom prst="rect">
            <a:avLst/>
          </a:prstGeom>
          <a:noFill/>
        </p:spPr>
        <p:txBody>
          <a:bodyPr wrap="square">
            <a:spAutoFit/>
          </a:bodyPr>
          <a:lstStyle/>
          <a:p>
            <a:pPr algn="ctr">
              <a:lnSpc>
                <a:spcPct val="114000"/>
              </a:lnSpc>
            </a:pPr>
            <a:r>
              <a:rPr lang="en-US" u="sng">
                <a:solidFill>
                  <a:schemeClr val="accent1">
                    <a:lumMod val="50000"/>
                  </a:schemeClr>
                </a:solidFill>
                <a:latin typeface="Segoe UI" panose="020B0502040204020203" pitchFamily="34" charset="0"/>
                <a:cs typeface="Segoe UI" panose="020B0502040204020203" pitchFamily="34" charset="0"/>
              </a:rPr>
              <a:t>Instructions</a:t>
            </a:r>
          </a:p>
          <a:p>
            <a:pPr indent="-342900">
              <a:lnSpc>
                <a:spcPct val="114000"/>
              </a:lnSpc>
              <a:spcBef>
                <a:spcPts val="0"/>
              </a:spcBef>
              <a:buFont typeface="+mj-lt"/>
              <a:buAutoNum type="arabicPeriod"/>
            </a:pPr>
            <a:r>
              <a:rPr lang="en-US" sz="1800" b="0">
                <a:solidFill>
                  <a:schemeClr val="accent1">
                    <a:lumMod val="50000"/>
                  </a:schemeClr>
                </a:solidFill>
                <a:latin typeface="Segoe UI" panose="020B0502040204020203" pitchFamily="34" charset="0"/>
                <a:cs typeface="Segoe UI" panose="020B0502040204020203" pitchFamily="34" charset="0"/>
              </a:rPr>
              <a:t>Log in to CIC Health Portal: cich-ma.zendesk.com</a:t>
            </a:r>
          </a:p>
          <a:p>
            <a:pPr marL="342900" indent="-342900" algn="l">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Go to "School &amp; Consent Database"</a:t>
            </a:r>
          </a:p>
          <a:p>
            <a:pPr marL="342900" indent="-342900" algn="l">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Click on "Supplies" tab, then "Request Supplies" blue button</a:t>
            </a:r>
          </a:p>
          <a:p>
            <a:pPr marL="342900" indent="-342900" algn="l">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Fill out the order form:</a:t>
            </a:r>
          </a:p>
          <a:p>
            <a:pPr marL="800100" lvl="1"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Confirm your delivery address &amp; info</a:t>
            </a:r>
          </a:p>
          <a:p>
            <a:pPr marL="800100" lvl="1"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Request supplies:</a:t>
            </a:r>
          </a:p>
          <a:p>
            <a:pPr marL="1257300" lvl="2"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Pooled testing supplies</a:t>
            </a:r>
          </a:p>
          <a:p>
            <a:pPr marL="1257300" lvl="2" indent="-342900">
              <a:lnSpc>
                <a:spcPct val="114000"/>
              </a:lnSpc>
              <a:buFont typeface="+mj-lt"/>
              <a:buAutoNum type="arabicPeriod"/>
            </a:pPr>
            <a:r>
              <a:rPr lang="en-US" err="1">
                <a:solidFill>
                  <a:schemeClr val="accent1">
                    <a:lumMod val="50000"/>
                  </a:schemeClr>
                </a:solidFill>
                <a:latin typeface="Segoe UI" panose="020B0502040204020203" pitchFamily="34" charset="0"/>
                <a:cs typeface="Segoe UI" panose="020B0502040204020203" pitchFamily="34" charset="0"/>
              </a:rPr>
              <a:t>Cryoboxes</a:t>
            </a:r>
            <a:r>
              <a:rPr lang="en-US">
                <a:solidFill>
                  <a:schemeClr val="accent1">
                    <a:lumMod val="50000"/>
                  </a:schemeClr>
                </a:solidFill>
                <a:latin typeface="Segoe UI" panose="020B0502040204020203" pitchFamily="34" charset="0"/>
                <a:cs typeface="Segoe UI" panose="020B0502040204020203" pitchFamily="34" charset="0"/>
              </a:rPr>
              <a:t>, bags, scanners, extra swabs</a:t>
            </a:r>
          </a:p>
          <a:p>
            <a:pPr marL="1257300" lvl="2"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BinaxNOW</a:t>
            </a:r>
          </a:p>
          <a:p>
            <a:pPr marL="1257300" lvl="2" indent="-342900">
              <a:lnSpc>
                <a:spcPct val="114000"/>
              </a:lnSpc>
              <a:buFont typeface="+mj-lt"/>
              <a:buAutoNum type="arabicPeriod"/>
            </a:pPr>
            <a:r>
              <a:rPr lang="en-US" err="1">
                <a:solidFill>
                  <a:schemeClr val="accent1">
                    <a:lumMod val="50000"/>
                  </a:schemeClr>
                </a:solidFill>
                <a:latin typeface="Segoe UI" panose="020B0502040204020203" pitchFamily="34" charset="0"/>
                <a:cs typeface="Segoe UI" panose="020B0502040204020203" pitchFamily="34" charset="0"/>
              </a:rPr>
              <a:t>eMed</a:t>
            </a:r>
            <a:endParaRPr lang="en-US">
              <a:solidFill>
                <a:schemeClr val="accent1">
                  <a:lumMod val="50000"/>
                </a:schemeClr>
              </a:solidFill>
              <a:latin typeface="Segoe UI" panose="020B0502040204020203" pitchFamily="34" charset="0"/>
              <a:cs typeface="Segoe UI" panose="020B0502040204020203" pitchFamily="34" charset="0"/>
            </a:endParaRPr>
          </a:p>
          <a:p>
            <a:pPr marL="342900"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Click blue “submit” button at the bottom of the form</a:t>
            </a:r>
          </a:p>
          <a:p>
            <a:pPr marL="342900" indent="-342900">
              <a:lnSpc>
                <a:spcPct val="114000"/>
              </a:lnSpc>
              <a:buFont typeface="+mj-lt"/>
              <a:buAutoNum type="arabicPeriod"/>
            </a:pPr>
            <a:r>
              <a:rPr lang="en-US">
                <a:solidFill>
                  <a:schemeClr val="accent1">
                    <a:lumMod val="50000"/>
                  </a:schemeClr>
                </a:solidFill>
                <a:latin typeface="Segoe UI" panose="020B0502040204020203" pitchFamily="34" charset="0"/>
                <a:cs typeface="Segoe UI" panose="020B0502040204020203" pitchFamily="34" charset="0"/>
              </a:rPr>
              <a:t>View your orders in the "Supplies" tab to track processing, fulfillment, and delivery status</a:t>
            </a:r>
          </a:p>
        </p:txBody>
      </p:sp>
    </p:spTree>
    <p:extLst>
      <p:ext uri="{BB962C8B-B14F-4D97-AF65-F5344CB8AC3E}">
        <p14:creationId xmlns:p14="http://schemas.microsoft.com/office/powerpoint/2010/main" val="147214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descr="Notes regarding rapid test supply" hidden="1">
            <a:extLst>
              <a:ext uri="{FF2B5EF4-FFF2-40B4-BE49-F238E27FC236}">
                <a16:creationId xmlns:a16="http://schemas.microsoft.com/office/drawing/2014/main" id="{20E97E96-4747-4D4F-83E3-476F240F0F97}"/>
              </a:ext>
            </a:extLst>
          </p:cNvPr>
          <p:cNvGraphicFramePr>
            <a:graphicFrameLocks noChangeAspect="1"/>
          </p:cNvGraphicFramePr>
          <p:nvPr>
            <p:custDataLst>
              <p:tags r:id="rId2"/>
            </p:custDataLst>
            <p:extLst>
              <p:ext uri="{D42A27DB-BD31-4B8C-83A1-F6EECF244321}">
                <p14:modId xmlns:p14="http://schemas.microsoft.com/office/powerpoint/2010/main" val="2502476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20E97E96-4747-4D4F-83E3-476F240F0F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147650-BD04-4B85-B618-BF361FB4C8F1}"/>
              </a:ext>
            </a:extLst>
          </p:cNvPr>
          <p:cNvSpPr>
            <a:spLocks noGrp="1"/>
          </p:cNvSpPr>
          <p:nvPr>
            <p:ph type="title"/>
          </p:nvPr>
        </p:nvSpPr>
        <p:spPr/>
        <p:txBody>
          <a:bodyPr vert="horz"/>
          <a:lstStyle/>
          <a:p>
            <a:r>
              <a:rPr lang="en-US"/>
              <a:t>Notes regarding rapid test supply</a:t>
            </a:r>
          </a:p>
        </p:txBody>
      </p:sp>
      <p:sp>
        <p:nvSpPr>
          <p:cNvPr id="3" name="Content Placeholder 2">
            <a:extLst>
              <a:ext uri="{FF2B5EF4-FFF2-40B4-BE49-F238E27FC236}">
                <a16:creationId xmlns:a16="http://schemas.microsoft.com/office/drawing/2014/main" id="{4F8FB829-D7EB-46FA-883B-4106D1FFAE5E}"/>
              </a:ext>
            </a:extLst>
          </p:cNvPr>
          <p:cNvSpPr>
            <a:spLocks noGrp="1"/>
          </p:cNvSpPr>
          <p:nvPr>
            <p:ph idx="1"/>
          </p:nvPr>
        </p:nvSpPr>
        <p:spPr/>
        <p:txBody>
          <a:bodyPr/>
          <a:lstStyle/>
          <a:p>
            <a:r>
              <a:rPr lang="en-US" sz="2800"/>
              <a:t>Given the increase in shipping demand around the holidays, </a:t>
            </a:r>
            <a:r>
              <a:rPr lang="en-US" sz="2800" b="1"/>
              <a:t>UPS shipments may experience a 1-2 day delay. </a:t>
            </a:r>
          </a:p>
          <a:p>
            <a:pPr lvl="1"/>
            <a:r>
              <a:rPr lang="en-US" sz="2400"/>
              <a:t>To compensate, we encourage districts to place orders in advance of need.</a:t>
            </a:r>
          </a:p>
          <a:p>
            <a:r>
              <a:rPr lang="en-US" sz="2800"/>
              <a:t>As a reminder, </a:t>
            </a:r>
            <a:r>
              <a:rPr lang="en-US" sz="2800" b="1"/>
              <a:t>districts must log all BinaxNOW results – both positive and negative – </a:t>
            </a:r>
            <a:r>
              <a:rPr lang="en-US" sz="2800"/>
              <a:t>in the testing software.</a:t>
            </a:r>
          </a:p>
          <a:p>
            <a:r>
              <a:rPr lang="en-US" sz="2800"/>
              <a:t>Due to supply restrictions, </a:t>
            </a:r>
            <a:r>
              <a:rPr lang="en-US" sz="2800" b="1" err="1"/>
              <a:t>eMed</a:t>
            </a:r>
            <a:r>
              <a:rPr lang="en-US" sz="2800" b="1"/>
              <a:t> at-home kits with 2022 expiration dates will not be shipped until late December.</a:t>
            </a:r>
          </a:p>
          <a:p>
            <a:pPr lvl="1"/>
            <a:r>
              <a:rPr lang="en-US" sz="2400"/>
              <a:t>Schools will receive notice when these tests are available for shipment.</a:t>
            </a:r>
          </a:p>
          <a:p>
            <a:endParaRPr lang="en-US" sz="2800"/>
          </a:p>
        </p:txBody>
      </p:sp>
      <p:sp>
        <p:nvSpPr>
          <p:cNvPr id="4" name="Slide Number Placeholder 3">
            <a:extLst>
              <a:ext uri="{FF2B5EF4-FFF2-40B4-BE49-F238E27FC236}">
                <a16:creationId xmlns:a16="http://schemas.microsoft.com/office/drawing/2014/main" id="{C2763109-CF76-4584-A5D0-8CBDE6D65A22}"/>
              </a:ext>
            </a:extLst>
          </p:cNvPr>
          <p:cNvSpPr>
            <a:spLocks noGrp="1"/>
          </p:cNvSpPr>
          <p:nvPr>
            <p:ph type="sldNum" sz="quarter" idx="12"/>
          </p:nvPr>
        </p:nvSpPr>
        <p:spPr/>
        <p:txBody>
          <a:bodyPr/>
          <a:lstStyle/>
          <a:p>
            <a:fld id="{FF27229C-EC7B-4063-A33B-28A5E87E32ED}" type="slidenum">
              <a:rPr lang="zh-CN" altLang="en-US" smtClean="0"/>
              <a:pPr/>
              <a:t>12</a:t>
            </a:fld>
            <a:endParaRPr lang="zh-CN" altLang="en-US"/>
          </a:p>
        </p:txBody>
      </p:sp>
    </p:spTree>
    <p:extLst>
      <p:ext uri="{BB962C8B-B14F-4D97-AF65-F5344CB8AC3E}">
        <p14:creationId xmlns:p14="http://schemas.microsoft.com/office/powerpoint/2010/main" val="132673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F4E4-9F50-4E03-B196-7C5F39EE70F7}"/>
              </a:ext>
            </a:extLst>
          </p:cNvPr>
          <p:cNvSpPr>
            <a:spLocks noGrp="1"/>
          </p:cNvSpPr>
          <p:nvPr>
            <p:ph type="title"/>
          </p:nvPr>
        </p:nvSpPr>
        <p:spPr/>
        <p:txBody>
          <a:bodyPr/>
          <a:lstStyle/>
          <a:p>
            <a:r>
              <a:rPr lang="en-US"/>
              <a:t>Testing schedule during winter weather event</a:t>
            </a:r>
          </a:p>
        </p:txBody>
      </p:sp>
      <p:sp>
        <p:nvSpPr>
          <p:cNvPr id="3" name="Content Placeholder 2">
            <a:extLst>
              <a:ext uri="{FF2B5EF4-FFF2-40B4-BE49-F238E27FC236}">
                <a16:creationId xmlns:a16="http://schemas.microsoft.com/office/drawing/2014/main" id="{293A3528-0D1E-47EF-9A7A-6CEC2B7E6D6E}"/>
              </a:ext>
            </a:extLst>
          </p:cNvPr>
          <p:cNvSpPr>
            <a:spLocks noGrp="1"/>
          </p:cNvSpPr>
          <p:nvPr>
            <p:ph idx="1"/>
          </p:nvPr>
        </p:nvSpPr>
        <p:spPr/>
        <p:txBody>
          <a:bodyPr/>
          <a:lstStyle/>
          <a:p>
            <a:r>
              <a:rPr lang="en-US" sz="2800"/>
              <a:t>In the event of winter weather, </a:t>
            </a:r>
            <a:r>
              <a:rPr lang="en-US" sz="2800" b="1"/>
              <a:t>schools should anticipate changes in their testing schedules</a:t>
            </a:r>
          </a:p>
          <a:p>
            <a:r>
              <a:rPr lang="en-US" sz="2800"/>
              <a:t>While the testing schedule is at the discretion of the school and the on-site support team, </a:t>
            </a:r>
            <a:r>
              <a:rPr lang="en-US" sz="2800" b="1"/>
              <a:t>we would recommend setting the following expectations:</a:t>
            </a:r>
          </a:p>
          <a:p>
            <a:pPr lvl="1"/>
            <a:r>
              <a:rPr lang="en-US" sz="2400"/>
              <a:t>If there is a </a:t>
            </a:r>
            <a:r>
              <a:rPr lang="en-US" sz="2400" b="1"/>
              <a:t>delayed opening</a:t>
            </a:r>
            <a:r>
              <a:rPr lang="en-US" sz="2400"/>
              <a:t>:</a:t>
            </a:r>
          </a:p>
          <a:p>
            <a:pPr lvl="2"/>
            <a:r>
              <a:rPr lang="en-US" sz="2000"/>
              <a:t>Testing that is scheduled to take place before opening should not occur</a:t>
            </a:r>
          </a:p>
          <a:p>
            <a:pPr lvl="2"/>
            <a:r>
              <a:rPr lang="en-US" sz="2000"/>
              <a:t>Testing that is scheduled for after opening should take place as scheduled</a:t>
            </a:r>
            <a:endParaRPr lang="en-US" sz="2800"/>
          </a:p>
          <a:p>
            <a:pPr lvl="1"/>
            <a:r>
              <a:rPr lang="en-US" sz="2400"/>
              <a:t>If there is a </a:t>
            </a:r>
            <a:r>
              <a:rPr lang="en-US" sz="2400" b="1"/>
              <a:t>snow day</a:t>
            </a:r>
            <a:r>
              <a:rPr lang="en-US" sz="2400"/>
              <a:t>:</a:t>
            </a:r>
          </a:p>
          <a:p>
            <a:pPr lvl="2"/>
            <a:r>
              <a:rPr lang="en-US" sz="2000"/>
              <a:t>Testing that is scheduled to take place on the snow day </a:t>
            </a:r>
            <a:r>
              <a:rPr lang="en-US" sz="2000" b="1" u="sng"/>
              <a:t>should not occur</a:t>
            </a:r>
          </a:p>
          <a:p>
            <a:pPr lvl="2"/>
            <a:r>
              <a:rPr lang="en-US" sz="2000"/>
              <a:t>Testing should continue the normal schedule when school re-opens</a:t>
            </a:r>
          </a:p>
        </p:txBody>
      </p:sp>
    </p:spTree>
    <p:extLst>
      <p:ext uri="{BB962C8B-B14F-4D97-AF65-F5344CB8AC3E}">
        <p14:creationId xmlns:p14="http://schemas.microsoft.com/office/powerpoint/2010/main" val="246003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D630-233D-4EAA-A59F-108330F8E7D3}"/>
              </a:ext>
            </a:extLst>
          </p:cNvPr>
          <p:cNvSpPr>
            <a:spLocks noGrp="1"/>
          </p:cNvSpPr>
          <p:nvPr>
            <p:ph type="title"/>
          </p:nvPr>
        </p:nvSpPr>
        <p:spPr/>
        <p:txBody>
          <a:bodyPr/>
          <a:lstStyle/>
          <a:p>
            <a:r>
              <a:rPr lang="en-US"/>
              <a:t>New FAQ: Test and Stay over extended breaks</a:t>
            </a:r>
          </a:p>
        </p:txBody>
      </p:sp>
      <p:sp>
        <p:nvSpPr>
          <p:cNvPr id="3" name="Content Placeholder 2">
            <a:extLst>
              <a:ext uri="{FF2B5EF4-FFF2-40B4-BE49-F238E27FC236}">
                <a16:creationId xmlns:a16="http://schemas.microsoft.com/office/drawing/2014/main" id="{AB23BE29-425A-427F-9C83-714BC051C4C2}"/>
              </a:ext>
            </a:extLst>
          </p:cNvPr>
          <p:cNvSpPr>
            <a:spLocks noGrp="1"/>
          </p:cNvSpPr>
          <p:nvPr>
            <p:ph idx="1"/>
          </p:nvPr>
        </p:nvSpPr>
        <p:spPr/>
        <p:txBody>
          <a:bodyPr/>
          <a:lstStyle/>
          <a:p>
            <a:r>
              <a:rPr lang="en-US"/>
              <a:t>What happens if the 7</a:t>
            </a:r>
            <a:r>
              <a:rPr lang="en-US" baseline="30000"/>
              <a:t>th</a:t>
            </a:r>
            <a:r>
              <a:rPr lang="en-US"/>
              <a:t> day of Test and Stay falls over an extended break (e.g., long weekend, vacation, holiday break)?</a:t>
            </a:r>
          </a:p>
          <a:p>
            <a:pPr lvl="1"/>
            <a:r>
              <a:rPr lang="en-US" sz="2200">
                <a:effectLst/>
                <a:latin typeface="+mn-lt"/>
                <a:ea typeface="Calibri" panose="020F0502020204030204" pitchFamily="34" charset="0"/>
                <a:cs typeface="Times New Roman" panose="02020603050405020304" pitchFamily="18" charset="0"/>
              </a:rPr>
              <a:t>The duration of the Test and Stay program is 7 days from the date of exposure. Some of these days could be non-school days (i.e., weekends or holidays). Testing is only required on school days unless the individual participates in school-sponsored sports or extracurricular activities that fall on a non-school day. </a:t>
            </a:r>
            <a:r>
              <a:rPr lang="en-US" sz="2200" b="1">
                <a:effectLst/>
                <a:latin typeface="+mn-lt"/>
                <a:ea typeface="Calibri" panose="020F0502020204030204" pitchFamily="34" charset="0"/>
                <a:cs typeface="Times New Roman" panose="02020603050405020304" pitchFamily="18" charset="0"/>
              </a:rPr>
              <a:t>If the 7th day falls over an extended break (e.g., long weekend, vacation, holiday break), the individual must be tested on the morning of their return to school so long as the first day back is </a:t>
            </a:r>
            <a:r>
              <a:rPr lang="en-US" sz="2200" b="1" u="sng">
                <a:effectLst/>
                <a:latin typeface="+mn-lt"/>
                <a:ea typeface="Calibri" panose="020F0502020204030204" pitchFamily="34" charset="0"/>
                <a:cs typeface="Times New Roman" panose="02020603050405020304" pitchFamily="18" charset="0"/>
              </a:rPr>
              <a:t>within 10 days of the date of exposure</a:t>
            </a:r>
            <a:r>
              <a:rPr lang="en-US" sz="2200" b="1">
                <a:effectLst/>
                <a:latin typeface="+mn-lt"/>
                <a:ea typeface="Calibri" panose="020F0502020204030204" pitchFamily="34" charset="0"/>
                <a:cs typeface="Times New Roman" panose="02020603050405020304" pitchFamily="18" charset="0"/>
              </a:rPr>
              <a:t>.</a:t>
            </a:r>
            <a:r>
              <a:rPr lang="en-US" sz="2200">
                <a:effectLst/>
                <a:latin typeface="+mn-lt"/>
                <a:ea typeface="Calibri" panose="020F0502020204030204" pitchFamily="34" charset="0"/>
                <a:cs typeface="Times New Roman" panose="02020603050405020304" pitchFamily="18" charset="0"/>
              </a:rPr>
              <a:t> If the first day back to school following an extended break is day 11 or later from the date of exposure, the individual does not need to be tested upon return to school provided that they have not experienced any symptoms, as aligned to Protocol B-3. </a:t>
            </a:r>
          </a:p>
        </p:txBody>
      </p:sp>
      <p:sp>
        <p:nvSpPr>
          <p:cNvPr id="4" name="Slide Number Placeholder 3">
            <a:extLst>
              <a:ext uri="{FF2B5EF4-FFF2-40B4-BE49-F238E27FC236}">
                <a16:creationId xmlns:a16="http://schemas.microsoft.com/office/drawing/2014/main" id="{59863EA4-C49A-416E-933F-9E66974B6AD5}"/>
              </a:ext>
            </a:extLst>
          </p:cNvPr>
          <p:cNvSpPr>
            <a:spLocks noGrp="1"/>
          </p:cNvSpPr>
          <p:nvPr>
            <p:ph type="sldNum" sz="quarter" idx="12"/>
          </p:nvPr>
        </p:nvSpPr>
        <p:spPr/>
        <p:txBody>
          <a:bodyPr/>
          <a:lstStyle/>
          <a:p>
            <a:fld id="{FF27229C-EC7B-4063-A33B-28A5E87E32ED}" type="slidenum">
              <a:rPr lang="zh-CN" altLang="en-US" smtClean="0"/>
              <a:pPr/>
              <a:t>14</a:t>
            </a:fld>
            <a:endParaRPr lang="zh-CN" altLang="en-US"/>
          </a:p>
        </p:txBody>
      </p:sp>
    </p:spTree>
    <p:extLst>
      <p:ext uri="{BB962C8B-B14F-4D97-AF65-F5344CB8AC3E}">
        <p14:creationId xmlns:p14="http://schemas.microsoft.com/office/powerpoint/2010/main" val="45972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23D3-E257-4F57-A2DF-EA5AF949D85E}"/>
              </a:ext>
            </a:extLst>
          </p:cNvPr>
          <p:cNvSpPr>
            <a:spLocks noGrp="1"/>
          </p:cNvSpPr>
          <p:nvPr>
            <p:ph type="title"/>
          </p:nvPr>
        </p:nvSpPr>
        <p:spPr/>
        <p:txBody>
          <a:bodyPr/>
          <a:lstStyle/>
          <a:p>
            <a:r>
              <a:rPr lang="en-US" dirty="0"/>
              <a:t>Participation in testing by vaccinated individuals</a:t>
            </a:r>
          </a:p>
        </p:txBody>
      </p:sp>
      <p:sp>
        <p:nvSpPr>
          <p:cNvPr id="3" name="Content Placeholder 2">
            <a:extLst>
              <a:ext uri="{FF2B5EF4-FFF2-40B4-BE49-F238E27FC236}">
                <a16:creationId xmlns:a16="http://schemas.microsoft.com/office/drawing/2014/main" id="{72093B13-82D5-4AAE-909D-421EB4E27175}"/>
              </a:ext>
            </a:extLst>
          </p:cNvPr>
          <p:cNvSpPr>
            <a:spLocks noGrp="1"/>
          </p:cNvSpPr>
          <p:nvPr>
            <p:ph idx="1"/>
          </p:nvPr>
        </p:nvSpPr>
        <p:spPr/>
        <p:txBody>
          <a:bodyPr/>
          <a:lstStyle/>
          <a:p>
            <a:r>
              <a:rPr lang="en-US" sz="2800" dirty="0"/>
              <a:t>As a reminder, the DESE protocols outline the following recommendations for vaccinated students and staff:</a:t>
            </a:r>
          </a:p>
          <a:p>
            <a:pPr lvl="1"/>
            <a:r>
              <a:rPr lang="en-US" sz="2400" b="1" dirty="0"/>
              <a:t>Asymptomatic, fully vaccinated close contacts </a:t>
            </a:r>
            <a:r>
              <a:rPr lang="en-US" sz="2400" dirty="0"/>
              <a:t>are exempt from testing and quarantine response protocols.</a:t>
            </a:r>
          </a:p>
          <a:p>
            <a:pPr lvl="1"/>
            <a:r>
              <a:rPr lang="en-US" sz="2400" dirty="0"/>
              <a:t>Vaccinated staff and students may participate in pooled testing if they submit consent forms; however, </a:t>
            </a:r>
            <a:r>
              <a:rPr lang="en-US" sz="2400" b="1" dirty="0"/>
              <a:t>this is not recommended</a:t>
            </a:r>
            <a:r>
              <a:rPr lang="en-US" sz="2400" dirty="0"/>
              <a:t>.</a:t>
            </a:r>
          </a:p>
          <a:p>
            <a:r>
              <a:rPr lang="en-US" sz="2800" dirty="0"/>
              <a:t>In all cases, fully vaccinated individuals are expected to </a:t>
            </a:r>
            <a:r>
              <a:rPr lang="en-US" sz="2800" b="1" dirty="0"/>
              <a:t>monitor for symptoms and stay home and get tested if they experience symptoms</a:t>
            </a:r>
            <a:r>
              <a:rPr lang="en-US" sz="2800" dirty="0"/>
              <a:t>, in alignment with statewide guidance and the DESE protocols.</a:t>
            </a:r>
          </a:p>
        </p:txBody>
      </p:sp>
      <p:sp>
        <p:nvSpPr>
          <p:cNvPr id="4" name="Slide Number Placeholder 3">
            <a:extLst>
              <a:ext uri="{FF2B5EF4-FFF2-40B4-BE49-F238E27FC236}">
                <a16:creationId xmlns:a16="http://schemas.microsoft.com/office/drawing/2014/main" id="{D44274CC-0741-4BB3-9ED4-6BB1817D4077}"/>
              </a:ext>
            </a:extLst>
          </p:cNvPr>
          <p:cNvSpPr>
            <a:spLocks noGrp="1"/>
          </p:cNvSpPr>
          <p:nvPr>
            <p:ph type="sldNum" sz="quarter" idx="12"/>
          </p:nvPr>
        </p:nvSpPr>
        <p:spPr/>
        <p:txBody>
          <a:bodyPr/>
          <a:lstStyle/>
          <a:p>
            <a:fld id="{FF27229C-EC7B-4063-A33B-28A5E87E32ED}" type="slidenum">
              <a:rPr lang="zh-CN" altLang="en-US" smtClean="0"/>
              <a:pPr/>
              <a:t>15</a:t>
            </a:fld>
            <a:endParaRPr lang="zh-CN" altLang="en-US"/>
          </a:p>
        </p:txBody>
      </p:sp>
    </p:spTree>
    <p:extLst>
      <p:ext uri="{BB962C8B-B14F-4D97-AF65-F5344CB8AC3E}">
        <p14:creationId xmlns:p14="http://schemas.microsoft.com/office/powerpoint/2010/main" val="315543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5C8C-3930-4FC0-8CCD-E3953554DB40}"/>
              </a:ext>
            </a:extLst>
          </p:cNvPr>
          <p:cNvSpPr>
            <a:spLocks noGrp="1"/>
          </p:cNvSpPr>
          <p:nvPr>
            <p:ph type="title"/>
          </p:nvPr>
        </p:nvSpPr>
        <p:spPr/>
        <p:txBody>
          <a:bodyPr/>
          <a:lstStyle/>
          <a:p>
            <a:r>
              <a:rPr lang="en-US"/>
              <a:t>Optional tracking vaccination status in the CIC portal </a:t>
            </a:r>
          </a:p>
        </p:txBody>
      </p:sp>
      <p:sp>
        <p:nvSpPr>
          <p:cNvPr id="4" name="Slide Number Placeholder 3">
            <a:extLst>
              <a:ext uri="{FF2B5EF4-FFF2-40B4-BE49-F238E27FC236}">
                <a16:creationId xmlns:a16="http://schemas.microsoft.com/office/drawing/2014/main" id="{F3D82603-A718-457F-AF6A-57C4E9638C8A}"/>
              </a:ext>
            </a:extLst>
          </p:cNvPr>
          <p:cNvSpPr>
            <a:spLocks noGrp="1"/>
          </p:cNvSpPr>
          <p:nvPr>
            <p:ph type="sldNum" sz="quarter" idx="12"/>
          </p:nvPr>
        </p:nvSpPr>
        <p:spPr/>
        <p:txBody>
          <a:bodyPr/>
          <a:lstStyle/>
          <a:p>
            <a:fld id="{FF27229C-EC7B-4063-A33B-28A5E87E32ED}" type="slidenum">
              <a:rPr lang="zh-CN" altLang="en-US" smtClean="0"/>
              <a:pPr/>
              <a:t>16</a:t>
            </a:fld>
            <a:endParaRPr lang="zh-CN" altLang="en-US"/>
          </a:p>
        </p:txBody>
      </p:sp>
      <p:pic>
        <p:nvPicPr>
          <p:cNvPr id="10" name="Assessment - 30 November 2021" descr="screenshot of the optional tracking vaccination status in the CIC portal">
            <a:hlinkClick r:id="" action="ppaction://media"/>
            <a:extLst>
              <a:ext uri="{FF2B5EF4-FFF2-40B4-BE49-F238E27FC236}">
                <a16:creationId xmlns:a16="http://schemas.microsoft.com/office/drawing/2014/main" id="{AC083BB2-FC3A-4028-9350-F3BC486764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9050" y="1710746"/>
            <a:ext cx="6608187" cy="4129791"/>
          </a:xfrm>
        </p:spPr>
      </p:pic>
      <p:sp>
        <p:nvSpPr>
          <p:cNvPr id="11" name="TextBox 10">
            <a:extLst>
              <a:ext uri="{FF2B5EF4-FFF2-40B4-BE49-F238E27FC236}">
                <a16:creationId xmlns:a16="http://schemas.microsoft.com/office/drawing/2014/main" id="{967EBA3E-411D-4484-B36D-AC894B3BDF16}"/>
              </a:ext>
            </a:extLst>
          </p:cNvPr>
          <p:cNvSpPr txBox="1"/>
          <p:nvPr/>
        </p:nvSpPr>
        <p:spPr>
          <a:xfrm>
            <a:off x="433634" y="1155122"/>
            <a:ext cx="11505082" cy="369332"/>
          </a:xfrm>
          <a:prstGeom prst="rect">
            <a:avLst/>
          </a:prstGeom>
          <a:noFill/>
        </p:spPr>
        <p:txBody>
          <a:bodyPr wrap="square" rtlCol="0">
            <a:spAutoFit/>
          </a:bodyPr>
          <a:lstStyle/>
          <a:p>
            <a:r>
              <a:rPr lang="en-US" b="1">
                <a:solidFill>
                  <a:schemeClr val="bg2">
                    <a:lumMod val="10000"/>
                  </a:schemeClr>
                </a:solidFill>
              </a:rPr>
              <a:t>Instructional video for adding vaccination status to an individual’s Crush the Curve profile</a:t>
            </a:r>
          </a:p>
        </p:txBody>
      </p:sp>
      <p:cxnSp>
        <p:nvCxnSpPr>
          <p:cNvPr id="13" name="Straight Connector 12">
            <a:extLst>
              <a:ext uri="{FF2B5EF4-FFF2-40B4-BE49-F238E27FC236}">
                <a16:creationId xmlns:a16="http://schemas.microsoft.com/office/drawing/2014/main" id="{D05DFC03-4FBE-467B-9B29-3104321E9313}"/>
              </a:ext>
              <a:ext uri="{C183D7F6-B498-43B3-948B-1728B52AA6E4}">
                <adec:decorative xmlns:adec="http://schemas.microsoft.com/office/drawing/2017/decorative" val="1"/>
              </a:ext>
            </a:extLst>
          </p:cNvPr>
          <p:cNvCxnSpPr>
            <a:cxnSpLocks/>
          </p:cNvCxnSpPr>
          <p:nvPr/>
        </p:nvCxnSpPr>
        <p:spPr>
          <a:xfrm>
            <a:off x="509050" y="1505600"/>
            <a:ext cx="9737886"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B5A7481-7FD2-4F0A-835A-3ADA5C79591D}"/>
              </a:ext>
            </a:extLst>
          </p:cNvPr>
          <p:cNvSpPr txBox="1"/>
          <p:nvPr/>
        </p:nvSpPr>
        <p:spPr>
          <a:xfrm>
            <a:off x="7266824" y="1710746"/>
            <a:ext cx="4416126" cy="2609333"/>
          </a:xfrm>
          <a:prstGeom prst="rect">
            <a:avLst/>
          </a:prstGeom>
          <a:noFill/>
        </p:spPr>
        <p:txBody>
          <a:bodyPr wrap="square" rtlCol="0">
            <a:noAutofit/>
          </a:bodyPr>
          <a:lstStyle/>
          <a:p>
            <a:pPr>
              <a:spcBef>
                <a:spcPts val="600"/>
              </a:spcBef>
              <a:spcAft>
                <a:spcPts val="600"/>
              </a:spcAft>
            </a:pPr>
            <a:r>
              <a:rPr lang="en-US" b="1" i="1">
                <a:solidFill>
                  <a:schemeClr val="bg2">
                    <a:lumMod val="10000"/>
                  </a:schemeClr>
                </a:solidFill>
              </a:rPr>
              <a:t>Video also may be found at the link here: </a:t>
            </a:r>
            <a:r>
              <a:rPr lang="en-US">
                <a:solidFill>
                  <a:schemeClr val="bg2">
                    <a:lumMod val="10000"/>
                  </a:schemeClr>
                </a:solidFill>
              </a:rPr>
              <a:t>https://www.loom.com/share/1ca06cc726bc43b2bf27e9dcf0e70b66</a:t>
            </a:r>
          </a:p>
        </p:txBody>
      </p:sp>
    </p:spTree>
    <p:extLst>
      <p:ext uri="{BB962C8B-B14F-4D97-AF65-F5344CB8AC3E}">
        <p14:creationId xmlns:p14="http://schemas.microsoft.com/office/powerpoint/2010/main" val="142724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04</a:t>
            </a:r>
            <a:endParaRPr lang="zh-CN" altLang="en-US" sz="6000">
              <a:solidFill>
                <a:schemeClr val="bg1"/>
              </a:solidFill>
              <a:latin typeface="Segoe SemiBold" panose="020B0703040204020203" pitchFamily="34" charset="0"/>
              <a:cs typeface="Segoe SemiBold" panose="020B0703040204020203" pitchFamily="34" charset="0"/>
            </a:endParaRP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a:rPr>
              <a:t>Contact tracing</a:t>
            </a:r>
            <a:endParaRPr lang="zh-CN" altLang="en-US" sz="4000">
              <a:solidFill>
                <a:schemeClr val="accent1">
                  <a:lumMod val="50000"/>
                </a:schemeClr>
              </a:solidFill>
              <a:latin typeface="+mj-lt"/>
              <a:cs typeface="Arial"/>
            </a:endParaRPr>
          </a:p>
        </p:txBody>
      </p:sp>
    </p:spTree>
    <p:extLst>
      <p:ext uri="{BB962C8B-B14F-4D97-AF65-F5344CB8AC3E}">
        <p14:creationId xmlns:p14="http://schemas.microsoft.com/office/powerpoint/2010/main" val="2809062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3EC6-8AEB-4562-8BA8-88F3F1FE6C17}"/>
              </a:ext>
            </a:extLst>
          </p:cNvPr>
          <p:cNvSpPr>
            <a:spLocks noGrp="1"/>
          </p:cNvSpPr>
          <p:nvPr>
            <p:ph type="title"/>
          </p:nvPr>
        </p:nvSpPr>
        <p:spPr/>
        <p:txBody>
          <a:bodyPr/>
          <a:lstStyle/>
          <a:p>
            <a:r>
              <a:rPr lang="en-US"/>
              <a:t>Protocol for in-school vs out-of-school close contacts</a:t>
            </a:r>
          </a:p>
        </p:txBody>
      </p:sp>
      <p:sp>
        <p:nvSpPr>
          <p:cNvPr id="3" name="Content Placeholder 2">
            <a:extLst>
              <a:ext uri="{FF2B5EF4-FFF2-40B4-BE49-F238E27FC236}">
                <a16:creationId xmlns:a16="http://schemas.microsoft.com/office/drawing/2014/main" id="{1123D788-C960-45DE-A05A-F5997D06E999}"/>
              </a:ext>
            </a:extLst>
          </p:cNvPr>
          <p:cNvSpPr>
            <a:spLocks noGrp="1"/>
          </p:cNvSpPr>
          <p:nvPr>
            <p:ph idx="1"/>
          </p:nvPr>
        </p:nvSpPr>
        <p:spPr/>
        <p:txBody>
          <a:bodyPr/>
          <a:lstStyle/>
          <a:p>
            <a:r>
              <a:rPr lang="en-US" dirty="0"/>
              <a:t>Household close contacts (i.e., siblings) must quarantine and follow </a:t>
            </a:r>
            <a:r>
              <a:rPr lang="en-US" dirty="0">
                <a:hlinkClick r:id="rId2"/>
              </a:rPr>
              <a:t>protocol B2 or B3</a:t>
            </a:r>
            <a:r>
              <a:rPr lang="en-US" dirty="0"/>
              <a:t>. In-school close contacts may participate in Test and Stay.</a:t>
            </a:r>
          </a:p>
          <a:p>
            <a:pPr lvl="1"/>
            <a:r>
              <a:rPr lang="en-US" dirty="0"/>
              <a:t>For example, Student A and Student B live in the same household. Student A is in grade 4; Student B is in grade 2. Student A tests positive for COVID-19 and must isolate. Student B should be identified as an “out-of-school close contact” and must quarantine. Student B must follow protocol B2 or B3. Student B may not participate in Test and Stay because they are not an in-school close contact. </a:t>
            </a:r>
          </a:p>
        </p:txBody>
      </p:sp>
      <p:sp>
        <p:nvSpPr>
          <p:cNvPr id="4" name="Slide Number Placeholder 3">
            <a:extLst>
              <a:ext uri="{FF2B5EF4-FFF2-40B4-BE49-F238E27FC236}">
                <a16:creationId xmlns:a16="http://schemas.microsoft.com/office/drawing/2014/main" id="{7028D2FF-5199-4309-B217-2F0817A6B28A}"/>
              </a:ext>
            </a:extLst>
          </p:cNvPr>
          <p:cNvSpPr>
            <a:spLocks noGrp="1"/>
          </p:cNvSpPr>
          <p:nvPr>
            <p:ph type="sldNum" sz="quarter" idx="12"/>
          </p:nvPr>
        </p:nvSpPr>
        <p:spPr/>
        <p:txBody>
          <a:bodyPr/>
          <a:lstStyle/>
          <a:p>
            <a:fld id="{FF27229C-EC7B-4063-A33B-28A5E87E32ED}" type="slidenum">
              <a:rPr lang="zh-CN" altLang="en-US" smtClean="0"/>
              <a:pPr/>
              <a:t>18</a:t>
            </a:fld>
            <a:endParaRPr lang="zh-CN" altLang="en-US"/>
          </a:p>
        </p:txBody>
      </p:sp>
    </p:spTree>
    <p:extLst>
      <p:ext uri="{BB962C8B-B14F-4D97-AF65-F5344CB8AC3E}">
        <p14:creationId xmlns:p14="http://schemas.microsoft.com/office/powerpoint/2010/main" val="2201800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D749-7906-41B8-8E19-D509C0D51D3A}"/>
              </a:ext>
            </a:extLst>
          </p:cNvPr>
          <p:cNvSpPr>
            <a:spLocks noGrp="1"/>
          </p:cNvSpPr>
          <p:nvPr>
            <p:ph type="title"/>
          </p:nvPr>
        </p:nvSpPr>
        <p:spPr/>
        <p:txBody>
          <a:bodyPr/>
          <a:lstStyle/>
          <a:p>
            <a:r>
              <a:rPr lang="en-US"/>
              <a:t>Contact tracing data collection </a:t>
            </a:r>
          </a:p>
        </p:txBody>
      </p:sp>
      <p:sp>
        <p:nvSpPr>
          <p:cNvPr id="3" name="Content Placeholder 2">
            <a:extLst>
              <a:ext uri="{FF2B5EF4-FFF2-40B4-BE49-F238E27FC236}">
                <a16:creationId xmlns:a16="http://schemas.microsoft.com/office/drawing/2014/main" id="{457E3E5D-09A9-4CBB-816B-5E0F9626F294}"/>
              </a:ext>
            </a:extLst>
          </p:cNvPr>
          <p:cNvSpPr>
            <a:spLocks noGrp="1"/>
          </p:cNvSpPr>
          <p:nvPr>
            <p:ph idx="1"/>
          </p:nvPr>
        </p:nvSpPr>
        <p:spPr/>
        <p:txBody>
          <a:bodyPr/>
          <a:lstStyle/>
          <a:p>
            <a:r>
              <a:rPr lang="en-US" sz="2800"/>
              <a:t>In spring 2021, physicians from MGH studied the prevalence and risk factors for in-school transmission of COVID-19 in MA K-12 public schools. The research has continued into school year 2021-22. </a:t>
            </a:r>
            <a:endParaRPr lang="en-US" sz="2400"/>
          </a:p>
          <a:p>
            <a:r>
              <a:rPr lang="en-US" sz="2800"/>
              <a:t>To support this work, we are recruiting additional districts to submit a</a:t>
            </a:r>
            <a:r>
              <a:rPr lang="en-US" sz="2800" b="1"/>
              <a:t> </a:t>
            </a:r>
            <a:r>
              <a:rPr lang="en-US" sz="2800" b="1">
                <a:hlinkClick r:id="rId2"/>
              </a:rPr>
              <a:t>standardized spreadsheet</a:t>
            </a:r>
            <a:r>
              <a:rPr lang="en-US" sz="2800" b="1"/>
              <a:t> for reporting de-identified information about COVID-19 cases in schools and their school-based close contacts.</a:t>
            </a:r>
          </a:p>
          <a:p>
            <a:pPr lvl="1"/>
            <a:r>
              <a:rPr lang="en-US" sz="2000">
                <a:effectLst/>
                <a:latin typeface="+mn-lt"/>
                <a:ea typeface="Calibri" panose="020F0502020204030204" pitchFamily="34" charset="0"/>
              </a:rPr>
              <a:t>By </a:t>
            </a:r>
            <a:r>
              <a:rPr lang="en-US" sz="2000" u="sng">
                <a:effectLst/>
                <a:latin typeface="+mn-lt"/>
                <a:ea typeface="Calibri" panose="020F0502020204030204" pitchFamily="34" charset="0"/>
              </a:rPr>
              <a:t>December 10</a:t>
            </a:r>
            <a:r>
              <a:rPr lang="en-US" sz="2000">
                <a:effectLst/>
                <a:latin typeface="+mn-lt"/>
                <a:ea typeface="Calibri" panose="020F0502020204030204" pitchFamily="34" charset="0"/>
              </a:rPr>
              <a:t>, interested districts should submit data on any index cases who were in school during their infectious period, identified from the beginning of this school year through November 24th (the day prior to Thanksgiving) and their close contacts through December 8th (14 days later).</a:t>
            </a:r>
          </a:p>
          <a:p>
            <a:pPr lvl="1"/>
            <a:r>
              <a:rPr lang="en-US" sz="2000">
                <a:latin typeface="+mn-lt"/>
              </a:rPr>
              <a:t>Districts may submit to Dr. Sandra Nelson (</a:t>
            </a:r>
            <a:r>
              <a:rPr lang="en-US" sz="2000">
                <a:latin typeface="+mn-lt"/>
                <a:hlinkClick r:id="rId3"/>
              </a:rPr>
              <a:t>sbnelson@mgh.harvard.edu</a:t>
            </a:r>
            <a:r>
              <a:rPr lang="en-US" sz="2000">
                <a:latin typeface="+mn-lt"/>
              </a:rPr>
              <a:t>) and Dr. Andrea Ciaranello (</a:t>
            </a:r>
            <a:r>
              <a:rPr lang="en-US" sz="2000">
                <a:latin typeface="+mn-lt"/>
                <a:hlinkClick r:id="rId4"/>
              </a:rPr>
              <a:t>aciaranello@mgh.harvard.edu</a:t>
            </a:r>
            <a:r>
              <a:rPr lang="en-US" sz="2000">
                <a:latin typeface="+mn-lt"/>
              </a:rPr>
              <a:t>) </a:t>
            </a:r>
            <a:endParaRPr lang="en-US">
              <a:latin typeface="+mn-lt"/>
            </a:endParaRPr>
          </a:p>
          <a:p>
            <a:pPr lvl="1"/>
            <a:endParaRPr lang="en-US" sz="2400" b="1"/>
          </a:p>
        </p:txBody>
      </p:sp>
    </p:spTree>
    <p:extLst>
      <p:ext uri="{BB962C8B-B14F-4D97-AF65-F5344CB8AC3E}">
        <p14:creationId xmlns:p14="http://schemas.microsoft.com/office/powerpoint/2010/main" val="26051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F69EA1-58B4-4443-886E-6075610B84B4}"/>
              </a:ext>
            </a:extLst>
          </p:cNvPr>
          <p:cNvSpPr>
            <a:spLocks noGrp="1"/>
          </p:cNvSpPr>
          <p:nvPr>
            <p:ph type="sldNum" sz="quarter" idx="12"/>
          </p:nvPr>
        </p:nvSpPr>
        <p:spPr/>
        <p:txBody>
          <a:bodyPr/>
          <a:lstStyle/>
          <a:p>
            <a:fld id="{FF27229C-EC7B-4063-A33B-28A5E87E32ED}" type="slidenum">
              <a:rPr lang="zh-CN" altLang="en-US" smtClean="0"/>
              <a:pPr/>
              <a:t>2</a:t>
            </a:fld>
            <a:endParaRPr lang="zh-CN" altLang="en-US"/>
          </a:p>
        </p:txBody>
      </p:sp>
      <p:sp>
        <p:nvSpPr>
          <p:cNvPr id="8" name="Content Placeholder 7">
            <a:extLst>
              <a:ext uri="{FF2B5EF4-FFF2-40B4-BE49-F238E27FC236}">
                <a16:creationId xmlns:a16="http://schemas.microsoft.com/office/drawing/2014/main" id="{AFC8D810-9E23-48E7-AB20-A1927ACE830B}"/>
              </a:ext>
            </a:extLst>
          </p:cNvPr>
          <p:cNvSpPr>
            <a:spLocks noGrp="1"/>
          </p:cNvSpPr>
          <p:nvPr>
            <p:ph idx="13"/>
          </p:nvPr>
        </p:nvSpPr>
        <p:spPr>
          <a:xfrm>
            <a:off x="4153713" y="2341808"/>
            <a:ext cx="3241625" cy="3799267"/>
          </a:xfrm>
        </p:spPr>
        <p:txBody>
          <a:bodyPr/>
          <a:lstStyle/>
          <a:p>
            <a:r>
              <a:rPr lang="en-US" sz="2000" b="1"/>
              <a:t>Ross Wilson, </a:t>
            </a:r>
            <a:r>
              <a:rPr lang="en-US" sz="2000" i="1"/>
              <a:t>Executive Director</a:t>
            </a:r>
            <a:endParaRPr lang="en-US" sz="2000"/>
          </a:p>
          <a:p>
            <a:r>
              <a:rPr lang="en-US" sz="2000" b="1"/>
              <a:t>Eliza Novick, </a:t>
            </a:r>
            <a:r>
              <a:rPr lang="en-US" sz="2000" i="1"/>
              <a:t>Project Manager</a:t>
            </a:r>
          </a:p>
          <a:p>
            <a:r>
              <a:rPr lang="en-US" sz="2000" b="1"/>
              <a:t>Marisa Meldonian, </a:t>
            </a:r>
            <a:r>
              <a:rPr lang="en-US" sz="2000" i="1"/>
              <a:t>Associate Director</a:t>
            </a:r>
          </a:p>
          <a:p>
            <a:r>
              <a:rPr lang="en-US" sz="2000" b="1"/>
              <a:t>Lizzie Gordon, </a:t>
            </a:r>
            <a:r>
              <a:rPr lang="en-US" sz="2000" i="1"/>
              <a:t>Project Associate</a:t>
            </a:r>
            <a:endParaRPr lang="en-US" sz="2000" b="1"/>
          </a:p>
          <a:p>
            <a:endParaRPr lang="en-US" sz="2000" b="1"/>
          </a:p>
        </p:txBody>
      </p:sp>
      <p:sp>
        <p:nvSpPr>
          <p:cNvPr id="7" name="Text Placeholder 6">
            <a:extLst>
              <a:ext uri="{FF2B5EF4-FFF2-40B4-BE49-F238E27FC236}">
                <a16:creationId xmlns:a16="http://schemas.microsoft.com/office/drawing/2014/main" id="{35CC4292-3CA3-4037-A609-C6A3385B82BF}"/>
              </a:ext>
            </a:extLst>
          </p:cNvPr>
          <p:cNvSpPr>
            <a:spLocks noGrp="1"/>
          </p:cNvSpPr>
          <p:nvPr>
            <p:ph type="body" idx="1"/>
          </p:nvPr>
        </p:nvSpPr>
        <p:spPr>
          <a:xfrm>
            <a:off x="435430" y="1336504"/>
            <a:ext cx="3241626" cy="930041"/>
          </a:xfrm>
          <a:solidFill>
            <a:srgbClr val="D6791C"/>
          </a:solidFill>
        </p:spPr>
        <p:txBody>
          <a:bodyPr/>
          <a:lstStyle/>
          <a:p>
            <a:pPr algn="ctr"/>
            <a:r>
              <a:rPr lang="en-US" sz="2000"/>
              <a:t>Department of Elementary and Secondary Education</a:t>
            </a:r>
          </a:p>
        </p:txBody>
      </p:sp>
      <p:sp>
        <p:nvSpPr>
          <p:cNvPr id="9" name="Text Placeholder 8">
            <a:extLst>
              <a:ext uri="{FF2B5EF4-FFF2-40B4-BE49-F238E27FC236}">
                <a16:creationId xmlns:a16="http://schemas.microsoft.com/office/drawing/2014/main" id="{D9AB8DE8-621D-4AE2-9CCE-C8994C1D629D}"/>
              </a:ext>
            </a:extLst>
          </p:cNvPr>
          <p:cNvSpPr>
            <a:spLocks noGrp="1"/>
          </p:cNvSpPr>
          <p:nvPr>
            <p:ph type="body" idx="15"/>
          </p:nvPr>
        </p:nvSpPr>
        <p:spPr>
          <a:xfrm>
            <a:off x="4153712" y="1336505"/>
            <a:ext cx="3241626" cy="930040"/>
          </a:xfrm>
          <a:solidFill>
            <a:srgbClr val="D6791C"/>
          </a:solidFill>
        </p:spPr>
        <p:txBody>
          <a:bodyPr/>
          <a:lstStyle/>
          <a:p>
            <a:pPr algn="ctr"/>
            <a:r>
              <a:rPr lang="en-US" sz="2000">
                <a:latin typeface="Segoe UI Semibold"/>
                <a:cs typeface="Segoe UI Semibold"/>
              </a:rPr>
              <a:t>Shah Foundation</a:t>
            </a:r>
            <a:endParaRPr lang="en-US" sz="2000"/>
          </a:p>
        </p:txBody>
      </p:sp>
      <p:sp>
        <p:nvSpPr>
          <p:cNvPr id="2" name="Title 1">
            <a:extLst>
              <a:ext uri="{FF2B5EF4-FFF2-40B4-BE49-F238E27FC236}">
                <a16:creationId xmlns:a16="http://schemas.microsoft.com/office/drawing/2014/main" id="{583E9537-4F6A-46DB-AD72-657BE96D43DC}"/>
              </a:ext>
            </a:extLst>
          </p:cNvPr>
          <p:cNvSpPr>
            <a:spLocks noGrp="1"/>
          </p:cNvSpPr>
          <p:nvPr>
            <p:ph type="title"/>
          </p:nvPr>
        </p:nvSpPr>
        <p:spPr/>
        <p:txBody>
          <a:bodyPr/>
          <a:lstStyle/>
          <a:p>
            <a:r>
              <a:rPr lang="en-US" sz="3600">
                <a:latin typeface="+mj-lt"/>
                <a:cs typeface="Arial"/>
              </a:rPr>
              <a:t>Today’s Presentation</a:t>
            </a:r>
            <a:endParaRPr lang="en-US" sz="3600">
              <a:latin typeface="+mj-lt"/>
              <a:cs typeface="Arial" panose="020B0604020202020204" pitchFamily="34" charset="0"/>
            </a:endParaRPr>
          </a:p>
        </p:txBody>
      </p:sp>
      <p:sp>
        <p:nvSpPr>
          <p:cNvPr id="11" name="Content Placeholder 7">
            <a:extLst>
              <a:ext uri="{FF2B5EF4-FFF2-40B4-BE49-F238E27FC236}">
                <a16:creationId xmlns:a16="http://schemas.microsoft.com/office/drawing/2014/main" id="{AFC8D810-9E23-48E7-AB20-A1927ACE830B}"/>
              </a:ext>
            </a:extLst>
          </p:cNvPr>
          <p:cNvSpPr txBox="1">
            <a:spLocks/>
          </p:cNvSpPr>
          <p:nvPr/>
        </p:nvSpPr>
        <p:spPr>
          <a:xfrm>
            <a:off x="435430" y="2341808"/>
            <a:ext cx="3309720" cy="37992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28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4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000" kern="1200">
                <a:solidFill>
                  <a:schemeClr val="accent1">
                    <a:lumMod val="5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1800" kern="1200">
                <a:solidFill>
                  <a:schemeClr val="accent1">
                    <a:lumMod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18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Russell Johnston, </a:t>
            </a:r>
            <a:r>
              <a:rPr lang="en-US" sz="2000" i="1"/>
              <a:t>Deputy Commissioner</a:t>
            </a:r>
            <a:endParaRPr lang="en-US" sz="2000" b="1" i="1"/>
          </a:p>
          <a:p>
            <a:r>
              <a:rPr lang="en-US" sz="2000" b="1"/>
              <a:t>Lauren Woo, </a:t>
            </a:r>
            <a:r>
              <a:rPr lang="en-US" sz="2000" i="1"/>
              <a:t>Strategic Transformation Director</a:t>
            </a:r>
            <a:endParaRPr lang="en-US" sz="2000" b="1" i="1"/>
          </a:p>
        </p:txBody>
      </p:sp>
      <p:sp>
        <p:nvSpPr>
          <p:cNvPr id="12" name="Content Placeholder 7">
            <a:extLst>
              <a:ext uri="{FF2B5EF4-FFF2-40B4-BE49-F238E27FC236}">
                <a16:creationId xmlns:a16="http://schemas.microsoft.com/office/drawing/2014/main" id="{BB5999E9-A828-49C9-907F-0EA7159F9A74}"/>
              </a:ext>
            </a:extLst>
          </p:cNvPr>
          <p:cNvSpPr txBox="1">
            <a:spLocks/>
          </p:cNvSpPr>
          <p:nvPr/>
        </p:nvSpPr>
        <p:spPr>
          <a:xfrm>
            <a:off x="7871996" y="2341808"/>
            <a:ext cx="3241625" cy="37992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28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4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000" kern="1200">
                <a:solidFill>
                  <a:schemeClr val="accent1">
                    <a:lumMod val="50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1800" kern="1200">
                <a:solidFill>
                  <a:schemeClr val="accent1">
                    <a:lumMod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18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Jeremiah Hay, </a:t>
            </a:r>
            <a:r>
              <a:rPr lang="en-US" sz="2000" i="1"/>
              <a:t>Deputy Strategy Director, COVID-19 Command Center</a:t>
            </a:r>
          </a:p>
          <a:p>
            <a:r>
              <a:rPr lang="en-US" sz="2000" b="1"/>
              <a:t>Sean Burpoe</a:t>
            </a:r>
            <a:r>
              <a:rPr lang="en-US" sz="2000"/>
              <a:t>, </a:t>
            </a:r>
            <a:r>
              <a:rPr lang="en-US" sz="2000" i="1"/>
              <a:t>Strategy</a:t>
            </a:r>
            <a:r>
              <a:rPr lang="en-US" sz="2000"/>
              <a:t> </a:t>
            </a:r>
            <a:r>
              <a:rPr lang="en-US" sz="2000" i="1"/>
              <a:t>Manager, COVID-19 Command Center</a:t>
            </a:r>
          </a:p>
          <a:p>
            <a:r>
              <a:rPr lang="en-US" sz="2000" b="1"/>
              <a:t>Amar Parikh,</a:t>
            </a:r>
            <a:r>
              <a:rPr lang="en-US" sz="2000" i="1"/>
              <a:t> Strategy Analyst, COVID-19 Command Center</a:t>
            </a:r>
            <a:endParaRPr lang="en-US" sz="2000"/>
          </a:p>
          <a:p>
            <a:pPr marL="0" indent="0">
              <a:buNone/>
            </a:pPr>
            <a:endParaRPr lang="en-US" sz="2000" i="1"/>
          </a:p>
        </p:txBody>
      </p:sp>
      <p:sp>
        <p:nvSpPr>
          <p:cNvPr id="13" name="Text Placeholder 8">
            <a:extLst>
              <a:ext uri="{FF2B5EF4-FFF2-40B4-BE49-F238E27FC236}">
                <a16:creationId xmlns:a16="http://schemas.microsoft.com/office/drawing/2014/main" id="{F60C4F73-E6AA-4767-8E39-1DB9EBEB6A15}"/>
              </a:ext>
            </a:extLst>
          </p:cNvPr>
          <p:cNvSpPr txBox="1">
            <a:spLocks/>
          </p:cNvSpPr>
          <p:nvPr/>
        </p:nvSpPr>
        <p:spPr>
          <a:xfrm>
            <a:off x="7871994" y="1336505"/>
            <a:ext cx="3241626" cy="930039"/>
          </a:xfrm>
          <a:prstGeom prst="rect">
            <a:avLst/>
          </a:prstGeom>
          <a:solidFill>
            <a:srgbClr val="D6791C"/>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38526"/>
              </a:buClr>
              <a:buFont typeface="Arial" panose="020B0604020202020204" pitchFamily="34" charset="0"/>
              <a:buNone/>
              <a:defRPr sz="2800" b="1" kern="1200" baseline="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Clr>
                <a:srgbClr val="E38526"/>
              </a:buClr>
              <a:buFont typeface="Courier New" panose="02070309020205020404" pitchFamily="49" charset="0"/>
              <a:buNone/>
              <a:defRPr sz="2000" b="1" kern="1200">
                <a:solidFill>
                  <a:schemeClr val="accent1">
                    <a:lumMod val="50000"/>
                  </a:schemeClr>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Clr>
                <a:srgbClr val="E38526"/>
              </a:buClr>
              <a:buFont typeface="Wingdings" panose="05000000000000000000" pitchFamily="2" charset="2"/>
              <a:buNone/>
              <a:defRPr sz="1800" b="1" kern="1200">
                <a:solidFill>
                  <a:schemeClr val="accent1">
                    <a:lumMod val="50000"/>
                  </a:schemeClr>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Clr>
                <a:srgbClr val="E38526"/>
              </a:buClr>
              <a:buFont typeface="Wingdings" panose="05000000000000000000" pitchFamily="2" charset="2"/>
              <a:buNone/>
              <a:defRPr sz="1600" b="1" kern="1200">
                <a:solidFill>
                  <a:schemeClr val="accent1">
                    <a:lumMod val="50000"/>
                  </a:schemeClr>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Clr>
                <a:srgbClr val="E38526"/>
              </a:buClr>
              <a:buFont typeface="Wingdings" panose="05000000000000000000" pitchFamily="2" charset="2"/>
              <a:buNone/>
              <a:defRPr sz="1600" b="1" kern="1200">
                <a:solidFill>
                  <a:schemeClr val="accent1">
                    <a:lumMod val="50000"/>
                  </a:schemeClr>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a:latin typeface="Segoe UI Semibold"/>
                <a:cs typeface="Segoe UI Semibold"/>
              </a:rPr>
              <a:t>COVID-19 Command Center</a:t>
            </a:r>
            <a:endParaRPr lang="en-US" sz="2000"/>
          </a:p>
        </p:txBody>
      </p:sp>
    </p:spTree>
    <p:extLst>
      <p:ext uri="{BB962C8B-B14F-4D97-AF65-F5344CB8AC3E}">
        <p14:creationId xmlns:p14="http://schemas.microsoft.com/office/powerpoint/2010/main" val="2072273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05</a:t>
            </a: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panose="020B0604020202020204" pitchFamily="34" charset="0"/>
              </a:rPr>
              <a:t>Shah Family Foundation resources</a:t>
            </a:r>
          </a:p>
        </p:txBody>
      </p:sp>
    </p:spTree>
    <p:extLst>
      <p:ext uri="{BB962C8B-B14F-4D97-AF65-F5344CB8AC3E}">
        <p14:creationId xmlns:p14="http://schemas.microsoft.com/office/powerpoint/2010/main" val="3690988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567743" y="288925"/>
            <a:ext cx="11370972" cy="6799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000"/>
              <a:buFont typeface="Quattrocento Sans"/>
              <a:buNone/>
            </a:pPr>
            <a:r>
              <a:rPr lang="en-US" b="1"/>
              <a:t>Software Platform Cheat Sheet</a:t>
            </a:r>
            <a:endParaRPr/>
          </a:p>
        </p:txBody>
      </p:sp>
      <p:sp>
        <p:nvSpPr>
          <p:cNvPr id="85" name="Google Shape;85;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graphicFrame>
        <p:nvGraphicFramePr>
          <p:cNvPr id="86" name="Google Shape;86;p1"/>
          <p:cNvGraphicFramePr/>
          <p:nvPr>
            <p:extLst>
              <p:ext uri="{D42A27DB-BD31-4B8C-83A1-F6EECF244321}">
                <p14:modId xmlns:p14="http://schemas.microsoft.com/office/powerpoint/2010/main" val="1570431607"/>
              </p:ext>
            </p:extLst>
          </p:nvPr>
        </p:nvGraphicFramePr>
        <p:xfrm>
          <a:off x="449600" y="1281600"/>
          <a:ext cx="11489100" cy="3682376"/>
        </p:xfrm>
        <a:graphic>
          <a:graphicData uri="http://schemas.openxmlformats.org/drawingml/2006/table">
            <a:tbl>
              <a:tblPr firstRow="1">
                <a:noFill/>
              </a:tblPr>
              <a:tblGrid>
                <a:gridCol w="2233175">
                  <a:extLst>
                    <a:ext uri="{9D8B030D-6E8A-4147-A177-3AD203B41FA5}">
                      <a16:colId xmlns:a16="http://schemas.microsoft.com/office/drawing/2014/main" val="20000"/>
                    </a:ext>
                  </a:extLst>
                </a:gridCol>
                <a:gridCol w="3890650">
                  <a:extLst>
                    <a:ext uri="{9D8B030D-6E8A-4147-A177-3AD203B41FA5}">
                      <a16:colId xmlns:a16="http://schemas.microsoft.com/office/drawing/2014/main" val="20001"/>
                    </a:ext>
                  </a:extLst>
                </a:gridCol>
                <a:gridCol w="5365275">
                  <a:extLst>
                    <a:ext uri="{9D8B030D-6E8A-4147-A177-3AD203B41FA5}">
                      <a16:colId xmlns:a16="http://schemas.microsoft.com/office/drawing/2014/main" val="20002"/>
                    </a:ext>
                  </a:extLst>
                </a:gridCol>
              </a:tblGrid>
              <a:tr h="266676">
                <a:tc>
                  <a:txBody>
                    <a:bodyPr/>
                    <a:lstStyle/>
                    <a:p>
                      <a:pPr marL="0" lvl="0" indent="0" algn="l" rtl="0">
                        <a:spcBef>
                          <a:spcPts val="0"/>
                        </a:spcBef>
                        <a:spcAft>
                          <a:spcPts val="0"/>
                        </a:spcAft>
                        <a:buNone/>
                      </a:pPr>
                      <a:r>
                        <a:rPr lang="en-US" sz="1600" b="1">
                          <a:solidFill>
                            <a:schemeClr val="lt1"/>
                          </a:solidFill>
                        </a:rPr>
                        <a:t>Platform</a:t>
                      </a:r>
                      <a:endParaRPr sz="1600" b="1">
                        <a:solidFill>
                          <a:schemeClr val="lt1"/>
                        </a:solidFill>
                      </a:endParaRPr>
                    </a:p>
                  </a:txBody>
                  <a:tcPr marL="91425" marR="91425" marT="91425" marB="91425">
                    <a:lnL w="9525" cap="flat" cmpd="sng">
                      <a:solidFill>
                        <a:srgbClr val="8A8FA0"/>
                      </a:solidFill>
                      <a:prstDash val="solid"/>
                      <a:round/>
                      <a:headEnd type="none" w="sm" len="sm"/>
                      <a:tailEnd type="none" w="sm" len="sm"/>
                    </a:lnL>
                    <a:lnR w="9525" cap="flat" cmpd="sng">
                      <a:solidFill>
                        <a:srgbClr val="8A8FA0"/>
                      </a:solidFill>
                      <a:prstDash val="solid"/>
                      <a:round/>
                      <a:headEnd type="none" w="sm" len="sm"/>
                      <a:tailEnd type="none" w="sm" len="sm"/>
                    </a:lnR>
                    <a:lnT w="9525" cap="flat" cmpd="sng">
                      <a:solidFill>
                        <a:srgbClr val="8A8FA0"/>
                      </a:solidFill>
                      <a:prstDash val="solid"/>
                      <a:round/>
                      <a:headEnd type="none" w="sm" len="sm"/>
                      <a:tailEnd type="none" w="sm" len="sm"/>
                    </a:lnT>
                    <a:lnB w="9525" cap="flat" cmpd="sng">
                      <a:solidFill>
                        <a:srgbClr val="8A8FA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US" sz="1600" b="1">
                          <a:solidFill>
                            <a:schemeClr val="lt1"/>
                          </a:solidFill>
                        </a:rPr>
                        <a:t>What It’s Used For</a:t>
                      </a:r>
                      <a:endParaRPr sz="1600" b="1">
                        <a:solidFill>
                          <a:schemeClr val="lt1"/>
                        </a:solidFill>
                      </a:endParaRPr>
                    </a:p>
                  </a:txBody>
                  <a:tcPr marL="91425" marR="91425" marT="91425" marB="91425">
                    <a:lnL w="9525" cap="flat" cmpd="sng">
                      <a:solidFill>
                        <a:srgbClr val="8A8FA0"/>
                      </a:solidFill>
                      <a:prstDash val="solid"/>
                      <a:round/>
                      <a:headEnd type="none" w="sm" len="sm"/>
                      <a:tailEnd type="none" w="sm" len="sm"/>
                    </a:lnL>
                    <a:lnR w="9525" cap="flat" cmpd="sng">
                      <a:solidFill>
                        <a:srgbClr val="8A8FA0"/>
                      </a:solidFill>
                      <a:prstDash val="solid"/>
                      <a:round/>
                      <a:headEnd type="none" w="sm" len="sm"/>
                      <a:tailEnd type="none" w="sm" len="sm"/>
                    </a:lnR>
                    <a:lnT w="9525" cap="flat" cmpd="sng">
                      <a:solidFill>
                        <a:srgbClr val="8A8FA0"/>
                      </a:solidFill>
                      <a:prstDash val="solid"/>
                      <a:round/>
                      <a:headEnd type="none" w="sm" len="sm"/>
                      <a:tailEnd type="none" w="sm" len="sm"/>
                    </a:lnT>
                    <a:lnB w="9525" cap="flat" cmpd="sng">
                      <a:solidFill>
                        <a:srgbClr val="8A8FA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US" sz="1600" b="1">
                          <a:solidFill>
                            <a:schemeClr val="lt1"/>
                          </a:solidFill>
                        </a:rPr>
                        <a:t>Link</a:t>
                      </a:r>
                      <a:endParaRPr sz="1600" b="1">
                        <a:solidFill>
                          <a:schemeClr val="lt1"/>
                        </a:solidFill>
                      </a:endParaRPr>
                    </a:p>
                  </a:txBody>
                  <a:tcPr marL="91425" marR="91425" marT="91425" marB="91425">
                    <a:lnL w="9525" cap="flat" cmpd="sng">
                      <a:solidFill>
                        <a:srgbClr val="8A8FA0"/>
                      </a:solidFill>
                      <a:prstDash val="solid"/>
                      <a:round/>
                      <a:headEnd type="none" w="sm" len="sm"/>
                      <a:tailEnd type="none" w="sm" len="sm"/>
                    </a:lnL>
                    <a:lnR w="9525" cap="flat" cmpd="sng">
                      <a:solidFill>
                        <a:srgbClr val="8A8FA0"/>
                      </a:solidFill>
                      <a:prstDash val="solid"/>
                      <a:round/>
                      <a:headEnd type="none" w="sm" len="sm"/>
                      <a:tailEnd type="none" w="sm" len="sm"/>
                    </a:lnR>
                    <a:lnT w="9525" cap="flat" cmpd="sng">
                      <a:solidFill>
                        <a:srgbClr val="8A8FA0"/>
                      </a:solidFill>
                      <a:prstDash val="solid"/>
                      <a:round/>
                      <a:headEnd type="none" w="sm" len="sm"/>
                      <a:tailEnd type="none" w="sm" len="sm"/>
                    </a:lnT>
                    <a:lnB w="9525" cap="flat" cmpd="sng">
                      <a:solidFill>
                        <a:srgbClr val="8A8FA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24476">
                <a:tc>
                  <a:txBody>
                    <a:bodyPr/>
                    <a:lstStyle/>
                    <a:p>
                      <a:pPr marL="0" lvl="0" indent="0" algn="l" rtl="0">
                        <a:spcBef>
                          <a:spcPts val="0"/>
                        </a:spcBef>
                        <a:spcAft>
                          <a:spcPts val="0"/>
                        </a:spcAft>
                        <a:buNone/>
                      </a:pPr>
                      <a:r>
                        <a:rPr lang="en-US" sz="1600" b="1"/>
                        <a:t>CIC Electronic Consent</a:t>
                      </a:r>
                      <a:endParaRPr sz="1600" b="1"/>
                    </a:p>
                  </a:txBody>
                  <a:tcPr marL="91425" marR="91425" marT="91425" marB="91425">
                    <a:lnT w="9525" cap="flat" cmpd="sng">
                      <a:solidFill>
                        <a:srgbClr val="8A8FA0"/>
                      </a:solidFill>
                      <a:prstDash val="solid"/>
                      <a:round/>
                      <a:headEnd type="none" w="sm" len="sm"/>
                      <a:tailEnd type="none" w="sm" len="sm"/>
                    </a:lnT>
                  </a:tcPr>
                </a:tc>
                <a:tc>
                  <a:txBody>
                    <a:bodyPr/>
                    <a:lstStyle/>
                    <a:p>
                      <a:pPr marL="0" lvl="0" indent="0" algn="l" rtl="0">
                        <a:spcBef>
                          <a:spcPts val="0"/>
                        </a:spcBef>
                        <a:spcAft>
                          <a:spcPts val="0"/>
                        </a:spcAft>
                        <a:buNone/>
                      </a:pPr>
                      <a:r>
                        <a:rPr lang="en-US" sz="1600"/>
                        <a:t>Consent Forms, Logging Paper Forms</a:t>
                      </a:r>
                      <a:endParaRPr sz="1600"/>
                    </a:p>
                  </a:txBody>
                  <a:tcPr marL="91425" marR="91425" marT="91425" marB="91425">
                    <a:lnT w="9525" cap="flat" cmpd="sng">
                      <a:solidFill>
                        <a:srgbClr val="8A8FA0"/>
                      </a:solidFill>
                      <a:prstDash val="solid"/>
                      <a:round/>
                      <a:headEnd type="none" w="sm" len="sm"/>
                      <a:tailEnd type="none" w="sm" len="sm"/>
                    </a:lnT>
                  </a:tcPr>
                </a:tc>
                <a:tc>
                  <a:txBody>
                    <a:bodyPr/>
                    <a:lstStyle/>
                    <a:p>
                      <a:pPr marL="0" lvl="0" indent="0" algn="l" rtl="0">
                        <a:lnSpc>
                          <a:spcPct val="135000"/>
                        </a:lnSpc>
                        <a:spcBef>
                          <a:spcPts val="0"/>
                        </a:spcBef>
                        <a:spcAft>
                          <a:spcPts val="0"/>
                        </a:spcAft>
                        <a:buNone/>
                      </a:pPr>
                      <a:r>
                        <a:rPr lang="en-US" sz="1600" u="sng">
                          <a:solidFill>
                            <a:schemeClr val="accent4"/>
                          </a:solidFill>
                          <a:hlinkClick r:id="rId3">
                            <a:extLst>
                              <a:ext uri="{A12FA001-AC4F-418D-AE19-62706E023703}">
                                <ahyp:hlinkClr xmlns:ahyp="http://schemas.microsoft.com/office/drawing/2018/hyperlinkcolor" val="tx"/>
                              </a:ext>
                            </a:extLst>
                          </a:hlinkClick>
                        </a:rPr>
                        <a:t>https://www.cic-health.com/consent/ma</a:t>
                      </a:r>
                      <a:endParaRPr sz="1600"/>
                    </a:p>
                    <a:p>
                      <a:pPr marL="0" lvl="0" indent="0" algn="l" rtl="0">
                        <a:lnSpc>
                          <a:spcPct val="135000"/>
                        </a:lnSpc>
                        <a:spcBef>
                          <a:spcPts val="0"/>
                        </a:spcBef>
                        <a:spcAft>
                          <a:spcPts val="0"/>
                        </a:spcAft>
                        <a:buNone/>
                      </a:pPr>
                      <a:r>
                        <a:rPr lang="en-US" sz="1400" i="1">
                          <a:solidFill>
                            <a:srgbClr val="8A8FA0"/>
                          </a:solidFill>
                        </a:rPr>
                        <a:t>*each district/school can send an individualized link</a:t>
                      </a:r>
                      <a:endParaRPr sz="1400" i="1">
                        <a:solidFill>
                          <a:srgbClr val="8A8FA0"/>
                        </a:solidFill>
                      </a:endParaRPr>
                    </a:p>
                  </a:txBody>
                  <a:tcPr marL="91425" marR="91425" marT="91425" marB="91425">
                    <a:lnT w="9525" cap="flat" cmpd="sng">
                      <a:solidFill>
                        <a:srgbClr val="8A8FA0"/>
                      </a:solidFill>
                      <a:prstDash val="solid"/>
                      <a:round/>
                      <a:headEnd type="none" w="sm" len="sm"/>
                      <a:tailEnd type="none" w="sm" len="sm"/>
                    </a:lnT>
                  </a:tcPr>
                </a:tc>
                <a:extLst>
                  <a:ext uri="{0D108BD9-81ED-4DB2-BD59-A6C34878D82A}">
                    <a16:rowId xmlns:a16="http://schemas.microsoft.com/office/drawing/2014/main" val="10001"/>
                  </a:ext>
                </a:extLst>
              </a:tr>
              <a:tr h="640046">
                <a:tc>
                  <a:txBody>
                    <a:bodyPr/>
                    <a:lstStyle/>
                    <a:p>
                      <a:pPr marL="0" lvl="0" indent="0" algn="l" rtl="0">
                        <a:spcBef>
                          <a:spcPts val="0"/>
                        </a:spcBef>
                        <a:spcAft>
                          <a:spcPts val="0"/>
                        </a:spcAft>
                        <a:buNone/>
                      </a:pPr>
                      <a:r>
                        <a:rPr lang="en-US" sz="1600" b="1"/>
                        <a:t>CIC Zendesk Portal</a:t>
                      </a:r>
                      <a:endParaRPr sz="1600" b="1"/>
                    </a:p>
                  </a:txBody>
                  <a:tcPr marL="91425" marR="91425" marT="91425" marB="91425"/>
                </a:tc>
                <a:tc>
                  <a:txBody>
                    <a:bodyPr/>
                    <a:lstStyle/>
                    <a:p>
                      <a:pPr marL="0" lvl="0" indent="0" algn="l" rtl="0">
                        <a:spcBef>
                          <a:spcPts val="0"/>
                        </a:spcBef>
                        <a:spcAft>
                          <a:spcPts val="0"/>
                        </a:spcAft>
                        <a:buNone/>
                      </a:pPr>
                      <a:r>
                        <a:rPr lang="en-US" sz="1600"/>
                        <a:t>How-To Materials, Re-Ordering Supplies, Student Consent &amp; Database Portal</a:t>
                      </a:r>
                      <a:endParaRPr sz="1600"/>
                    </a:p>
                  </a:txBody>
                  <a:tcPr marL="91425" marR="91425" marT="91425" marB="91425"/>
                </a:tc>
                <a:tc>
                  <a:txBody>
                    <a:bodyPr/>
                    <a:lstStyle/>
                    <a:p>
                      <a:pPr marL="0" lvl="0" indent="0" algn="l" rtl="0">
                        <a:lnSpc>
                          <a:spcPct val="135000"/>
                        </a:lnSpc>
                        <a:spcBef>
                          <a:spcPts val="0"/>
                        </a:spcBef>
                        <a:spcAft>
                          <a:spcPts val="0"/>
                        </a:spcAft>
                        <a:buNone/>
                      </a:pPr>
                      <a:r>
                        <a:rPr lang="en-US" sz="1600" u="sng">
                          <a:solidFill>
                            <a:schemeClr val="accent4"/>
                          </a:solidFill>
                          <a:hlinkClick r:id="rId4">
                            <a:extLst>
                              <a:ext uri="{A12FA001-AC4F-418D-AE19-62706E023703}">
                                <ahyp:hlinkClr xmlns:ahyp="http://schemas.microsoft.com/office/drawing/2018/hyperlinkcolor" val="tx"/>
                              </a:ext>
                            </a:extLst>
                          </a:hlinkClick>
                        </a:rPr>
                        <a:t>https://cich-ma.zendesk.com/hc/en-us</a:t>
                      </a:r>
                      <a:endParaRPr sz="1600"/>
                    </a:p>
                  </a:txBody>
                  <a:tcPr marL="91425" marR="91425" marT="91425" marB="91425"/>
                </a:tc>
                <a:extLst>
                  <a:ext uri="{0D108BD9-81ED-4DB2-BD59-A6C34878D82A}">
                    <a16:rowId xmlns:a16="http://schemas.microsoft.com/office/drawing/2014/main" val="10002"/>
                  </a:ext>
                </a:extLst>
              </a:tr>
              <a:tr h="426691">
                <a:tc>
                  <a:txBody>
                    <a:bodyPr/>
                    <a:lstStyle/>
                    <a:p>
                      <a:pPr marL="0" lvl="0" indent="0" algn="l" rtl="0">
                        <a:spcBef>
                          <a:spcPts val="0"/>
                        </a:spcBef>
                        <a:spcAft>
                          <a:spcPts val="0"/>
                        </a:spcAft>
                        <a:buNone/>
                      </a:pPr>
                      <a:r>
                        <a:rPr lang="en-US" sz="1600" b="1"/>
                        <a:t>Crush the Curve</a:t>
                      </a:r>
                      <a:endParaRPr sz="1600" b="1"/>
                    </a:p>
                  </a:txBody>
                  <a:tcPr marL="91425" marR="91425" marT="91425" marB="91425"/>
                </a:tc>
                <a:tc>
                  <a:txBody>
                    <a:bodyPr/>
                    <a:lstStyle/>
                    <a:p>
                      <a:pPr marL="0" lvl="0" indent="0" algn="l" rtl="0">
                        <a:spcBef>
                          <a:spcPts val="0"/>
                        </a:spcBef>
                        <a:spcAft>
                          <a:spcPts val="0"/>
                        </a:spcAft>
                        <a:buNone/>
                      </a:pPr>
                      <a:r>
                        <a:rPr lang="en-US" sz="1600"/>
                        <a:t>Recording Tests: single/double swab, BinaxNOW</a:t>
                      </a:r>
                      <a:endParaRPr sz="1600"/>
                    </a:p>
                  </a:txBody>
                  <a:tcPr marL="91425" marR="91425" marT="91425" marB="91425"/>
                </a:tc>
                <a:tc>
                  <a:txBody>
                    <a:bodyPr/>
                    <a:lstStyle/>
                    <a:p>
                      <a:pPr marL="0" lvl="0" indent="0" algn="l" rtl="0">
                        <a:lnSpc>
                          <a:spcPct val="135000"/>
                        </a:lnSpc>
                        <a:spcBef>
                          <a:spcPts val="0"/>
                        </a:spcBef>
                        <a:spcAft>
                          <a:spcPts val="0"/>
                        </a:spcAft>
                        <a:buNone/>
                      </a:pPr>
                      <a:r>
                        <a:rPr lang="en-US" sz="1600" u="sng">
                          <a:solidFill>
                            <a:schemeClr val="accent4"/>
                          </a:solidFill>
                          <a:hlinkClick r:id="rId5">
                            <a:extLst>
                              <a:ext uri="{A12FA001-AC4F-418D-AE19-62706E023703}">
                                <ahyp:hlinkClr xmlns:ahyp="http://schemas.microsoft.com/office/drawing/2018/hyperlinkcolor" val="tx"/>
                              </a:ext>
                            </a:extLst>
                          </a:hlinkClick>
                        </a:rPr>
                        <a:t>https://covid.cic-health.com/s/login/</a:t>
                      </a:r>
                      <a:endParaRPr sz="1600"/>
                    </a:p>
                  </a:txBody>
                  <a:tcPr marL="91425" marR="91425" marT="91425" marB="91425"/>
                </a:tc>
                <a:extLst>
                  <a:ext uri="{0D108BD9-81ED-4DB2-BD59-A6C34878D82A}">
                    <a16:rowId xmlns:a16="http://schemas.microsoft.com/office/drawing/2014/main" val="10003"/>
                  </a:ext>
                </a:extLst>
              </a:tr>
              <a:tr h="299049">
                <a:tc>
                  <a:txBody>
                    <a:bodyPr/>
                    <a:lstStyle/>
                    <a:p>
                      <a:pPr marL="0" lvl="0" indent="0" algn="l" rtl="0">
                        <a:spcBef>
                          <a:spcPts val="0"/>
                        </a:spcBef>
                        <a:spcAft>
                          <a:spcPts val="0"/>
                        </a:spcAft>
                        <a:buNone/>
                      </a:pPr>
                      <a:r>
                        <a:rPr lang="en-US" sz="1600" b="1"/>
                        <a:t>Veritas</a:t>
                      </a:r>
                      <a:endParaRPr sz="1600" b="1"/>
                    </a:p>
                  </a:txBody>
                  <a:tcPr marL="91425" marR="91425" marT="91425" marB="91425"/>
                </a:tc>
                <a:tc>
                  <a:txBody>
                    <a:bodyPr/>
                    <a:lstStyle/>
                    <a:p>
                      <a:pPr marL="0" lvl="0" indent="0" algn="l" rtl="0">
                        <a:spcBef>
                          <a:spcPts val="0"/>
                        </a:spcBef>
                        <a:spcAft>
                          <a:spcPts val="0"/>
                        </a:spcAft>
                        <a:buNone/>
                      </a:pPr>
                      <a:r>
                        <a:rPr lang="en-US" sz="1600"/>
                        <a:t>Recording Tests: Saliva</a:t>
                      </a:r>
                      <a:endParaRPr sz="1600"/>
                    </a:p>
                  </a:txBody>
                  <a:tcPr marL="91425" marR="91425" marT="91425" marB="91425"/>
                </a:tc>
                <a:tc>
                  <a:txBody>
                    <a:bodyPr/>
                    <a:lstStyle/>
                    <a:p>
                      <a:pPr marL="0" lvl="0" indent="0" algn="l" rtl="0">
                        <a:lnSpc>
                          <a:spcPct val="135000"/>
                        </a:lnSpc>
                        <a:spcBef>
                          <a:spcPts val="0"/>
                        </a:spcBef>
                        <a:spcAft>
                          <a:spcPts val="0"/>
                        </a:spcAft>
                        <a:buNone/>
                      </a:pPr>
                      <a:r>
                        <a:rPr lang="en-US" sz="1600" u="sng">
                          <a:solidFill>
                            <a:schemeClr val="accent4"/>
                          </a:solidFill>
                          <a:hlinkClick r:id="rId6">
                            <a:extLst>
                              <a:ext uri="{A12FA001-AC4F-418D-AE19-62706E023703}">
                                <ahyp:hlinkClr xmlns:ahyp="http://schemas.microsoft.com/office/drawing/2018/hyperlinkcolor" val="tx"/>
                              </a:ext>
                            </a:extLst>
                          </a:hlinkClick>
                        </a:rPr>
                        <a:t>https://secure.veritasgenetics.com/user/login</a:t>
                      </a:r>
                      <a:endParaRPr sz="1600"/>
                    </a:p>
                  </a:txBody>
                  <a:tcPr marL="91425" marR="91425" marT="91425" marB="91425"/>
                </a:tc>
                <a:extLst>
                  <a:ext uri="{0D108BD9-81ED-4DB2-BD59-A6C34878D82A}">
                    <a16:rowId xmlns:a16="http://schemas.microsoft.com/office/drawing/2014/main" val="10004"/>
                  </a:ext>
                </a:extLst>
              </a:tr>
              <a:tr h="586707">
                <a:tc>
                  <a:txBody>
                    <a:bodyPr/>
                    <a:lstStyle/>
                    <a:p>
                      <a:pPr marL="0" lvl="0" indent="0" algn="l" rtl="0">
                        <a:spcBef>
                          <a:spcPts val="0"/>
                        </a:spcBef>
                        <a:spcAft>
                          <a:spcPts val="0"/>
                        </a:spcAft>
                        <a:buNone/>
                      </a:pPr>
                      <a:r>
                        <a:rPr lang="en-US" sz="1600" b="1"/>
                        <a:t>Project Beacon</a:t>
                      </a:r>
                      <a:endParaRPr sz="1600" b="1"/>
                    </a:p>
                  </a:txBody>
                  <a:tcPr marL="91425" marR="91425" marT="91425" marB="91425"/>
                </a:tc>
                <a:tc>
                  <a:txBody>
                    <a:bodyPr/>
                    <a:lstStyle/>
                    <a:p>
                      <a:pPr marL="0" lvl="0" indent="0" algn="l" rtl="0">
                        <a:spcBef>
                          <a:spcPts val="0"/>
                        </a:spcBef>
                        <a:spcAft>
                          <a:spcPts val="0"/>
                        </a:spcAft>
                        <a:buNone/>
                      </a:pPr>
                      <a:r>
                        <a:rPr lang="en-US" sz="1600"/>
                        <a:t>Recording Tests: LEGACY CLIENTS ONLY (single/double swab, BinaxNOW)</a:t>
                      </a:r>
                      <a:endParaRPr sz="1600"/>
                    </a:p>
                  </a:txBody>
                  <a:tcPr marL="91425" marR="91425" marT="91425" marB="91425"/>
                </a:tc>
                <a:tc>
                  <a:txBody>
                    <a:bodyPr/>
                    <a:lstStyle/>
                    <a:p>
                      <a:pPr marL="0" lvl="0" indent="0" algn="l" rtl="0">
                        <a:spcBef>
                          <a:spcPts val="0"/>
                        </a:spcBef>
                        <a:spcAft>
                          <a:spcPts val="0"/>
                        </a:spcAft>
                        <a:buNone/>
                      </a:pPr>
                      <a:r>
                        <a:rPr lang="en-US" sz="1600" u="sng" dirty="0">
                          <a:solidFill>
                            <a:srgbClr val="1155CC"/>
                          </a:solidFill>
                          <a:hlinkClick r:id="rId7">
                            <a:extLst>
                              <a:ext uri="{A12FA001-AC4F-418D-AE19-62706E023703}">
                                <ahyp:hlinkClr xmlns:ahyp="http://schemas.microsoft.com/office/drawing/2018/hyperlinkcolor" val="tx"/>
                              </a:ext>
                            </a:extLst>
                          </a:hlinkClick>
                        </a:rPr>
                        <a:t>https://app.beacontesting.com/login</a:t>
                      </a:r>
                      <a:r>
                        <a:rPr lang="en-US" sz="1600" dirty="0"/>
                        <a:t> </a:t>
                      </a:r>
                      <a:endParaRPr sz="1600" dirty="0"/>
                    </a:p>
                  </a:txBody>
                  <a:tcPr marL="91425" marR="91425" marT="91425" marB="91425"/>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E847744D-2E13-4D02-83C0-6CEC41B66140}"/>
              </a:ext>
            </a:extLst>
          </p:cNvPr>
          <p:cNvSpPr txBox="1"/>
          <p:nvPr/>
        </p:nvSpPr>
        <p:spPr>
          <a:xfrm>
            <a:off x="449600" y="5128180"/>
            <a:ext cx="11489099" cy="1228169"/>
          </a:xfrm>
          <a:prstGeom prst="rect">
            <a:avLst/>
          </a:prstGeom>
          <a:solidFill>
            <a:schemeClr val="accent2">
              <a:lumMod val="20000"/>
              <a:lumOff val="80000"/>
            </a:schemeClr>
          </a:solidFill>
          <a:ln>
            <a:solidFill>
              <a:schemeClr val="accent2"/>
            </a:solidFill>
          </a:ln>
        </p:spPr>
        <p:txBody>
          <a:bodyPr wrap="square" anchor="ctr" anchorCtr="0">
            <a:noAutofit/>
          </a:bodyPr>
          <a:lstStyle/>
          <a:p>
            <a:pPr algn="ctr"/>
            <a:r>
              <a:rPr lang="en-US" b="1"/>
              <a:t>The Shah Foundation has also created cheat sheets that district personnel can use to keep track of usernames and passwords for </a:t>
            </a:r>
            <a:r>
              <a:rPr lang="en-US" b="1">
                <a:hlinkClick r:id="rId8"/>
              </a:rPr>
              <a:t>Crush the </a:t>
            </a:r>
            <a:r>
              <a:rPr lang="en-US" b="1" err="1">
                <a:hlinkClick r:id="rId8"/>
              </a:rPr>
              <a:t>Cuve</a:t>
            </a:r>
            <a:r>
              <a:rPr lang="en-US" b="1"/>
              <a:t>, </a:t>
            </a:r>
            <a:r>
              <a:rPr lang="en-US" b="1">
                <a:hlinkClick r:id="rId9"/>
              </a:rPr>
              <a:t>Veritas Genetics</a:t>
            </a:r>
            <a:r>
              <a:rPr lang="en-US" b="1"/>
              <a:t>, and </a:t>
            </a:r>
            <a:r>
              <a:rPr lang="en-US" b="1">
                <a:hlinkClick r:id="rId10"/>
              </a:rPr>
              <a:t>Project Beacon</a:t>
            </a:r>
            <a:r>
              <a:rPr lang="en-US" b="1"/>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9F2C-09F8-45F6-A92B-E7614D01E775}"/>
              </a:ext>
            </a:extLst>
          </p:cNvPr>
          <p:cNvSpPr>
            <a:spLocks noGrp="1"/>
          </p:cNvSpPr>
          <p:nvPr>
            <p:ph type="title"/>
          </p:nvPr>
        </p:nvSpPr>
        <p:spPr/>
        <p:txBody>
          <a:bodyPr/>
          <a:lstStyle/>
          <a:p>
            <a:r>
              <a:rPr lang="en-US"/>
              <a:t>Open and Safe Schools website</a:t>
            </a:r>
          </a:p>
        </p:txBody>
      </p:sp>
      <p:sp>
        <p:nvSpPr>
          <p:cNvPr id="4" name="Slide Number Placeholder 3">
            <a:extLst>
              <a:ext uri="{FF2B5EF4-FFF2-40B4-BE49-F238E27FC236}">
                <a16:creationId xmlns:a16="http://schemas.microsoft.com/office/drawing/2014/main" id="{167DCAB0-0F81-4639-B16D-1B948BB587C1}"/>
              </a:ext>
            </a:extLst>
          </p:cNvPr>
          <p:cNvSpPr>
            <a:spLocks noGrp="1"/>
          </p:cNvSpPr>
          <p:nvPr>
            <p:ph type="sldNum" sz="quarter" idx="12"/>
          </p:nvPr>
        </p:nvSpPr>
        <p:spPr/>
        <p:txBody>
          <a:bodyPr/>
          <a:lstStyle/>
          <a:p>
            <a:fld id="{FF27229C-EC7B-4063-A33B-28A5E87E32ED}" type="slidenum">
              <a:rPr lang="zh-CN" altLang="en-US" smtClean="0"/>
              <a:pPr/>
              <a:t>22</a:t>
            </a:fld>
            <a:endParaRPr lang="zh-CN" altLang="en-US"/>
          </a:p>
        </p:txBody>
      </p:sp>
      <p:pic>
        <p:nvPicPr>
          <p:cNvPr id="8" name="Picture 7" descr="photo of the three phase communication plan document">
            <a:extLst>
              <a:ext uri="{FF2B5EF4-FFF2-40B4-BE49-F238E27FC236}">
                <a16:creationId xmlns:a16="http://schemas.microsoft.com/office/drawing/2014/main" id="{A872F614-4EAE-496E-BC40-C3EA54FB0B33}"/>
              </a:ext>
            </a:extLst>
          </p:cNvPr>
          <p:cNvPicPr>
            <a:picLocks noChangeAspect="1"/>
          </p:cNvPicPr>
          <p:nvPr/>
        </p:nvPicPr>
        <p:blipFill>
          <a:blip r:embed="rId2"/>
          <a:stretch>
            <a:fillRect/>
          </a:stretch>
        </p:blipFill>
        <p:spPr>
          <a:xfrm>
            <a:off x="7125732" y="1231501"/>
            <a:ext cx="3835498" cy="5212121"/>
          </a:xfrm>
          <a:prstGeom prst="rect">
            <a:avLst/>
          </a:prstGeom>
        </p:spPr>
      </p:pic>
      <p:sp>
        <p:nvSpPr>
          <p:cNvPr id="9" name="TextBox 8">
            <a:extLst>
              <a:ext uri="{FF2B5EF4-FFF2-40B4-BE49-F238E27FC236}">
                <a16:creationId xmlns:a16="http://schemas.microsoft.com/office/drawing/2014/main" id="{462C006B-4D12-428D-B5BB-199C7C74EA37}"/>
              </a:ext>
            </a:extLst>
          </p:cNvPr>
          <p:cNvSpPr txBox="1"/>
          <p:nvPr/>
        </p:nvSpPr>
        <p:spPr>
          <a:xfrm>
            <a:off x="457199" y="1264595"/>
            <a:ext cx="6420255" cy="4474723"/>
          </a:xfrm>
          <a:prstGeom prst="rect">
            <a:avLst/>
          </a:prstGeom>
          <a:noFill/>
        </p:spPr>
        <p:txBody>
          <a:bodyPr wrap="square" rtlCol="0">
            <a:noAutofit/>
          </a:bodyPr>
          <a:lstStyle/>
          <a:p>
            <a:pPr marL="285750" indent="-285750">
              <a:spcBef>
                <a:spcPts val="600"/>
              </a:spcBef>
              <a:spcAft>
                <a:spcPts val="600"/>
              </a:spcAft>
              <a:buFont typeface="Arial" panose="020B0604020202020204" pitchFamily="34" charset="0"/>
              <a:buChar char="•"/>
            </a:pPr>
            <a:r>
              <a:rPr lang="en-US" sz="2400">
                <a:solidFill>
                  <a:schemeClr val="bg2">
                    <a:lumMod val="10000"/>
                  </a:schemeClr>
                </a:solidFill>
                <a:hlinkClick r:id="rId3">
                  <a:extLst>
                    <a:ext uri="{A12FA001-AC4F-418D-AE19-62706E023703}">
                      <ahyp:hlinkClr xmlns:ahyp="http://schemas.microsoft.com/office/drawing/2018/hyperlinkcolor" val="tx"/>
                    </a:ext>
                  </a:extLst>
                </a:hlinkClick>
              </a:rPr>
              <a:t>www.openandsafeschools.org</a:t>
            </a:r>
            <a:r>
              <a:rPr lang="en-US" sz="2400">
                <a:solidFill>
                  <a:schemeClr val="bg2">
                    <a:lumMod val="10000"/>
                  </a:schemeClr>
                </a:solidFill>
              </a:rPr>
              <a:t> has </a:t>
            </a:r>
            <a:r>
              <a:rPr lang="en-US" sz="2400" b="1">
                <a:solidFill>
                  <a:schemeClr val="bg2">
                    <a:lumMod val="10000"/>
                  </a:schemeClr>
                </a:solidFill>
              </a:rPr>
              <a:t>vital information for schools that are launching/have launched their school testing program</a:t>
            </a:r>
            <a:r>
              <a:rPr lang="en-US" sz="2400">
                <a:solidFill>
                  <a:schemeClr val="bg2">
                    <a:lumMod val="10000"/>
                  </a:schemeClr>
                </a:solidFill>
              </a:rPr>
              <a:t>, including:</a:t>
            </a:r>
          </a:p>
          <a:p>
            <a:pPr marL="742950" lvl="1" indent="-285750">
              <a:spcBef>
                <a:spcPts val="600"/>
              </a:spcBef>
              <a:spcAft>
                <a:spcPts val="600"/>
              </a:spcAft>
              <a:buFont typeface="Arial" panose="020B0604020202020204" pitchFamily="34" charset="0"/>
              <a:buChar char="•"/>
            </a:pPr>
            <a:r>
              <a:rPr lang="en-US" sz="2400" b="1">
                <a:solidFill>
                  <a:schemeClr val="bg2">
                    <a:lumMod val="10000"/>
                  </a:schemeClr>
                </a:solidFill>
              </a:rPr>
              <a:t>Sample communication plans </a:t>
            </a:r>
            <a:r>
              <a:rPr lang="en-US" sz="2400">
                <a:solidFill>
                  <a:schemeClr val="bg2">
                    <a:lumMod val="10000"/>
                  </a:schemeClr>
                </a:solidFill>
              </a:rPr>
              <a:t>that highlight key messages for students, families, educators and school staff</a:t>
            </a:r>
          </a:p>
          <a:p>
            <a:pPr marL="742950" lvl="1" indent="-285750">
              <a:spcBef>
                <a:spcPts val="600"/>
              </a:spcBef>
              <a:spcAft>
                <a:spcPts val="600"/>
              </a:spcAft>
              <a:buFont typeface="Arial" panose="020B0604020202020204" pitchFamily="34" charset="0"/>
              <a:buChar char="•"/>
            </a:pPr>
            <a:r>
              <a:rPr lang="en-US" sz="2400">
                <a:solidFill>
                  <a:schemeClr val="bg2">
                    <a:lumMod val="10000"/>
                  </a:schemeClr>
                </a:solidFill>
              </a:rPr>
              <a:t>Template </a:t>
            </a:r>
            <a:r>
              <a:rPr lang="en-US" sz="2400" b="1">
                <a:solidFill>
                  <a:schemeClr val="bg2">
                    <a:lumMod val="10000"/>
                  </a:schemeClr>
                </a:solidFill>
              </a:rPr>
              <a:t>program FAQs</a:t>
            </a:r>
          </a:p>
          <a:p>
            <a:pPr marL="742950" lvl="1" indent="-285750">
              <a:spcBef>
                <a:spcPts val="600"/>
              </a:spcBef>
              <a:spcAft>
                <a:spcPts val="600"/>
              </a:spcAft>
              <a:buFont typeface="Arial" panose="020B0604020202020204" pitchFamily="34" charset="0"/>
              <a:buChar char="•"/>
            </a:pPr>
            <a:r>
              <a:rPr lang="en-US" sz="2400">
                <a:solidFill>
                  <a:schemeClr val="bg2">
                    <a:lumMod val="10000"/>
                  </a:schemeClr>
                </a:solidFill>
              </a:rPr>
              <a:t>Example </a:t>
            </a:r>
            <a:r>
              <a:rPr lang="en-US" sz="2400" b="1">
                <a:solidFill>
                  <a:schemeClr val="bg2">
                    <a:lumMod val="10000"/>
                  </a:schemeClr>
                </a:solidFill>
              </a:rPr>
              <a:t>webinars</a:t>
            </a:r>
          </a:p>
          <a:p>
            <a:pPr marL="742950" lvl="1" indent="-285750">
              <a:spcBef>
                <a:spcPts val="600"/>
              </a:spcBef>
              <a:spcAft>
                <a:spcPts val="600"/>
              </a:spcAft>
              <a:buFont typeface="Arial" panose="020B0604020202020204" pitchFamily="34" charset="0"/>
              <a:buChar char="•"/>
            </a:pPr>
            <a:r>
              <a:rPr lang="en-US" sz="2400" b="1">
                <a:solidFill>
                  <a:schemeClr val="bg2">
                    <a:lumMod val="10000"/>
                  </a:schemeClr>
                </a:solidFill>
              </a:rPr>
              <a:t>Peer-to-peer</a:t>
            </a:r>
            <a:r>
              <a:rPr lang="en-US" sz="2400">
                <a:solidFill>
                  <a:schemeClr val="bg2">
                    <a:lumMod val="10000"/>
                  </a:schemeClr>
                </a:solidFill>
              </a:rPr>
              <a:t> sharing resources</a:t>
            </a:r>
          </a:p>
        </p:txBody>
      </p:sp>
    </p:spTree>
    <p:extLst>
      <p:ext uri="{BB962C8B-B14F-4D97-AF65-F5344CB8AC3E}">
        <p14:creationId xmlns:p14="http://schemas.microsoft.com/office/powerpoint/2010/main" val="190360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06</a:t>
            </a:r>
            <a:endParaRPr lang="zh-CN" altLang="en-US" sz="6000">
              <a:solidFill>
                <a:schemeClr val="bg1"/>
              </a:solidFill>
              <a:latin typeface="Segoe SemiBold" panose="020B0703040204020203" pitchFamily="34" charset="0"/>
              <a:cs typeface="Segoe SemiBold" panose="020B0703040204020203" pitchFamily="34" charset="0"/>
            </a:endParaRP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panose="020B0604020202020204" pitchFamily="34" charset="0"/>
              </a:rPr>
              <a:t>Next steps</a:t>
            </a:r>
            <a:endParaRPr lang="zh-CN" altLang="en-US" sz="4000">
              <a:solidFill>
                <a:schemeClr val="accent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97555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0BFC-95F8-4094-8A9B-164702731C1E}"/>
              </a:ext>
            </a:extLst>
          </p:cNvPr>
          <p:cNvSpPr>
            <a:spLocks noGrp="1"/>
          </p:cNvSpPr>
          <p:nvPr>
            <p:ph type="title"/>
          </p:nvPr>
        </p:nvSpPr>
        <p:spPr/>
        <p:txBody>
          <a:bodyPr/>
          <a:lstStyle/>
          <a:p>
            <a:r>
              <a:rPr lang="en-US"/>
              <a:t>Important links	on DESE website</a:t>
            </a:r>
          </a:p>
        </p:txBody>
      </p:sp>
      <p:sp>
        <p:nvSpPr>
          <p:cNvPr id="3" name="Content Placeholder 2">
            <a:extLst>
              <a:ext uri="{FF2B5EF4-FFF2-40B4-BE49-F238E27FC236}">
                <a16:creationId xmlns:a16="http://schemas.microsoft.com/office/drawing/2014/main" id="{956DBDDB-CE71-4810-8FD3-BA2BEFFF18CB}"/>
              </a:ext>
            </a:extLst>
          </p:cNvPr>
          <p:cNvSpPr>
            <a:spLocks noGrp="1"/>
          </p:cNvSpPr>
          <p:nvPr>
            <p:ph idx="1"/>
          </p:nvPr>
        </p:nvSpPr>
        <p:spPr/>
        <p:txBody>
          <a:bodyPr/>
          <a:lstStyle/>
          <a:p>
            <a:r>
              <a:rPr lang="en-US" sz="2400" b="1"/>
              <a:t>Order supplies: </a:t>
            </a:r>
            <a:r>
              <a:rPr lang="en-US" sz="2400" b="0">
                <a:solidFill>
                  <a:schemeClr val="accent1">
                    <a:lumMod val="50000"/>
                  </a:schemeClr>
                </a:solidFill>
                <a:latin typeface="Segoe UI" panose="020B0502040204020203" pitchFamily="34" charset="0"/>
                <a:cs typeface="Segoe UI" panose="020B0502040204020203" pitchFamily="34" charset="0"/>
              </a:rPr>
              <a:t>cich-ma.zendesk.com</a:t>
            </a:r>
            <a:endParaRPr lang="en-US" sz="2400" b="1"/>
          </a:p>
          <a:p>
            <a:r>
              <a:rPr lang="en-US" sz="2400" b="1"/>
              <a:t>COVID-19 Testing Program</a:t>
            </a:r>
            <a:r>
              <a:rPr lang="en-US" sz="2400"/>
              <a:t>: </a:t>
            </a:r>
            <a:r>
              <a:rPr lang="en-US" sz="2400">
                <a:hlinkClick r:id="rId2"/>
              </a:rPr>
              <a:t>https://www.doe.mass.edu/covid19/testing/</a:t>
            </a:r>
            <a:r>
              <a:rPr lang="en-US" sz="2400"/>
              <a:t>  </a:t>
            </a:r>
          </a:p>
          <a:p>
            <a:pPr lvl="1"/>
            <a:r>
              <a:rPr lang="en-US" sz="2000"/>
              <a:t>Authorized School Application</a:t>
            </a:r>
          </a:p>
          <a:p>
            <a:pPr lvl="1"/>
            <a:r>
              <a:rPr lang="en-US" sz="2000"/>
              <a:t>COVID-19 Testing FAQs</a:t>
            </a:r>
          </a:p>
          <a:p>
            <a:pPr lvl="1"/>
            <a:r>
              <a:rPr lang="en-US" sz="2000"/>
              <a:t>Webinar recordings and slides</a:t>
            </a:r>
            <a:endParaRPr lang="en-US" sz="1600"/>
          </a:p>
          <a:p>
            <a:pPr lvl="1"/>
            <a:r>
              <a:rPr lang="en-US" sz="2000"/>
              <a:t>Consent forms and parent letters</a:t>
            </a:r>
          </a:p>
          <a:p>
            <a:r>
              <a:rPr lang="en-US" sz="2400" b="1"/>
              <a:t>On the Desktop</a:t>
            </a:r>
            <a:r>
              <a:rPr lang="en-US" sz="2400"/>
              <a:t>: </a:t>
            </a:r>
            <a:r>
              <a:rPr lang="en-US" sz="2400">
                <a:hlinkClick r:id="rId3"/>
              </a:rPr>
              <a:t>https://www.doe.mass.edu/covid19/on-desktop.html</a:t>
            </a:r>
            <a:r>
              <a:rPr lang="en-US" sz="2400"/>
              <a:t> </a:t>
            </a:r>
          </a:p>
          <a:p>
            <a:pPr lvl="1"/>
            <a:r>
              <a:rPr lang="en-US" sz="2000"/>
              <a:t>Protocols for Responding to COVID-19 Scenarios</a:t>
            </a:r>
          </a:p>
          <a:p>
            <a:pPr lvl="1"/>
            <a:r>
              <a:rPr lang="en-US" sz="2000"/>
              <a:t>Protocols Flowcharts</a:t>
            </a:r>
          </a:p>
          <a:p>
            <a:r>
              <a:rPr lang="en-US" sz="2400" b="1"/>
              <a:t>General FAQs</a:t>
            </a:r>
            <a:r>
              <a:rPr lang="en-US" sz="2400"/>
              <a:t>: </a:t>
            </a:r>
            <a:r>
              <a:rPr lang="en-US" sz="2400">
                <a:hlinkClick r:id="rId4"/>
              </a:rPr>
              <a:t>https://www.doe.mass.edu/covid19/faq/</a:t>
            </a:r>
            <a:r>
              <a:rPr lang="en-US" sz="2400"/>
              <a:t> </a:t>
            </a:r>
          </a:p>
          <a:p>
            <a:pPr lvl="1"/>
            <a:r>
              <a:rPr lang="en-US" sz="2000"/>
              <a:t>Protocols and other reopening FAQs (also sent out in the </a:t>
            </a:r>
            <a:r>
              <a:rPr lang="en-US" sz="2000">
                <a:hlinkClick r:id="rId5"/>
              </a:rPr>
              <a:t>Commissioner’s Weekly Update</a:t>
            </a:r>
            <a:r>
              <a:rPr lang="en-US" sz="2000"/>
              <a:t>)</a:t>
            </a:r>
          </a:p>
          <a:p>
            <a:endParaRPr lang="en-US" sz="2400" b="1"/>
          </a:p>
        </p:txBody>
      </p:sp>
      <p:sp>
        <p:nvSpPr>
          <p:cNvPr id="4" name="Slide Number Placeholder 3">
            <a:extLst>
              <a:ext uri="{FF2B5EF4-FFF2-40B4-BE49-F238E27FC236}">
                <a16:creationId xmlns:a16="http://schemas.microsoft.com/office/drawing/2014/main" id="{6D9F64AA-C1F3-425B-A69B-8902EE934784}"/>
              </a:ext>
            </a:extLst>
          </p:cNvPr>
          <p:cNvSpPr>
            <a:spLocks noGrp="1"/>
          </p:cNvSpPr>
          <p:nvPr>
            <p:ph type="sldNum" sz="quarter" idx="12"/>
          </p:nvPr>
        </p:nvSpPr>
        <p:spPr/>
        <p:txBody>
          <a:bodyPr/>
          <a:lstStyle/>
          <a:p>
            <a:fld id="{FF27229C-EC7B-4063-A33B-28A5E87E32ED}" type="slidenum">
              <a:rPr lang="zh-CN" altLang="en-US" smtClean="0"/>
              <a:pPr/>
              <a:t>24</a:t>
            </a:fld>
            <a:endParaRPr lang="zh-CN" altLang="en-US"/>
          </a:p>
        </p:txBody>
      </p:sp>
    </p:spTree>
    <p:extLst>
      <p:ext uri="{BB962C8B-B14F-4D97-AF65-F5344CB8AC3E}">
        <p14:creationId xmlns:p14="http://schemas.microsoft.com/office/powerpoint/2010/main" val="883736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3062-01D7-4D11-A0A0-53164B0AF362}"/>
              </a:ext>
            </a:extLst>
          </p:cNvPr>
          <p:cNvSpPr>
            <a:spLocks noGrp="1"/>
          </p:cNvSpPr>
          <p:nvPr>
            <p:ph type="title"/>
          </p:nvPr>
        </p:nvSpPr>
        <p:spPr/>
        <p:txBody>
          <a:bodyPr/>
          <a:lstStyle/>
          <a:p>
            <a:r>
              <a:rPr lang="en-US"/>
              <a:t>Have a question? Need help?</a:t>
            </a:r>
          </a:p>
        </p:txBody>
      </p:sp>
      <p:sp>
        <p:nvSpPr>
          <p:cNvPr id="3" name="Content Placeholder 2">
            <a:extLst>
              <a:ext uri="{FF2B5EF4-FFF2-40B4-BE49-F238E27FC236}">
                <a16:creationId xmlns:a16="http://schemas.microsoft.com/office/drawing/2014/main" id="{1FFC714F-047A-4C99-B028-A648C20328D9}"/>
              </a:ext>
            </a:extLst>
          </p:cNvPr>
          <p:cNvSpPr>
            <a:spLocks noGrp="1"/>
          </p:cNvSpPr>
          <p:nvPr>
            <p:ph idx="1"/>
          </p:nvPr>
        </p:nvSpPr>
        <p:spPr/>
        <p:txBody>
          <a:bodyPr vert="horz" lIns="91440" tIns="45720" rIns="91440" bIns="45720" rtlCol="0" anchor="t">
            <a:noAutofit/>
          </a:bodyPr>
          <a:lstStyle/>
          <a:p>
            <a:r>
              <a:rPr lang="en-US">
                <a:latin typeface="Segoe UI"/>
                <a:cs typeface="Segoe UI"/>
              </a:rPr>
              <a:t>Here’s how to get in touch:</a:t>
            </a:r>
          </a:p>
          <a:p>
            <a:pPr lvl="1"/>
            <a:r>
              <a:rPr lang="en-US" b="1">
                <a:latin typeface="Segoe UI"/>
                <a:cs typeface="Segoe UI"/>
              </a:rPr>
              <a:t>First, contact your Program Coordinator</a:t>
            </a:r>
          </a:p>
          <a:p>
            <a:pPr lvl="2"/>
            <a:r>
              <a:rPr lang="en-US" sz="2000">
                <a:latin typeface="Segoe UI"/>
                <a:cs typeface="Segoe UI"/>
              </a:rPr>
              <a:t>They are your best first line of defense. </a:t>
            </a:r>
          </a:p>
          <a:p>
            <a:pPr lvl="1"/>
            <a:r>
              <a:rPr lang="en-US" b="1">
                <a:latin typeface="Segoe UI"/>
                <a:cs typeface="Segoe UI"/>
              </a:rPr>
              <a:t>If you don’t hear back, contact CIC support</a:t>
            </a:r>
          </a:p>
          <a:p>
            <a:pPr lvl="2"/>
            <a:r>
              <a:rPr lang="en-US" sz="2000">
                <a:latin typeface="Segoe UI"/>
                <a:cs typeface="Segoe UI"/>
                <a:hlinkClick r:id="rId2"/>
              </a:rPr>
              <a:t>support@cic-health.com</a:t>
            </a:r>
            <a:r>
              <a:rPr lang="en-US" sz="2000">
                <a:latin typeface="Segoe UI"/>
                <a:cs typeface="Segoe UI"/>
              </a:rPr>
              <a:t> </a:t>
            </a:r>
            <a:endParaRPr lang="en-US" sz="2000" i="1">
              <a:highlight>
                <a:srgbClr val="FFFF00"/>
              </a:highlight>
              <a:latin typeface="Segoe UI"/>
              <a:cs typeface="Segoe UI"/>
            </a:endParaRPr>
          </a:p>
          <a:p>
            <a:pPr lvl="2"/>
            <a:r>
              <a:rPr lang="en-US" sz="2000">
                <a:latin typeface="Segoe UI"/>
                <a:cs typeface="Segoe UI"/>
              </a:rPr>
              <a:t>Please allow a few hours for a response during the next few weeks</a:t>
            </a:r>
          </a:p>
          <a:p>
            <a:pPr lvl="1"/>
            <a:r>
              <a:rPr lang="en-US" b="1">
                <a:latin typeface="Segoe UI"/>
                <a:cs typeface="Segoe UI"/>
              </a:rPr>
              <a:t>Still don’t have what you need? Send us a note!</a:t>
            </a:r>
          </a:p>
          <a:p>
            <a:pPr lvl="2"/>
            <a:r>
              <a:rPr lang="en-US" sz="2000">
                <a:latin typeface="Segoe UI"/>
                <a:cs typeface="Segoe UI"/>
              </a:rPr>
              <a:t>DESE: </a:t>
            </a:r>
            <a:r>
              <a:rPr lang="en-US" sz="2000">
                <a:latin typeface="Segoe UI"/>
                <a:cs typeface="Segoe UI"/>
                <a:hlinkClick r:id="rId3"/>
              </a:rPr>
              <a:t>k12covid19testing@mass.gov</a:t>
            </a:r>
            <a:r>
              <a:rPr lang="en-US" sz="2000">
                <a:latin typeface="Segoe UI"/>
                <a:cs typeface="Segoe UI"/>
              </a:rPr>
              <a:t>  </a:t>
            </a:r>
            <a:endParaRPr lang="en-US" sz="2000"/>
          </a:p>
          <a:p>
            <a:pPr lvl="2"/>
            <a:r>
              <a:rPr lang="en-US" sz="2000">
                <a:latin typeface="Segoe UI"/>
                <a:cs typeface="Segoe UI"/>
              </a:rPr>
              <a:t>Shah Foundation:</a:t>
            </a:r>
            <a:r>
              <a:rPr lang="en-US" sz="2000" b="1">
                <a:latin typeface="Segoe UI"/>
                <a:cs typeface="Segoe UI"/>
              </a:rPr>
              <a:t> </a:t>
            </a:r>
            <a:r>
              <a:rPr lang="en-US" sz="2000">
                <a:latin typeface="Segoe UI"/>
                <a:cs typeface="Segoe UI"/>
                <a:hlinkClick r:id="rId4"/>
              </a:rPr>
              <a:t>CovidEdTesting@ShahFoundation.org</a:t>
            </a:r>
            <a:endParaRPr lang="en-US" sz="2000">
              <a:latin typeface="Segoe UI"/>
              <a:cs typeface="Segoe UI"/>
            </a:endParaRPr>
          </a:p>
          <a:p>
            <a:endParaRPr lang="en-US"/>
          </a:p>
        </p:txBody>
      </p:sp>
      <p:sp>
        <p:nvSpPr>
          <p:cNvPr id="4" name="Slide Number Placeholder 3">
            <a:extLst>
              <a:ext uri="{FF2B5EF4-FFF2-40B4-BE49-F238E27FC236}">
                <a16:creationId xmlns:a16="http://schemas.microsoft.com/office/drawing/2014/main" id="{81DCEC29-AC5A-405B-AF9F-F9CB0836661C}"/>
              </a:ext>
            </a:extLst>
          </p:cNvPr>
          <p:cNvSpPr>
            <a:spLocks noGrp="1"/>
          </p:cNvSpPr>
          <p:nvPr>
            <p:ph type="sldNum" sz="quarter" idx="12"/>
          </p:nvPr>
        </p:nvSpPr>
        <p:spPr/>
        <p:txBody>
          <a:bodyPr/>
          <a:lstStyle/>
          <a:p>
            <a:fld id="{FF27229C-EC7B-4063-A33B-28A5E87E32ED}" type="slidenum">
              <a:rPr lang="zh-CN" altLang="en-US" smtClean="0"/>
              <a:pPr/>
              <a:t>25</a:t>
            </a:fld>
            <a:endParaRPr lang="zh-CN" altLang="en-US"/>
          </a:p>
        </p:txBody>
      </p:sp>
      <p:sp>
        <p:nvSpPr>
          <p:cNvPr id="5" name="Rectangle 4">
            <a:extLst>
              <a:ext uri="{FF2B5EF4-FFF2-40B4-BE49-F238E27FC236}">
                <a16:creationId xmlns:a16="http://schemas.microsoft.com/office/drawing/2014/main" id="{56F965E9-5B12-47E4-BA02-3D61DF85D28B}"/>
              </a:ext>
            </a:extLst>
          </p:cNvPr>
          <p:cNvSpPr/>
          <p:nvPr/>
        </p:nvSpPr>
        <p:spPr>
          <a:xfrm>
            <a:off x="8777980" y="4351883"/>
            <a:ext cx="3160735" cy="17983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Please note</a:t>
            </a:r>
            <a:r>
              <a:rPr lang="en-US" b="1">
                <a:solidFill>
                  <a:prstClr val="black"/>
                </a:solidFill>
                <a:latin typeface="Calibri" panose="020F0502020204030204"/>
              </a:rPr>
              <a:t>:</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If you need help, please reach out as early as possible. All teams are experiencing a high volume and the sooner we hear from you the better. </a:t>
            </a:r>
          </a:p>
        </p:txBody>
      </p:sp>
    </p:spTree>
    <p:extLst>
      <p:ext uri="{BB962C8B-B14F-4D97-AF65-F5344CB8AC3E}">
        <p14:creationId xmlns:p14="http://schemas.microsoft.com/office/powerpoint/2010/main" val="23832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Recap of Pooled Testing Program"/>
          <p:cNvGrpSpPr/>
          <p:nvPr/>
        </p:nvGrpSpPr>
        <p:grpSpPr>
          <a:xfrm>
            <a:off x="3061062" y="521310"/>
            <a:ext cx="8839199" cy="1793447"/>
            <a:chOff x="3061064" y="188784"/>
            <a:chExt cx="8839199" cy="1793447"/>
          </a:xfrm>
        </p:grpSpPr>
        <p:sp>
          <p:nvSpPr>
            <p:cNvPr id="8" name="矩形 7">
              <a:extLst>
                <a:ext uri="{FF2B5EF4-FFF2-40B4-BE49-F238E27FC236}">
                  <a16:creationId xmlns:a16="http://schemas.microsoft.com/office/drawing/2014/main" id="{C0795994-20AF-4E22-89F5-60153C5543DF}"/>
                </a:ext>
              </a:extLst>
            </p:cNvPr>
            <p:cNvSpPr/>
            <p:nvPr/>
          </p:nvSpPr>
          <p:spPr>
            <a:xfrm>
              <a:off x="3061064" y="188784"/>
              <a:ext cx="809458" cy="809458"/>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01</a:t>
              </a:r>
              <a:endParaRPr lang="zh-CN" altLang="en-US" sz="3200">
                <a:latin typeface="+mj-lt"/>
                <a:cs typeface="Segoe SemiBold" panose="020B0703040204020203" pitchFamily="34" charset="0"/>
              </a:endParaRPr>
            </a:p>
          </p:txBody>
        </p:sp>
        <p:sp>
          <p:nvSpPr>
            <p:cNvPr id="9" name="文本框 8">
              <a:extLst>
                <a:ext uri="{FF2B5EF4-FFF2-40B4-BE49-F238E27FC236}">
                  <a16:creationId xmlns:a16="http://schemas.microsoft.com/office/drawing/2014/main" id="{73115394-DBAC-4972-899F-89A1E17FA883}"/>
                </a:ext>
              </a:extLst>
            </p:cNvPr>
            <p:cNvSpPr txBox="1"/>
            <p:nvPr/>
          </p:nvSpPr>
          <p:spPr>
            <a:xfrm>
              <a:off x="3918853" y="1172773"/>
              <a:ext cx="7981410" cy="809458"/>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cs typeface="Arial"/>
                </a:rPr>
                <a:t>Scheduling vaccine clinics</a:t>
              </a:r>
              <a:endParaRPr lang="zh-CN" altLang="en-US" sz="3200">
                <a:solidFill>
                  <a:schemeClr val="accent1">
                    <a:lumMod val="50000"/>
                  </a:schemeClr>
                </a:solidFill>
                <a:latin typeface="+mj-lt"/>
                <a:cs typeface="Arial"/>
              </a:endParaRPr>
            </a:p>
          </p:txBody>
        </p:sp>
      </p:grpSp>
      <p:grpSp>
        <p:nvGrpSpPr>
          <p:cNvPr id="21" name="Group 20" descr="District Responsibilities"/>
          <p:cNvGrpSpPr/>
          <p:nvPr/>
        </p:nvGrpSpPr>
        <p:grpSpPr>
          <a:xfrm>
            <a:off x="3061062" y="4532339"/>
            <a:ext cx="8839200" cy="809459"/>
            <a:chOff x="3061063" y="1873080"/>
            <a:chExt cx="8839200" cy="809459"/>
          </a:xfrm>
        </p:grpSpPr>
        <p:sp>
          <p:nvSpPr>
            <p:cNvPr id="10" name="矩形 9">
              <a:extLst>
                <a:ext uri="{FF2B5EF4-FFF2-40B4-BE49-F238E27FC236}">
                  <a16:creationId xmlns:a16="http://schemas.microsoft.com/office/drawing/2014/main" id="{8F780B69-F97B-4D0D-8F5F-78444E7DF0F0}"/>
                </a:ext>
              </a:extLst>
            </p:cNvPr>
            <p:cNvSpPr/>
            <p:nvPr/>
          </p:nvSpPr>
          <p:spPr>
            <a:xfrm>
              <a:off x="3061063" y="1873080"/>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05</a:t>
              </a:r>
              <a:endParaRPr lang="zh-CN" altLang="en-US" sz="3200">
                <a:latin typeface="+mj-lt"/>
                <a:cs typeface="Segoe SemiBold" panose="020B0703040204020203" pitchFamily="34" charset="0"/>
              </a:endParaRPr>
            </a:p>
          </p:txBody>
        </p:sp>
        <p:sp>
          <p:nvSpPr>
            <p:cNvPr id="11" name="文本框 10">
              <a:extLst>
                <a:ext uri="{FF2B5EF4-FFF2-40B4-BE49-F238E27FC236}">
                  <a16:creationId xmlns:a16="http://schemas.microsoft.com/office/drawing/2014/main" id="{EBB88417-3982-47EE-8B46-D25117B6C604}"/>
                </a:ext>
              </a:extLst>
            </p:cNvPr>
            <p:cNvSpPr txBox="1"/>
            <p:nvPr/>
          </p:nvSpPr>
          <p:spPr>
            <a:xfrm>
              <a:off x="3918853" y="1873080"/>
              <a:ext cx="7981410" cy="809459"/>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cs typeface="Arial" panose="020B0604020202020204" pitchFamily="34" charset="0"/>
                </a:rPr>
                <a:t>Shah Family Foundation resources</a:t>
              </a:r>
            </a:p>
          </p:txBody>
        </p:sp>
      </p:grpSp>
      <p:grpSp>
        <p:nvGrpSpPr>
          <p:cNvPr id="24" name="Group 23" descr="Next Steps"/>
          <p:cNvGrpSpPr/>
          <p:nvPr/>
        </p:nvGrpSpPr>
        <p:grpSpPr>
          <a:xfrm>
            <a:off x="3061059" y="5570763"/>
            <a:ext cx="8839202" cy="809459"/>
            <a:chOff x="3063333" y="5566136"/>
            <a:chExt cx="8839202" cy="809459"/>
          </a:xfrm>
        </p:grpSpPr>
        <p:sp>
          <p:nvSpPr>
            <p:cNvPr id="16" name="矩形 13">
              <a:extLst>
                <a:ext uri="{FF2B5EF4-FFF2-40B4-BE49-F238E27FC236}">
                  <a16:creationId xmlns:a16="http://schemas.microsoft.com/office/drawing/2014/main" id="{DF81D714-3905-427B-B5F8-783DEB3D0A2D}"/>
                </a:ext>
              </a:extLst>
            </p:cNvPr>
            <p:cNvSpPr/>
            <p:nvPr/>
          </p:nvSpPr>
          <p:spPr>
            <a:xfrm>
              <a:off x="3063333" y="5566136"/>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06</a:t>
              </a:r>
              <a:endParaRPr lang="zh-CN" altLang="en-US" sz="3200">
                <a:latin typeface="+mj-lt"/>
                <a:cs typeface="Segoe SemiBold" panose="020B0703040204020203" pitchFamily="34" charset="0"/>
              </a:endParaRPr>
            </a:p>
          </p:txBody>
        </p:sp>
        <p:sp>
          <p:nvSpPr>
            <p:cNvPr id="17" name="文本框 14">
              <a:extLst>
                <a:ext uri="{FF2B5EF4-FFF2-40B4-BE49-F238E27FC236}">
                  <a16:creationId xmlns:a16="http://schemas.microsoft.com/office/drawing/2014/main" id="{9440FE6B-2417-4F54-8A87-259875C67EB3}"/>
                </a:ext>
              </a:extLst>
            </p:cNvPr>
            <p:cNvSpPr txBox="1"/>
            <p:nvPr/>
          </p:nvSpPr>
          <p:spPr>
            <a:xfrm>
              <a:off x="3921125" y="5616923"/>
              <a:ext cx="7981410" cy="758672"/>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ea typeface="Segoe UI Black"/>
                  <a:cs typeface="Arial"/>
                </a:rPr>
                <a:t>Next Steps</a:t>
              </a:r>
              <a:endParaRPr lang="en-US" altLang="zh-CN" sz="3200">
                <a:solidFill>
                  <a:schemeClr val="accent1">
                    <a:lumMod val="50000"/>
                  </a:schemeClr>
                </a:solidFill>
                <a:latin typeface="+mj-lt"/>
                <a:cs typeface="Arial" panose="020B0604020202020204" pitchFamily="34" charset="0"/>
              </a:endParaRPr>
            </a:p>
          </p:txBody>
        </p:sp>
      </p:grpSp>
      <p:sp>
        <p:nvSpPr>
          <p:cNvPr id="2" name="Title 1">
            <a:extLst>
              <a:ext uri="{FF2B5EF4-FFF2-40B4-BE49-F238E27FC236}">
                <a16:creationId xmlns:a16="http://schemas.microsoft.com/office/drawing/2014/main" id="{C10B6439-896A-4327-BA37-401DCC59F3AC}"/>
              </a:ext>
            </a:extLst>
          </p:cNvPr>
          <p:cNvSpPr>
            <a:spLocks noGrp="1"/>
          </p:cNvSpPr>
          <p:nvPr>
            <p:ph type="title" idx="4294967295"/>
          </p:nvPr>
        </p:nvSpPr>
        <p:spPr>
          <a:xfrm>
            <a:off x="290620" y="2832511"/>
            <a:ext cx="2526792" cy="1325563"/>
          </a:xfrm>
        </p:spPr>
        <p:txBody>
          <a:bodyPr/>
          <a:lstStyle/>
          <a:p>
            <a:pPr rtl="0" eaLnBrk="1" latinLnBrk="0" hangingPunct="1"/>
            <a:r>
              <a:rPr lang="en-US" sz="3200" kern="1200">
                <a:solidFill>
                  <a:srgbClr val="FFFFFF"/>
                </a:solidFill>
                <a:effectLst/>
                <a:latin typeface="Segoe SemiBold" panose="020B0703040204020203"/>
                <a:ea typeface="Segoe UI Black" panose="020B0A02040204020203" pitchFamily="34" charset="0"/>
                <a:cs typeface="Segoe SemiBold" panose="020B0703040204020203"/>
              </a:rPr>
              <a:t>CONTENTS</a:t>
            </a:r>
            <a:endParaRPr lang="en-US">
              <a:effectLst/>
            </a:endParaRPr>
          </a:p>
        </p:txBody>
      </p:sp>
      <p:sp>
        <p:nvSpPr>
          <p:cNvPr id="13" name="矩形 7">
            <a:extLst>
              <a:ext uri="{FF2B5EF4-FFF2-40B4-BE49-F238E27FC236}">
                <a16:creationId xmlns:a16="http://schemas.microsoft.com/office/drawing/2014/main" id="{78100357-6D62-4EA8-9540-D45BE9FE7C94}"/>
              </a:ext>
            </a:extLst>
          </p:cNvPr>
          <p:cNvSpPr/>
          <p:nvPr/>
        </p:nvSpPr>
        <p:spPr>
          <a:xfrm>
            <a:off x="3061062" y="1523712"/>
            <a:ext cx="809458" cy="809458"/>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02</a:t>
            </a:r>
            <a:endParaRPr lang="zh-CN" altLang="en-US" sz="3200">
              <a:latin typeface="+mj-lt"/>
              <a:cs typeface="Segoe SemiBold" panose="020B0703040204020203" pitchFamily="34" charset="0"/>
            </a:endParaRPr>
          </a:p>
        </p:txBody>
      </p:sp>
      <p:grpSp>
        <p:nvGrpSpPr>
          <p:cNvPr id="15" name="Group 14" descr="District Responsibilities">
            <a:extLst>
              <a:ext uri="{FF2B5EF4-FFF2-40B4-BE49-F238E27FC236}">
                <a16:creationId xmlns:a16="http://schemas.microsoft.com/office/drawing/2014/main" id="{D610C62B-882E-4C2C-B206-5975DE3EAD67}"/>
              </a:ext>
            </a:extLst>
          </p:cNvPr>
          <p:cNvGrpSpPr/>
          <p:nvPr/>
        </p:nvGrpSpPr>
        <p:grpSpPr>
          <a:xfrm>
            <a:off x="3061062" y="2502573"/>
            <a:ext cx="8839200" cy="809459"/>
            <a:chOff x="3061063" y="1873080"/>
            <a:chExt cx="8839200" cy="809459"/>
          </a:xfrm>
        </p:grpSpPr>
        <p:sp>
          <p:nvSpPr>
            <p:cNvPr id="19" name="矩形 9">
              <a:extLst>
                <a:ext uri="{FF2B5EF4-FFF2-40B4-BE49-F238E27FC236}">
                  <a16:creationId xmlns:a16="http://schemas.microsoft.com/office/drawing/2014/main" id="{8110CF0A-AB21-4DAA-A5DB-3E80ACA38189}"/>
                </a:ext>
              </a:extLst>
            </p:cNvPr>
            <p:cNvSpPr/>
            <p:nvPr/>
          </p:nvSpPr>
          <p:spPr>
            <a:xfrm>
              <a:off x="3061063" y="1873080"/>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03</a:t>
              </a:r>
              <a:endParaRPr lang="zh-CN" altLang="en-US" sz="3200">
                <a:latin typeface="+mj-lt"/>
                <a:cs typeface="Segoe SemiBold" panose="020B0703040204020203" pitchFamily="34" charset="0"/>
              </a:endParaRPr>
            </a:p>
          </p:txBody>
        </p:sp>
        <p:sp>
          <p:nvSpPr>
            <p:cNvPr id="20" name="文本框 10">
              <a:extLst>
                <a:ext uri="{FF2B5EF4-FFF2-40B4-BE49-F238E27FC236}">
                  <a16:creationId xmlns:a16="http://schemas.microsoft.com/office/drawing/2014/main" id="{4AC86498-4DD2-452B-A24D-96302835938B}"/>
                </a:ext>
              </a:extLst>
            </p:cNvPr>
            <p:cNvSpPr txBox="1"/>
            <p:nvPr/>
          </p:nvSpPr>
          <p:spPr>
            <a:xfrm>
              <a:off x="3918853" y="1873080"/>
              <a:ext cx="7981410" cy="809459"/>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ea typeface="Segoe UI Black"/>
                  <a:cs typeface="Arial"/>
                </a:rPr>
                <a:t>BinaxNOW and Program updates</a:t>
              </a:r>
              <a:endParaRPr lang="en-US" altLang="zh-CN" sz="3200">
                <a:solidFill>
                  <a:schemeClr val="accent1">
                    <a:lumMod val="50000"/>
                  </a:schemeClr>
                </a:solidFill>
                <a:latin typeface="+mj-lt"/>
                <a:cs typeface="Arial" panose="020B0604020202020204" pitchFamily="34" charset="0"/>
              </a:endParaRPr>
            </a:p>
          </p:txBody>
        </p:sp>
      </p:grpSp>
      <p:grpSp>
        <p:nvGrpSpPr>
          <p:cNvPr id="22" name="Group 21" descr="Next Steps">
            <a:extLst>
              <a:ext uri="{FF2B5EF4-FFF2-40B4-BE49-F238E27FC236}">
                <a16:creationId xmlns:a16="http://schemas.microsoft.com/office/drawing/2014/main" id="{E8970F77-33C5-4051-A06A-BE88BAA1053D}"/>
              </a:ext>
            </a:extLst>
          </p:cNvPr>
          <p:cNvGrpSpPr/>
          <p:nvPr/>
        </p:nvGrpSpPr>
        <p:grpSpPr>
          <a:xfrm>
            <a:off x="3061059" y="3540997"/>
            <a:ext cx="8839202" cy="809459"/>
            <a:chOff x="3063333" y="5566136"/>
            <a:chExt cx="8839202" cy="809459"/>
          </a:xfrm>
        </p:grpSpPr>
        <p:sp>
          <p:nvSpPr>
            <p:cNvPr id="23" name="矩形 13">
              <a:extLst>
                <a:ext uri="{FF2B5EF4-FFF2-40B4-BE49-F238E27FC236}">
                  <a16:creationId xmlns:a16="http://schemas.microsoft.com/office/drawing/2014/main" id="{F0616228-4478-4196-98F0-127403841719}"/>
                </a:ext>
              </a:extLst>
            </p:cNvPr>
            <p:cNvSpPr/>
            <p:nvPr/>
          </p:nvSpPr>
          <p:spPr>
            <a:xfrm>
              <a:off x="3063333" y="5566136"/>
              <a:ext cx="809459" cy="809459"/>
            </a:xfrm>
            <a:prstGeom prst="rect">
              <a:avLst/>
            </a:prstGeom>
            <a:solidFill>
              <a:srgbClr val="D6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mj-lt"/>
                  <a:cs typeface="Segoe SemiBold" panose="020B0703040204020203" pitchFamily="34" charset="0"/>
                </a:rPr>
                <a:t>04</a:t>
              </a:r>
              <a:endParaRPr lang="zh-CN" altLang="en-US" sz="3200">
                <a:latin typeface="+mj-lt"/>
                <a:cs typeface="Segoe SemiBold" panose="020B0703040204020203" pitchFamily="34" charset="0"/>
              </a:endParaRPr>
            </a:p>
          </p:txBody>
        </p:sp>
        <p:sp>
          <p:nvSpPr>
            <p:cNvPr id="25" name="文本框 14">
              <a:extLst>
                <a:ext uri="{FF2B5EF4-FFF2-40B4-BE49-F238E27FC236}">
                  <a16:creationId xmlns:a16="http://schemas.microsoft.com/office/drawing/2014/main" id="{61C03DD1-6B8D-462D-BE72-1867DA6DB4F4}"/>
                </a:ext>
              </a:extLst>
            </p:cNvPr>
            <p:cNvSpPr txBox="1"/>
            <p:nvPr/>
          </p:nvSpPr>
          <p:spPr>
            <a:xfrm>
              <a:off x="3921125" y="5616923"/>
              <a:ext cx="7981410" cy="758672"/>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cs typeface="Arial" panose="020B0604020202020204" pitchFamily="34" charset="0"/>
                </a:rPr>
                <a:t>Contact tracing</a:t>
              </a:r>
            </a:p>
          </p:txBody>
        </p:sp>
      </p:grpSp>
      <p:sp>
        <p:nvSpPr>
          <p:cNvPr id="26" name="文本框 8">
            <a:extLst>
              <a:ext uri="{FF2B5EF4-FFF2-40B4-BE49-F238E27FC236}">
                <a16:creationId xmlns:a16="http://schemas.microsoft.com/office/drawing/2014/main" id="{CCFED3AA-BF2B-435B-B95C-873C1C5C89BD}"/>
              </a:ext>
            </a:extLst>
          </p:cNvPr>
          <p:cNvSpPr txBox="1"/>
          <p:nvPr/>
        </p:nvSpPr>
        <p:spPr>
          <a:xfrm>
            <a:off x="3918851" y="555965"/>
            <a:ext cx="7981410" cy="809458"/>
          </a:xfrm>
          <a:prstGeom prst="rect">
            <a:avLst/>
          </a:prstGeom>
          <a:noFill/>
        </p:spPr>
        <p:txBody>
          <a:bodyPr wrap="square" lIns="91440" tIns="45720" rIns="91440" bIns="45720"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a:solidFill>
                  <a:schemeClr val="accent1">
                    <a:lumMod val="50000"/>
                  </a:schemeClr>
                </a:solidFill>
                <a:latin typeface="+mj-lt"/>
                <a:cs typeface="Arial"/>
              </a:rPr>
              <a:t>Surge planning and preparation</a:t>
            </a:r>
            <a:endParaRPr lang="zh-CN" altLang="en-US" sz="3200">
              <a:solidFill>
                <a:schemeClr val="accent1">
                  <a:lumMod val="50000"/>
                </a:schemeClr>
              </a:solidFill>
              <a:latin typeface="+mj-lt"/>
              <a:cs typeface="Arial"/>
            </a:endParaRPr>
          </a:p>
        </p:txBody>
      </p:sp>
    </p:spTree>
    <p:extLst>
      <p:ext uri="{BB962C8B-B14F-4D97-AF65-F5344CB8AC3E}">
        <p14:creationId xmlns:p14="http://schemas.microsoft.com/office/powerpoint/2010/main" val="77671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01</a:t>
            </a:r>
            <a:endParaRPr lang="zh-CN" altLang="en-US" sz="6000">
              <a:solidFill>
                <a:schemeClr val="bg1"/>
              </a:solidFill>
              <a:latin typeface="Segoe SemiBold" panose="020B0703040204020203" pitchFamily="34" charset="0"/>
              <a:cs typeface="Segoe SemiBold" panose="020B0703040204020203" pitchFamily="34" charset="0"/>
            </a:endParaRP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a:rPr>
              <a:t>Surge planning and preparation</a:t>
            </a:r>
            <a:endParaRPr lang="zh-CN" altLang="en-US" sz="4000">
              <a:solidFill>
                <a:schemeClr val="accent1">
                  <a:lumMod val="50000"/>
                </a:schemeClr>
              </a:solidFill>
              <a:latin typeface="+mj-lt"/>
              <a:cs typeface="Arial"/>
            </a:endParaRPr>
          </a:p>
        </p:txBody>
      </p:sp>
    </p:spTree>
    <p:extLst>
      <p:ext uri="{BB962C8B-B14F-4D97-AF65-F5344CB8AC3E}">
        <p14:creationId xmlns:p14="http://schemas.microsoft.com/office/powerpoint/2010/main" val="300245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B62A8-8C3B-403A-B191-D6E976426138}"/>
              </a:ext>
            </a:extLst>
          </p:cNvPr>
          <p:cNvSpPr>
            <a:spLocks noGrp="1"/>
          </p:cNvSpPr>
          <p:nvPr>
            <p:ph type="title"/>
          </p:nvPr>
        </p:nvSpPr>
        <p:spPr/>
        <p:txBody>
          <a:bodyPr/>
          <a:lstStyle/>
          <a:p>
            <a:r>
              <a:rPr lang="en-US"/>
              <a:t>Multiple supports to respond to a potential surge</a:t>
            </a:r>
          </a:p>
        </p:txBody>
      </p:sp>
      <p:graphicFrame>
        <p:nvGraphicFramePr>
          <p:cNvPr id="4" name="Content Placeholder 3" descr="List of multiple supports to respond to a potential surge">
            <a:extLst>
              <a:ext uri="{FF2B5EF4-FFF2-40B4-BE49-F238E27FC236}">
                <a16:creationId xmlns:a16="http://schemas.microsoft.com/office/drawing/2014/main" id="{CCBDC95D-6155-4D09-8279-65D585798D49}"/>
              </a:ext>
            </a:extLst>
          </p:cNvPr>
          <p:cNvGraphicFramePr>
            <a:graphicFrameLocks noGrp="1"/>
          </p:cNvGraphicFramePr>
          <p:nvPr>
            <p:ph idx="1"/>
            <p:extLst>
              <p:ext uri="{D42A27DB-BD31-4B8C-83A1-F6EECF244321}">
                <p14:modId xmlns:p14="http://schemas.microsoft.com/office/powerpoint/2010/main" val="2365119323"/>
              </p:ext>
            </p:extLst>
          </p:nvPr>
        </p:nvGraphicFramePr>
        <p:xfrm>
          <a:off x="568325" y="1230313"/>
          <a:ext cx="11369675" cy="504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907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02</a:t>
            </a:r>
            <a:endParaRPr lang="zh-CN" altLang="en-US" sz="6000">
              <a:solidFill>
                <a:schemeClr val="bg1"/>
              </a:solidFill>
              <a:latin typeface="Segoe SemiBold" panose="020B0703040204020203" pitchFamily="34" charset="0"/>
              <a:cs typeface="Segoe SemiBold" panose="020B0703040204020203" pitchFamily="34" charset="0"/>
            </a:endParaRP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a:rPr>
              <a:t>Scheduling vaccine clinics</a:t>
            </a:r>
            <a:endParaRPr lang="zh-CN" altLang="en-US" sz="4000">
              <a:solidFill>
                <a:schemeClr val="accent1">
                  <a:lumMod val="50000"/>
                </a:schemeClr>
              </a:solidFill>
              <a:latin typeface="+mj-lt"/>
              <a:cs typeface="Arial"/>
            </a:endParaRPr>
          </a:p>
        </p:txBody>
      </p:sp>
    </p:spTree>
    <p:extLst>
      <p:ext uri="{BB962C8B-B14F-4D97-AF65-F5344CB8AC3E}">
        <p14:creationId xmlns:p14="http://schemas.microsoft.com/office/powerpoint/2010/main" val="135033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3408-B1B2-478D-954A-03AD9A2A4EFA}"/>
              </a:ext>
            </a:extLst>
          </p:cNvPr>
          <p:cNvSpPr>
            <a:spLocks noGrp="1"/>
          </p:cNvSpPr>
          <p:nvPr>
            <p:ph type="title"/>
          </p:nvPr>
        </p:nvSpPr>
        <p:spPr/>
        <p:txBody>
          <a:bodyPr/>
          <a:lstStyle/>
          <a:p>
            <a:r>
              <a:rPr lang="en-US"/>
              <a:t>Reminder: Mobile Vaccination Program Process</a:t>
            </a:r>
          </a:p>
        </p:txBody>
      </p:sp>
      <p:sp>
        <p:nvSpPr>
          <p:cNvPr id="4" name="Content Placeholder 3">
            <a:extLst>
              <a:ext uri="{FF2B5EF4-FFF2-40B4-BE49-F238E27FC236}">
                <a16:creationId xmlns:a16="http://schemas.microsoft.com/office/drawing/2014/main" id="{7EFF71F0-83F9-4F99-918A-9126BD4E4852}"/>
              </a:ext>
            </a:extLst>
          </p:cNvPr>
          <p:cNvSpPr>
            <a:spLocks noGrp="1"/>
          </p:cNvSpPr>
          <p:nvPr>
            <p:ph idx="1"/>
          </p:nvPr>
        </p:nvSpPr>
        <p:spPr>
          <a:xfrm>
            <a:off x="567743" y="1230403"/>
            <a:ext cx="11535214" cy="5049746"/>
          </a:xfrm>
        </p:spPr>
        <p:txBody>
          <a:bodyPr vert="horz" lIns="91440" tIns="45720" rIns="91440" bIns="45720" rtlCol="0" anchor="t">
            <a:noAutofit/>
          </a:bodyPr>
          <a:lstStyle/>
          <a:p>
            <a:r>
              <a:rPr lang="en-US" sz="2000">
                <a:latin typeface="Arial"/>
                <a:cs typeface="Arial"/>
              </a:rPr>
              <a:t>We are accepting mobile vaccination clinic requests, with priority given to clinics for </a:t>
            </a:r>
            <a:r>
              <a:rPr lang="en-US" sz="2000" b="1">
                <a:latin typeface="Arial"/>
                <a:cs typeface="Arial"/>
              </a:rPr>
              <a:t>5-11 year-olds</a:t>
            </a:r>
          </a:p>
          <a:p>
            <a:r>
              <a:rPr lang="en-US" sz="2000">
                <a:latin typeface="Arial"/>
                <a:cs typeface="Arial"/>
              </a:rPr>
              <a:t>Mobile vaccination clinic requests must be submitted:</a:t>
            </a:r>
          </a:p>
          <a:p>
            <a:pPr lvl="1"/>
            <a:r>
              <a:rPr lang="en-US" sz="2000">
                <a:latin typeface="Arial"/>
                <a:cs typeface="Arial"/>
              </a:rPr>
              <a:t>Through the </a:t>
            </a:r>
            <a:r>
              <a:rPr lang="en-US" sz="2000" b="1">
                <a:latin typeface="Arial"/>
                <a:cs typeface="Arial"/>
              </a:rPr>
              <a:t>online form </a:t>
            </a:r>
            <a:r>
              <a:rPr lang="en-US" sz="2000">
                <a:latin typeface="Arial"/>
                <a:cs typeface="Arial"/>
              </a:rPr>
              <a:t>(</a:t>
            </a:r>
            <a:r>
              <a:rPr lang="en-US" sz="2000">
                <a:latin typeface="Arial"/>
                <a:cs typeface="Arial"/>
                <a:hlinkClick r:id="rId2"/>
              </a:rPr>
              <a:t>mass.gov/mobilevaccineform</a:t>
            </a:r>
            <a:r>
              <a:rPr lang="en-US" sz="2000">
                <a:latin typeface="Arial"/>
                <a:cs typeface="Arial"/>
              </a:rPr>
              <a:t>), and </a:t>
            </a:r>
            <a:endParaRPr lang="en-US" sz="2000">
              <a:latin typeface="Arial" panose="020B0604020202020204" pitchFamily="34" charset="0"/>
              <a:cs typeface="Arial" panose="020B0604020202020204" pitchFamily="34" charset="0"/>
            </a:endParaRPr>
          </a:p>
          <a:p>
            <a:pPr lvl="1"/>
            <a:r>
              <a:rPr lang="en-US" sz="2000">
                <a:latin typeface="Arial"/>
                <a:cs typeface="Arial"/>
              </a:rPr>
              <a:t>At least </a:t>
            </a:r>
            <a:r>
              <a:rPr lang="en-US" sz="2000" b="1">
                <a:latin typeface="Arial"/>
                <a:cs typeface="Arial"/>
              </a:rPr>
              <a:t>14 business days </a:t>
            </a:r>
            <a:r>
              <a:rPr lang="en-US" sz="2000">
                <a:latin typeface="Arial"/>
                <a:cs typeface="Arial"/>
              </a:rPr>
              <a:t>before the desired clinic date</a:t>
            </a:r>
          </a:p>
          <a:p>
            <a:r>
              <a:rPr lang="en-US" sz="2000">
                <a:latin typeface="Arial"/>
                <a:cs typeface="Arial"/>
              </a:rPr>
              <a:t>If a clinic request can be accommodated, an approval notification email will be sent to introduce the clinic requestor to the designated vaccination provider </a:t>
            </a:r>
            <a:endParaRPr lang="en-US" sz="2000">
              <a:latin typeface="Arial" panose="020B0604020202020204" pitchFamily="34" charset="0"/>
              <a:cs typeface="Arial" panose="020B0604020202020204" pitchFamily="34" charset="0"/>
            </a:endParaRPr>
          </a:p>
          <a:p>
            <a:r>
              <a:rPr lang="en-US" sz="2000">
                <a:latin typeface="Arial"/>
                <a:cs typeface="Arial"/>
              </a:rPr>
              <a:t>If you previously worked with a provider and enjoyed that experience, please note that in the request</a:t>
            </a:r>
          </a:p>
          <a:p>
            <a:r>
              <a:rPr lang="en-US" sz="2000">
                <a:latin typeface="Arial"/>
                <a:cs typeface="Arial"/>
              </a:rPr>
              <a:t>Once you are connected with a provider, they will provide consent forms and a scheduling platform. We encourage as much pre-registration as possible to streamline the process</a:t>
            </a:r>
          </a:p>
        </p:txBody>
      </p:sp>
    </p:spTree>
    <p:extLst>
      <p:ext uri="{BB962C8B-B14F-4D97-AF65-F5344CB8AC3E}">
        <p14:creationId xmlns:p14="http://schemas.microsoft.com/office/powerpoint/2010/main" val="2838759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1686A1-1CA2-4DC8-9CEA-22C62506FE7D}"/>
              </a:ext>
            </a:extLst>
          </p:cNvPr>
          <p:cNvSpPr txBox="1"/>
          <p:nvPr/>
        </p:nvSpPr>
        <p:spPr>
          <a:xfrm>
            <a:off x="559525" y="2460170"/>
            <a:ext cx="1045029" cy="1015663"/>
          </a:xfrm>
          <a:prstGeom prst="rect">
            <a:avLst/>
          </a:prstGeom>
          <a:noFill/>
        </p:spPr>
        <p:txBody>
          <a:bodyPr wrap="square" rtlCol="0">
            <a:spAutoFit/>
          </a:bodyPr>
          <a:lstStyle/>
          <a:p>
            <a:r>
              <a:rPr lang="en-US" altLang="zh-CN" sz="6000">
                <a:solidFill>
                  <a:schemeClr val="bg1"/>
                </a:solidFill>
                <a:latin typeface="Segoe SemiBold" panose="020B0703040204020203" pitchFamily="34" charset="0"/>
                <a:cs typeface="Segoe SemiBold" panose="020B0703040204020203" pitchFamily="34" charset="0"/>
              </a:rPr>
              <a:t>03</a:t>
            </a:r>
            <a:endParaRPr lang="zh-CN" altLang="en-US" sz="6000">
              <a:solidFill>
                <a:schemeClr val="bg1"/>
              </a:solidFill>
              <a:latin typeface="Segoe SemiBold" panose="020B0703040204020203" pitchFamily="34" charset="0"/>
              <a:cs typeface="Segoe SemiBold" panose="020B0703040204020203" pitchFamily="34" charset="0"/>
            </a:endParaRPr>
          </a:p>
        </p:txBody>
      </p:sp>
      <p:sp>
        <p:nvSpPr>
          <p:cNvPr id="3" name="文本框 2" descr="Recap of Pooled Testing Program">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endParaRPr lang="zh-CN" altLang="en-US" sz="4000">
              <a:solidFill>
                <a:schemeClr val="accent1">
                  <a:lumMod val="50000"/>
                </a:schemeClr>
              </a:solidFill>
            </a:endParaRPr>
          </a:p>
        </p:txBody>
      </p:sp>
      <p:sp>
        <p:nvSpPr>
          <p:cNvPr id="5" name="Title 4">
            <a:extLst>
              <a:ext uri="{FF2B5EF4-FFF2-40B4-BE49-F238E27FC236}">
                <a16:creationId xmlns:a16="http://schemas.microsoft.com/office/drawing/2014/main" id="{9AD0AFD2-1B95-417A-8608-AD39EE5AF1E1}"/>
              </a:ext>
            </a:extLst>
          </p:cNvPr>
          <p:cNvSpPr>
            <a:spLocks noGrp="1"/>
          </p:cNvSpPr>
          <p:nvPr>
            <p:ph type="title" idx="4294967295"/>
          </p:nvPr>
        </p:nvSpPr>
        <p:spPr>
          <a:xfrm>
            <a:off x="2390776" y="2329211"/>
            <a:ext cx="8257032" cy="1325563"/>
          </a:xfrm>
        </p:spPr>
        <p:txBody>
          <a:bodyPr/>
          <a:lstStyle/>
          <a:p>
            <a:r>
              <a:rPr lang="en-US" altLang="zh-CN" sz="4000">
                <a:solidFill>
                  <a:schemeClr val="accent1">
                    <a:lumMod val="50000"/>
                  </a:schemeClr>
                </a:solidFill>
                <a:latin typeface="+mj-lt"/>
                <a:cs typeface="Arial"/>
              </a:rPr>
              <a:t>BinaxNOW and program updates</a:t>
            </a:r>
            <a:endParaRPr lang="zh-CN" altLang="en-US" sz="4000">
              <a:solidFill>
                <a:schemeClr val="accent1">
                  <a:lumMod val="50000"/>
                </a:schemeClr>
              </a:solidFill>
              <a:latin typeface="+mj-lt"/>
              <a:cs typeface="Arial"/>
            </a:endParaRPr>
          </a:p>
        </p:txBody>
      </p:sp>
    </p:spTree>
    <p:extLst>
      <p:ext uri="{BB962C8B-B14F-4D97-AF65-F5344CB8AC3E}">
        <p14:creationId xmlns:p14="http://schemas.microsoft.com/office/powerpoint/2010/main" val="3032832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3408-B1B2-478D-954A-03AD9A2A4EFA}"/>
              </a:ext>
            </a:extLst>
          </p:cNvPr>
          <p:cNvSpPr>
            <a:spLocks noGrp="1"/>
          </p:cNvSpPr>
          <p:nvPr>
            <p:ph type="title"/>
          </p:nvPr>
        </p:nvSpPr>
        <p:spPr/>
        <p:txBody>
          <a:bodyPr/>
          <a:lstStyle/>
          <a:p>
            <a:r>
              <a:rPr lang="en-US"/>
              <a:t>Program results to date</a:t>
            </a:r>
          </a:p>
        </p:txBody>
      </p:sp>
      <p:pic>
        <p:nvPicPr>
          <p:cNvPr id="5" name="Picture 4" descr="Snapshot of K-12 testing program results to date">
            <a:extLst>
              <a:ext uri="{FF2B5EF4-FFF2-40B4-BE49-F238E27FC236}">
                <a16:creationId xmlns:a16="http://schemas.microsoft.com/office/drawing/2014/main" id="{952F174A-D6BB-4C59-B60B-CA83313FABDE}"/>
              </a:ext>
            </a:extLst>
          </p:cNvPr>
          <p:cNvPicPr>
            <a:picLocks noChangeAspect="1"/>
          </p:cNvPicPr>
          <p:nvPr/>
        </p:nvPicPr>
        <p:blipFill>
          <a:blip r:embed="rId2"/>
          <a:stretch>
            <a:fillRect/>
          </a:stretch>
        </p:blipFill>
        <p:spPr>
          <a:xfrm>
            <a:off x="1859822" y="1212687"/>
            <a:ext cx="8786813" cy="4957923"/>
          </a:xfrm>
          <a:prstGeom prst="rect">
            <a:avLst/>
          </a:prstGeom>
        </p:spPr>
      </p:pic>
    </p:spTree>
    <p:extLst>
      <p:ext uri="{BB962C8B-B14F-4D97-AF65-F5344CB8AC3E}">
        <p14:creationId xmlns:p14="http://schemas.microsoft.com/office/powerpoint/2010/main" val="1002052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DropOffZoneRoutingForm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DESE-231-75355</_dlc_DocId>
    <_dlc_DocIdUrl xmlns="733efe1c-5bbe-4968-87dc-d400e65c879f">
      <Url>https://sharepoint.doemass.org/ese/webteam/cps/_layouts/DocIdRedir.aspx?ID=DESE-231-75355</Url>
      <Description>DESE-231-75355</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1a175f6fd76af162c8631baf02b0c7de">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18e3a758e1be3a571da4157f53c3d381"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description=""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E2849-135A-4223-95D9-54FD982AFE6F}">
  <ds:schemaRefs>
    <ds:schemaRef ds:uri="http://schemas.microsoft.com/sharepoint/v3/contenttype/forms"/>
  </ds:schemaRefs>
</ds:datastoreItem>
</file>

<file path=customXml/itemProps2.xml><?xml version="1.0" encoding="utf-8"?>
<ds:datastoreItem xmlns:ds="http://schemas.openxmlformats.org/officeDocument/2006/customXml" ds:itemID="{990237B6-0C05-463C-9E8B-BA5823F40B9A}">
  <ds:schemaRefs>
    <ds:schemaRef ds:uri="0a4e05da-b9bc-4326-ad73-01ef31b95567"/>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733efe1c-5bbe-4968-87dc-d400e65c879f"/>
    <ds:schemaRef ds:uri="http://www.w3.org/XML/1998/namespace"/>
    <ds:schemaRef ds:uri="http://purl.org/dc/elements/1.1/"/>
  </ds:schemaRefs>
</ds:datastoreItem>
</file>

<file path=customXml/itemProps3.xml><?xml version="1.0" encoding="utf-8"?>
<ds:datastoreItem xmlns:ds="http://schemas.openxmlformats.org/officeDocument/2006/customXml" ds:itemID="{2E878065-3602-4035-A1B5-FCF62F090F37}">
  <ds:schemaRefs>
    <ds:schemaRef ds:uri="http://schemas.microsoft.com/sharepoint/events"/>
  </ds:schemaRefs>
</ds:datastoreItem>
</file>

<file path=customXml/itemProps4.xml><?xml version="1.0" encoding="utf-8"?>
<ds:datastoreItem xmlns:ds="http://schemas.openxmlformats.org/officeDocument/2006/customXml" ds:itemID="{1B825025-BDDA-40A6-97D8-0999E78A45AB}">
  <ds:schemaRefs>
    <ds:schemaRef ds:uri="0a4e05da-b9bc-4326-ad73-01ef31b95567"/>
    <ds:schemaRef ds:uri="733efe1c-5bbe-4968-87dc-d400e65c8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34</TotalTime>
  <Words>1790</Words>
  <Application>Microsoft Office PowerPoint</Application>
  <PresentationFormat>Widescreen</PresentationFormat>
  <Paragraphs>183</Paragraphs>
  <Slides>25</Slides>
  <Notes>11</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7" baseType="lpstr">
      <vt:lpstr>等线</vt:lpstr>
      <vt:lpstr>Arial</vt:lpstr>
      <vt:lpstr>Calibri</vt:lpstr>
      <vt:lpstr>Courier New</vt:lpstr>
      <vt:lpstr>Quattrocento Sans</vt:lpstr>
      <vt:lpstr>Segoe</vt:lpstr>
      <vt:lpstr>Segoe SemiBold</vt:lpstr>
      <vt:lpstr>Segoe UI</vt:lpstr>
      <vt:lpstr>Segoe UI Semibold</vt:lpstr>
      <vt:lpstr>Wingdings</vt:lpstr>
      <vt:lpstr>ESE​​</vt:lpstr>
      <vt:lpstr>think-cell Slide</vt:lpstr>
      <vt:lpstr>K-12 COVID Response Update</vt:lpstr>
      <vt:lpstr>Today’s Presentation</vt:lpstr>
      <vt:lpstr>CONTENTS</vt:lpstr>
      <vt:lpstr>Surge planning and preparation</vt:lpstr>
      <vt:lpstr>Multiple supports to respond to a potential surge</vt:lpstr>
      <vt:lpstr>Scheduling vaccine clinics</vt:lpstr>
      <vt:lpstr>Reminder: Mobile Vaccination Program Process</vt:lpstr>
      <vt:lpstr>BinaxNOW and program updates</vt:lpstr>
      <vt:lpstr>Program results to date</vt:lpstr>
      <vt:lpstr>Ordering BinaxNOW tests for January 2022</vt:lpstr>
      <vt:lpstr>How-to video: Process for ordering tests &amp; supplies</vt:lpstr>
      <vt:lpstr>Notes regarding rapid test supply</vt:lpstr>
      <vt:lpstr>Testing schedule during winter weather event</vt:lpstr>
      <vt:lpstr>New FAQ: Test and Stay over extended breaks</vt:lpstr>
      <vt:lpstr>Participation in testing by vaccinated individuals</vt:lpstr>
      <vt:lpstr>Optional tracking vaccination status in the CIC portal </vt:lpstr>
      <vt:lpstr>Contact tracing</vt:lpstr>
      <vt:lpstr>Protocol for in-school vs out-of-school close contacts</vt:lpstr>
      <vt:lpstr>Contact tracing data collection </vt:lpstr>
      <vt:lpstr>Shah Family Foundation resources</vt:lpstr>
      <vt:lpstr>Software Platform Cheat Sheet</vt:lpstr>
      <vt:lpstr>Open and Safe Schools website</vt:lpstr>
      <vt:lpstr>Next steps</vt:lpstr>
      <vt:lpstr>Important links on DESE website</vt:lpstr>
      <vt:lpstr>Have a question?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SY22 COVID-19 Testing Program Webinar Slides, December 2, 2021</dc:title>
  <dc:creator>DESE</dc:creator>
  <cp:lastModifiedBy>Zou, Dong (EOE)</cp:lastModifiedBy>
  <cp:revision>6</cp:revision>
  <dcterms:created xsi:type="dcterms:W3CDTF">2020-08-17T18:45:14Z</dcterms:created>
  <dcterms:modified xsi:type="dcterms:W3CDTF">2021-12-02T20:50:08Z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Dec 2 2021</vt:lpwstr>
  </property>
</Properties>
</file>