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8" r:id="rId3"/>
  </p:sldIdLst>
  <p:sldSz cx="9601200" cy="7315200"/>
  <p:notesSz cx="6858000" cy="9144000"/>
  <p:embeddedFontLst>
    <p:embeddedFont>
      <p:font typeface="Calibri" panose="020F0502020204030204" pitchFamily="34" charset="0"/>
      <p:regular r:id="rId5"/>
      <p:bold r:id="rId6"/>
      <p:italic r:id="rId7"/>
      <p:boldItalic r:id="rId8"/>
    </p:embeddedFont>
    <p:embeddedFont>
      <p:font typeface="Montserrat" panose="02000505000000020004" pitchFamily="2" charset="0"/>
      <p:regular r:id="rId9"/>
      <p:bold r:id="rId10"/>
      <p:italic r:id="rId11"/>
      <p:boldItalic r:id="rId12"/>
    </p:embeddedFont>
  </p:embeddedFontLst>
  <p:custDataLst>
    <p:tags r:id="rId1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yHdOzN5sZv48Dw0X2V9IV3jX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712" autoAdjust="0"/>
  </p:normalViewPr>
  <p:slideViewPr>
    <p:cSldViewPr snapToGrid="0">
      <p:cViewPr varScale="1">
        <p:scale>
          <a:sx n="75" d="100"/>
          <a:sy n="75" d="100"/>
        </p:scale>
        <p:origin x="66" y="4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presProps" Target="presProp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2: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09760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720090" y="1197187"/>
            <a:ext cx="8161020" cy="254677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200150" y="3842174"/>
            <a:ext cx="7200900" cy="176614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50"/>
              </a:spcBef>
              <a:spcAft>
                <a:spcPts val="0"/>
              </a:spcAft>
              <a:buClr>
                <a:schemeClr val="dk1"/>
              </a:buClr>
              <a:buSzPts val="2520"/>
              <a:buNone/>
              <a:defRPr sz="2520"/>
            </a:lvl1pPr>
            <a:lvl2pPr lvl="1" algn="ctr">
              <a:lnSpc>
                <a:spcPct val="90000"/>
              </a:lnSpc>
              <a:spcBef>
                <a:spcPts val="525"/>
              </a:spcBef>
              <a:spcAft>
                <a:spcPts val="0"/>
              </a:spcAft>
              <a:buClr>
                <a:schemeClr val="dk1"/>
              </a:buClr>
              <a:buSzPts val="2100"/>
              <a:buNone/>
              <a:defRPr sz="2100"/>
            </a:lvl2pPr>
            <a:lvl3pPr lvl="2" algn="ctr">
              <a:lnSpc>
                <a:spcPct val="90000"/>
              </a:lnSpc>
              <a:spcBef>
                <a:spcPts val="525"/>
              </a:spcBef>
              <a:spcAft>
                <a:spcPts val="0"/>
              </a:spcAft>
              <a:buClr>
                <a:schemeClr val="dk1"/>
              </a:buClr>
              <a:buSzPts val="1890"/>
              <a:buNone/>
              <a:defRPr sz="1890"/>
            </a:lvl3pPr>
            <a:lvl4pPr lvl="3" algn="ctr">
              <a:lnSpc>
                <a:spcPct val="90000"/>
              </a:lnSpc>
              <a:spcBef>
                <a:spcPts val="525"/>
              </a:spcBef>
              <a:spcAft>
                <a:spcPts val="0"/>
              </a:spcAft>
              <a:buClr>
                <a:schemeClr val="dk1"/>
              </a:buClr>
              <a:buSzPts val="1680"/>
              <a:buNone/>
              <a:defRPr sz="1679"/>
            </a:lvl4pPr>
            <a:lvl5pPr lvl="4" algn="ctr">
              <a:lnSpc>
                <a:spcPct val="90000"/>
              </a:lnSpc>
              <a:spcBef>
                <a:spcPts val="525"/>
              </a:spcBef>
              <a:spcAft>
                <a:spcPts val="0"/>
              </a:spcAft>
              <a:buClr>
                <a:schemeClr val="dk1"/>
              </a:buClr>
              <a:buSzPts val="1680"/>
              <a:buNone/>
              <a:defRPr sz="1679"/>
            </a:lvl5pPr>
            <a:lvl6pPr lvl="5" algn="ctr">
              <a:lnSpc>
                <a:spcPct val="90000"/>
              </a:lnSpc>
              <a:spcBef>
                <a:spcPts val="525"/>
              </a:spcBef>
              <a:spcAft>
                <a:spcPts val="0"/>
              </a:spcAft>
              <a:buClr>
                <a:schemeClr val="dk1"/>
              </a:buClr>
              <a:buSzPts val="1680"/>
              <a:buNone/>
              <a:defRPr sz="1679"/>
            </a:lvl6pPr>
            <a:lvl7pPr lvl="6" algn="ctr">
              <a:lnSpc>
                <a:spcPct val="90000"/>
              </a:lnSpc>
              <a:spcBef>
                <a:spcPts val="525"/>
              </a:spcBef>
              <a:spcAft>
                <a:spcPts val="0"/>
              </a:spcAft>
              <a:buClr>
                <a:schemeClr val="dk1"/>
              </a:buClr>
              <a:buSzPts val="1680"/>
              <a:buNone/>
              <a:defRPr sz="1679"/>
            </a:lvl7pPr>
            <a:lvl8pPr lvl="7" algn="ctr">
              <a:lnSpc>
                <a:spcPct val="90000"/>
              </a:lnSpc>
              <a:spcBef>
                <a:spcPts val="525"/>
              </a:spcBef>
              <a:spcAft>
                <a:spcPts val="0"/>
              </a:spcAft>
              <a:buClr>
                <a:schemeClr val="dk1"/>
              </a:buClr>
              <a:buSzPts val="1680"/>
              <a:buNone/>
              <a:defRPr sz="1679"/>
            </a:lvl8pPr>
            <a:lvl9pPr lvl="8" algn="ctr">
              <a:lnSpc>
                <a:spcPct val="90000"/>
              </a:lnSpc>
              <a:spcBef>
                <a:spcPts val="525"/>
              </a:spcBef>
              <a:spcAft>
                <a:spcPts val="0"/>
              </a:spcAft>
              <a:buClr>
                <a:schemeClr val="dk1"/>
              </a:buClr>
              <a:buSzPts val="1680"/>
              <a:buNone/>
              <a:defRPr sz="1679"/>
            </a:lvl9pPr>
          </a:lstStyle>
          <a:p>
            <a:endParaRPr/>
          </a:p>
        </p:txBody>
      </p:sp>
      <p:sp>
        <p:nvSpPr>
          <p:cNvPr id="14" name="Google Shape;14;p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479887" y="127529"/>
            <a:ext cx="4641427" cy="82810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806341" y="2453985"/>
            <a:ext cx="6199294" cy="2070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605816" y="443733"/>
            <a:ext cx="6199294" cy="60907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655082" y="1823722"/>
            <a:ext cx="8281035" cy="304291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655082" y="4895429"/>
            <a:ext cx="8281035" cy="16001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2520"/>
              <a:buNone/>
              <a:defRPr sz="2520">
                <a:solidFill>
                  <a:schemeClr val="dk1"/>
                </a:solidFill>
              </a:defRPr>
            </a:lvl1pPr>
            <a:lvl2pPr marL="914400" lvl="1" indent="-228600" algn="l">
              <a:lnSpc>
                <a:spcPct val="90000"/>
              </a:lnSpc>
              <a:spcBef>
                <a:spcPts val="525"/>
              </a:spcBef>
              <a:spcAft>
                <a:spcPts val="0"/>
              </a:spcAft>
              <a:buClr>
                <a:srgbClr val="888888"/>
              </a:buClr>
              <a:buSzPts val="2100"/>
              <a:buNone/>
              <a:defRPr sz="2100">
                <a:solidFill>
                  <a:srgbClr val="888888"/>
                </a:solidFill>
              </a:defRPr>
            </a:lvl2pPr>
            <a:lvl3pPr marL="1371600" lvl="2" indent="-228600" algn="l">
              <a:lnSpc>
                <a:spcPct val="90000"/>
              </a:lnSpc>
              <a:spcBef>
                <a:spcPts val="525"/>
              </a:spcBef>
              <a:spcAft>
                <a:spcPts val="0"/>
              </a:spcAft>
              <a:buClr>
                <a:srgbClr val="888888"/>
              </a:buClr>
              <a:buSzPts val="1890"/>
              <a:buNone/>
              <a:defRPr sz="1890">
                <a:solidFill>
                  <a:srgbClr val="888888"/>
                </a:solidFill>
              </a:defRPr>
            </a:lvl3pPr>
            <a:lvl4pPr marL="1828800" lvl="3" indent="-228600" algn="l">
              <a:lnSpc>
                <a:spcPct val="90000"/>
              </a:lnSpc>
              <a:spcBef>
                <a:spcPts val="525"/>
              </a:spcBef>
              <a:spcAft>
                <a:spcPts val="0"/>
              </a:spcAft>
              <a:buClr>
                <a:srgbClr val="888888"/>
              </a:buClr>
              <a:buSzPts val="1680"/>
              <a:buNone/>
              <a:defRPr sz="1679">
                <a:solidFill>
                  <a:srgbClr val="888888"/>
                </a:solidFill>
              </a:defRPr>
            </a:lvl4pPr>
            <a:lvl5pPr marL="2286000" lvl="4" indent="-228600" algn="l">
              <a:lnSpc>
                <a:spcPct val="90000"/>
              </a:lnSpc>
              <a:spcBef>
                <a:spcPts val="525"/>
              </a:spcBef>
              <a:spcAft>
                <a:spcPts val="0"/>
              </a:spcAft>
              <a:buClr>
                <a:srgbClr val="888888"/>
              </a:buClr>
              <a:buSzPts val="1680"/>
              <a:buNone/>
              <a:defRPr sz="1679">
                <a:solidFill>
                  <a:srgbClr val="888888"/>
                </a:solidFill>
              </a:defRPr>
            </a:lvl5pPr>
            <a:lvl6pPr marL="2743200" lvl="5" indent="-228600" algn="l">
              <a:lnSpc>
                <a:spcPct val="90000"/>
              </a:lnSpc>
              <a:spcBef>
                <a:spcPts val="525"/>
              </a:spcBef>
              <a:spcAft>
                <a:spcPts val="0"/>
              </a:spcAft>
              <a:buClr>
                <a:srgbClr val="888888"/>
              </a:buClr>
              <a:buSzPts val="1680"/>
              <a:buNone/>
              <a:defRPr sz="1679">
                <a:solidFill>
                  <a:srgbClr val="888888"/>
                </a:solidFill>
              </a:defRPr>
            </a:lvl6pPr>
            <a:lvl7pPr marL="3200400" lvl="6" indent="-228600" algn="l">
              <a:lnSpc>
                <a:spcPct val="90000"/>
              </a:lnSpc>
              <a:spcBef>
                <a:spcPts val="525"/>
              </a:spcBef>
              <a:spcAft>
                <a:spcPts val="0"/>
              </a:spcAft>
              <a:buClr>
                <a:srgbClr val="888888"/>
              </a:buClr>
              <a:buSzPts val="1680"/>
              <a:buNone/>
              <a:defRPr sz="1679">
                <a:solidFill>
                  <a:srgbClr val="888888"/>
                </a:solidFill>
              </a:defRPr>
            </a:lvl7pPr>
            <a:lvl8pPr marL="3657600" lvl="7" indent="-228600" algn="l">
              <a:lnSpc>
                <a:spcPct val="90000"/>
              </a:lnSpc>
              <a:spcBef>
                <a:spcPts val="525"/>
              </a:spcBef>
              <a:spcAft>
                <a:spcPts val="0"/>
              </a:spcAft>
              <a:buClr>
                <a:srgbClr val="888888"/>
              </a:buClr>
              <a:buSzPts val="1680"/>
              <a:buNone/>
              <a:defRPr sz="1679">
                <a:solidFill>
                  <a:srgbClr val="888888"/>
                </a:solidFill>
              </a:defRPr>
            </a:lvl8pPr>
            <a:lvl9pPr marL="4114800" lvl="8" indent="-228600" algn="l">
              <a:lnSpc>
                <a:spcPct val="90000"/>
              </a:lnSpc>
              <a:spcBef>
                <a:spcPts val="525"/>
              </a:spcBef>
              <a:spcAft>
                <a:spcPts val="0"/>
              </a:spcAft>
              <a:buClr>
                <a:srgbClr val="888888"/>
              </a:buClr>
              <a:buSzPts val="1680"/>
              <a:buNone/>
              <a:defRPr sz="1679">
                <a:solidFill>
                  <a:srgbClr val="888888"/>
                </a:solidFill>
              </a:defRPr>
            </a:lvl9pPr>
          </a:lstStyle>
          <a:p>
            <a:endParaRPr/>
          </a:p>
        </p:txBody>
      </p:sp>
      <p:sp>
        <p:nvSpPr>
          <p:cNvPr id="26" name="Google Shape;26;p6"/>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660083"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4860608"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66133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661334" y="1793241"/>
            <a:ext cx="4061757"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39" name="Google Shape;39;p8"/>
          <p:cNvSpPr txBox="1">
            <a:spLocks noGrp="1"/>
          </p:cNvSpPr>
          <p:nvPr>
            <p:ph type="body" idx="2"/>
          </p:nvPr>
        </p:nvSpPr>
        <p:spPr>
          <a:xfrm>
            <a:off x="661334" y="2672080"/>
            <a:ext cx="4061757"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4860608" y="1793241"/>
            <a:ext cx="4081761"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41" name="Google Shape;41;p8"/>
          <p:cNvSpPr txBox="1">
            <a:spLocks noGrp="1"/>
          </p:cNvSpPr>
          <p:nvPr>
            <p:ph type="body" idx="4"/>
          </p:nvPr>
        </p:nvSpPr>
        <p:spPr>
          <a:xfrm>
            <a:off x="4860608" y="2672080"/>
            <a:ext cx="4081761"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L="457200" lvl="0" indent="-441960" algn="l">
              <a:lnSpc>
                <a:spcPct val="90000"/>
              </a:lnSpc>
              <a:spcBef>
                <a:spcPts val="1050"/>
              </a:spcBef>
              <a:spcAft>
                <a:spcPts val="0"/>
              </a:spcAft>
              <a:buClr>
                <a:schemeClr val="dk1"/>
              </a:buClr>
              <a:buSzPts val="3360"/>
              <a:buChar char="•"/>
              <a:defRPr sz="3359"/>
            </a:lvl1pPr>
            <a:lvl2pPr marL="914400" lvl="1" indent="-415290" algn="l">
              <a:lnSpc>
                <a:spcPct val="90000"/>
              </a:lnSpc>
              <a:spcBef>
                <a:spcPts val="525"/>
              </a:spcBef>
              <a:spcAft>
                <a:spcPts val="0"/>
              </a:spcAft>
              <a:buClr>
                <a:schemeClr val="dk1"/>
              </a:buClr>
              <a:buSzPts val="2940"/>
              <a:buChar char="•"/>
              <a:defRPr sz="2940"/>
            </a:lvl2pPr>
            <a:lvl3pPr marL="1371600" lvl="2" indent="-388619" algn="l">
              <a:lnSpc>
                <a:spcPct val="90000"/>
              </a:lnSpc>
              <a:spcBef>
                <a:spcPts val="525"/>
              </a:spcBef>
              <a:spcAft>
                <a:spcPts val="0"/>
              </a:spcAft>
              <a:buClr>
                <a:schemeClr val="dk1"/>
              </a:buClr>
              <a:buSzPts val="2520"/>
              <a:buChar char="•"/>
              <a:defRPr sz="2520"/>
            </a:lvl3pPr>
            <a:lvl4pPr marL="1828800" lvl="3" indent="-361950" algn="l">
              <a:lnSpc>
                <a:spcPct val="90000"/>
              </a:lnSpc>
              <a:spcBef>
                <a:spcPts val="525"/>
              </a:spcBef>
              <a:spcAft>
                <a:spcPts val="0"/>
              </a:spcAft>
              <a:buClr>
                <a:schemeClr val="dk1"/>
              </a:buClr>
              <a:buSzPts val="2100"/>
              <a:buChar char="•"/>
              <a:defRPr sz="2100"/>
            </a:lvl4pPr>
            <a:lvl5pPr marL="2286000" lvl="4" indent="-361950" algn="l">
              <a:lnSpc>
                <a:spcPct val="90000"/>
              </a:lnSpc>
              <a:spcBef>
                <a:spcPts val="525"/>
              </a:spcBef>
              <a:spcAft>
                <a:spcPts val="0"/>
              </a:spcAft>
              <a:buClr>
                <a:schemeClr val="dk1"/>
              </a:buClr>
              <a:buSzPts val="2100"/>
              <a:buChar char="•"/>
              <a:defRPr sz="2100"/>
            </a:lvl5pPr>
            <a:lvl6pPr marL="2743200" lvl="5" indent="-361950" algn="l">
              <a:lnSpc>
                <a:spcPct val="90000"/>
              </a:lnSpc>
              <a:spcBef>
                <a:spcPts val="525"/>
              </a:spcBef>
              <a:spcAft>
                <a:spcPts val="0"/>
              </a:spcAft>
              <a:buClr>
                <a:schemeClr val="dk1"/>
              </a:buClr>
              <a:buSzPts val="2100"/>
              <a:buChar char="•"/>
              <a:defRPr sz="2100"/>
            </a:lvl6pPr>
            <a:lvl7pPr marL="3200400" lvl="6" indent="-361950" algn="l">
              <a:lnSpc>
                <a:spcPct val="90000"/>
              </a:lnSpc>
              <a:spcBef>
                <a:spcPts val="525"/>
              </a:spcBef>
              <a:spcAft>
                <a:spcPts val="0"/>
              </a:spcAft>
              <a:buClr>
                <a:schemeClr val="dk1"/>
              </a:buClr>
              <a:buSzPts val="2100"/>
              <a:buChar char="•"/>
              <a:defRPr sz="2100"/>
            </a:lvl7pPr>
            <a:lvl8pPr marL="3657600" lvl="7" indent="-361950" algn="l">
              <a:lnSpc>
                <a:spcPct val="90000"/>
              </a:lnSpc>
              <a:spcBef>
                <a:spcPts val="525"/>
              </a:spcBef>
              <a:spcAft>
                <a:spcPts val="0"/>
              </a:spcAft>
              <a:buClr>
                <a:schemeClr val="dk1"/>
              </a:buClr>
              <a:buSzPts val="2100"/>
              <a:buChar char="•"/>
              <a:defRPr sz="2100"/>
            </a:lvl8pPr>
            <a:lvl9pPr marL="4114800" lvl="8" indent="-361950" algn="l">
              <a:lnSpc>
                <a:spcPct val="90000"/>
              </a:lnSpc>
              <a:spcBef>
                <a:spcPts val="525"/>
              </a:spcBef>
              <a:spcAft>
                <a:spcPts val="0"/>
              </a:spcAft>
              <a:buClr>
                <a:schemeClr val="dk1"/>
              </a:buClr>
              <a:buSzPts val="2100"/>
              <a:buChar char="•"/>
              <a:defRPr sz="2100"/>
            </a:lvl9pPr>
          </a:lstStyle>
          <a:p>
            <a:endParaRPr/>
          </a:p>
        </p:txBody>
      </p:sp>
      <p:sp>
        <p:nvSpPr>
          <p:cNvPr id="57" name="Google Shape;57;p11"/>
          <p:cNvSpPr txBox="1">
            <a:spLocks noGrp="1"/>
          </p:cNvSpPr>
          <p:nvPr>
            <p:ph type="body" idx="2"/>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58" name="Google Shape;58;p1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4081760" y="1053255"/>
            <a:ext cx="4860608" cy="5198533"/>
          </a:xfrm>
          <a:prstGeom prst="rect">
            <a:avLst/>
          </a:prstGeom>
          <a:noFill/>
          <a:ln>
            <a:noFill/>
          </a:ln>
        </p:spPr>
      </p:sp>
      <p:sp>
        <p:nvSpPr>
          <p:cNvPr id="64" name="Google Shape;64;p12"/>
          <p:cNvSpPr txBox="1">
            <a:spLocks noGrp="1"/>
          </p:cNvSpPr>
          <p:nvPr>
            <p:ph type="body" idx="1"/>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65" name="Google Shape;65;p1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jpg"/><Relationship Id="rId5" Type="http://schemas.openxmlformats.org/officeDocument/2006/relationships/hyperlink" Target="https://youtu.be/hzMWPyEsoSc"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2.jpg"/><Relationship Id="rId5" Type="http://schemas.openxmlformats.org/officeDocument/2006/relationships/hyperlink" Target="https://youtu.be/hzMWPyEsoSc"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4" name="Group 3" descr="Adaptivex logo&#10;">
            <a:extLst>
              <a:ext uri="{FF2B5EF4-FFF2-40B4-BE49-F238E27FC236}">
                <a16:creationId xmlns:a16="http://schemas.microsoft.com/office/drawing/2014/main" id="{35C67402-755B-0F75-BF99-39739E89D136}"/>
              </a:ext>
            </a:extLst>
          </p:cNvPr>
          <p:cNvGrpSpPr/>
          <p:nvPr/>
        </p:nvGrpSpPr>
        <p:grpSpPr>
          <a:xfrm>
            <a:off x="0" y="-2540"/>
            <a:ext cx="9601200" cy="859116"/>
            <a:chOff x="0" y="-2540"/>
            <a:chExt cx="9601200" cy="859116"/>
          </a:xfrm>
        </p:grpSpPr>
        <p:sp>
          <p:nvSpPr>
            <p:cNvPr id="84" name="Google Shape;84;p1"/>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7" name="Google Shape;87;p1"/>
            <p:cNvSpPr/>
            <p:nvPr/>
          </p:nvSpPr>
          <p:spPr>
            <a:xfrm>
              <a:off x="0" y="-2540"/>
              <a:ext cx="2306400" cy="856576"/>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400" b="0" i="0" u="none" strike="noStrike" cap="none">
                <a:solidFill>
                  <a:srgbClr val="000000"/>
                </a:solidFill>
                <a:latin typeface="Arial"/>
                <a:ea typeface="Arial"/>
                <a:cs typeface="Arial"/>
                <a:sym typeface="Arial"/>
              </a:endParaRPr>
            </a:p>
          </p:txBody>
        </p:sp>
        <p:pic>
          <p:nvPicPr>
            <p:cNvPr id="2" name="Picture 1" descr="Logo, company name&#10;&#10;Description automatically generated">
              <a:extLst>
                <a:ext uri="{FF2B5EF4-FFF2-40B4-BE49-F238E27FC236}">
                  <a16:creationId xmlns:a16="http://schemas.microsoft.com/office/drawing/2014/main" id="{7114A3D8-B3A4-BA3F-E339-929488089285}"/>
                </a:ext>
              </a:extLst>
            </p:cNvPr>
            <p:cNvPicPr>
              <a:picLocks noChangeAspect="1"/>
            </p:cNvPicPr>
            <p:nvPr/>
          </p:nvPicPr>
          <p:blipFill>
            <a:blip r:embed="rId4"/>
            <a:stretch>
              <a:fillRect/>
            </a:stretch>
          </p:blipFill>
          <p:spPr>
            <a:xfrm>
              <a:off x="375675" y="68648"/>
              <a:ext cx="1651591" cy="712982"/>
            </a:xfrm>
            <a:prstGeom prst="rect">
              <a:avLst/>
            </a:prstGeom>
          </p:spPr>
        </p:pic>
      </p:grpSp>
      <p:sp>
        <p:nvSpPr>
          <p:cNvPr id="88" name="Google Shape;88;p1"/>
          <p:cNvSpPr txBox="1">
            <a:spLocks noGrp="1"/>
          </p:cNvSpPr>
          <p:nvPr>
            <p:ph type="title" idx="4294967295"/>
          </p:nvPr>
        </p:nvSpPr>
        <p:spPr>
          <a:xfrm>
            <a:off x="1944276" y="254120"/>
            <a:ext cx="5491480" cy="430847"/>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Culturally Responsive Teaching Academy</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9" name="Google Shape;89;p1"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tx1"/>
                </a:solidFill>
                <a:latin typeface="Calibri"/>
                <a:ea typeface="Calibri"/>
                <a:cs typeface="Calibri"/>
                <a:sym typeface="Calibri"/>
              </a:rPr>
              <a:t>Center for School &amp; District Partnership</a:t>
            </a:r>
            <a:endParaRPr sz="1400" b="0" i="0" u="none" strike="noStrike" cap="none">
              <a:solidFill>
                <a:schemeClr val="tx1"/>
              </a:solidFill>
              <a:sym typeface="Arial"/>
            </a:endParaRPr>
          </a:p>
        </p:txBody>
      </p:sp>
      <p:sp>
        <p:nvSpPr>
          <p:cNvPr id="86" name="Google Shape;86;p1">
            <a:extLst>
              <a:ext uri="{C183D7F6-B498-43B3-948B-1728B52AA6E4}">
                <adec:decorative xmlns:adec="http://schemas.microsoft.com/office/drawing/2017/decorative" val="1"/>
              </a:ext>
            </a:extLst>
          </p:cNvPr>
          <p:cNvSpPr/>
          <p:nvPr/>
        </p:nvSpPr>
        <p:spPr>
          <a:xfrm>
            <a:off x="0" y="856576"/>
            <a:ext cx="2279044" cy="6490026"/>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0" y="1134165"/>
            <a:ext cx="2279044" cy="1338788"/>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800" b="1" i="0" u="none" strike="noStrike" cap="none" dirty="0">
                <a:solidFill>
                  <a:schemeClr val="dk1"/>
                </a:solidFill>
                <a:latin typeface="Calibri"/>
                <a:ea typeface="Calibri"/>
                <a:cs typeface="Calibri"/>
                <a:sym typeface="Calibri"/>
              </a:rPr>
              <a:t>Contact Information:  </a:t>
            </a:r>
            <a:br>
              <a:rPr lang="en-US" sz="2000" b="0" i="0" u="none" strike="noStrike" cap="none" dirty="0">
                <a:solidFill>
                  <a:schemeClr val="dk1"/>
                </a:solidFill>
                <a:latin typeface="Calibri"/>
                <a:ea typeface="Calibri"/>
                <a:cs typeface="Calibri"/>
                <a:sym typeface="Calibri"/>
              </a:rPr>
            </a:br>
            <a:r>
              <a:rPr lang="en-US" sz="1800" b="0" i="0" u="none" strike="noStrike" cap="none" dirty="0">
                <a:solidFill>
                  <a:schemeClr val="dk1"/>
                </a:solidFill>
                <a:latin typeface="Calibri"/>
                <a:ea typeface="Calibri"/>
                <a:cs typeface="Calibri"/>
                <a:sym typeface="Calibri"/>
              </a:rPr>
              <a:t>Shayla Stafford </a:t>
            </a:r>
            <a:endParaRPr sz="18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b="0" i="0" u="none" strike="noStrike" cap="none" dirty="0">
                <a:solidFill>
                  <a:schemeClr val="dk1"/>
                </a:solidFill>
                <a:latin typeface="Calibri"/>
                <a:ea typeface="Calibri"/>
                <a:cs typeface="Calibri"/>
                <a:sym typeface="Calibri"/>
              </a:rPr>
              <a:t>shayla@adaptivex.io 410-905-7734 www.adaptivex.io</a:t>
            </a:r>
            <a:endParaRPr sz="2000" b="0" i="0" u="none" strike="noStrike" cap="none" dirty="0">
              <a:solidFill>
                <a:schemeClr val="dk1"/>
              </a:solidFill>
              <a:latin typeface="Calibri"/>
              <a:ea typeface="Calibri"/>
              <a:cs typeface="Calibri"/>
              <a:sym typeface="Calibri"/>
            </a:endParaRPr>
          </a:p>
        </p:txBody>
      </p:sp>
      <p:sp>
        <p:nvSpPr>
          <p:cNvPr id="91" name="Google Shape;91;p1">
            <a:hlinkClick r:id="rId5"/>
          </p:cNvPr>
          <p:cNvSpPr/>
          <p:nvPr/>
        </p:nvSpPr>
        <p:spPr>
          <a:xfrm>
            <a:off x="118168" y="2603089"/>
            <a:ext cx="2005272" cy="1905331"/>
          </a:xfrm>
          <a:prstGeom prst="bevel">
            <a:avLst>
              <a:gd name="adj" fmla="val 125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lt1"/>
                </a:solidFill>
                <a:latin typeface="Calibri"/>
                <a:ea typeface="Calibri"/>
                <a:cs typeface="Calibri"/>
                <a:sym typeface="Calibri"/>
              </a:rPr>
              <a:t>To learn more, watch our </a:t>
            </a:r>
            <a:r>
              <a:rPr lang="en-US" sz="1800" b="0" i="0" u="none" strike="noStrike" cap="none" dirty="0">
                <a:solidFill>
                  <a:schemeClr val="bg1">
                    <a:lumMod val="95000"/>
                  </a:schemeClr>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video</a:t>
            </a:r>
            <a:r>
              <a:rPr lang="en-US" sz="1800" b="0" i="0" u="none" strike="noStrike" cap="none" dirty="0">
                <a:solidFill>
                  <a:schemeClr val="lt1"/>
                </a:solidFill>
                <a:latin typeface="Calibri"/>
                <a:ea typeface="Calibri"/>
                <a:cs typeface="Calibri"/>
                <a:sym typeface="Calibri"/>
              </a:rPr>
              <a:t> overview</a:t>
            </a:r>
            <a:endParaRPr sz="20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2" name="Google Shape;92;p1"/>
          <p:cNvSpPr/>
          <p:nvPr/>
        </p:nvSpPr>
        <p:spPr>
          <a:xfrm>
            <a:off x="118168" y="4826000"/>
            <a:ext cx="2005272" cy="23876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None/>
            </a:pPr>
            <a:endParaRPr sz="14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None/>
            </a:pPr>
            <a:r>
              <a:rPr lang="en-US" sz="1400" b="0" i="0" u="none" strike="noStrike" cap="none">
                <a:solidFill>
                  <a:srgbClr val="000000"/>
                </a:solidFill>
                <a:latin typeface="Calibri"/>
                <a:ea typeface="Calibri"/>
                <a:cs typeface="Calibri"/>
                <a:sym typeface="Calibri"/>
              </a:rPr>
              <a:t>Alignment to DESE Strategic Priority #2:</a:t>
            </a:r>
            <a:endParaRPr/>
          </a:p>
          <a:p>
            <a:pPr marL="0" marR="0" lvl="0" indent="0" algn="ctr" rtl="0">
              <a:lnSpc>
                <a:spcPct val="100000"/>
              </a:lnSpc>
              <a:spcBef>
                <a:spcPts val="0"/>
              </a:spcBef>
              <a:spcAft>
                <a:spcPts val="0"/>
              </a:spcAft>
              <a:buNone/>
            </a:pPr>
            <a:r>
              <a:rPr lang="en-US" sz="1400" b="0" i="0" u="none" strike="noStrike" cap="none">
                <a:solidFill>
                  <a:srgbClr val="000000"/>
                </a:solidFill>
                <a:latin typeface="Calibri"/>
                <a:ea typeface="Calibri"/>
                <a:cs typeface="Calibri"/>
                <a:sym typeface="Calibri"/>
              </a:rPr>
              <a:t> </a:t>
            </a:r>
            <a:br>
              <a:rPr lang="en-US" sz="1400" b="0" i="0" u="none" strike="noStrike" cap="none">
                <a:solidFill>
                  <a:srgbClr val="000000"/>
                </a:solidFill>
                <a:latin typeface="Calibri"/>
                <a:ea typeface="Calibri"/>
                <a:cs typeface="Calibri"/>
                <a:sym typeface="Calibri"/>
              </a:rPr>
            </a:br>
            <a:r>
              <a:rPr lang="en-US" sz="1400" b="0" i="1" u="none" strike="noStrike" cap="none">
                <a:solidFill>
                  <a:srgbClr val="000000"/>
                </a:solidFill>
                <a:latin typeface="Calibri"/>
                <a:ea typeface="Calibri"/>
                <a:cs typeface="Calibri"/>
                <a:sym typeface="Calibri"/>
              </a:rPr>
              <a:t>Promote deeper learning so that all students engage in grade-level work that is real-world, relevant, and interactive.</a:t>
            </a: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br>
              <a:rPr lang="en-US" sz="2400" b="0" i="0" u="none" strike="noStrike" cap="none">
                <a:solidFill>
                  <a:srgbClr val="000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
        <p:nvSpPr>
          <p:cNvPr id="93" name="Google Shape;93;p1"/>
          <p:cNvSpPr txBox="1">
            <a:spLocks/>
          </p:cNvSpPr>
          <p:nvPr/>
        </p:nvSpPr>
        <p:spPr>
          <a:xfrm>
            <a:off x="2439825" y="1004174"/>
            <a:ext cx="6902400" cy="188663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defTabSz="914400" rtl="0" eaLnBrk="1" fontAlgn="auto" latinLnBrk="0" hangingPunct="1">
              <a:lnSpc>
                <a:spcPct val="110000"/>
              </a:lnSpc>
              <a:spcBef>
                <a:spcPts val="0"/>
              </a:spcBef>
              <a:spcAft>
                <a:spcPts val="0"/>
              </a:spcAft>
              <a:buClr>
                <a:srgbClr val="2F5496"/>
              </a:buClr>
              <a:buSzPts val="1800"/>
              <a:buFont typeface="Calibri"/>
              <a:buNone/>
              <a:tabLst/>
              <a:defRPr/>
            </a:pPr>
            <a:r>
              <a:rPr kumimoji="0" lang="en-US" sz="1800" b="1" i="0" u="none" strike="noStrike" kern="0" cap="none" spc="0" normalizeH="0" baseline="0" noProof="0" dirty="0">
                <a:ln>
                  <a:noFill/>
                </a:ln>
                <a:solidFill>
                  <a:srgbClr val="2F5496"/>
                </a:solidFill>
                <a:effectLst/>
                <a:uLnTx/>
                <a:uFillTx/>
                <a:latin typeface="Calibri"/>
                <a:ea typeface="Calibri"/>
                <a:cs typeface="Calibri"/>
                <a:sym typeface="Calibri"/>
              </a:rPr>
              <a:t>Program Description</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0000"/>
              </a:lnSpc>
              <a:spcBef>
                <a:spcPts val="0"/>
              </a:spcBef>
              <a:spcAft>
                <a:spcPts val="0"/>
              </a:spcAft>
              <a:buClr>
                <a:schemeClr val="dk1"/>
              </a:buClr>
              <a:buSzPts val="1400"/>
              <a:buFont typeface="Calibri"/>
              <a:buNone/>
              <a:tabLst/>
              <a:defRPr/>
            </a:pPr>
            <a:r>
              <a:rPr kumimoji="0" lang="en-US" sz="1100" b="0" i="0" u="none" strike="noStrike" kern="0" cap="none" spc="0" normalizeH="0" baseline="0" noProof="0" dirty="0">
                <a:ln>
                  <a:noFill/>
                </a:ln>
                <a:solidFill>
                  <a:schemeClr val="dk1"/>
                </a:solidFill>
                <a:effectLst/>
                <a:uLnTx/>
                <a:uFillTx/>
                <a:latin typeface="Calibri"/>
                <a:ea typeface="Calibri"/>
                <a:cs typeface="Calibri"/>
                <a:sym typeface="Calibri"/>
              </a:rPr>
              <a:t>The Culturally Responsive Teaching Academy is </a:t>
            </a:r>
            <a:r>
              <a:rPr kumimoji="0" lang="en-US" sz="1100" b="0" i="0" u="none" strike="noStrike" kern="0" cap="none" spc="0" normalizeH="0" baseline="0" noProof="0" dirty="0">
                <a:ln>
                  <a:noFill/>
                </a:ln>
                <a:solidFill>
                  <a:schemeClr val="dk1"/>
                </a:solidFill>
                <a:effectLst/>
                <a:uLnTx/>
                <a:uFillTx/>
                <a:latin typeface="Arial"/>
                <a:ea typeface="Arial"/>
                <a:cs typeface="Arial"/>
                <a:sym typeface="Arial"/>
              </a:rPr>
              <a:t>a comprehensive program that helps </a:t>
            </a:r>
            <a:r>
              <a:rPr kumimoji="0" lang="en-US" sz="1100" b="0" i="0" u="none" strike="noStrike" kern="0" cap="none" spc="0" normalizeH="0" baseline="0" noProof="0" dirty="0">
                <a:ln>
                  <a:noFill/>
                </a:ln>
                <a:solidFill>
                  <a:schemeClr val="dk1"/>
                </a:solidFill>
                <a:effectLst/>
                <a:uLnTx/>
                <a:uFillTx/>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teachers/school leaders will walk away with a strong understanding of culturally responsive practices that can be immediately implemented in the classroom.  The Academy helps educators confront their own biases and beliefs and couple that with evidence-based strategies in order to support teachers in changing behavior in classrooms.  </a:t>
            </a:r>
            <a:r>
              <a:rPr kumimoji="0" lang="en-US" sz="1100" b="0" i="0" u="none" strike="noStrike" kern="0" cap="none" spc="0" normalizeH="0" baseline="0" noProof="0" dirty="0">
                <a:ln>
                  <a:noFill/>
                </a:ln>
                <a:solidFill>
                  <a:schemeClr val="dk1"/>
                </a:solidFill>
                <a:effectLst/>
                <a:uLnTx/>
                <a:uFillTx/>
                <a:latin typeface="Arial"/>
                <a:ea typeface="Arial"/>
                <a:cs typeface="Arial"/>
                <a:sym typeface="Arial"/>
              </a:rPr>
              <a:t>Through the program educators experience </a:t>
            </a:r>
            <a:r>
              <a:rPr kumimoji="0" lang="en-US" sz="1100" b="0" i="0" u="none" strike="noStrike" kern="0" cap="none" spc="0" normalizeH="0" baseline="0" noProof="0" dirty="0">
                <a:ln>
                  <a:noFill/>
                </a:ln>
                <a:solidFill>
                  <a:srgbClr val="0D28F4"/>
                </a:solidFill>
                <a:effectLst/>
                <a:uLnTx/>
                <a:uFillTx/>
                <a:latin typeface="Arial"/>
                <a:ea typeface="Arial"/>
                <a:cs typeface="Arial"/>
                <a:sym typeface="Arial"/>
              </a:rPr>
              <a:t>i</a:t>
            </a:r>
            <a:r>
              <a:rPr kumimoji="0" lang="en-US" sz="1100" b="0" i="0" u="none" strike="noStrike" kern="0" cap="none" spc="0" normalizeH="0" baseline="0" noProof="0" dirty="0">
                <a:ln>
                  <a:noFill/>
                </a:ln>
                <a:solidFill>
                  <a:schemeClr val="dk1"/>
                </a:solidFill>
                <a:effectLst/>
                <a:uLnTx/>
                <a:uFillTx/>
                <a:latin typeface="Arial"/>
                <a:ea typeface="Arial"/>
                <a:cs typeface="Arial"/>
                <a:sym typeface="Arial"/>
              </a:rPr>
              <a:t>nteractive workshops designed to be delivered in person or virtually. Our 11 research-based practices promote culturally responsive teaching within the classroom. These proven practices promote grade-level rigor in reading and writing, and empower students to engage and take ownership of their learning.</a:t>
            </a:r>
            <a:endParaRPr kumimoji="0" lang="en-US" sz="1400" b="0" i="0" u="none" strike="noStrike" kern="0" cap="none" spc="0" normalizeH="0" baseline="0" noProof="0" dirty="0">
              <a:ln>
                <a:noFill/>
              </a:ln>
              <a:solidFill>
                <a:schemeClr val="dk1"/>
              </a:solidFill>
              <a:effectLst/>
              <a:uLnTx/>
              <a:uFillTx/>
              <a:latin typeface="Calibri"/>
              <a:ea typeface="Calibri"/>
              <a:cs typeface="Calibri"/>
              <a:sym typeface="Calibri"/>
            </a:endParaRPr>
          </a:p>
        </p:txBody>
      </p:sp>
      <p:sp>
        <p:nvSpPr>
          <p:cNvPr id="94" name="Google Shape;94;p1"/>
          <p:cNvSpPr txBox="1"/>
          <p:nvPr/>
        </p:nvSpPr>
        <p:spPr>
          <a:xfrm>
            <a:off x="2439825" y="2932175"/>
            <a:ext cx="6902400" cy="2343678"/>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dirty="0">
                <a:solidFill>
                  <a:srgbClr val="2F5496"/>
                </a:solidFill>
                <a:latin typeface="Calibri"/>
                <a:ea typeface="Calibri"/>
                <a:cs typeface="Calibri"/>
                <a:sym typeface="Calibri"/>
              </a:rPr>
              <a:t>Goals/Outcomes </a:t>
            </a:r>
            <a:endParaRPr sz="1400" b="0" i="0" u="none" strike="noStrike" cap="none" dirty="0">
              <a:solidFill>
                <a:srgbClr val="000000"/>
              </a:solidFill>
              <a:latin typeface="Arial"/>
              <a:ea typeface="Arial"/>
              <a:cs typeface="Arial"/>
              <a:sym typeface="Arial"/>
            </a:endParaRPr>
          </a:p>
          <a:p>
            <a:pPr marL="457200" marR="0" lvl="0" indent="-292100" algn="l" rtl="0">
              <a:lnSpc>
                <a:spcPct val="115000"/>
              </a:lnSpc>
              <a:spcBef>
                <a:spcPts val="0"/>
              </a:spcBef>
              <a:spcAft>
                <a:spcPts val="0"/>
              </a:spcAft>
              <a:buClr>
                <a:schemeClr val="dk1"/>
              </a:buClr>
              <a:buSzPts val="1000"/>
              <a:buFont typeface="Montserrat"/>
              <a:buChar char="-"/>
            </a:pPr>
            <a:r>
              <a:rPr lang="en-US" sz="1000" b="1" i="0" u="none" strike="noStrike" cap="none" dirty="0">
                <a:solidFill>
                  <a:schemeClr val="dk1"/>
                </a:solidFill>
                <a:latin typeface="Montserrat"/>
                <a:ea typeface="Montserrat"/>
                <a:cs typeface="Montserrat"/>
                <a:sym typeface="Montserrat"/>
              </a:rPr>
              <a:t>District Leaders </a:t>
            </a:r>
            <a:r>
              <a:rPr lang="en-US" sz="1000" b="0" i="0" u="none" strike="noStrike" cap="none" dirty="0">
                <a:solidFill>
                  <a:schemeClr val="dk1"/>
                </a:solidFill>
                <a:latin typeface="Montserrat"/>
                <a:ea typeface="Montserrat"/>
                <a:cs typeface="Montserrat"/>
                <a:sym typeface="Montserrat"/>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will have a strong understanding of the areas of strength and growth on the implementation of Promising Practices within classrooms of participating schools. They will also have clear proof points of how CRT supported the existing school-level goals. </a:t>
            </a:r>
            <a:endParaRPr sz="1000" b="0" i="0" u="none" strike="noStrike" cap="none" dirty="0">
              <a:solidFill>
                <a:schemeClr val="dk1"/>
              </a:solidFill>
              <a:latin typeface="Montserrat"/>
              <a:ea typeface="Montserrat"/>
              <a:cs typeface="Montserrat"/>
              <a:sym typeface="Montserrat"/>
            </a:endParaRPr>
          </a:p>
          <a:p>
            <a:pPr marL="457200" marR="0" lvl="0" indent="-292100" algn="l" rtl="0">
              <a:lnSpc>
                <a:spcPct val="115000"/>
              </a:lnSpc>
              <a:spcBef>
                <a:spcPts val="0"/>
              </a:spcBef>
              <a:spcAft>
                <a:spcPts val="0"/>
              </a:spcAft>
              <a:buClr>
                <a:schemeClr val="dk1"/>
              </a:buClr>
              <a:buSzPts val="1000"/>
              <a:buFont typeface="Montserrat"/>
              <a:buChar char="-"/>
            </a:pPr>
            <a:r>
              <a:rPr lang="en-US" sz="1000" b="1" i="0" u="none" strike="noStrike" cap="none" dirty="0">
                <a:solidFill>
                  <a:schemeClr val="dk1"/>
                </a:solidFill>
                <a:latin typeface="Montserrat"/>
                <a:ea typeface="Montserrat"/>
                <a:cs typeface="Montserrat"/>
                <a:sym typeface="Montserrat"/>
              </a:rPr>
              <a:t>School Leaders </a:t>
            </a:r>
            <a:r>
              <a:rPr lang="en-US" sz="1000" b="0" i="0" u="none" strike="noStrike" cap="none" dirty="0">
                <a:solidFill>
                  <a:schemeClr val="dk1"/>
                </a:solidFill>
                <a:latin typeface="Montserrat"/>
                <a:ea typeface="Montserrat"/>
                <a:cs typeface="Montserrat"/>
                <a:sym typeface="Montserrat"/>
              </a:rPr>
              <a:t>will have a shared understanding and clearly defined tools to evaluate Culturally Responsive Practices within their classrooms. The implementation of the promising practices will provide Principals with  clear evidence to support their progress towards school-wide strategic goals. </a:t>
            </a:r>
            <a:endParaRPr sz="1000" b="0" i="0" u="none" strike="noStrike" cap="none" dirty="0">
              <a:solidFill>
                <a:schemeClr val="dk1"/>
              </a:solidFill>
              <a:latin typeface="Montserrat"/>
              <a:ea typeface="Montserrat"/>
              <a:cs typeface="Montserrat"/>
              <a:sym typeface="Montserrat"/>
            </a:endParaRPr>
          </a:p>
          <a:p>
            <a:pPr marL="457200" marR="0" lvl="0" indent="-292100" algn="l" rtl="0">
              <a:lnSpc>
                <a:spcPct val="115000"/>
              </a:lnSpc>
              <a:spcBef>
                <a:spcPts val="0"/>
              </a:spcBef>
              <a:spcAft>
                <a:spcPts val="0"/>
              </a:spcAft>
              <a:buClr>
                <a:schemeClr val="dk1"/>
              </a:buClr>
              <a:buSzPts val="1000"/>
              <a:buFont typeface="Montserrat"/>
              <a:buChar char="-"/>
            </a:pPr>
            <a:r>
              <a:rPr lang="en-US" sz="1000" b="1" i="0" u="none" strike="noStrike" cap="none" dirty="0">
                <a:solidFill>
                  <a:schemeClr val="dk1"/>
                </a:solidFill>
                <a:latin typeface="Montserrat"/>
                <a:ea typeface="Montserrat"/>
                <a:cs typeface="Montserrat"/>
                <a:sym typeface="Montserrat"/>
              </a:rPr>
              <a:t>Teachers </a:t>
            </a:r>
            <a:r>
              <a:rPr lang="en-US" sz="1000" b="0" i="0" u="none" strike="noStrike" cap="none" dirty="0">
                <a:solidFill>
                  <a:schemeClr val="dk1"/>
                </a:solidFill>
                <a:latin typeface="Montserrat"/>
                <a:ea typeface="Montserrat"/>
                <a:cs typeface="Montserrat"/>
                <a:sym typeface="Montserrat"/>
              </a:rPr>
              <a:t>will have shifted/ affirmed their mindset on Culturally Responsive Teaching and will know exactly how to implement the Promising Practices in their classrooms. They will develop a school library of lesson resources with the Promising Practices embedded. Teachers will be able to point to clear evidence of student success through the use of these practices.</a:t>
            </a:r>
            <a:endParaRPr sz="1400" b="0" i="0" u="none" strike="noStrike" cap="none" dirty="0">
              <a:solidFill>
                <a:srgbClr val="000000"/>
              </a:solidFill>
              <a:latin typeface="Calibri"/>
              <a:ea typeface="Calibri"/>
              <a:cs typeface="Calibri"/>
              <a:sym typeface="Calibri"/>
            </a:endParaRPr>
          </a:p>
        </p:txBody>
      </p:sp>
      <p:sp>
        <p:nvSpPr>
          <p:cNvPr id="95" name="Google Shape;95;p1"/>
          <p:cNvSpPr txBox="1"/>
          <p:nvPr/>
        </p:nvSpPr>
        <p:spPr>
          <a:xfrm>
            <a:off x="2439832" y="5419300"/>
            <a:ext cx="6902400" cy="1689653"/>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a:solidFill>
                  <a:srgbClr val="2F5496"/>
                </a:solidFill>
                <a:latin typeface="Calibri"/>
                <a:ea typeface="Calibri"/>
                <a:cs typeface="Calibri"/>
                <a:sym typeface="Calibri"/>
              </a:rPr>
              <a:t>Program Expectations and Commitments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alibri"/>
                <a:ea typeface="Calibri"/>
                <a:cs typeface="Calibri"/>
                <a:sym typeface="Calibri"/>
              </a:rPr>
              <a:t>Teams should expect to engage with the Academy in multiple ways, this includes:</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0" i="0" u="none" strike="noStrike" cap="none">
                <a:solidFill>
                  <a:srgbClr val="000000"/>
                </a:solidFill>
                <a:latin typeface="Calibri"/>
                <a:ea typeface="Calibri"/>
                <a:cs typeface="Calibri"/>
                <a:sym typeface="Calibri"/>
              </a:rPr>
              <a:t>A landscape analysis and systems audit to look at current practice, strengths and areas of growth in year 1, 1-2 school visits annually, </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0" i="0" u="none" strike="noStrike" cap="none">
                <a:solidFill>
                  <a:srgbClr val="000000"/>
                </a:solidFill>
                <a:latin typeface="Calibri"/>
                <a:ea typeface="Calibri"/>
                <a:cs typeface="Calibri"/>
                <a:sym typeface="Calibri"/>
              </a:rPr>
              <a:t>Annual 3 full-day workshops for educators, bi-monthly coaching, quarterly in-person workshops, newsletters and access to learning modules.  Most support is virtual, but some in-person.</a:t>
            </a:r>
            <a:endParaRPr sz="1400" b="0" i="0" u="none" strike="noStrike" cap="none">
              <a:solidFill>
                <a:srgbClr val="000000"/>
              </a:solidFill>
              <a:latin typeface="Arial"/>
              <a:ea typeface="Arial"/>
              <a:cs typeface="Arial"/>
              <a:sym typeface="Arial"/>
            </a:endParaRPr>
          </a:p>
        </p:txBody>
      </p:sp>
      <p:pic>
        <p:nvPicPr>
          <p:cNvPr id="85" name="Google Shape;85;p1" descr="dese logo"/>
          <p:cNvPicPr preferRelativeResize="0"/>
          <p:nvPr/>
        </p:nvPicPr>
        <p:blipFill rotWithShape="1">
          <a:blip r:embed="rId6">
            <a:alphaModFix/>
          </a:blip>
          <a:srcRect/>
          <a:stretch/>
        </p:blipFill>
        <p:spPr>
          <a:xfrm>
            <a:off x="7172960" y="6879264"/>
            <a:ext cx="2428240" cy="435935"/>
          </a:xfrm>
          <a:prstGeom prst="rect">
            <a:avLst/>
          </a:prstGeom>
          <a:noFill/>
          <a:ln>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pSp>
        <p:nvGrpSpPr>
          <p:cNvPr id="5" name="Group 4" descr="Adaptivex logo">
            <a:extLst>
              <a:ext uri="{FF2B5EF4-FFF2-40B4-BE49-F238E27FC236}">
                <a16:creationId xmlns:a16="http://schemas.microsoft.com/office/drawing/2014/main" id="{D42F8D40-FBFB-8E56-A6A4-D25239E0954E}"/>
              </a:ext>
            </a:extLst>
          </p:cNvPr>
          <p:cNvGrpSpPr/>
          <p:nvPr/>
        </p:nvGrpSpPr>
        <p:grpSpPr>
          <a:xfrm>
            <a:off x="0" y="42576"/>
            <a:ext cx="9601200" cy="813999"/>
            <a:chOff x="0" y="42576"/>
            <a:chExt cx="9601200" cy="813999"/>
          </a:xfrm>
        </p:grpSpPr>
        <p:sp>
          <p:nvSpPr>
            <p:cNvPr id="101" name="Google Shape;101;p2"/>
            <p:cNvSpPr/>
            <p:nvPr/>
          </p:nvSpPr>
          <p:spPr>
            <a:xfrm>
              <a:off x="0" y="45116"/>
              <a:ext cx="9601200" cy="811459"/>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4" name="Google Shape;104;p2"/>
            <p:cNvSpPr/>
            <p:nvPr/>
          </p:nvSpPr>
          <p:spPr>
            <a:xfrm>
              <a:off x="2622" y="42576"/>
              <a:ext cx="2329454" cy="811459"/>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400" b="0" i="0" u="none" strike="noStrike" cap="none">
                <a:solidFill>
                  <a:srgbClr val="000000"/>
                </a:solidFill>
                <a:latin typeface="Arial"/>
                <a:ea typeface="Arial"/>
                <a:cs typeface="Arial"/>
                <a:sym typeface="Arial"/>
              </a:endParaRPr>
            </a:p>
          </p:txBody>
        </p:sp>
        <p:pic>
          <p:nvPicPr>
            <p:cNvPr id="3" name="Picture 2" descr="Logo, company name&#10;&#10;Description automatically generated">
              <a:extLst>
                <a:ext uri="{FF2B5EF4-FFF2-40B4-BE49-F238E27FC236}">
                  <a16:creationId xmlns:a16="http://schemas.microsoft.com/office/drawing/2014/main" id="{5C42C1F8-1E7F-F530-DF34-897C59F224DF}"/>
                </a:ext>
              </a:extLst>
            </p:cNvPr>
            <p:cNvPicPr>
              <a:picLocks noChangeAspect="1"/>
            </p:cNvPicPr>
            <p:nvPr/>
          </p:nvPicPr>
          <p:blipFill>
            <a:blip r:embed="rId4"/>
            <a:stretch>
              <a:fillRect/>
            </a:stretch>
          </p:blipFill>
          <p:spPr>
            <a:xfrm>
              <a:off x="373875" y="94286"/>
              <a:ext cx="1625039" cy="701520"/>
            </a:xfrm>
            <a:prstGeom prst="rect">
              <a:avLst/>
            </a:prstGeom>
          </p:spPr>
        </p:pic>
      </p:grpSp>
      <p:sp>
        <p:nvSpPr>
          <p:cNvPr id="105" name="Google Shape;105;p2"/>
          <p:cNvSpPr txBox="1">
            <a:spLocks noGrp="1"/>
          </p:cNvSpPr>
          <p:nvPr>
            <p:ph type="title" idx="4294967295"/>
          </p:nvPr>
        </p:nvSpPr>
        <p:spPr>
          <a:xfrm>
            <a:off x="2316478" y="229185"/>
            <a:ext cx="4856483" cy="430847"/>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Culturally Responsive Teaching Academy</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6" name="Google Shape;106;p2" descr="This is a yellow ribbon with the words ELA Literacy Foundational Skills K-3."/>
          <p:cNvSpPr/>
          <p:nvPr/>
        </p:nvSpPr>
        <p:spPr>
          <a:xfrm>
            <a:off x="7003312" y="101600"/>
            <a:ext cx="2602968" cy="714336"/>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dirty="0">
                <a:solidFill>
                  <a:schemeClr val="tx1"/>
                </a:solidFill>
                <a:latin typeface="Calibri"/>
                <a:ea typeface="Calibri"/>
                <a:cs typeface="Calibri"/>
                <a:sym typeface="Calibri"/>
              </a:rPr>
              <a:t>Center for School &amp; District Partnership</a:t>
            </a:r>
            <a:endParaRPr sz="1400" b="0" i="0" u="none" strike="noStrike" cap="none" dirty="0">
              <a:solidFill>
                <a:schemeClr val="tx1"/>
              </a:solidFill>
              <a:sym typeface="Arial"/>
            </a:endParaRPr>
          </a:p>
        </p:txBody>
      </p:sp>
      <p:sp>
        <p:nvSpPr>
          <p:cNvPr id="103" name="Google Shape;103;p2">
            <a:extLst>
              <a:ext uri="{C183D7F6-B498-43B3-948B-1728B52AA6E4}">
                <adec:decorative xmlns:adec="http://schemas.microsoft.com/office/drawing/2017/decorative" val="1"/>
              </a:ext>
            </a:extLst>
          </p:cNvPr>
          <p:cNvSpPr/>
          <p:nvPr/>
        </p:nvSpPr>
        <p:spPr>
          <a:xfrm>
            <a:off x="0" y="869188"/>
            <a:ext cx="2316480" cy="6486206"/>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7" name="Google Shape;107;p2"/>
          <p:cNvSpPr txBox="1"/>
          <p:nvPr/>
        </p:nvSpPr>
        <p:spPr>
          <a:xfrm>
            <a:off x="-1" y="1099140"/>
            <a:ext cx="2316479" cy="1338788"/>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800" b="1" i="0" u="none" strike="noStrike" cap="none" dirty="0">
                <a:solidFill>
                  <a:schemeClr val="dk1"/>
                </a:solidFill>
                <a:latin typeface="Calibri"/>
                <a:ea typeface="Calibri"/>
                <a:cs typeface="Calibri"/>
                <a:sym typeface="Calibri"/>
              </a:rPr>
              <a:t>Contact Information:  </a:t>
            </a:r>
            <a:br>
              <a:rPr lang="en-US" sz="2000" b="0" i="0" u="none" strike="noStrike" cap="none" dirty="0">
                <a:solidFill>
                  <a:schemeClr val="dk1"/>
                </a:solidFill>
                <a:latin typeface="Calibri"/>
                <a:ea typeface="Calibri"/>
                <a:cs typeface="Calibri"/>
                <a:sym typeface="Calibri"/>
              </a:rPr>
            </a:br>
            <a:r>
              <a:rPr lang="en-US" sz="1800" b="0" i="0" u="none" strike="noStrike" cap="none" dirty="0">
                <a:solidFill>
                  <a:schemeClr val="dk1"/>
                </a:solidFill>
                <a:latin typeface="Calibri"/>
                <a:ea typeface="Calibri"/>
                <a:cs typeface="Calibri"/>
                <a:sym typeface="Calibri"/>
              </a:rPr>
              <a:t>Shayla Stafford </a:t>
            </a:r>
            <a:endParaRPr sz="18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b="0" i="0" u="none" strike="noStrike" cap="none" dirty="0">
                <a:solidFill>
                  <a:schemeClr val="dk1"/>
                </a:solidFill>
                <a:latin typeface="Calibri"/>
                <a:ea typeface="Calibri"/>
                <a:cs typeface="Calibri"/>
                <a:sym typeface="Calibri"/>
              </a:rPr>
              <a:t>shayla@adaptivex.io 410-905-7734 www.adaptivex.io</a:t>
            </a:r>
            <a:endParaRPr sz="2000" b="0" i="0" u="none" strike="noStrike" cap="none" dirty="0">
              <a:solidFill>
                <a:schemeClr val="dk1"/>
              </a:solidFill>
              <a:latin typeface="Calibri"/>
              <a:ea typeface="Calibri"/>
              <a:cs typeface="Calibri"/>
              <a:sym typeface="Calibri"/>
            </a:endParaRPr>
          </a:p>
        </p:txBody>
      </p:sp>
      <p:sp>
        <p:nvSpPr>
          <p:cNvPr id="108" name="Google Shape;108;p2">
            <a:hlinkClick r:id="rId5"/>
          </p:cNvPr>
          <p:cNvSpPr/>
          <p:nvPr/>
        </p:nvSpPr>
        <p:spPr>
          <a:xfrm>
            <a:off x="118168" y="2603089"/>
            <a:ext cx="2005272" cy="1905331"/>
          </a:xfrm>
          <a:prstGeom prst="bevel">
            <a:avLst>
              <a:gd name="adj" fmla="val 125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chemeClr val="lt1"/>
                </a:solidFill>
                <a:latin typeface="Calibri"/>
                <a:ea typeface="Calibri"/>
                <a:cs typeface="Calibri"/>
                <a:sym typeface="Calibri"/>
              </a:rPr>
              <a:t>To learn more, watch our </a:t>
            </a:r>
            <a:r>
              <a:rPr lang="en-US" sz="1800" b="0" i="0" u="none" strike="noStrike" cap="none" dirty="0">
                <a:solidFill>
                  <a:schemeClr val="bg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video</a:t>
            </a:r>
            <a:r>
              <a:rPr lang="en-US" sz="1800" b="0" i="0" u="none" strike="noStrike" cap="none" dirty="0">
                <a:solidFill>
                  <a:schemeClr val="lt1"/>
                </a:solidFill>
                <a:latin typeface="Calibri"/>
                <a:ea typeface="Calibri"/>
                <a:cs typeface="Calibri"/>
                <a:sym typeface="Calibri"/>
              </a:rPr>
              <a:t> overview</a:t>
            </a:r>
            <a:endParaRPr sz="20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9" name="Google Shape;109;p2"/>
          <p:cNvSpPr/>
          <p:nvPr/>
        </p:nvSpPr>
        <p:spPr>
          <a:xfrm>
            <a:off x="118168" y="4765710"/>
            <a:ext cx="2005272" cy="244789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400" b="0" i="0" u="none" strike="noStrike" cap="none">
                <a:solidFill>
                  <a:srgbClr val="000000"/>
                </a:solidFill>
                <a:latin typeface="Calibri"/>
                <a:ea typeface="Calibri"/>
                <a:cs typeface="Calibri"/>
                <a:sym typeface="Calibri"/>
              </a:rPr>
              <a:t>“I think this [Academy] has given me some strong tools to pass onto my peers that will help them deepen their knowledge of students.”</a:t>
            </a:r>
            <a:endParaRPr/>
          </a:p>
          <a:p>
            <a:pPr marL="0" marR="0" lvl="0" indent="0" algn="ctr" rtl="0">
              <a:lnSpc>
                <a:spcPct val="100000"/>
              </a:lnSpc>
              <a:spcBef>
                <a:spcPts val="0"/>
              </a:spcBef>
              <a:spcAft>
                <a:spcPts val="0"/>
              </a:spcAft>
              <a:buClr>
                <a:srgbClr val="000000"/>
              </a:buClr>
              <a:buSzPts val="1600"/>
              <a:buFont typeface="Arial"/>
              <a:buNone/>
            </a:pPr>
            <a:r>
              <a:rPr lang="en-US" sz="1400" b="0" i="1" u="none" strike="noStrike" cap="none">
                <a:solidFill>
                  <a:srgbClr val="000000"/>
                </a:solidFill>
                <a:latin typeface="Calibri"/>
                <a:ea typeface="Calibri"/>
                <a:cs typeface="Calibri"/>
                <a:sym typeface="Calibri"/>
              </a:rPr>
              <a:t>Current Academy participant</a:t>
            </a:r>
            <a:endParaRPr sz="1400" b="0" i="1" u="none" strike="noStrike" cap="none">
              <a:solidFill>
                <a:srgbClr val="000000"/>
              </a:solidFill>
              <a:latin typeface="Calibri"/>
              <a:ea typeface="Calibri"/>
              <a:cs typeface="Calibri"/>
              <a:sym typeface="Calibri"/>
            </a:endParaRPr>
          </a:p>
        </p:txBody>
      </p:sp>
      <p:sp>
        <p:nvSpPr>
          <p:cNvPr id="110" name="Google Shape;110;p2"/>
          <p:cNvSpPr txBox="1"/>
          <p:nvPr/>
        </p:nvSpPr>
        <p:spPr>
          <a:xfrm>
            <a:off x="2434649" y="1004164"/>
            <a:ext cx="3284700" cy="27459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Team Composition</a:t>
            </a:r>
            <a:endParaRPr sz="1400" b="0" i="0" u="none" strike="noStrike" cap="none" dirty="0">
              <a:solidFill>
                <a:srgbClr val="000000"/>
              </a:solidFill>
              <a:latin typeface="Arial"/>
              <a:ea typeface="Arial"/>
              <a:cs typeface="Arial"/>
              <a:sym typeface="Arial"/>
            </a:endParaRPr>
          </a:p>
          <a:p>
            <a:pPr marL="285750" marR="0" lvl="0" indent="-285750" algn="l" rtl="0">
              <a:lnSpc>
                <a:spcPct val="110000"/>
              </a:lnSpc>
              <a:spcBef>
                <a:spcPts val="0"/>
              </a:spcBef>
              <a:spcAft>
                <a:spcPts val="0"/>
              </a:spcAft>
              <a:buClr>
                <a:srgbClr val="000000"/>
              </a:buClr>
              <a:buSzPts val="1400"/>
              <a:buFont typeface="Arial"/>
              <a:buChar char="•"/>
            </a:pPr>
            <a:r>
              <a:rPr lang="en-US" sz="1400" b="0" i="0" u="none" strike="noStrike" cap="none" dirty="0">
                <a:solidFill>
                  <a:srgbClr val="000000"/>
                </a:solidFill>
                <a:latin typeface="Calibri"/>
                <a:ea typeface="Calibri"/>
                <a:cs typeface="Calibri"/>
                <a:sym typeface="Calibri"/>
              </a:rPr>
              <a:t>Team should be prepared to identify Culturally Responsive Teaching Leaders (this can include principals, assistant principals, instruction coaches, teacher leaders) to help lead the work for a school or district.</a:t>
            </a:r>
            <a:endParaRPr dirty="0"/>
          </a:p>
          <a:p>
            <a:pPr marL="285750" marR="0" lvl="0" indent="-285750" algn="l" rtl="0">
              <a:lnSpc>
                <a:spcPct val="110000"/>
              </a:lnSpc>
              <a:spcBef>
                <a:spcPts val="0"/>
              </a:spcBef>
              <a:spcAft>
                <a:spcPts val="0"/>
              </a:spcAft>
              <a:buClr>
                <a:srgbClr val="000000"/>
              </a:buClr>
              <a:buSzPts val="1400"/>
              <a:buFont typeface="Arial"/>
              <a:buChar char="•"/>
            </a:pPr>
            <a:r>
              <a:rPr lang="en-US" sz="1400" b="0" i="0" u="none" strike="noStrike" cap="none" dirty="0">
                <a:solidFill>
                  <a:srgbClr val="000000"/>
                </a:solidFill>
                <a:latin typeface="Calibri"/>
                <a:ea typeface="Calibri"/>
                <a:cs typeface="Calibri"/>
                <a:sym typeface="Calibri"/>
              </a:rPr>
              <a:t>Teams will engage a pilot group of teachers (approx. 10) to engage in the Academy.  The number can depend on the school/team size.</a:t>
            </a:r>
            <a:endParaRPr sz="1400" b="0" i="0" u="none" strike="noStrike" cap="none" dirty="0">
              <a:solidFill>
                <a:schemeClr val="dk1"/>
              </a:solidFill>
              <a:latin typeface="Calibri"/>
              <a:ea typeface="Calibri"/>
              <a:cs typeface="Calibri"/>
              <a:sym typeface="Calibri"/>
            </a:endParaRPr>
          </a:p>
        </p:txBody>
      </p:sp>
      <p:sp>
        <p:nvSpPr>
          <p:cNvPr id="111" name="Google Shape;111;p2"/>
          <p:cNvSpPr txBox="1"/>
          <p:nvPr/>
        </p:nvSpPr>
        <p:spPr>
          <a:xfrm>
            <a:off x="5879814" y="911019"/>
            <a:ext cx="3467386" cy="3003859"/>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Readiness Requirements</a:t>
            </a:r>
            <a:endParaRPr sz="1400" b="0" i="0" u="none" strike="noStrike" cap="none">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400"/>
              <a:buFont typeface="Calibri"/>
              <a:buNone/>
            </a:pPr>
            <a:r>
              <a:rPr lang="en-US" sz="1400" b="0" i="0" u="none" strike="noStrike" cap="none">
                <a:solidFill>
                  <a:srgbClr val="000000"/>
                </a:solidFill>
                <a:latin typeface="Calibri"/>
                <a:ea typeface="Calibri"/>
                <a:cs typeface="Calibri"/>
                <a:sym typeface="Calibri"/>
              </a:rPr>
              <a:t>In order to support this work, teams should have:</a:t>
            </a:r>
            <a:endParaRPr/>
          </a:p>
          <a:p>
            <a:pPr marL="285750" marR="0" lvl="0" indent="-285750" algn="l" rtl="0">
              <a:lnSpc>
                <a:spcPct val="110000"/>
              </a:lnSpc>
              <a:spcBef>
                <a:spcPts val="0"/>
              </a:spcBef>
              <a:spcAft>
                <a:spcPts val="0"/>
              </a:spcAft>
              <a:buClr>
                <a:srgbClr val="000000"/>
              </a:buClr>
              <a:buSzPts val="1400"/>
              <a:buFont typeface="Arial"/>
              <a:buChar char="•"/>
            </a:pPr>
            <a:r>
              <a:rPr lang="en-US" sz="1400" b="0" i="0" u="none" strike="noStrike" cap="none">
                <a:solidFill>
                  <a:srgbClr val="000000"/>
                </a:solidFill>
                <a:latin typeface="Calibri"/>
                <a:ea typeface="Calibri"/>
                <a:cs typeface="Calibri"/>
                <a:sym typeface="Calibri"/>
              </a:rPr>
              <a:t>A schedule that includes professional learning community or common planning time for educators,</a:t>
            </a:r>
            <a:endParaRPr/>
          </a:p>
          <a:p>
            <a:pPr marL="285750" marR="0" lvl="0" indent="-285750" algn="l" rtl="0">
              <a:lnSpc>
                <a:spcPct val="110000"/>
              </a:lnSpc>
              <a:spcBef>
                <a:spcPts val="0"/>
              </a:spcBef>
              <a:spcAft>
                <a:spcPts val="0"/>
              </a:spcAft>
              <a:buClr>
                <a:srgbClr val="000000"/>
              </a:buClr>
              <a:buSzPts val="1400"/>
              <a:buFont typeface="Arial"/>
              <a:buChar char="•"/>
            </a:pPr>
            <a:r>
              <a:rPr lang="en-US" sz="1400" b="0" i="0" u="none" strike="noStrike" cap="none">
                <a:solidFill>
                  <a:srgbClr val="000000"/>
                </a:solidFill>
                <a:latin typeface="Calibri"/>
                <a:ea typeface="Calibri"/>
                <a:cs typeface="Calibri"/>
                <a:sym typeface="Calibri"/>
              </a:rPr>
              <a:t>A cohort of educators with an interested in culturally responsive teaching and racial equity work, and</a:t>
            </a:r>
            <a:endParaRPr/>
          </a:p>
          <a:p>
            <a:pPr marL="285750" marR="0" lvl="0" indent="-285750" algn="l" rtl="0">
              <a:lnSpc>
                <a:spcPct val="110000"/>
              </a:lnSpc>
              <a:spcBef>
                <a:spcPts val="0"/>
              </a:spcBef>
              <a:spcAft>
                <a:spcPts val="0"/>
              </a:spcAft>
              <a:buClr>
                <a:srgbClr val="000000"/>
              </a:buClr>
              <a:buSzPts val="1400"/>
              <a:buFont typeface="Arial"/>
              <a:buChar char="•"/>
            </a:pPr>
            <a:r>
              <a:rPr lang="en-US" sz="1400" b="0" i="0" u="none" strike="noStrike" cap="none">
                <a:solidFill>
                  <a:srgbClr val="000000"/>
                </a:solidFill>
                <a:latin typeface="Calibri"/>
                <a:ea typeface="Calibri"/>
                <a:cs typeface="Calibri"/>
                <a:sym typeface="Calibri"/>
              </a:rPr>
              <a:t>The ability to allow teachers the time and space to engage in the Academy work.</a:t>
            </a:r>
            <a:endParaRPr sz="1400" b="0" i="0" u="none" strike="noStrike" cap="none">
              <a:solidFill>
                <a:schemeClr val="dk1"/>
              </a:solidFill>
              <a:latin typeface="Calibri"/>
              <a:ea typeface="Calibri"/>
              <a:cs typeface="Calibri"/>
              <a:sym typeface="Calibri"/>
            </a:endParaRPr>
          </a:p>
        </p:txBody>
      </p:sp>
      <p:sp>
        <p:nvSpPr>
          <p:cNvPr id="112" name="Google Shape;112;p2"/>
          <p:cNvSpPr txBox="1"/>
          <p:nvPr/>
        </p:nvSpPr>
        <p:spPr>
          <a:xfrm>
            <a:off x="2434649" y="4048799"/>
            <a:ext cx="6912551" cy="2766871"/>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Additional Information</a:t>
            </a:r>
            <a:endParaRPr sz="1400" b="0" i="0" u="none" strike="noStrike" cap="none" dirty="0">
              <a:solidFill>
                <a:srgbClr val="000000"/>
              </a:solidFill>
              <a:latin typeface="Arial"/>
              <a:ea typeface="Arial"/>
              <a:cs typeface="Arial"/>
              <a:sym typeface="Arial"/>
            </a:endParaRPr>
          </a:p>
          <a:p>
            <a:pPr marL="0" marR="0" lvl="0" indent="0" algn="l" rtl="0">
              <a:lnSpc>
                <a:spcPct val="110000"/>
              </a:lnSpc>
              <a:spcBef>
                <a:spcPts val="0"/>
              </a:spcBef>
              <a:spcAft>
                <a:spcPts val="0"/>
              </a:spcAft>
              <a:buClr>
                <a:srgbClr val="000000"/>
              </a:buClr>
              <a:buSzPts val="1400"/>
              <a:buFont typeface="Calibri"/>
              <a:buNone/>
            </a:pPr>
            <a:r>
              <a:rPr lang="en-US" sz="1400" b="0" i="0" u="none" strike="noStrike" cap="none" dirty="0">
                <a:solidFill>
                  <a:srgbClr val="000000"/>
                </a:solidFill>
                <a:latin typeface="Calibri"/>
                <a:ea typeface="Calibri"/>
                <a:cs typeface="Calibri"/>
                <a:sym typeface="Calibri"/>
              </a:rPr>
              <a:t>Our theory of change is that in order to create lasting change that impacts the lives of all students, teachers must implement equitable and inclusive practices with fidelity consistently.  In order for that to be true, teachers must be trained in specific, promising practices and engage in ongoing, research-based, peer led professional development.  </a:t>
            </a:r>
            <a:endParaRPr dirty="0"/>
          </a:p>
          <a:p>
            <a:pPr marL="0" marR="0" lvl="0" indent="0" algn="l" rtl="0">
              <a:lnSpc>
                <a:spcPct val="110000"/>
              </a:lnSpc>
              <a:spcBef>
                <a:spcPts val="0"/>
              </a:spcBef>
              <a:spcAft>
                <a:spcPts val="0"/>
              </a:spcAft>
              <a:buClr>
                <a:srgbClr val="000000"/>
              </a:buClr>
              <a:buSzPts val="1400"/>
              <a:buFont typeface="Calibri"/>
              <a:buNone/>
            </a:pPr>
            <a:endParaRPr sz="1400" b="0" i="0" u="none" strike="noStrike" cap="none" dirty="0">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rgbClr val="000000"/>
              </a:buClr>
              <a:buSzPts val="1400"/>
              <a:buFont typeface="Calibri"/>
              <a:buNone/>
            </a:pPr>
            <a:r>
              <a:rPr lang="en-US" sz="1400" b="0" i="0" u="none" strike="noStrike" cap="none" dirty="0">
                <a:solidFill>
                  <a:srgbClr val="000000"/>
                </a:solidFill>
                <a:latin typeface="Calibri"/>
                <a:ea typeface="Calibri"/>
                <a:cs typeface="Calibri"/>
                <a:sym typeface="Calibri"/>
              </a:rPr>
              <a:t>“I personally have been excited and grateful to work alongside Shayla Adams-Stafford this year as she is our school’s … coach. She is extremely knowledgeable, empowering to our team and supportive of our endeavors. I appreciate her commitment and consistency to our school and team as well.”  </a:t>
            </a:r>
            <a:r>
              <a:rPr lang="en-US" sz="1400" b="0" i="1" u="none" strike="noStrike" cap="none" dirty="0">
                <a:solidFill>
                  <a:srgbClr val="000000"/>
                </a:solidFill>
                <a:latin typeface="Calibri"/>
                <a:ea typeface="Calibri"/>
                <a:cs typeface="Calibri"/>
                <a:sym typeface="Calibri"/>
              </a:rPr>
              <a:t>Current participant in Culturally Responsive Teaching Academy</a:t>
            </a:r>
            <a:endParaRPr sz="1400" b="0" i="1" u="none" strike="noStrike" cap="none" dirty="0">
              <a:solidFill>
                <a:srgbClr val="000000"/>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pic>
        <p:nvPicPr>
          <p:cNvPr id="102" name="Google Shape;102;p2" descr="dese logo"/>
          <p:cNvPicPr preferRelativeResize="0"/>
          <p:nvPr/>
        </p:nvPicPr>
        <p:blipFill rotWithShape="1">
          <a:blip r:embed="rId6">
            <a:alphaModFix/>
          </a:blip>
          <a:srcRect/>
          <a:stretch/>
        </p:blipFill>
        <p:spPr>
          <a:xfrm>
            <a:off x="7172960" y="6805270"/>
            <a:ext cx="2428240" cy="509930"/>
          </a:xfrm>
          <a:prstGeom prst="rect">
            <a:avLst/>
          </a:prstGeom>
          <a:noFill/>
          <a:ln>
            <a:noFill/>
          </a:ln>
        </p:spPr>
      </p:pic>
    </p:spTree>
    <p:custDataLst>
      <p:tags r:id="rId1"/>
    </p:custDataLst>
    <p:extLst>
      <p:ext uri="{BB962C8B-B14F-4D97-AF65-F5344CB8AC3E}">
        <p14:creationId xmlns:p14="http://schemas.microsoft.com/office/powerpoint/2010/main" val="36823800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717</Words>
  <Application>Microsoft Office PowerPoint</Application>
  <PresentationFormat>Custom</PresentationFormat>
  <Paragraphs>41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Montserrat</vt:lpstr>
      <vt:lpstr>Arial</vt:lpstr>
      <vt:lpstr>Office Theme</vt:lpstr>
      <vt:lpstr>Culturally Responsive Teaching Academy</vt:lpstr>
      <vt:lpstr>Culturally Responsive Teaching Academy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Culturally Responsive Teaching Academy At-A-Glance</dc:title>
  <dc:creator>DESE</dc:creator>
  <cp:lastModifiedBy>Zou, Dong (EOE)</cp:lastModifiedBy>
  <cp:revision>5</cp:revision>
  <dcterms:created xsi:type="dcterms:W3CDTF">2023-02-01T17:35:13Z</dcterms:created>
  <dcterms:modified xsi:type="dcterms:W3CDTF">2023-03-29T18:16:23Z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29 2023 12:00AM</vt:lpwstr>
  </property>
</Properties>
</file>