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9601200" cy="7315200"/>
  <p:notesSz cx="6858000" cy="9144000"/>
  <p:embeddedFontLst>
    <p:embeddedFont>
      <p:font typeface="Calibri" panose="020F0502020204030204" pitchFamily="34" charset="0"/>
      <p:regular r:id="rId5"/>
      <p:bold r:id="rId6"/>
      <p:italic r:id="rId7"/>
      <p:boldItalic r:id="rId8"/>
    </p:embeddedFont>
    <p:embeddedFont>
      <p:font typeface="Lato" panose="020F0502020204030203" pitchFamily="34" charset="0"/>
      <p:regular r:id="rId9"/>
      <p:bold r:id="rId10"/>
      <p:italic r:id="rId11"/>
      <p:boldItalic r:id="rId12"/>
    </p:embeddedFont>
  </p:embeddedFontLst>
  <p:custDataLst>
    <p:tags r:id="rId1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NDrMufzSfbMNVwktfVqNpV4zG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1"/>
    <a:srgbClr val="EAB2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8B51BB-81FF-433D-932F-0B74309AF879}">
  <a:tblStyle styleId="{338B51BB-81FF-433D-932F-0B74309AF879}"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41" autoAdjust="0"/>
  </p:normalViewPr>
  <p:slideViewPr>
    <p:cSldViewPr snapToGrid="0">
      <p:cViewPr varScale="1">
        <p:scale>
          <a:sx n="75" d="100"/>
          <a:sy n="75" d="100"/>
        </p:scale>
        <p:origin x="66" y="3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gs" Target="tags/tag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customschemas.google.com/relationships/presentationmetadata" Target="meta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 name="Google Shape;100;p2: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720090" y="1197187"/>
            <a:ext cx="8161020" cy="254677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200150" y="3842174"/>
            <a:ext cx="7200900" cy="176614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14" name="Google Shape;14;p4"/>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479887" y="127529"/>
            <a:ext cx="4641427" cy="8281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806341" y="2453985"/>
            <a:ext cx="6199294" cy="20702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605816" y="443733"/>
            <a:ext cx="6199294" cy="6090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660083" y="1947333"/>
            <a:ext cx="8281035"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55082" y="1823722"/>
            <a:ext cx="8281035" cy="30429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55082" y="4895429"/>
            <a:ext cx="8281035" cy="16001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26" name="Google Shape;26;p6"/>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660083" y="1947333"/>
            <a:ext cx="408051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4860608" y="1947333"/>
            <a:ext cx="408051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6133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61334" y="1793241"/>
            <a:ext cx="4061757"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9" name="Google Shape;39;p8"/>
          <p:cNvSpPr txBox="1">
            <a:spLocks noGrp="1"/>
          </p:cNvSpPr>
          <p:nvPr>
            <p:ph type="body" idx="2"/>
          </p:nvPr>
        </p:nvSpPr>
        <p:spPr>
          <a:xfrm>
            <a:off x="661334" y="2672080"/>
            <a:ext cx="4061757"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4860608" y="1793241"/>
            <a:ext cx="4081761"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41" name="Google Shape;41;p8"/>
          <p:cNvSpPr txBox="1">
            <a:spLocks noGrp="1"/>
          </p:cNvSpPr>
          <p:nvPr>
            <p:ph type="body" idx="4"/>
          </p:nvPr>
        </p:nvSpPr>
        <p:spPr>
          <a:xfrm>
            <a:off x="4860608" y="2672080"/>
            <a:ext cx="4081761"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61333" y="487680"/>
            <a:ext cx="3096637"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4081760" y="1053255"/>
            <a:ext cx="4860608" cy="5198533"/>
          </a:xfrm>
          <a:prstGeom prst="rect">
            <a:avLst/>
          </a:prstGeom>
          <a:noFill/>
          <a:ln>
            <a:noFill/>
          </a:ln>
        </p:spPr>
        <p:txBody>
          <a:bodyPr spcFirstLastPara="1" wrap="square" lIns="91425" tIns="45700" rIns="91425" bIns="45700" anchor="t" anchorCtr="0">
            <a:norm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57" name="Google Shape;57;p11"/>
          <p:cNvSpPr txBox="1">
            <a:spLocks noGrp="1"/>
          </p:cNvSpPr>
          <p:nvPr>
            <p:ph type="body" idx="2"/>
          </p:nvPr>
        </p:nvSpPr>
        <p:spPr>
          <a:xfrm>
            <a:off x="661333" y="2194560"/>
            <a:ext cx="3096637"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8" name="Google Shape;58;p11"/>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61333" y="487680"/>
            <a:ext cx="3096637"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4081760" y="1053255"/>
            <a:ext cx="4860608" cy="5198533"/>
          </a:xfrm>
          <a:prstGeom prst="rect">
            <a:avLst/>
          </a:prstGeom>
          <a:noFill/>
          <a:ln>
            <a:noFill/>
          </a:ln>
        </p:spPr>
      </p:sp>
      <p:sp>
        <p:nvSpPr>
          <p:cNvPr id="64" name="Google Shape;64;p12"/>
          <p:cNvSpPr txBox="1">
            <a:spLocks noGrp="1"/>
          </p:cNvSpPr>
          <p:nvPr>
            <p:ph type="body" idx="1"/>
          </p:nvPr>
        </p:nvSpPr>
        <p:spPr>
          <a:xfrm>
            <a:off x="661333" y="2194560"/>
            <a:ext cx="3096637"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65" name="Google Shape;65;p12"/>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60083" y="1947333"/>
            <a:ext cx="8281035" cy="4641427"/>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aIjtFyt7vINfd6AjJrDAhK98wECCxr5SGpW_6o7MP4k/edit?usp=sharing" TargetMode="External"/><Relationship Id="rId3" Type="http://schemas.openxmlformats.org/officeDocument/2006/relationships/notesSlide" Target="../notesSlides/notesSlide1.xml"/><Relationship Id="rId7" Type="http://schemas.openxmlformats.org/officeDocument/2006/relationships/hyperlink" Target="https://www.youtube.com/watch?v=KODTtY8nkBs"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kristan@cca-pr.com" TargetMode="External"/><Relationship Id="rId11"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hyperlink" Target="https://docs.google.com/document/d/10XweIasyatnVpJYIsKJtYmgi7x6dngb6iaOsKqUYfTc/edit?usp=sharing" TargetMode="External"/><Relationship Id="rId4" Type="http://schemas.openxmlformats.org/officeDocument/2006/relationships/image" Target="../media/image1.png"/><Relationship Id="rId9" Type="http://schemas.openxmlformats.org/officeDocument/2006/relationships/hyperlink" Target="https://www.doe.mass.edu/csdp/guidebook/coherence-guidebook.pdf"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ocs.google.com/document/d/1aIjtFyt7vINfd6AjJrDAhK98wECCxr5SGpW_6o7MP4k/edit?usp=sharing"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KODTtY8nkBs" TargetMode="External"/><Relationship Id="rId5" Type="http://schemas.openxmlformats.org/officeDocument/2006/relationships/hyperlink" Target="mailto:kristan@cca-pr.com" TargetMode="External"/><Relationship Id="rId10" Type="http://schemas.openxmlformats.org/officeDocument/2006/relationships/image" Target="../media/image3.jpg"/><Relationship Id="rId4" Type="http://schemas.openxmlformats.org/officeDocument/2006/relationships/image" Target="../media/image1.png"/><Relationship Id="rId9" Type="http://schemas.openxmlformats.org/officeDocument/2006/relationships/hyperlink" Target="https://www.doe.mass.edu/csdp/guidebook/coherence-guide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3" name="Group 2" descr="Commonwealth Consulting Agency and Novak logos">
            <a:extLst>
              <a:ext uri="{FF2B5EF4-FFF2-40B4-BE49-F238E27FC236}">
                <a16:creationId xmlns:a16="http://schemas.microsoft.com/office/drawing/2014/main" id="{6C625032-C82B-1001-68C1-9CF94021B16B}"/>
              </a:ext>
            </a:extLst>
          </p:cNvPr>
          <p:cNvGrpSpPr/>
          <p:nvPr/>
        </p:nvGrpSpPr>
        <p:grpSpPr>
          <a:xfrm>
            <a:off x="0" y="0"/>
            <a:ext cx="9601200" cy="856576"/>
            <a:chOff x="0" y="0"/>
            <a:chExt cx="9601200" cy="856576"/>
          </a:xfrm>
        </p:grpSpPr>
        <p:sp>
          <p:nvSpPr>
            <p:cNvPr id="84" name="Google Shape;84;p1" descr="Inclusive Instruction Academy header"/>
            <p:cNvSpPr/>
            <p:nvPr/>
          </p:nvSpPr>
          <p:spPr>
            <a:xfrm>
              <a:off x="0" y="0"/>
              <a:ext cx="9601200" cy="85657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 name="Group 1" descr="Commonwealth Consulting Agency and Novak Education logos">
              <a:extLst>
                <a:ext uri="{FF2B5EF4-FFF2-40B4-BE49-F238E27FC236}">
                  <a16:creationId xmlns:a16="http://schemas.microsoft.com/office/drawing/2014/main" id="{FCA2E288-5ACD-C4E5-D0E7-EC3133F2A59D}"/>
                </a:ext>
              </a:extLst>
            </p:cNvPr>
            <p:cNvGrpSpPr/>
            <p:nvPr/>
          </p:nvGrpSpPr>
          <p:grpSpPr>
            <a:xfrm>
              <a:off x="104940" y="65250"/>
              <a:ext cx="2106600" cy="754053"/>
              <a:chOff x="0" y="7020"/>
              <a:chExt cx="2106600" cy="856500"/>
            </a:xfrm>
          </p:grpSpPr>
          <p:sp>
            <p:nvSpPr>
              <p:cNvPr id="95" name="Google Shape;95;p1">
                <a:extLst>
                  <a:ext uri="{C183D7F6-B498-43B3-948B-1728B52AA6E4}">
                    <adec:decorative xmlns:adec="http://schemas.microsoft.com/office/drawing/2017/decorative" val="1"/>
                  </a:ext>
                </a:extLst>
              </p:cNvPr>
              <p:cNvSpPr/>
              <p:nvPr/>
            </p:nvSpPr>
            <p:spPr>
              <a:xfrm>
                <a:off x="0" y="7020"/>
                <a:ext cx="2106600" cy="85650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1" descr="Novak Education logo"/>
              <p:cNvPicPr preferRelativeResize="0"/>
              <p:nvPr/>
            </p:nvPicPr>
            <p:blipFill rotWithShape="1">
              <a:blip r:embed="rId4">
                <a:alphaModFix/>
              </a:blip>
              <a:srcRect/>
              <a:stretch/>
            </p:blipFill>
            <p:spPr>
              <a:xfrm>
                <a:off x="1216003" y="198090"/>
                <a:ext cx="591247" cy="568888"/>
              </a:xfrm>
              <a:prstGeom prst="rect">
                <a:avLst/>
              </a:prstGeom>
              <a:noFill/>
              <a:ln>
                <a:noFill/>
              </a:ln>
            </p:spPr>
          </p:pic>
          <p:pic>
            <p:nvPicPr>
              <p:cNvPr id="96" name="Google Shape;96;p1" descr="logo"/>
              <p:cNvPicPr preferRelativeResize="0"/>
              <p:nvPr/>
            </p:nvPicPr>
            <p:blipFill rotWithShape="1">
              <a:blip r:embed="rId5">
                <a:alphaModFix/>
              </a:blip>
              <a:srcRect/>
              <a:stretch/>
            </p:blipFill>
            <p:spPr>
              <a:xfrm>
                <a:off x="240650" y="32668"/>
                <a:ext cx="734703" cy="754050"/>
              </a:xfrm>
              <a:prstGeom prst="rect">
                <a:avLst/>
              </a:prstGeom>
              <a:noFill/>
              <a:ln>
                <a:noFill/>
              </a:ln>
            </p:spPr>
          </p:pic>
        </p:grpSp>
      </p:grpSp>
      <p:sp>
        <p:nvSpPr>
          <p:cNvPr id="87" name="Google Shape;87;p1" descr="Inclusive Instruction Academy header"/>
          <p:cNvSpPr txBox="1">
            <a:spLocks noGrp="1"/>
          </p:cNvSpPr>
          <p:nvPr>
            <p:ph type="title" idx="4294967295"/>
          </p:nvPr>
        </p:nvSpPr>
        <p:spPr>
          <a:xfrm>
            <a:off x="2378325" y="231800"/>
            <a:ext cx="5038800" cy="430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dirty="0">
                <a:ln>
                  <a:noFill/>
                </a:ln>
                <a:solidFill>
                  <a:schemeClr val="lt1"/>
                </a:solidFill>
                <a:effectLst/>
                <a:uLnTx/>
                <a:uFillTx/>
                <a:latin typeface="Calibri"/>
                <a:ea typeface="Calibri"/>
                <a:cs typeface="Calibri"/>
                <a:sym typeface="Calibri"/>
              </a:rPr>
              <a:t>INCLUSIVE INSTRUCTION ACADEMY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8" name="Google Shape;88;p1" descr="This is a yellow ribbon with the words ELA Literacy Foundational Skills K-3."/>
          <p:cNvSpPr/>
          <p:nvPr/>
        </p:nvSpPr>
        <p:spPr>
          <a:xfrm>
            <a:off x="6789688" y="70173"/>
            <a:ext cx="2693337" cy="754053"/>
          </a:xfrm>
          <a:prstGeom prst="ribbon2">
            <a:avLst>
              <a:gd name="adj1" fmla="val 16667"/>
              <a:gd name="adj2" fmla="val 75000"/>
            </a:avLst>
          </a:prstGeom>
          <a:solidFill>
            <a:srgbClr val="FFC3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tx1">
                    <a:lumMod val="95000"/>
                    <a:lumOff val="5000"/>
                  </a:schemeClr>
                </a:solidFill>
                <a:latin typeface="Calibri"/>
                <a:ea typeface="Calibri"/>
                <a:cs typeface="Calibri"/>
                <a:sym typeface="Calibri"/>
              </a:rPr>
              <a:t>Center for School &amp; District Partnership</a:t>
            </a:r>
            <a:endParaRPr sz="1400" b="0" i="0" u="none" strike="noStrike" cap="none" dirty="0">
              <a:solidFill>
                <a:schemeClr val="tx1">
                  <a:lumMod val="95000"/>
                  <a:lumOff val="5000"/>
                </a:schemeClr>
              </a:solidFill>
              <a:sym typeface="Arial"/>
            </a:endParaRPr>
          </a:p>
        </p:txBody>
      </p:sp>
      <p:sp>
        <p:nvSpPr>
          <p:cNvPr id="86" name="Google Shape;86;p1">
            <a:extLst>
              <a:ext uri="{C183D7F6-B498-43B3-948B-1728B52AA6E4}">
                <adec:decorative xmlns:adec="http://schemas.microsoft.com/office/drawing/2017/decorative" val="1"/>
              </a:ext>
            </a:extLst>
          </p:cNvPr>
          <p:cNvSpPr/>
          <p:nvPr/>
        </p:nvSpPr>
        <p:spPr>
          <a:xfrm>
            <a:off x="0" y="863520"/>
            <a:ext cx="2316480" cy="6451679"/>
          </a:xfrm>
          <a:prstGeom prst="rect">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0" y="1246268"/>
            <a:ext cx="2316600" cy="13668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Contact Information:  </a:t>
            </a:r>
            <a:br>
              <a:rPr lang="en-US" sz="20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Kristan Rodriguez</a:t>
            </a: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sng" strike="noStrike" cap="none" dirty="0">
                <a:solidFill>
                  <a:schemeClr val="hlink"/>
                </a:solidFill>
                <a:latin typeface="Calibri"/>
                <a:ea typeface="Calibri"/>
                <a:cs typeface="Calibri"/>
                <a:sym typeface="Calibri"/>
                <a:hlinkClick r:id="rId6"/>
              </a:rPr>
              <a:t>kristan@cca-pr.com</a:t>
            </a: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339-227-2155 </a:t>
            </a:r>
            <a:br>
              <a:rPr lang="en-US" sz="1800" b="0" i="0" u="none" strike="noStrike" cap="none" dirty="0">
                <a:solidFill>
                  <a:schemeClr val="dk1"/>
                </a:solidFill>
                <a:latin typeface="Calibri"/>
                <a:ea typeface="Calibri"/>
                <a:cs typeface="Calibri"/>
                <a:sym typeface="Calibri"/>
              </a:rPr>
            </a:br>
            <a:endParaRPr sz="2000" b="0" i="0" u="none" strike="noStrike" cap="none" dirty="0">
              <a:solidFill>
                <a:schemeClr val="dk1"/>
              </a:solidFill>
              <a:latin typeface="Calibri"/>
              <a:ea typeface="Calibri"/>
              <a:cs typeface="Calibri"/>
              <a:sym typeface="Calibri"/>
            </a:endParaRPr>
          </a:p>
        </p:txBody>
      </p:sp>
      <p:sp>
        <p:nvSpPr>
          <p:cNvPr id="90" name="Google Shape;90;p1">
            <a:hlinkClick r:id="rId7"/>
          </p:cNvPr>
          <p:cNvSpPr/>
          <p:nvPr/>
        </p:nvSpPr>
        <p:spPr>
          <a:xfrm>
            <a:off x="118168" y="2603089"/>
            <a:ext cx="2005272" cy="1905331"/>
          </a:xfrm>
          <a:prstGeom prst="bevel">
            <a:avLst>
              <a:gd name="adj" fmla="val 125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To learn more, watch our </a:t>
            </a:r>
            <a:r>
              <a:rPr lang="en-US" sz="1800" b="0" i="0" u="none" strike="noStrike" cap="none"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a:t>
            </a:r>
            <a:r>
              <a:rPr lang="en-US" sz="1800" b="0" i="0" u="none" strike="noStrike" cap="none" dirty="0">
                <a:solidFill>
                  <a:schemeClr val="lt1"/>
                </a:solidFill>
                <a:latin typeface="Calibri"/>
                <a:ea typeface="Calibri"/>
                <a:cs typeface="Calibri"/>
                <a:sym typeface="Calibri"/>
              </a:rPr>
              <a:t> overview</a:t>
            </a:r>
            <a:endParaRPr sz="20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4" name="Google Shape;94;p1"/>
          <p:cNvSpPr/>
          <p:nvPr/>
        </p:nvSpPr>
        <p:spPr>
          <a:xfrm>
            <a:off x="118175" y="4745300"/>
            <a:ext cx="2106000" cy="2060100"/>
          </a:xfrm>
          <a:prstGeom prst="roundRect">
            <a:avLst>
              <a:gd name="adj" fmla="val 22968"/>
            </a:avLst>
          </a:prstGeom>
          <a:solidFill>
            <a:schemeClr val="lt1"/>
          </a:solid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Alignment to DESE Strategic Priority #2: </a:t>
            </a:r>
            <a:endParaRPr sz="13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700" i="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i="1">
                <a:latin typeface="Calibri"/>
                <a:ea typeface="Calibri"/>
                <a:cs typeface="Calibri"/>
                <a:sym typeface="Calibri"/>
              </a:rPr>
              <a:t>Promote deeper learning so that all students engage in grade-level work that is real-world, relevant, and interactive.</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2439825" y="921750"/>
            <a:ext cx="7043200" cy="17979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dirty="0">
                <a:solidFill>
                  <a:srgbClr val="2F5496"/>
                </a:solidFill>
                <a:latin typeface="Calibri"/>
                <a:ea typeface="Calibri"/>
                <a:cs typeface="Calibri"/>
                <a:sym typeface="Calibri"/>
              </a:rPr>
              <a:t>Program Description</a:t>
            </a:r>
            <a:endParaRPr sz="1800" b="1" i="0"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dirty="0">
                <a:solidFill>
                  <a:schemeClr val="dk1"/>
                </a:solidFill>
                <a:latin typeface="Calibri"/>
                <a:ea typeface="Calibri"/>
                <a:cs typeface="Calibri"/>
                <a:sym typeface="Calibri"/>
              </a:rPr>
              <a:t>The purpose of the Inclusive Instruction Academy is to provide strategic support, professional development, technical assistance, and coaching on effective systems, structures, and strategies necessary to create inclusive multi-tiered systems of support that result in increased student outcomes. At the heart of the Academy work is a commitment to creating more equitable and inclusive learning environments for all students. At the heart of the Academy work is a commitment to creating more equitable and inclusive learning environments for all students with an emphasis on  Universal Design for Learning (UDL) and a sub-focus on co-teaching . </a:t>
            </a:r>
            <a:endParaRPr sz="1300" b="0" i="0" u="none" strike="noStrike" cap="none" dirty="0">
              <a:solidFill>
                <a:schemeClr val="dk1"/>
              </a:solidFill>
              <a:latin typeface="Calibri"/>
              <a:ea typeface="Calibri"/>
              <a:cs typeface="Calibri"/>
              <a:sym typeface="Calibri"/>
            </a:endParaRPr>
          </a:p>
        </p:txBody>
      </p:sp>
      <p:sp>
        <p:nvSpPr>
          <p:cNvPr id="92" name="Google Shape;92;p1"/>
          <p:cNvSpPr txBox="1"/>
          <p:nvPr/>
        </p:nvSpPr>
        <p:spPr>
          <a:xfrm>
            <a:off x="2439825" y="2768250"/>
            <a:ext cx="7043200" cy="1912791"/>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dirty="0">
                <a:solidFill>
                  <a:srgbClr val="2F5496"/>
                </a:solidFill>
                <a:latin typeface="Calibri"/>
                <a:ea typeface="Calibri"/>
                <a:cs typeface="Calibri"/>
                <a:sym typeface="Calibri"/>
              </a:rPr>
              <a:t>Goals/Outcomes</a:t>
            </a:r>
            <a:endParaRPr sz="1800" b="1" i="0" u="none" strike="noStrike" cap="none" dirty="0">
              <a:solidFill>
                <a:srgbClr val="2F5496"/>
              </a:solidFill>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To evaluate the impact of specific systems drivers and instructional practices on student outcomes and identify effective action steps and strategies necessary to ensure all students have opportunities to access deeper learning via the </a:t>
            </a:r>
            <a:r>
              <a:rPr lang="en-US" sz="1300" b="0" i="0" u="sng" strike="noStrike" cap="none"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Academy Focus Areas</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457200" marR="0" lvl="0" indent="-311150" algn="l" rtl="0">
              <a:lnSpc>
                <a:spcPct val="100000"/>
              </a:lnSpc>
              <a:spcBef>
                <a:spcPts val="300"/>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To create the systems and structures necessary to build a multi-tiered system of support, aligned to the guidance in the </a:t>
            </a:r>
            <a:r>
              <a:rPr lang="en-US" sz="1300" b="0" i="0" u="sng" strike="noStrike" cap="none" dirty="0">
                <a:solidFill>
                  <a:srgbClr val="1155CC"/>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 DESE Coherence Guidebook.</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457200" marR="0" lvl="0" indent="-311150" algn="l" rtl="0">
              <a:lnSpc>
                <a:spcPct val="100000"/>
              </a:lnSpc>
              <a:spcBef>
                <a:spcPts val="300"/>
              </a:spcBef>
              <a:spcAft>
                <a:spcPts val="30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To improve academic outcomes for all students in targeted schools and districts. This includes accelerating performance and outcomes of students who are performing below grade level.</a:t>
            </a:r>
            <a:endParaRPr sz="1300" b="0" i="0" u="none" strike="noStrike" cap="none" dirty="0">
              <a:solidFill>
                <a:srgbClr val="000000"/>
              </a:solidFill>
              <a:latin typeface="Calibri"/>
              <a:ea typeface="Calibri"/>
              <a:cs typeface="Calibri"/>
              <a:sym typeface="Calibri"/>
            </a:endParaRPr>
          </a:p>
        </p:txBody>
      </p:sp>
      <p:sp>
        <p:nvSpPr>
          <p:cNvPr id="93" name="Google Shape;93;p1"/>
          <p:cNvSpPr txBox="1"/>
          <p:nvPr/>
        </p:nvSpPr>
        <p:spPr>
          <a:xfrm>
            <a:off x="2439824" y="4737950"/>
            <a:ext cx="7043199" cy="2112846"/>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dirty="0">
                <a:solidFill>
                  <a:srgbClr val="2F549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Program Expectations and Commitments </a:t>
            </a:r>
            <a:r>
              <a:rPr lang="en-US" sz="1400" b="1" i="0" u="none" strike="noStrike" cap="none" dirty="0">
                <a:solidFill>
                  <a:schemeClr val="dk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400" b="1" i="0" u="sng" strike="noStrike" cap="none" dirty="0">
                <a:solidFill>
                  <a:srgbClr val="1155CC"/>
                </a:solidFill>
                <a:latin typeface="Lato"/>
                <a:ea typeface="Lato"/>
                <a:cs typeface="Lato"/>
                <a:sym typeface="Lato"/>
                <a:hlinkClick r:id="rId10">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See Monthly Breakdown Here</a:t>
            </a:r>
            <a:r>
              <a:rPr lang="en-US" sz="1400" b="1" i="0" u="none" strike="noStrike" cap="none" dirty="0">
                <a:solidFill>
                  <a:schemeClr val="dk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endParaRPr sz="2000" b="1" i="0" u="none" strike="noStrike" cap="none" dirty="0">
              <a:solidFill>
                <a:srgbClr val="2F549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marR="0" lvl="0" indent="-311150" algn="l" rtl="0">
              <a:lnSpc>
                <a:spcPct val="100000"/>
              </a:lnSpc>
              <a:spcBef>
                <a:spcPts val="0"/>
              </a:spcBef>
              <a:spcAft>
                <a:spcPts val="0"/>
              </a:spcAft>
              <a:buClr>
                <a:schemeClr val="dk1"/>
              </a:buClr>
              <a:buSzPts val="1300"/>
              <a:buFont typeface="Lato"/>
              <a:buChar char="●"/>
            </a:pPr>
            <a:r>
              <a:rPr lang="en-US" sz="1300" b="1" i="0" u="none" strike="noStrike" cap="none" dirty="0">
                <a:solidFill>
                  <a:schemeClr val="dk1"/>
                </a:solidFill>
                <a:latin typeface="Calibri"/>
                <a:ea typeface="Calibri"/>
                <a:cs typeface="Calibri"/>
                <a:sym typeface="Calibri"/>
              </a:rPr>
              <a:t>Team Bootcamp: </a:t>
            </a:r>
            <a:r>
              <a:rPr lang="en-US" sz="1300" b="0" i="0" u="none" strike="noStrike" cap="none" dirty="0">
                <a:solidFill>
                  <a:schemeClr val="dk1"/>
                </a:solidFill>
                <a:latin typeface="Calibri"/>
                <a:ea typeface="Calibri"/>
                <a:cs typeface="Calibri"/>
                <a:sym typeface="Calibri"/>
              </a:rPr>
              <a:t>All new teams will attend a 2 day bootcamp on the topic of Universal Design for Learning (UDL) and Co-Teaching.</a:t>
            </a:r>
            <a:endParaRPr sz="1300" b="0" i="0" u="none" strike="noStrike" cap="none" dirty="0">
              <a:solidFill>
                <a:schemeClr val="dk1"/>
              </a:solidFill>
              <a:latin typeface="Calibri"/>
              <a:ea typeface="Calibri"/>
              <a:cs typeface="Calibri"/>
              <a:sym typeface="Calibri"/>
            </a:endParaRPr>
          </a:p>
          <a:p>
            <a:pPr marL="457200" marR="0" lvl="0" indent="-311150" algn="l" rtl="0">
              <a:lnSpc>
                <a:spcPct val="100000"/>
              </a:lnSpc>
              <a:spcBef>
                <a:spcPts val="300"/>
              </a:spcBef>
              <a:spcAft>
                <a:spcPts val="0"/>
              </a:spcAft>
              <a:buClr>
                <a:schemeClr val="dk1"/>
              </a:buClr>
              <a:buSzPts val="1300"/>
              <a:buFont typeface="Lato"/>
              <a:buChar char="●"/>
            </a:pPr>
            <a:r>
              <a:rPr lang="en-US" sz="1300" b="1" i="0" u="none" strike="noStrike" cap="none" dirty="0">
                <a:solidFill>
                  <a:schemeClr val="dk1"/>
                </a:solidFill>
                <a:latin typeface="Calibri"/>
                <a:ea typeface="Calibri"/>
                <a:cs typeface="Calibri"/>
                <a:sym typeface="Calibri"/>
              </a:rPr>
              <a:t>Technical Assistance </a:t>
            </a:r>
            <a:r>
              <a:rPr lang="en-US" sz="1300" b="0" i="0" u="none" strike="noStrike" cap="none" dirty="0">
                <a:solidFill>
                  <a:schemeClr val="dk1"/>
                </a:solidFill>
                <a:latin typeface="Calibri"/>
                <a:ea typeface="Calibri"/>
                <a:cs typeface="Calibri"/>
                <a:sym typeface="Calibri"/>
              </a:rPr>
              <a:t>Each team will receive at least six 5-hour technical assistance sessions inclusive of a landscape analysis and will be guided to develop an annual action plan, an assessment plan, and a professional learning plan.</a:t>
            </a:r>
            <a:endParaRPr sz="1300" b="0" i="0" u="none" strike="noStrike" cap="none" dirty="0">
              <a:solidFill>
                <a:schemeClr val="dk1"/>
              </a:solidFill>
              <a:latin typeface="Calibri"/>
              <a:ea typeface="Calibri"/>
              <a:cs typeface="Calibri"/>
              <a:sym typeface="Calibri"/>
            </a:endParaRPr>
          </a:p>
          <a:p>
            <a:pPr marL="457200" marR="0" lvl="0" indent="-311150" algn="l" rtl="0">
              <a:lnSpc>
                <a:spcPct val="100000"/>
              </a:lnSpc>
              <a:spcBef>
                <a:spcPts val="300"/>
              </a:spcBef>
              <a:spcAft>
                <a:spcPts val="300"/>
              </a:spcAft>
              <a:buClr>
                <a:schemeClr val="dk1"/>
              </a:buClr>
              <a:buSzPts val="1300"/>
              <a:buFont typeface="Lato"/>
              <a:buChar char="●"/>
            </a:pPr>
            <a:r>
              <a:rPr lang="en-US" sz="1300" b="1" i="0" u="none" strike="noStrike" cap="none" dirty="0">
                <a:solidFill>
                  <a:schemeClr val="dk1"/>
                </a:solidFill>
                <a:latin typeface="Calibri"/>
                <a:ea typeface="Calibri"/>
                <a:cs typeface="Calibri"/>
                <a:sym typeface="Calibri"/>
              </a:rPr>
              <a:t>Coaching Support: </a:t>
            </a:r>
            <a:r>
              <a:rPr lang="en-US" sz="1300" b="0" i="0" u="none" strike="noStrike" cap="none" dirty="0">
                <a:solidFill>
                  <a:schemeClr val="dk1"/>
                </a:solidFill>
                <a:latin typeface="Calibri"/>
                <a:ea typeface="Calibri"/>
                <a:cs typeface="Calibri"/>
                <a:sym typeface="Calibri"/>
              </a:rPr>
              <a:t>Each team will have 1 coach who will participate in the train-the-trainer coach sessions and graduate course. Coaches also have access to the PLC guide and the Book Group Facilitation Guide as additional resources to support in-district offerings.</a:t>
            </a:r>
            <a:endParaRPr sz="1300" b="0" i="0" u="none" strike="noStrike" cap="none" dirty="0">
              <a:solidFill>
                <a:srgbClr val="000000"/>
              </a:solidFill>
              <a:latin typeface="Calibri"/>
              <a:ea typeface="Calibri"/>
              <a:cs typeface="Calibri"/>
              <a:sym typeface="Calibri"/>
            </a:endParaRPr>
          </a:p>
        </p:txBody>
      </p:sp>
      <p:pic>
        <p:nvPicPr>
          <p:cNvPr id="85" name="Google Shape;85;p1" descr="dese logo"/>
          <p:cNvPicPr preferRelativeResize="0"/>
          <p:nvPr/>
        </p:nvPicPr>
        <p:blipFill rotWithShape="1">
          <a:blip r:embed="rId11">
            <a:alphaModFix/>
          </a:blip>
          <a:srcRect/>
          <a:stretch/>
        </p:blipFill>
        <p:spPr>
          <a:xfrm>
            <a:off x="7095485" y="6805270"/>
            <a:ext cx="2428240" cy="509930"/>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3" name="Group 2" descr="Commonwealth Consulting Agency and Novak logos">
            <a:extLst>
              <a:ext uri="{FF2B5EF4-FFF2-40B4-BE49-F238E27FC236}">
                <a16:creationId xmlns:a16="http://schemas.microsoft.com/office/drawing/2014/main" id="{48E59785-D319-EEC9-EB86-62D0B0C459A6}"/>
              </a:ext>
            </a:extLst>
          </p:cNvPr>
          <p:cNvGrpSpPr/>
          <p:nvPr/>
        </p:nvGrpSpPr>
        <p:grpSpPr>
          <a:xfrm>
            <a:off x="0" y="-101499"/>
            <a:ext cx="9601200" cy="958075"/>
            <a:chOff x="0" y="-101499"/>
            <a:chExt cx="9601200" cy="958075"/>
          </a:xfrm>
        </p:grpSpPr>
        <p:sp>
          <p:nvSpPr>
            <p:cNvPr id="102" name="Google Shape;102;p2">
              <a:extLst>
                <a:ext uri="{C183D7F6-B498-43B3-948B-1728B52AA6E4}">
                  <adec:decorative xmlns:adec="http://schemas.microsoft.com/office/drawing/2017/decorative" val="1"/>
                </a:ext>
              </a:extLst>
            </p:cNvPr>
            <p:cNvSpPr/>
            <p:nvPr/>
          </p:nvSpPr>
          <p:spPr>
            <a:xfrm>
              <a:off x="0" y="0"/>
              <a:ext cx="9601200" cy="85657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 name="Group 1" descr="Commonwealth Consulting Agency and Novak Education logos">
              <a:extLst>
                <a:ext uri="{FF2B5EF4-FFF2-40B4-BE49-F238E27FC236}">
                  <a16:creationId xmlns:a16="http://schemas.microsoft.com/office/drawing/2014/main" id="{C49B4193-9F13-2304-7D0A-46843F4037A5}"/>
                </a:ext>
              </a:extLst>
            </p:cNvPr>
            <p:cNvGrpSpPr/>
            <p:nvPr/>
          </p:nvGrpSpPr>
          <p:grpSpPr>
            <a:xfrm>
              <a:off x="118175" y="-101499"/>
              <a:ext cx="2106600" cy="822860"/>
              <a:chOff x="118175" y="51717"/>
              <a:chExt cx="2106600" cy="997471"/>
            </a:xfrm>
          </p:grpSpPr>
          <p:sp>
            <p:nvSpPr>
              <p:cNvPr id="115" name="Google Shape;115;p2">
                <a:extLst>
                  <a:ext uri="{C183D7F6-B498-43B3-948B-1728B52AA6E4}">
                    <adec:decorative xmlns:adec="http://schemas.microsoft.com/office/drawing/2017/decorative" val="1"/>
                  </a:ext>
                </a:extLst>
              </p:cNvPr>
              <p:cNvSpPr/>
              <p:nvPr/>
            </p:nvSpPr>
            <p:spPr>
              <a:xfrm>
                <a:off x="118175" y="192675"/>
                <a:ext cx="2106600" cy="85650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 descr="Commonwealth Consulting Agency and Novak Education logos&#10;&#10;"/>
              <p:cNvPicPr preferRelativeResize="0"/>
              <p:nvPr/>
            </p:nvPicPr>
            <p:blipFill rotWithShape="1">
              <a:blip r:embed="rId3">
                <a:alphaModFix/>
              </a:blip>
              <a:srcRect/>
              <a:stretch/>
            </p:blipFill>
            <p:spPr>
              <a:xfrm>
                <a:off x="240650" y="51717"/>
                <a:ext cx="997500" cy="997471"/>
              </a:xfrm>
              <a:prstGeom prst="rect">
                <a:avLst/>
              </a:prstGeom>
              <a:noFill/>
              <a:ln>
                <a:noFill/>
              </a:ln>
            </p:spPr>
          </p:pic>
          <p:pic>
            <p:nvPicPr>
              <p:cNvPr id="117" name="Google Shape;117;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238150" y="243900"/>
                <a:ext cx="754050" cy="754050"/>
              </a:xfrm>
              <a:prstGeom prst="rect">
                <a:avLst/>
              </a:prstGeom>
              <a:noFill/>
              <a:ln>
                <a:noFill/>
              </a:ln>
            </p:spPr>
          </p:pic>
        </p:grpSp>
      </p:grpSp>
      <p:sp>
        <p:nvSpPr>
          <p:cNvPr id="112" name="Google Shape;112;p2"/>
          <p:cNvSpPr txBox="1">
            <a:spLocks noGrp="1"/>
          </p:cNvSpPr>
          <p:nvPr>
            <p:ph type="title" idx="4294967295"/>
          </p:nvPr>
        </p:nvSpPr>
        <p:spPr>
          <a:xfrm>
            <a:off x="2316475" y="212888"/>
            <a:ext cx="5038800" cy="430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2200"/>
              <a:buFont typeface="Arial"/>
              <a:buNone/>
              <a:tabLst/>
              <a:defRPr/>
            </a:pPr>
            <a:r>
              <a:rPr kumimoji="0" lang="en-US" sz="2200" b="0" i="0" u="none" strike="noStrike" kern="0" cap="none" spc="0" normalizeH="0" baseline="0" noProof="0" dirty="0">
                <a:ln>
                  <a:noFill/>
                </a:ln>
                <a:solidFill>
                  <a:schemeClr val="lt1"/>
                </a:solidFill>
                <a:effectLst/>
                <a:uLnTx/>
                <a:uFillTx/>
                <a:latin typeface="Calibri"/>
                <a:ea typeface="Calibri"/>
                <a:cs typeface="Calibri"/>
                <a:sym typeface="Calibri"/>
              </a:rPr>
              <a:t>INCLUSIVE INSTRUCTION ACADEMY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5" name="Google Shape;105;p2" descr="This is a yellow ribbon with the words ELA Literacy Foundational Skills K-3."/>
          <p:cNvSpPr/>
          <p:nvPr/>
        </p:nvSpPr>
        <p:spPr>
          <a:xfrm>
            <a:off x="6912943" y="61883"/>
            <a:ext cx="2693337" cy="754053"/>
          </a:xfrm>
          <a:prstGeom prst="ribbon2">
            <a:avLst>
              <a:gd name="adj1" fmla="val 16667"/>
              <a:gd name="adj2" fmla="val 7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tx1">
                    <a:lumMod val="85000"/>
                    <a:lumOff val="15000"/>
                  </a:schemeClr>
                </a:solidFill>
                <a:latin typeface="Calibri"/>
                <a:ea typeface="Calibri"/>
                <a:cs typeface="Calibri"/>
                <a:sym typeface="Calibri"/>
              </a:rPr>
              <a:t>Center for School &amp; District Partnership</a:t>
            </a:r>
            <a:endParaRPr sz="1400" b="0" i="0" u="none" strike="noStrike" cap="none">
              <a:solidFill>
                <a:schemeClr val="tx1">
                  <a:lumMod val="85000"/>
                  <a:lumOff val="15000"/>
                </a:schemeClr>
              </a:solidFill>
              <a:sym typeface="Arial"/>
            </a:endParaRPr>
          </a:p>
        </p:txBody>
      </p:sp>
      <p:sp>
        <p:nvSpPr>
          <p:cNvPr id="104" name="Google Shape;104;p2">
            <a:extLst>
              <a:ext uri="{C183D7F6-B498-43B3-948B-1728B52AA6E4}">
                <adec:decorative xmlns:adec="http://schemas.microsoft.com/office/drawing/2017/decorative" val="1"/>
              </a:ext>
            </a:extLst>
          </p:cNvPr>
          <p:cNvSpPr/>
          <p:nvPr/>
        </p:nvSpPr>
        <p:spPr>
          <a:xfrm>
            <a:off x="0" y="721360"/>
            <a:ext cx="2316480" cy="6593840"/>
          </a:xfrm>
          <a:prstGeom prst="rect">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p:nvPr/>
        </p:nvSpPr>
        <p:spPr>
          <a:xfrm>
            <a:off x="0" y="1246268"/>
            <a:ext cx="2316600" cy="13668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Contact Information:  </a:t>
            </a:r>
            <a:br>
              <a:rPr lang="en-US" sz="20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Kristan Rodriguez</a:t>
            </a: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sng" strike="noStrike" cap="none" dirty="0">
                <a:solidFill>
                  <a:schemeClr val="hlink"/>
                </a:solidFill>
                <a:latin typeface="Calibri"/>
                <a:ea typeface="Calibri"/>
                <a:cs typeface="Calibri"/>
                <a:sym typeface="Calibri"/>
                <a:hlinkClick r:id="rId5"/>
              </a:rPr>
              <a:t>kristan@cca-pr.com</a:t>
            </a: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339-227-2155 </a:t>
            </a:r>
            <a:br>
              <a:rPr lang="en-US" sz="1800" b="0" i="0" u="none" strike="noStrike" cap="none" dirty="0">
                <a:solidFill>
                  <a:schemeClr val="dk1"/>
                </a:solidFill>
                <a:latin typeface="Calibri"/>
                <a:ea typeface="Calibri"/>
                <a:cs typeface="Calibri"/>
                <a:sym typeface="Calibri"/>
              </a:rPr>
            </a:br>
            <a:endParaRPr sz="2000" b="0" i="0" u="none" strike="noStrike" cap="none" dirty="0">
              <a:solidFill>
                <a:schemeClr val="dk1"/>
              </a:solidFill>
              <a:latin typeface="Calibri"/>
              <a:ea typeface="Calibri"/>
              <a:cs typeface="Calibri"/>
              <a:sym typeface="Calibri"/>
            </a:endParaRPr>
          </a:p>
        </p:txBody>
      </p:sp>
      <p:sp>
        <p:nvSpPr>
          <p:cNvPr id="107" name="Google Shape;107;p2">
            <a:hlinkClick r:id="rId6"/>
          </p:cNvPr>
          <p:cNvSpPr/>
          <p:nvPr/>
        </p:nvSpPr>
        <p:spPr>
          <a:xfrm>
            <a:off x="118168" y="2603089"/>
            <a:ext cx="2005272" cy="1905331"/>
          </a:xfrm>
          <a:prstGeom prst="bevel">
            <a:avLst>
              <a:gd name="adj" fmla="val 125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To learn more, watch our </a:t>
            </a:r>
            <a:r>
              <a:rPr lang="en-US" sz="1800" b="0" i="0" u="none" strike="noStrike" cap="none" dirty="0">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video</a:t>
            </a:r>
            <a:r>
              <a:rPr lang="en-US" sz="1800" b="0" i="0" u="none" strike="noStrike" cap="none" dirty="0">
                <a:solidFill>
                  <a:schemeClr val="lt1"/>
                </a:solidFill>
                <a:latin typeface="Calibri"/>
                <a:ea typeface="Calibri"/>
                <a:cs typeface="Calibri"/>
                <a:sym typeface="Calibri"/>
              </a:rPr>
              <a:t> overview</a:t>
            </a: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8" name="Google Shape;108;p2"/>
          <p:cNvSpPr/>
          <p:nvPr/>
        </p:nvSpPr>
        <p:spPr>
          <a:xfrm>
            <a:off x="118175" y="4765700"/>
            <a:ext cx="2106600" cy="2448000"/>
          </a:xfrm>
          <a:prstGeom prst="roundRect">
            <a:avLst>
              <a:gd name="adj" fmla="val 16667"/>
            </a:avLst>
          </a:prstGeom>
          <a:solidFill>
            <a:schemeClr val="lt1"/>
          </a:solid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500"/>
              </a:spcBef>
              <a:spcAft>
                <a:spcPts val="0"/>
              </a:spcAft>
              <a:buClr>
                <a:srgbClr val="000000"/>
              </a:buClr>
              <a:buSzPts val="1400"/>
              <a:buFont typeface="Arial"/>
              <a:buNone/>
            </a:pPr>
            <a:endParaRPr sz="1400" b="0" i="0" u="none" strike="noStrike" cap="none">
              <a:solidFill>
                <a:srgbClr val="434343"/>
              </a:solidFill>
              <a:latin typeface="Lato"/>
              <a:ea typeface="Lato"/>
              <a:cs typeface="Lato"/>
              <a:sym typeface="Lato"/>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434343"/>
              </a:solidFill>
              <a:latin typeface="Lato"/>
              <a:ea typeface="Lato"/>
              <a:cs typeface="Lato"/>
              <a:sym typeface="Lato"/>
            </a:endParaRPr>
          </a:p>
          <a:p>
            <a:pPr marL="0" marR="0" lvl="0" indent="0" algn="l" rtl="0">
              <a:lnSpc>
                <a:spcPct val="100000"/>
              </a:lnSpc>
              <a:spcBef>
                <a:spcPts val="1000"/>
              </a:spcBef>
              <a:spcAft>
                <a:spcPts val="1000"/>
              </a:spcAft>
              <a:buClr>
                <a:srgbClr val="000000"/>
              </a:buClr>
              <a:buSzPts val="1300"/>
              <a:buFont typeface="Arial"/>
              <a:buNone/>
            </a:pPr>
            <a:r>
              <a:rPr lang="en-US" sz="1300" b="1" i="0" u="none" strike="noStrike" cap="none">
                <a:solidFill>
                  <a:srgbClr val="2F5496"/>
                </a:solidFill>
                <a:latin typeface="Calibri"/>
                <a:ea typeface="Calibri"/>
                <a:cs typeface="Calibri"/>
                <a:sym typeface="Calibri"/>
              </a:rPr>
              <a:t>96.6%</a:t>
            </a:r>
            <a:r>
              <a:rPr lang="en-US" sz="1300" b="0" i="0" u="none" strike="noStrike" cap="none">
                <a:solidFill>
                  <a:srgbClr val="434343"/>
                </a:solidFill>
                <a:latin typeface="Calibri"/>
                <a:ea typeface="Calibri"/>
                <a:cs typeface="Calibri"/>
                <a:sym typeface="Calibri"/>
              </a:rPr>
              <a:t> of the Inclusive Instruction Academy TA participants (868 participants) noted that the TA was knowledgeable. </a:t>
            </a:r>
            <a:endParaRPr sz="1300" b="0" i="0" u="none" strike="noStrike" cap="none">
              <a:solidFill>
                <a:srgbClr val="000000"/>
              </a:solidFill>
              <a:latin typeface="Calibri"/>
              <a:ea typeface="Calibri"/>
              <a:cs typeface="Calibri"/>
              <a:sym typeface="Calibri"/>
            </a:endParaRPr>
          </a:p>
        </p:txBody>
      </p:sp>
      <p:pic>
        <p:nvPicPr>
          <p:cNvPr id="113" name="Google Shape;113;p2">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96965" y="4825285"/>
            <a:ext cx="512375" cy="649900"/>
          </a:xfrm>
          <a:prstGeom prst="rect">
            <a:avLst/>
          </a:prstGeom>
          <a:noFill/>
          <a:ln>
            <a:noFill/>
          </a:ln>
        </p:spPr>
      </p:pic>
      <p:sp>
        <p:nvSpPr>
          <p:cNvPr id="109" name="Google Shape;109;p2"/>
          <p:cNvSpPr txBox="1"/>
          <p:nvPr/>
        </p:nvSpPr>
        <p:spPr>
          <a:xfrm>
            <a:off x="2424375" y="1001600"/>
            <a:ext cx="3467400" cy="19179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rgbClr val="2F5496"/>
                </a:solidFill>
                <a:latin typeface="Calibri"/>
                <a:ea typeface="Calibri"/>
                <a:cs typeface="Calibri"/>
                <a:sym typeface="Calibri"/>
              </a:rPr>
              <a:t>Team Composition</a:t>
            </a:r>
            <a:r>
              <a:rPr lang="en-US" sz="1700" b="1" i="0" u="none" strike="noStrike" cap="none">
                <a:solidFill>
                  <a:srgbClr val="2F5496"/>
                </a:solidFill>
                <a:latin typeface="Calibri"/>
                <a:ea typeface="Calibri"/>
                <a:cs typeface="Calibri"/>
                <a:sym typeface="Calibri"/>
              </a:rPr>
              <a:t> (up to 8 people)</a:t>
            </a:r>
            <a:endParaRPr sz="1300" b="0" i="0" u="none" strike="noStrike" cap="none">
              <a:solidFill>
                <a:schemeClr val="dk1"/>
              </a:solidFill>
              <a:latin typeface="Lato"/>
              <a:ea typeface="Lato"/>
              <a:cs typeface="Lato"/>
              <a:sym typeface="Lato"/>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Central office representative  (required)</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Principal (required)</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SSOS (if involved)</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Instructional coach (required)</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Teacher leaders inclusive of at least 1 MLL instructor, 1 special educator, and 1 classroom teacher</a:t>
            </a:r>
            <a:endParaRPr sz="13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5999550" y="1001600"/>
            <a:ext cx="3440700" cy="19332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rgbClr val="2F5496"/>
                </a:solidFill>
                <a:latin typeface="Calibri"/>
                <a:ea typeface="Calibri"/>
                <a:cs typeface="Calibri"/>
                <a:sym typeface="Calibri"/>
              </a:rPr>
              <a:t>Readiness Requirements</a:t>
            </a:r>
            <a:endParaRPr sz="1800" b="1" i="0" u="none" strike="noStrike" cap="none">
              <a:solidFill>
                <a:srgbClr val="2F5496"/>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Executive sponsorship from superintendent or designee </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Guaranteed participation in the activities of the academy</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A dedicated instructional coach to support inclusive practice</a:t>
            </a:r>
            <a:endParaRPr sz="1300" b="0" i="0" u="none" strike="noStrike" cap="none">
              <a:solidFill>
                <a:srgbClr val="000000"/>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2424375" y="3079825"/>
            <a:ext cx="7015800" cy="525232"/>
          </a:xfrm>
          <a:prstGeom prst="rect">
            <a:avLst/>
          </a:prstGeom>
          <a:solidFill>
            <a:srgbClr val="2F5496"/>
          </a:solidFill>
          <a:ln w="9525" cap="flat" cmpd="sng">
            <a:solidFill>
              <a:srgbClr val="2E75B5"/>
            </a:solidFill>
            <a:prstDash val="solid"/>
            <a:round/>
            <a:headEnd type="none" w="sm" len="sm"/>
            <a:tailEnd type="none" w="sm" len="sm"/>
          </a:ln>
        </p:spPr>
        <p:txBody>
          <a:bodyPr spcFirstLastPara="1" wrap="square" lIns="91425" tIns="45700" rIns="91425" bIns="45700" numCol="2" anchor="t" anchorCtr="0">
            <a:spAutoFit/>
          </a:bodyPr>
          <a:lstStyle/>
          <a:p>
            <a:pPr marL="0" marR="0" lvl="0" indent="0" algn="l" rtl="0">
              <a:lnSpc>
                <a:spcPct val="110000"/>
              </a:lnSpc>
              <a:spcBef>
                <a:spcPts val="1000"/>
              </a:spcBef>
              <a:spcAft>
                <a:spcPts val="0"/>
              </a:spcAft>
              <a:buClr>
                <a:srgbClr val="2F5496"/>
              </a:buClr>
              <a:buSzPts val="1800"/>
              <a:buFont typeface="Calibri"/>
              <a:buNone/>
            </a:pPr>
            <a:r>
              <a:rPr lang="en-US" sz="1800" b="1" i="0" u="none" strike="noStrike" cap="none" dirty="0">
                <a:solidFill>
                  <a:schemeClr val="lt1"/>
                </a:solidFill>
                <a:latin typeface="Calibri"/>
                <a:ea typeface="Calibri"/>
                <a:cs typeface="Calibri"/>
                <a:sym typeface="Calibri"/>
              </a:rPr>
              <a:t>Additional Information</a:t>
            </a:r>
            <a:endParaRPr sz="1400" b="0" i="0" u="none" strike="noStrike" cap="none" dirty="0">
              <a:solidFill>
                <a:schemeClr val="lt1"/>
              </a:solidFill>
              <a:latin typeface="Calibri"/>
              <a:ea typeface="Calibri"/>
              <a:cs typeface="Calibri"/>
              <a:sym typeface="Calibri"/>
            </a:endParaRPr>
          </a:p>
        </p:txBody>
      </p:sp>
      <p:graphicFrame>
        <p:nvGraphicFramePr>
          <p:cNvPr id="114" name="Google Shape;114;p2"/>
          <p:cNvGraphicFramePr/>
          <p:nvPr>
            <p:extLst>
              <p:ext uri="{D42A27DB-BD31-4B8C-83A1-F6EECF244321}">
                <p14:modId xmlns:p14="http://schemas.microsoft.com/office/powerpoint/2010/main" val="127332284"/>
              </p:ext>
            </p:extLst>
          </p:nvPr>
        </p:nvGraphicFramePr>
        <p:xfrm>
          <a:off x="2461200" y="3710144"/>
          <a:ext cx="6942150" cy="2843252"/>
        </p:xfrm>
        <a:graphic>
          <a:graphicData uri="http://schemas.openxmlformats.org/drawingml/2006/table">
            <a:tbl>
              <a:tblPr firstRow="1">
                <a:noFill/>
                <a:tableStyleId>{338B51BB-81FF-433D-932F-0B74309AF879}</a:tableStyleId>
              </a:tblPr>
              <a:tblGrid>
                <a:gridCol w="2152925">
                  <a:extLst>
                    <a:ext uri="{9D8B030D-6E8A-4147-A177-3AD203B41FA5}">
                      <a16:colId xmlns:a16="http://schemas.microsoft.com/office/drawing/2014/main" val="20000"/>
                    </a:ext>
                  </a:extLst>
                </a:gridCol>
                <a:gridCol w="4789225">
                  <a:extLst>
                    <a:ext uri="{9D8B030D-6E8A-4147-A177-3AD203B41FA5}">
                      <a16:colId xmlns:a16="http://schemas.microsoft.com/office/drawing/2014/main" val="20001"/>
                    </a:ext>
                  </a:extLst>
                </a:gridCol>
              </a:tblGrid>
              <a:tr h="34398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latin typeface="Lato"/>
                          <a:ea typeface="Lato"/>
                          <a:cs typeface="Lato"/>
                          <a:sym typeface="Lato"/>
                        </a:rPr>
                        <a:t>Deliverable</a:t>
                      </a:r>
                      <a:endParaRPr sz="1300" b="1" u="none" strike="noStrike" cap="none">
                        <a:latin typeface="Lato"/>
                        <a:ea typeface="Lato"/>
                        <a:cs typeface="Lato"/>
                        <a:sym typeface="Lato"/>
                      </a:endParaRPr>
                    </a:p>
                  </a:txBody>
                  <a:tcPr marL="63500" marR="63500" marT="63500" marB="63500">
                    <a:solidFill>
                      <a:srgbClr val="EFEFE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dirty="0">
                          <a:latin typeface="Lato"/>
                          <a:ea typeface="Lato"/>
                          <a:cs typeface="Lato"/>
                          <a:sym typeface="Lato"/>
                        </a:rPr>
                        <a:t>Assesses The Following Goal</a:t>
                      </a:r>
                      <a:endParaRPr sz="1300" b="1" u="none" strike="noStrike" cap="none" dirty="0">
                        <a:latin typeface="Lato"/>
                        <a:ea typeface="Lato"/>
                        <a:cs typeface="Lato"/>
                        <a:sym typeface="Lato"/>
                      </a:endParaRPr>
                    </a:p>
                  </a:txBody>
                  <a:tcPr marL="63500" marR="63500" marT="63500" marB="63500">
                    <a:solidFill>
                      <a:srgbClr val="EFEFEF"/>
                    </a:solidFill>
                  </a:tcPr>
                </a:tc>
                <a:extLst>
                  <a:ext uri="{0D108BD9-81ED-4DB2-BD59-A6C34878D82A}">
                    <a16:rowId xmlns:a16="http://schemas.microsoft.com/office/drawing/2014/main" val="10000"/>
                  </a:ext>
                </a:extLst>
              </a:tr>
              <a:tr h="972833">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Landscape Analysis</a:t>
                      </a:r>
                      <a:endParaRPr sz="13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To evaluate the impact of specific systems drivers and instructional practices on student outcomes and identify effective action steps and strategies necessary to ensure all students have opportunities to access deeper learning via the </a:t>
                      </a:r>
                      <a:r>
                        <a:rPr lang="en-US" sz="1300" u="sng" strike="noStrike" cap="none"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Academy Focus Areas</a:t>
                      </a:r>
                      <a:r>
                        <a:rPr lang="en-US" sz="1300" u="none" strike="noStrike" cap="none" dirty="0">
                          <a:latin typeface="Calibri"/>
                          <a:ea typeface="Calibri"/>
                          <a:cs typeface="Calibri"/>
                          <a:sym typeface="Calibri"/>
                        </a:rPr>
                        <a:t>. </a:t>
                      </a:r>
                      <a:endParaRPr sz="1300"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763217">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Academy Focused Action Plan inclusive of a Professional Development Plan</a:t>
                      </a:r>
                      <a:endParaRPr sz="13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To create the systems and structures necessary to build a multi-tiered system of support, aligned to the guidance in the </a:t>
                      </a:r>
                      <a:r>
                        <a:rPr lang="en-US" sz="1300" u="sng" strike="noStrike" cap="none" dirty="0">
                          <a:solidFill>
                            <a:srgbClr val="1155CC"/>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 DESE Coherence Guidebook.</a:t>
                      </a:r>
                      <a:r>
                        <a:rPr lang="en-US" sz="1300" u="none" strike="noStrike" cap="none" dirty="0">
                          <a:latin typeface="Calibri"/>
                          <a:ea typeface="Calibri"/>
                          <a:cs typeface="Calibri"/>
                          <a:sym typeface="Calibri"/>
                        </a:rPr>
                        <a:t> </a:t>
                      </a:r>
                      <a:endParaRPr sz="1300"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763217">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Completed Assessment/Data Plan</a:t>
                      </a:r>
                      <a:endParaRPr sz="13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To improve academic outcomes for students in targeted schools and districts. This includes reducing achievement gaps among different groups of students.</a:t>
                      </a:r>
                      <a:endParaRPr sz="1300"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bl>
          </a:graphicData>
        </a:graphic>
      </p:graphicFrame>
      <p:pic>
        <p:nvPicPr>
          <p:cNvPr id="103" name="Google Shape;103;p2">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172960" y="6805270"/>
            <a:ext cx="2428240" cy="50993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608</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Lato</vt:lpstr>
      <vt:lpstr>Arial</vt:lpstr>
      <vt:lpstr>Office Theme</vt:lpstr>
      <vt:lpstr>INCLUSIVE INSTRUCTION ACADEMY</vt:lpstr>
      <vt:lpstr>INCLUSIVE INSTRUCTION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Instruction Academy At a Glance</dc:title>
  <dc:creator>DESE</dc:creator>
  <cp:lastModifiedBy>Zou, Dong (EOE)</cp:lastModifiedBy>
  <cp:revision>7</cp:revision>
  <dcterms:created xsi:type="dcterms:W3CDTF">2023-02-01T17:35:13Z</dcterms:created>
  <dcterms:modified xsi:type="dcterms:W3CDTF">2023-03-29T18:16:25Z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29 2023 12:00AM</vt:lpwstr>
  </property>
</Properties>
</file>