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8" r:id="rId2"/>
    <p:sldId id="259" r:id="rId3"/>
  </p:sldIdLst>
  <p:sldSz cx="9601200" cy="7315200"/>
  <p:notesSz cx="6858000" cy="9144000"/>
  <p:embeddedFontLst>
    <p:embeddedFont>
      <p:font typeface="Calibri" panose="020F0502020204030204" pitchFamily="34" charset="0"/>
      <p:regular r:id="rId5"/>
      <p:bold r:id="rId6"/>
      <p:italic r:id="rId7"/>
      <p:boldItalic r:id="rId8"/>
    </p:embeddedFont>
    <p:embeddedFont>
      <p:font typeface="Lato" panose="020F0502020204030203" pitchFamily="34" charset="0"/>
      <p:regular r:id="rId9"/>
      <p:bold r:id="rId10"/>
      <p:italic r:id="rId11"/>
      <p:boldItalic r:id="rId12"/>
    </p:embeddedFont>
  </p:embeddedFontLst>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NDrMufzSfbMNVwktfVqNpV4zG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1"/>
    <a:srgbClr val="EAB2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8B51BB-81FF-433D-932F-0B74309AF879}">
  <a:tblStyle styleId="{338B51BB-81FF-433D-932F-0B74309AF87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41" autoAdjust="0"/>
  </p:normalViewPr>
  <p:slideViewPr>
    <p:cSldViewPr snapToGrid="0">
      <p:cViewPr varScale="1">
        <p:scale>
          <a:sx n="75" d="100"/>
          <a:sy n="75" d="100"/>
        </p:scale>
        <p:origin x="66" y="3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gs" Target="tags/tag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customschemas.google.com/relationships/presentationmetadata" Target="meta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dd48f4e9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1ddd48f4e9a_0_6: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ddd48f4e9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g1ddd48f4e9a_0_23: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720090" y="1197187"/>
            <a:ext cx="8161020" cy="254677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200150" y="3842174"/>
            <a:ext cx="7200900" cy="17661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14" name="Google Shape;14;p4"/>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479887" y="127529"/>
            <a:ext cx="4641427"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806341" y="2453985"/>
            <a:ext cx="619929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605816" y="443733"/>
            <a:ext cx="619929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55082" y="1823722"/>
            <a:ext cx="8281035" cy="3042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55082" y="4895429"/>
            <a:ext cx="8281035"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6" name="Google Shape;26;p6"/>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60083"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4860608"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6133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61334" y="1793241"/>
            <a:ext cx="4061757"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9" name="Google Shape;39;p8"/>
          <p:cNvSpPr txBox="1">
            <a:spLocks noGrp="1"/>
          </p:cNvSpPr>
          <p:nvPr>
            <p:ph type="body" idx="2"/>
          </p:nvPr>
        </p:nvSpPr>
        <p:spPr>
          <a:xfrm>
            <a:off x="661334" y="2672080"/>
            <a:ext cx="4061757"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860608" y="1793241"/>
            <a:ext cx="4081761"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41" name="Google Shape;41;p8"/>
          <p:cNvSpPr txBox="1">
            <a:spLocks noGrp="1"/>
          </p:cNvSpPr>
          <p:nvPr>
            <p:ph type="body" idx="4"/>
          </p:nvPr>
        </p:nvSpPr>
        <p:spPr>
          <a:xfrm>
            <a:off x="4860608" y="2672080"/>
            <a:ext cx="4081761"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4081760" y="1053255"/>
            <a:ext cx="4860608" cy="51985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7" name="Google Shape;57;p11"/>
          <p:cNvSpPr txBox="1">
            <a:spLocks noGrp="1"/>
          </p:cNvSpPr>
          <p:nvPr>
            <p:ph type="body" idx="2"/>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8" name="Google Shape;58;p11"/>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4081760" y="1053255"/>
            <a:ext cx="4860608" cy="5198533"/>
          </a:xfrm>
          <a:prstGeom prst="rect">
            <a:avLst/>
          </a:prstGeom>
          <a:noFill/>
          <a:ln>
            <a:noFill/>
          </a:ln>
        </p:spPr>
      </p:sp>
      <p:sp>
        <p:nvSpPr>
          <p:cNvPr id="64" name="Google Shape;64;p12"/>
          <p:cNvSpPr txBox="1">
            <a:spLocks noGrp="1"/>
          </p:cNvSpPr>
          <p:nvPr>
            <p:ph type="body" idx="1"/>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65" name="Google Shape;65;p12"/>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aIjtFyt7vINfd6AjJrDAhK98wECCxr5SGpW_6o7MP4k/edit?usp=sharing" TargetMode="External"/><Relationship Id="rId3" Type="http://schemas.openxmlformats.org/officeDocument/2006/relationships/notesSlide" Target="../notesSlides/notesSlide1.xml"/><Relationship Id="rId7" Type="http://schemas.openxmlformats.org/officeDocument/2006/relationships/hyperlink" Target="https://www.youtube.com/watch?v=M5CTsjubiLc"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kristan@cca-pr.com" TargetMode="External"/><Relationship Id="rId5" Type="http://schemas.openxmlformats.org/officeDocument/2006/relationships/image" Target="../media/image2.png"/><Relationship Id="rId10"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hyperlink" Target="https://www.doe.mass.edu/csdp/guidebook/coherence-guidebook.pdf"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document/d/1aIjtFyt7vINfd6AjJrDAhK98wECCxr5SGpW_6o7MP4k/edit?usp=sharing" TargetMode="External"/><Relationship Id="rId3" Type="http://schemas.openxmlformats.org/officeDocument/2006/relationships/notesSlide" Target="../notesSlides/notesSlide2.xml"/><Relationship Id="rId7" Type="http://schemas.openxmlformats.org/officeDocument/2006/relationships/hyperlink" Target="https://www.youtube.com/watch?v=M5CTsjubiLc"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mailto:kristan@cca-pr.com" TargetMode="External"/><Relationship Id="rId5" Type="http://schemas.openxmlformats.org/officeDocument/2006/relationships/image" Target="../media/image1.png"/><Relationship Id="rId10"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hyperlink" Target="https://www.doe.mass.edu/csdp/guidebook/coherence-guide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4" name="Group 3" descr="Commonwealth Consulting Agency and Novak logos">
            <a:extLst>
              <a:ext uri="{FF2B5EF4-FFF2-40B4-BE49-F238E27FC236}">
                <a16:creationId xmlns:a16="http://schemas.microsoft.com/office/drawing/2014/main" id="{CCFDE87F-D04A-EB31-1054-68FC501FFD92}"/>
              </a:ext>
            </a:extLst>
          </p:cNvPr>
          <p:cNvGrpSpPr/>
          <p:nvPr/>
        </p:nvGrpSpPr>
        <p:grpSpPr>
          <a:xfrm>
            <a:off x="0" y="-57018"/>
            <a:ext cx="9601200" cy="913518"/>
            <a:chOff x="0" y="-57018"/>
            <a:chExt cx="9601200" cy="913518"/>
          </a:xfrm>
        </p:grpSpPr>
        <p:sp>
          <p:nvSpPr>
            <p:cNvPr id="122" name="Google Shape;122;g1ddd48f4e9a_0_6">
              <a:extLst>
                <a:ext uri="{C183D7F6-B498-43B3-948B-1728B52AA6E4}">
                  <adec:decorative xmlns:adec="http://schemas.microsoft.com/office/drawing/2017/decorative" val="1"/>
                </a:ext>
              </a:extLst>
            </p:cNvPr>
            <p:cNvSpPr/>
            <p:nvPr/>
          </p:nvSpPr>
          <p:spPr>
            <a:xfrm>
              <a:off x="0" y="0"/>
              <a:ext cx="9601200" cy="856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 name="Group 2" descr="Commonwealth Consulting Agency and Novak logos">
              <a:extLst>
                <a:ext uri="{FF2B5EF4-FFF2-40B4-BE49-F238E27FC236}">
                  <a16:creationId xmlns:a16="http://schemas.microsoft.com/office/drawing/2014/main" id="{D803360F-57A5-58F8-1751-7FAD7938FD66}"/>
                </a:ext>
              </a:extLst>
            </p:cNvPr>
            <p:cNvGrpSpPr/>
            <p:nvPr/>
          </p:nvGrpSpPr>
          <p:grpSpPr>
            <a:xfrm>
              <a:off x="118168" y="-57018"/>
              <a:ext cx="2106600" cy="856501"/>
              <a:chOff x="105000" y="-8"/>
              <a:chExt cx="2106600" cy="997471"/>
            </a:xfrm>
          </p:grpSpPr>
          <p:sp>
            <p:nvSpPr>
              <p:cNvPr id="133" name="Google Shape;133;g1ddd48f4e9a_0_6">
                <a:extLst>
                  <a:ext uri="{C183D7F6-B498-43B3-948B-1728B52AA6E4}">
                    <adec:decorative xmlns:adec="http://schemas.microsoft.com/office/drawing/2017/decorative" val="1"/>
                  </a:ext>
                </a:extLst>
              </p:cNvPr>
              <p:cNvSpPr/>
              <p:nvPr/>
            </p:nvSpPr>
            <p:spPr>
              <a:xfrm>
                <a:off x="105000" y="140950"/>
                <a:ext cx="2106600" cy="8565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g1ddd48f4e9a_0_6" descr="Novak logo"/>
              <p:cNvPicPr preferRelativeResize="0"/>
              <p:nvPr/>
            </p:nvPicPr>
            <p:blipFill rotWithShape="1">
              <a:blip r:embed="rId4">
                <a:alphaModFix/>
              </a:blip>
              <a:srcRect/>
              <a:stretch/>
            </p:blipFill>
            <p:spPr>
              <a:xfrm>
                <a:off x="1224975" y="192175"/>
                <a:ext cx="754050" cy="754050"/>
              </a:xfrm>
              <a:prstGeom prst="rect">
                <a:avLst/>
              </a:prstGeom>
              <a:noFill/>
              <a:ln>
                <a:noFill/>
              </a:ln>
            </p:spPr>
          </p:pic>
          <p:pic>
            <p:nvPicPr>
              <p:cNvPr id="134" name="Google Shape;134;g1ddd48f4e9a_0_6" descr="Commonwealth Consulting Agency and Novak logos"/>
              <p:cNvPicPr preferRelativeResize="0"/>
              <p:nvPr/>
            </p:nvPicPr>
            <p:blipFill rotWithShape="1">
              <a:blip r:embed="rId5">
                <a:alphaModFix/>
              </a:blip>
              <a:srcRect/>
              <a:stretch/>
            </p:blipFill>
            <p:spPr>
              <a:xfrm>
                <a:off x="227475" y="-8"/>
                <a:ext cx="997500" cy="997471"/>
              </a:xfrm>
              <a:prstGeom prst="rect">
                <a:avLst/>
              </a:prstGeom>
              <a:noFill/>
              <a:ln>
                <a:noFill/>
              </a:ln>
            </p:spPr>
          </p:pic>
        </p:grpSp>
      </p:grpSp>
      <p:sp>
        <p:nvSpPr>
          <p:cNvPr id="125" name="Google Shape;125;g1ddd48f4e9a_0_6"/>
          <p:cNvSpPr txBox="1">
            <a:spLocks noGrp="1"/>
          </p:cNvSpPr>
          <p:nvPr>
            <p:ph type="title" idx="4294967295"/>
          </p:nvPr>
        </p:nvSpPr>
        <p:spPr>
          <a:xfrm>
            <a:off x="2316475" y="250100"/>
            <a:ext cx="5038800" cy="430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TIERED LITERACY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6" name="Google Shape;126;g1ddd48f4e9a_0_6" descr="This is a yellow ribbon with the words ELA Literacy Foundational Skills K-3."/>
          <p:cNvSpPr/>
          <p:nvPr/>
        </p:nvSpPr>
        <p:spPr>
          <a:xfrm>
            <a:off x="6912943" y="61883"/>
            <a:ext cx="2693400" cy="754200"/>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tx1">
                    <a:lumMod val="95000"/>
                    <a:lumOff val="5000"/>
                  </a:schemeClr>
                </a:solidFill>
                <a:latin typeface="Calibri"/>
                <a:ea typeface="Calibri"/>
                <a:cs typeface="Calibri"/>
                <a:sym typeface="Calibri"/>
              </a:rPr>
              <a:t>Center for School &amp; District Partnership</a:t>
            </a:r>
            <a:endParaRPr sz="1400" b="0" i="0" u="none" strike="noStrike" cap="none">
              <a:solidFill>
                <a:schemeClr val="tx1">
                  <a:lumMod val="95000"/>
                  <a:lumOff val="5000"/>
                </a:schemeClr>
              </a:solidFill>
              <a:sym typeface="Arial"/>
            </a:endParaRPr>
          </a:p>
        </p:txBody>
      </p:sp>
      <p:sp>
        <p:nvSpPr>
          <p:cNvPr id="124" name="Google Shape;124;g1ddd48f4e9a_0_6">
            <a:extLst>
              <a:ext uri="{C183D7F6-B498-43B3-948B-1728B52AA6E4}">
                <adec:decorative xmlns:adec="http://schemas.microsoft.com/office/drawing/2017/decorative" val="1"/>
              </a:ext>
            </a:extLst>
          </p:cNvPr>
          <p:cNvSpPr/>
          <p:nvPr/>
        </p:nvSpPr>
        <p:spPr>
          <a:xfrm>
            <a:off x="0" y="856500"/>
            <a:ext cx="2316600" cy="6458560"/>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g1ddd48f4e9a_0_6"/>
          <p:cNvSpPr txBox="1"/>
          <p:nvPr/>
        </p:nvSpPr>
        <p:spPr>
          <a:xfrm>
            <a:off x="0" y="1246268"/>
            <a:ext cx="2316600" cy="13668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Contact Information:  </a:t>
            </a:r>
            <a:br>
              <a:rPr lang="en-US" sz="20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Kristan Rodriguez</a:t>
            </a: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sng" strike="noStrike" cap="none">
                <a:solidFill>
                  <a:schemeClr val="hlink"/>
                </a:solidFill>
                <a:latin typeface="Calibri"/>
                <a:ea typeface="Calibri"/>
                <a:cs typeface="Calibri"/>
                <a:sym typeface="Calibri"/>
                <a:hlinkClick r:id="rId6"/>
              </a:rPr>
              <a:t>kristan@cca-pr.com</a:t>
            </a: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339-227-2155  </a:t>
            </a:r>
            <a:br>
              <a:rPr lang="en-US" sz="18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sp>
        <p:nvSpPr>
          <p:cNvPr id="128" name="Google Shape;128;g1ddd48f4e9a_0_6">
            <a:hlinkClick r:id="rId7"/>
          </p:cNvPr>
          <p:cNvSpPr>
            <a:spLocks/>
          </p:cNvSpPr>
          <p:nvPr/>
        </p:nvSpPr>
        <p:spPr>
          <a:xfrm>
            <a:off x="118168" y="2603089"/>
            <a:ext cx="2005200" cy="1905300"/>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Calibri"/>
                <a:ea typeface="Calibri"/>
                <a:cs typeface="Calibri"/>
                <a:sym typeface="Calibri"/>
              </a:rPr>
              <a:t>To learn more, watch our </a:t>
            </a:r>
            <a:r>
              <a:rPr kumimoji="0" lang="en-US" sz="1800" b="0" i="0" u="none" strike="noStrike" kern="0" cap="none" spc="0" normalizeH="0" baseline="0" noProof="0" dirty="0">
                <a:ln>
                  <a:noFill/>
                </a:ln>
                <a:solidFill>
                  <a:schemeClr val="bg1"/>
                </a:solidFill>
                <a:effectLst/>
                <a:uLnTx/>
                <a:uFillTx/>
                <a:latin typeface="Calibri"/>
                <a:ea typeface="Calibri"/>
                <a:cs typeface="Calibri"/>
                <a:sym typeface="Calibri"/>
                <a:hlinkClick r:id="rId7">
                  <a:extLst>
                    <a:ext uri="{A12FA001-AC4F-418D-AE19-62706E023703}">
                      <ahyp:hlinkClr xmlns:ahyp="http://schemas.microsoft.com/office/drawing/2018/hyperlinkcolor" val="tx"/>
                    </a:ext>
                  </a:extLst>
                </a:hlinkClick>
              </a:rPr>
              <a:t>video</a:t>
            </a:r>
            <a:r>
              <a:rPr kumimoji="0" lang="en-US" sz="1800" b="0" i="0" u="none" strike="noStrike" kern="0" cap="none" spc="0" normalizeH="0" baseline="0" noProof="0" dirty="0">
                <a:ln>
                  <a:noFill/>
                </a:ln>
                <a:solidFill>
                  <a:schemeClr val="lt1"/>
                </a:solidFill>
                <a:effectLst/>
                <a:uLnTx/>
                <a:uFillTx/>
                <a:latin typeface="Calibri"/>
                <a:ea typeface="Calibri"/>
                <a:cs typeface="Calibri"/>
                <a:sym typeface="Calibri"/>
              </a:rPr>
              <a:t> overview</a:t>
            </a:r>
            <a:endParaRPr kumimoji="0" lang="en-US" sz="2000" b="1" i="0" u="none" strike="noStrike" kern="0" cap="none" spc="0" normalizeH="0" baseline="0" noProof="0" dirty="0">
              <a:ln>
                <a:noFill/>
              </a:ln>
              <a:solidFill>
                <a:schemeClr val="lt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32" name="Google Shape;132;g1ddd48f4e9a_0_6"/>
          <p:cNvSpPr/>
          <p:nvPr/>
        </p:nvSpPr>
        <p:spPr>
          <a:xfrm>
            <a:off x="155693" y="4714535"/>
            <a:ext cx="2005200" cy="2448000"/>
          </a:xfrm>
          <a:prstGeom prst="roundRect">
            <a:avLst>
              <a:gd name="adj" fmla="val 16667"/>
            </a:avLst>
          </a:prstGeom>
          <a:solidFill>
            <a:schemeClr val="lt1"/>
          </a:solidFill>
          <a:ln w="444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300"/>
              <a:buFont typeface="Arial"/>
              <a:buNone/>
            </a:pPr>
            <a:r>
              <a:rPr lang="en-US" sz="1300">
                <a:solidFill>
                  <a:schemeClr val="dk1"/>
                </a:solidFill>
                <a:latin typeface="Calibri"/>
                <a:ea typeface="Calibri"/>
                <a:cs typeface="Calibri"/>
                <a:sym typeface="Calibri"/>
              </a:rPr>
              <a:t>Alignment to DESE Strategic Priority #2: </a:t>
            </a:r>
            <a:endParaRPr sz="13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300"/>
              <a:buFont typeface="Arial"/>
              <a:buNone/>
            </a:pPr>
            <a:endParaRPr sz="700" i="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300"/>
              <a:buFont typeface="Arial"/>
              <a:buNone/>
            </a:pPr>
            <a:r>
              <a:rPr lang="en-US" sz="1300" i="1">
                <a:solidFill>
                  <a:schemeClr val="dk1"/>
                </a:solidFill>
                <a:latin typeface="Calibri"/>
                <a:ea typeface="Calibri"/>
                <a:cs typeface="Calibri"/>
                <a:sym typeface="Calibri"/>
              </a:rPr>
              <a:t>Promote deeper learning so that all students engage in grade-level work that is real-world, relevant, and interactive.</a:t>
            </a:r>
            <a:endParaRPr>
              <a:solidFill>
                <a:schemeClr val="dk1"/>
              </a:solidFill>
              <a:latin typeface="Calibri"/>
              <a:ea typeface="Calibri"/>
              <a:cs typeface="Calibri"/>
              <a:sym typeface="Calibri"/>
            </a:endParaRPr>
          </a:p>
        </p:txBody>
      </p:sp>
      <p:sp>
        <p:nvSpPr>
          <p:cNvPr id="129" name="Google Shape;129;g1ddd48f4e9a_0_6"/>
          <p:cNvSpPr txBox="1"/>
          <p:nvPr/>
        </p:nvSpPr>
        <p:spPr>
          <a:xfrm>
            <a:off x="2439825" y="1004171"/>
            <a:ext cx="6902400" cy="13977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dirty="0">
                <a:solidFill>
                  <a:srgbClr val="2F5496"/>
                </a:solidFill>
                <a:latin typeface="Calibri"/>
                <a:ea typeface="Calibri"/>
                <a:cs typeface="Calibri"/>
                <a:sym typeface="Calibri"/>
              </a:rPr>
              <a:t>Program Description</a:t>
            </a:r>
            <a:endParaRPr sz="1800" b="1" i="0" u="none" strike="noStrike" cap="none"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dirty="0">
                <a:solidFill>
                  <a:schemeClr val="dk1"/>
                </a:solidFill>
                <a:latin typeface="Calibri"/>
                <a:ea typeface="Calibri"/>
                <a:cs typeface="Calibri"/>
                <a:sym typeface="Calibri"/>
              </a:rPr>
              <a:t>The purpose of the Tiered Literacy Academy is to improve literacy outcomes for students across the state. The academy provides high-quality professional development and strategic support to leaders, coaches, and teacher leaders, helping them to implement evidence-based systems, structures, and practices to support the development of literacy skills in a culture of deeper learning. </a:t>
            </a:r>
            <a:endParaRPr sz="1600" b="0" i="0" u="none" strike="noStrike" cap="none" dirty="0">
              <a:solidFill>
                <a:schemeClr val="dk1"/>
              </a:solidFill>
              <a:latin typeface="Calibri"/>
              <a:ea typeface="Calibri"/>
              <a:cs typeface="Calibri"/>
              <a:sym typeface="Calibri"/>
            </a:endParaRPr>
          </a:p>
        </p:txBody>
      </p:sp>
      <p:sp>
        <p:nvSpPr>
          <p:cNvPr id="130" name="Google Shape;130;g1ddd48f4e9a_0_6"/>
          <p:cNvSpPr txBox="1"/>
          <p:nvPr/>
        </p:nvSpPr>
        <p:spPr>
          <a:xfrm>
            <a:off x="2439825" y="2549561"/>
            <a:ext cx="6902400" cy="20163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F5496"/>
                </a:solidFill>
                <a:latin typeface="Calibri"/>
                <a:ea typeface="Calibri"/>
                <a:cs typeface="Calibri"/>
                <a:sym typeface="Calibri"/>
              </a:rPr>
              <a:t>Participants Goals/Outcomes</a:t>
            </a:r>
            <a:endParaRPr sz="1100" b="1"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b="1" i="1" u="none" strike="noStrike" cap="none" dirty="0">
              <a:solidFill>
                <a:schemeClr val="dk1"/>
              </a:solidFill>
              <a:latin typeface="Lato"/>
              <a:ea typeface="Lato"/>
              <a:cs typeface="Lato"/>
              <a:sym typeface="Lato"/>
            </a:endParaRPr>
          </a:p>
          <a:p>
            <a:pPr marL="457200" marR="0" lvl="0" indent="-304800" algn="l" rtl="0">
              <a:lnSpc>
                <a:spcPct val="100000"/>
              </a:lnSpc>
              <a:spcBef>
                <a:spcPts val="0"/>
              </a:spcBef>
              <a:spcAft>
                <a:spcPts val="0"/>
              </a:spcAft>
              <a:buClr>
                <a:schemeClr val="dk1"/>
              </a:buClr>
              <a:buSzPts val="1200"/>
              <a:buFont typeface="Calibri"/>
              <a:buChar char="●"/>
            </a:pPr>
            <a:r>
              <a:rPr lang="en-US" sz="1300" b="0" i="0" u="none" strike="noStrike" cap="none" dirty="0">
                <a:solidFill>
                  <a:schemeClr val="dk1"/>
                </a:solidFill>
                <a:latin typeface="Calibri"/>
                <a:ea typeface="Calibri"/>
                <a:cs typeface="Calibri"/>
                <a:sym typeface="Calibri"/>
              </a:rPr>
              <a:t>To evaluate the impact of specific systems drivers and instructional practices on student outcomes and identify effective action steps and strategies necessary to ensure all students have opportunities to access deeper learning via the </a:t>
            </a:r>
            <a:r>
              <a:rPr lang="en-US" sz="1300" b="0" i="0" u="sng" strike="noStrike" cap="none"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Academy Focus Areas</a:t>
            </a:r>
            <a:r>
              <a:rPr lang="en-US"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300"/>
              </a:spcBef>
              <a:spcAft>
                <a:spcPts val="0"/>
              </a:spcAft>
              <a:buClr>
                <a:schemeClr val="dk1"/>
              </a:buClr>
              <a:buSzPts val="1200"/>
              <a:buFont typeface="Calibri"/>
              <a:buChar char="●"/>
            </a:pPr>
            <a:r>
              <a:rPr lang="en-US" sz="1300" b="0" i="0" u="none" strike="noStrike" cap="none" dirty="0">
                <a:solidFill>
                  <a:schemeClr val="dk1"/>
                </a:solidFill>
                <a:latin typeface="Calibri"/>
                <a:ea typeface="Calibri"/>
                <a:cs typeface="Calibri"/>
                <a:sym typeface="Calibri"/>
              </a:rPr>
              <a:t>To create a comprehensive Annual Literacy Action Plan, aligned to the components of the  </a:t>
            </a:r>
            <a:r>
              <a:rPr lang="en-US" sz="1300" b="0" i="0" u="sng" strike="noStrike" cap="none" dirty="0">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 DESE Coherence Guidebook</a:t>
            </a:r>
            <a:r>
              <a:rPr lang="en-US" sz="1300" b="0" i="0" u="none" strike="noStrike" cap="none" dirty="0">
                <a:solidFill>
                  <a:schemeClr val="dk1"/>
                </a:solidFill>
                <a:latin typeface="Calibri"/>
                <a:ea typeface="Calibri"/>
                <a:cs typeface="Calibri"/>
                <a:sym typeface="Calibri"/>
              </a:rPr>
              <a:t>, to operationalize improvement efforts. </a:t>
            </a:r>
            <a:endParaRPr sz="1300" b="0" i="0" u="none" strike="noStrike" cap="none" dirty="0">
              <a:solidFill>
                <a:schemeClr val="dk1"/>
              </a:solidFill>
              <a:latin typeface="Calibri"/>
              <a:ea typeface="Calibri"/>
              <a:cs typeface="Calibri"/>
              <a:sym typeface="Calibri"/>
            </a:endParaRPr>
          </a:p>
          <a:p>
            <a:pPr marL="457200" marR="0" lvl="0" indent="-304800" algn="l" rtl="0">
              <a:lnSpc>
                <a:spcPct val="100000"/>
              </a:lnSpc>
              <a:spcBef>
                <a:spcPts val="300"/>
              </a:spcBef>
              <a:spcAft>
                <a:spcPts val="300"/>
              </a:spcAft>
              <a:buClr>
                <a:schemeClr val="dk1"/>
              </a:buClr>
              <a:buSzPts val="1200"/>
              <a:buFont typeface="Calibri"/>
              <a:buChar char="●"/>
            </a:pPr>
            <a:r>
              <a:rPr lang="en-US" sz="1300" b="0" i="0" u="none" strike="noStrike" cap="none" dirty="0">
                <a:solidFill>
                  <a:schemeClr val="dk1"/>
                </a:solidFill>
                <a:latin typeface="Calibri"/>
                <a:ea typeface="Calibri"/>
                <a:cs typeface="Calibri"/>
                <a:sym typeface="Calibri"/>
              </a:rPr>
              <a:t>To improve literacy outcomes for all students in targeted schools and districts. This includes accelerating performance and outcomes of students who are performing below grade level.</a:t>
            </a:r>
            <a:endParaRPr sz="1400" b="0" i="0" u="none" strike="noStrike" cap="none" dirty="0">
              <a:solidFill>
                <a:schemeClr val="dk1"/>
              </a:solidFill>
              <a:latin typeface="Calibri"/>
              <a:ea typeface="Calibri"/>
              <a:cs typeface="Calibri"/>
              <a:sym typeface="Calibri"/>
            </a:endParaRPr>
          </a:p>
        </p:txBody>
      </p:sp>
      <p:sp>
        <p:nvSpPr>
          <p:cNvPr id="131" name="Google Shape;131;g1ddd48f4e9a_0_6"/>
          <p:cNvSpPr txBox="1"/>
          <p:nvPr/>
        </p:nvSpPr>
        <p:spPr>
          <a:xfrm>
            <a:off x="2439825" y="4713513"/>
            <a:ext cx="6902400" cy="20547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F5496"/>
                </a:solidFill>
                <a:latin typeface="Calibri"/>
                <a:ea typeface="Calibri"/>
                <a:cs typeface="Calibri"/>
                <a:sym typeface="Calibri"/>
              </a:rPr>
              <a:t>Program Expectations and Commitments</a:t>
            </a:r>
            <a:endParaRPr sz="1800" b="1" i="0" u="none" strike="noStrike" cap="none">
              <a:solidFill>
                <a:srgbClr val="2F5496"/>
              </a:solidFill>
              <a:latin typeface="Calibri"/>
              <a:ea typeface="Calibri"/>
              <a:cs typeface="Calibri"/>
              <a:sym typeface="Calibri"/>
            </a:endParaRPr>
          </a:p>
          <a:p>
            <a:pPr marL="457200" marR="0" lvl="0" indent="-311150" algn="l" rtl="0">
              <a:lnSpc>
                <a:spcPct val="115000"/>
              </a:lnSpc>
              <a:spcBef>
                <a:spcPts val="0"/>
              </a:spcBef>
              <a:spcAft>
                <a:spcPts val="0"/>
              </a:spcAft>
              <a:buClr>
                <a:schemeClr val="dk1"/>
              </a:buClr>
              <a:buSzPts val="1300"/>
              <a:buFont typeface="Lato"/>
              <a:buChar char="●"/>
            </a:pPr>
            <a:r>
              <a:rPr lang="en-US" sz="1300" b="1" i="0" u="none" strike="noStrike" cap="none">
                <a:solidFill>
                  <a:schemeClr val="dk1"/>
                </a:solidFill>
                <a:latin typeface="Calibri"/>
                <a:ea typeface="Calibri"/>
                <a:cs typeface="Calibri"/>
                <a:sym typeface="Calibri"/>
              </a:rPr>
              <a:t>Team Bootcamp: </a:t>
            </a:r>
            <a:r>
              <a:rPr lang="en-US" sz="1300" b="0" i="0" u="none" strike="noStrike" cap="none">
                <a:solidFill>
                  <a:schemeClr val="dk1"/>
                </a:solidFill>
                <a:latin typeface="Calibri"/>
                <a:ea typeface="Calibri"/>
                <a:cs typeface="Calibri"/>
                <a:sym typeface="Calibri"/>
              </a:rPr>
              <a:t>All teams new to the work of the academy will attend a 2 day bootcamp on  evidence-based literacy practices.</a:t>
            </a:r>
            <a:endParaRPr sz="13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300"/>
              </a:spcBef>
              <a:spcAft>
                <a:spcPts val="0"/>
              </a:spcAft>
              <a:buClr>
                <a:schemeClr val="dk1"/>
              </a:buClr>
              <a:buSzPts val="1300"/>
              <a:buFont typeface="Lato"/>
              <a:buChar char="●"/>
            </a:pPr>
            <a:r>
              <a:rPr lang="en-US" sz="1300" b="1" i="0" u="none" strike="noStrike" cap="none">
                <a:solidFill>
                  <a:schemeClr val="dk1"/>
                </a:solidFill>
                <a:latin typeface="Calibri"/>
                <a:ea typeface="Calibri"/>
                <a:cs typeface="Calibri"/>
                <a:sym typeface="Calibri"/>
              </a:rPr>
              <a:t>Technical Assistance </a:t>
            </a:r>
            <a:r>
              <a:rPr lang="en-US" sz="1300" b="0" i="0" u="none" strike="noStrike" cap="none">
                <a:solidFill>
                  <a:schemeClr val="dk1"/>
                </a:solidFill>
                <a:latin typeface="Calibri"/>
                <a:ea typeface="Calibri"/>
                <a:cs typeface="Calibri"/>
                <a:sym typeface="Calibri"/>
              </a:rPr>
              <a:t>Each team will receive 9 days of technical assistance that is inclusive of a landscape analysis and will be guided to develop a Literacy Action Plan, an assessment/data plan, and a professional learning plan. It will also be inclusive of data check-ins. </a:t>
            </a:r>
            <a:endParaRPr sz="13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300"/>
              </a:spcBef>
              <a:spcAft>
                <a:spcPts val="300"/>
              </a:spcAft>
              <a:buClr>
                <a:schemeClr val="dk1"/>
              </a:buClr>
              <a:buSzPts val="1300"/>
              <a:buFont typeface="Lato"/>
              <a:buChar char="●"/>
            </a:pPr>
            <a:r>
              <a:rPr lang="en-US" sz="1300" b="1" i="0" u="none" strike="noStrike" cap="none">
                <a:solidFill>
                  <a:schemeClr val="dk1"/>
                </a:solidFill>
                <a:latin typeface="Calibri"/>
                <a:ea typeface="Calibri"/>
                <a:cs typeface="Calibri"/>
                <a:sym typeface="Calibri"/>
              </a:rPr>
              <a:t>Coaching Support: </a:t>
            </a:r>
            <a:r>
              <a:rPr lang="en-US" sz="1300" b="0" i="0" u="none" strike="noStrike" cap="none">
                <a:solidFill>
                  <a:schemeClr val="dk1"/>
                </a:solidFill>
                <a:latin typeface="Calibri"/>
                <a:ea typeface="Calibri"/>
                <a:cs typeface="Calibri"/>
                <a:sym typeface="Calibri"/>
              </a:rPr>
              <a:t>Each coach will participate in the train the trainer coach sessions and graduate course. </a:t>
            </a:r>
            <a:endParaRPr sz="1400" b="0" i="0" u="none" strike="noStrike" cap="none">
              <a:solidFill>
                <a:srgbClr val="000000"/>
              </a:solidFill>
              <a:latin typeface="Calibri"/>
              <a:ea typeface="Calibri"/>
              <a:cs typeface="Calibri"/>
              <a:sym typeface="Calibri"/>
            </a:endParaRPr>
          </a:p>
        </p:txBody>
      </p:sp>
      <p:pic>
        <p:nvPicPr>
          <p:cNvPr id="123" name="Google Shape;123;g1ddd48f4e9a_0_6">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172960" y="6805270"/>
            <a:ext cx="2428240" cy="509930"/>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4" name="Group 3" descr="Commonwealth Consulting Agency and Novak logos">
            <a:extLst>
              <a:ext uri="{FF2B5EF4-FFF2-40B4-BE49-F238E27FC236}">
                <a16:creationId xmlns:a16="http://schemas.microsoft.com/office/drawing/2014/main" id="{BBD76BB5-B422-3B60-53D7-469F81741D76}"/>
              </a:ext>
            </a:extLst>
          </p:cNvPr>
          <p:cNvGrpSpPr/>
          <p:nvPr/>
        </p:nvGrpSpPr>
        <p:grpSpPr>
          <a:xfrm>
            <a:off x="0" y="-140971"/>
            <a:ext cx="9601200" cy="997471"/>
            <a:chOff x="0" y="-140971"/>
            <a:chExt cx="9601200" cy="997471"/>
          </a:xfrm>
        </p:grpSpPr>
        <p:sp>
          <p:nvSpPr>
            <p:cNvPr id="140" name="Google Shape;140;g1ddd48f4e9a_0_23">
              <a:extLst>
                <a:ext uri="{C183D7F6-B498-43B3-948B-1728B52AA6E4}">
                  <adec:decorative xmlns:adec="http://schemas.microsoft.com/office/drawing/2017/decorative" val="1"/>
                </a:ext>
              </a:extLst>
            </p:cNvPr>
            <p:cNvSpPr/>
            <p:nvPr/>
          </p:nvSpPr>
          <p:spPr>
            <a:xfrm>
              <a:off x="0" y="0"/>
              <a:ext cx="9601200" cy="856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ACB6832E-A4E7-E859-A938-56FFDCC6F0F9}"/>
                </a:ext>
              </a:extLst>
            </p:cNvPr>
            <p:cNvGrpSpPr/>
            <p:nvPr/>
          </p:nvGrpSpPr>
          <p:grpSpPr>
            <a:xfrm>
              <a:off x="105000" y="-140971"/>
              <a:ext cx="2106600" cy="997471"/>
              <a:chOff x="118175" y="51717"/>
              <a:chExt cx="2106600" cy="997471"/>
            </a:xfrm>
          </p:grpSpPr>
          <p:sp>
            <p:nvSpPr>
              <p:cNvPr id="143" name="Google Shape;143;g1ddd48f4e9a_0_23">
                <a:extLst>
                  <a:ext uri="{C183D7F6-B498-43B3-948B-1728B52AA6E4}">
                    <adec:decorative xmlns:adec="http://schemas.microsoft.com/office/drawing/2017/decorative" val="1"/>
                  </a:ext>
                </a:extLst>
              </p:cNvPr>
              <p:cNvSpPr/>
              <p:nvPr/>
            </p:nvSpPr>
            <p:spPr>
              <a:xfrm>
                <a:off x="118175" y="192675"/>
                <a:ext cx="2106600" cy="8565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1ddd48f4e9a_0_23" descr="Commonwealth Consulting Agency logo"/>
              <p:cNvPicPr preferRelativeResize="0"/>
              <p:nvPr/>
            </p:nvPicPr>
            <p:blipFill rotWithShape="1">
              <a:blip r:embed="rId4">
                <a:alphaModFix/>
              </a:blip>
              <a:srcRect/>
              <a:stretch/>
            </p:blipFill>
            <p:spPr>
              <a:xfrm>
                <a:off x="240650" y="51717"/>
                <a:ext cx="997500" cy="997471"/>
              </a:xfrm>
              <a:prstGeom prst="rect">
                <a:avLst/>
              </a:prstGeom>
              <a:noFill/>
              <a:ln>
                <a:noFill/>
              </a:ln>
            </p:spPr>
          </p:pic>
          <p:pic>
            <p:nvPicPr>
              <p:cNvPr id="149" name="Google Shape;149;g1ddd48f4e9a_0_23" descr="Novak logo"/>
              <p:cNvPicPr preferRelativeResize="0"/>
              <p:nvPr/>
            </p:nvPicPr>
            <p:blipFill rotWithShape="1">
              <a:blip r:embed="rId5">
                <a:alphaModFix/>
              </a:blip>
              <a:srcRect/>
              <a:stretch/>
            </p:blipFill>
            <p:spPr>
              <a:xfrm>
                <a:off x="1238150" y="243900"/>
                <a:ext cx="754050" cy="754050"/>
              </a:xfrm>
              <a:prstGeom prst="rect">
                <a:avLst/>
              </a:prstGeom>
              <a:noFill/>
              <a:ln>
                <a:noFill/>
              </a:ln>
            </p:spPr>
          </p:pic>
        </p:grpSp>
      </p:grpSp>
      <p:sp>
        <p:nvSpPr>
          <p:cNvPr id="150" name="Google Shape;150;g1ddd48f4e9a_0_23"/>
          <p:cNvSpPr txBox="1">
            <a:spLocks noGrp="1"/>
          </p:cNvSpPr>
          <p:nvPr>
            <p:ph type="title" idx="4294967295"/>
          </p:nvPr>
        </p:nvSpPr>
        <p:spPr>
          <a:xfrm>
            <a:off x="2316475" y="250100"/>
            <a:ext cx="5038800" cy="430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TIERED LITERACY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4" name="Google Shape;144;g1ddd48f4e9a_0_23" descr="This is a yellow ribbon with the words ELA Literacy Foundational Skills K-3."/>
          <p:cNvSpPr/>
          <p:nvPr/>
        </p:nvSpPr>
        <p:spPr>
          <a:xfrm>
            <a:off x="6912943" y="61883"/>
            <a:ext cx="2693400" cy="754200"/>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tx1">
                    <a:lumMod val="95000"/>
                    <a:lumOff val="5000"/>
                  </a:schemeClr>
                </a:solidFill>
                <a:latin typeface="Calibri"/>
                <a:ea typeface="Calibri"/>
                <a:cs typeface="Calibri"/>
                <a:sym typeface="Calibri"/>
              </a:rPr>
              <a:t>Center for School &amp; District Partnership</a:t>
            </a:r>
            <a:endParaRPr sz="1400" b="0" i="0" u="none" strike="noStrike" cap="none">
              <a:solidFill>
                <a:schemeClr val="tx1">
                  <a:lumMod val="95000"/>
                  <a:lumOff val="5000"/>
                </a:schemeClr>
              </a:solidFill>
              <a:sym typeface="Arial"/>
            </a:endParaRPr>
          </a:p>
        </p:txBody>
      </p:sp>
      <p:sp>
        <p:nvSpPr>
          <p:cNvPr id="142" name="Google Shape;142;g1ddd48f4e9a_0_23">
            <a:extLst>
              <a:ext uri="{C183D7F6-B498-43B3-948B-1728B52AA6E4}">
                <adec:decorative xmlns:adec="http://schemas.microsoft.com/office/drawing/2017/decorative" val="1"/>
              </a:ext>
            </a:extLst>
          </p:cNvPr>
          <p:cNvSpPr/>
          <p:nvPr/>
        </p:nvSpPr>
        <p:spPr>
          <a:xfrm>
            <a:off x="0" y="907724"/>
            <a:ext cx="2316600" cy="6407335"/>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1ddd48f4e9a_0_23"/>
          <p:cNvSpPr txBox="1"/>
          <p:nvPr/>
        </p:nvSpPr>
        <p:spPr>
          <a:xfrm>
            <a:off x="0" y="1246268"/>
            <a:ext cx="2316600" cy="13668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Contact Information:  </a:t>
            </a:r>
            <a:br>
              <a:rPr lang="en-US" sz="20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Kristan Rodriguez</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sng" strike="noStrike" cap="none" dirty="0">
                <a:solidFill>
                  <a:schemeClr val="hlink"/>
                </a:solidFill>
                <a:latin typeface="Calibri"/>
                <a:ea typeface="Calibri"/>
                <a:cs typeface="Calibri"/>
                <a:sym typeface="Calibri"/>
                <a:hlinkClick r:id="rId6"/>
              </a:rPr>
              <a:t>kristan@cca-pr.com</a:t>
            </a: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339-227-2155 </a:t>
            </a:r>
            <a:br>
              <a:rPr lang="en-US" sz="1800" b="0" i="0" u="none" strike="noStrike" cap="none" dirty="0">
                <a:solidFill>
                  <a:schemeClr val="dk1"/>
                </a:solidFill>
                <a:latin typeface="Calibri"/>
                <a:ea typeface="Calibri"/>
                <a:cs typeface="Calibri"/>
                <a:sym typeface="Calibri"/>
              </a:rPr>
            </a:br>
            <a:endParaRPr sz="2000" b="0" i="0" u="none" strike="noStrike" cap="none" dirty="0">
              <a:solidFill>
                <a:schemeClr val="dk1"/>
              </a:solidFill>
              <a:latin typeface="Calibri"/>
              <a:ea typeface="Calibri"/>
              <a:cs typeface="Calibri"/>
              <a:sym typeface="Calibri"/>
            </a:endParaRPr>
          </a:p>
        </p:txBody>
      </p:sp>
      <p:sp>
        <p:nvSpPr>
          <p:cNvPr id="146" name="Google Shape;146;g1ddd48f4e9a_0_23">
            <a:hlinkClick r:id="rId7"/>
          </p:cNvPr>
          <p:cNvSpPr/>
          <p:nvPr/>
        </p:nvSpPr>
        <p:spPr>
          <a:xfrm>
            <a:off x="118168" y="2603089"/>
            <a:ext cx="2005200" cy="1905300"/>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 learn more, watch our </a:t>
            </a:r>
            <a:r>
              <a:rPr lang="en-US" sz="1800" b="0" i="0" u="none" strike="noStrike" cap="none"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a:t>
            </a:r>
            <a:r>
              <a:rPr lang="en-US" sz="1800" b="0" i="0" u="none" strike="noStrike" cap="none" dirty="0">
                <a:solidFill>
                  <a:schemeClr val="lt1"/>
                </a:solidFill>
                <a:latin typeface="Calibri"/>
                <a:ea typeface="Calibri"/>
                <a:cs typeface="Calibri"/>
                <a:sym typeface="Calibri"/>
              </a:rPr>
              <a:t> overview</a:t>
            </a: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5" name="Google Shape;155;g1ddd48f4e9a_0_23"/>
          <p:cNvSpPr/>
          <p:nvPr/>
        </p:nvSpPr>
        <p:spPr>
          <a:xfrm>
            <a:off x="118175" y="4765700"/>
            <a:ext cx="2106600" cy="2448000"/>
          </a:xfrm>
          <a:prstGeom prst="roundRect">
            <a:avLst>
              <a:gd name="adj" fmla="val 16667"/>
            </a:avLst>
          </a:prstGeom>
          <a:solidFill>
            <a:schemeClr val="lt1"/>
          </a:solid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100" b="0" i="0" u="none" strike="noStrike" cap="none">
                <a:solidFill>
                  <a:srgbClr val="434343"/>
                </a:solidFill>
                <a:latin typeface="Calibri"/>
                <a:ea typeface="Calibri"/>
                <a:cs typeface="Calibri"/>
                <a:sym typeface="Calibri"/>
              </a:rPr>
              <a:t> 97% of participants rated a strong level agreement throughout the academy of the following indicator</a:t>
            </a:r>
            <a:endParaRPr sz="1400" b="0" i="0" u="none" strike="noStrike" cap="none">
              <a:solidFill>
                <a:srgbClr val="434343"/>
              </a:solidFill>
              <a:latin typeface="Calibri"/>
              <a:ea typeface="Calibri"/>
              <a:cs typeface="Calibri"/>
              <a:sym typeface="Calibri"/>
            </a:endParaRPr>
          </a:p>
          <a:p>
            <a:pPr marL="0" marR="0" lvl="0" indent="0" algn="l" rtl="0">
              <a:lnSpc>
                <a:spcPct val="100000"/>
              </a:lnSpc>
              <a:spcBef>
                <a:spcPts val="1000"/>
              </a:spcBef>
              <a:spcAft>
                <a:spcPts val="1000"/>
              </a:spcAft>
              <a:buClr>
                <a:schemeClr val="dk1"/>
              </a:buClr>
              <a:buSzPts val="1100"/>
              <a:buFont typeface="Arial"/>
              <a:buNone/>
            </a:pPr>
            <a:r>
              <a:rPr lang="en-US" sz="1100" b="0" i="0" u="none" strike="noStrike" cap="none">
                <a:solidFill>
                  <a:srgbClr val="434343"/>
                </a:solidFill>
                <a:latin typeface="Calibri"/>
                <a:ea typeface="Calibri"/>
                <a:cs typeface="Calibri"/>
                <a:sym typeface="Calibri"/>
              </a:rPr>
              <a:t>“This professional learning day promoted collaboration and encouraged the sharing of ideas, which will help me to increase student outcomes in my school or district.”</a:t>
            </a:r>
            <a:endParaRPr sz="1400" b="0" i="0" u="none" strike="noStrike" cap="none">
              <a:solidFill>
                <a:srgbClr val="000000"/>
              </a:solidFill>
              <a:latin typeface="Calibri"/>
              <a:ea typeface="Calibri"/>
              <a:cs typeface="Calibri"/>
              <a:sym typeface="Calibri"/>
            </a:endParaRPr>
          </a:p>
        </p:txBody>
      </p:sp>
      <p:sp>
        <p:nvSpPr>
          <p:cNvPr id="151" name="Google Shape;151;g1ddd48f4e9a_0_23"/>
          <p:cNvSpPr txBox="1"/>
          <p:nvPr/>
        </p:nvSpPr>
        <p:spPr>
          <a:xfrm>
            <a:off x="2423275" y="1017825"/>
            <a:ext cx="3533700" cy="16578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F5496"/>
                </a:solidFill>
                <a:latin typeface="Calibri"/>
                <a:ea typeface="Calibri"/>
                <a:cs typeface="Calibri"/>
                <a:sym typeface="Calibri"/>
              </a:rPr>
              <a:t>Team Composition (up to 8 people)</a:t>
            </a:r>
            <a:endParaRPr sz="1800" b="0" i="0" u="none" strike="noStrike" cap="none">
              <a:solidFill>
                <a:schemeClr val="dk1"/>
              </a:solidFill>
              <a:latin typeface="Lato"/>
              <a:ea typeface="Lato"/>
              <a:cs typeface="Lato"/>
              <a:sym typeface="Lato"/>
            </a:endParaRPr>
          </a:p>
          <a:p>
            <a:pPr marL="457200" marR="0" lvl="0" indent="-311150" algn="l" rtl="0">
              <a:lnSpc>
                <a:spcPct val="11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Central office representative  (required)</a:t>
            </a:r>
            <a:endParaRPr sz="1300" b="0" i="0" u="none" strike="noStrike" cap="none">
              <a:solidFill>
                <a:schemeClr val="dk1"/>
              </a:solidFill>
              <a:latin typeface="Calibri"/>
              <a:ea typeface="Calibri"/>
              <a:cs typeface="Calibri"/>
              <a:sym typeface="Calibri"/>
            </a:endParaRPr>
          </a:p>
          <a:p>
            <a:pPr marL="457200" marR="0" lvl="0" indent="-311150" algn="l" rtl="0">
              <a:lnSpc>
                <a:spcPct val="11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Principal (required)</a:t>
            </a:r>
            <a:endParaRPr sz="1300" b="0" i="0" u="none" strike="noStrike" cap="none">
              <a:solidFill>
                <a:schemeClr val="dk1"/>
              </a:solidFill>
              <a:latin typeface="Calibri"/>
              <a:ea typeface="Calibri"/>
              <a:cs typeface="Calibri"/>
              <a:sym typeface="Calibri"/>
            </a:endParaRPr>
          </a:p>
          <a:p>
            <a:pPr marL="457200" marR="0" lvl="0" indent="-311150" algn="l" rtl="0">
              <a:lnSpc>
                <a:spcPct val="11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SSOS (if involved)</a:t>
            </a:r>
            <a:endParaRPr sz="1300" b="0" i="0" u="none" strike="noStrike" cap="none">
              <a:solidFill>
                <a:schemeClr val="dk1"/>
              </a:solidFill>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Literacy coach</a:t>
            </a:r>
            <a:endParaRPr sz="1300" b="0" i="0" u="none" strike="noStrike" cap="none">
              <a:solidFill>
                <a:schemeClr val="dk1"/>
              </a:solidFill>
              <a:latin typeface="Calibri"/>
              <a:ea typeface="Calibri"/>
              <a:cs typeface="Calibri"/>
              <a:sym typeface="Calibri"/>
            </a:endParaRPr>
          </a:p>
          <a:p>
            <a:pPr marL="457200" marR="0" lvl="0" indent="-311150" algn="l" rtl="0">
              <a:lnSpc>
                <a:spcPct val="10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Special education, general education and EL teacher leaders </a:t>
            </a:r>
            <a:endParaRPr sz="800" b="0" i="0" u="none" strike="noStrike" cap="none">
              <a:solidFill>
                <a:schemeClr val="dk1"/>
              </a:solidFill>
              <a:latin typeface="Lato"/>
              <a:ea typeface="Lato"/>
              <a:cs typeface="Lato"/>
              <a:sym typeface="Lato"/>
            </a:endParaRPr>
          </a:p>
        </p:txBody>
      </p:sp>
      <p:sp>
        <p:nvSpPr>
          <p:cNvPr id="152" name="Google Shape;152;g1ddd48f4e9a_0_23"/>
          <p:cNvSpPr txBox="1"/>
          <p:nvPr/>
        </p:nvSpPr>
        <p:spPr>
          <a:xfrm>
            <a:off x="6063650" y="1017825"/>
            <a:ext cx="3272100" cy="1697700"/>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Readiness Requirements</a:t>
            </a:r>
            <a:endParaRPr sz="1800" b="1" i="0" u="none" strike="noStrike" cap="none">
              <a:solidFill>
                <a:srgbClr val="2F5496"/>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Executive sponsorship from superintendent or designee </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Guaranteed participation in the activities of the academy</a:t>
            </a:r>
            <a:endParaRPr sz="1300" b="0" i="0" u="none" strike="noStrike" cap="none">
              <a:solidFill>
                <a:srgbClr val="000000"/>
              </a:solidFill>
              <a:latin typeface="Calibri"/>
              <a:ea typeface="Calibri"/>
              <a:cs typeface="Calibri"/>
              <a:sym typeface="Calibri"/>
            </a:endParaRPr>
          </a:p>
          <a:p>
            <a:pPr marL="457200" marR="0" lvl="0" indent="-311150" algn="l" rtl="0">
              <a:lnSpc>
                <a:spcPct val="110000"/>
              </a:lnSpc>
              <a:spcBef>
                <a:spcPts val="0"/>
              </a:spcBef>
              <a:spcAft>
                <a:spcPts val="0"/>
              </a:spcAft>
              <a:buClr>
                <a:srgbClr val="000000"/>
              </a:buClr>
              <a:buSzPts val="1300"/>
              <a:buFont typeface="Calibri"/>
              <a:buChar char="●"/>
            </a:pPr>
            <a:r>
              <a:rPr lang="en-US" sz="1300" b="0" i="0" u="none" strike="noStrike" cap="none">
                <a:solidFill>
                  <a:srgbClr val="000000"/>
                </a:solidFill>
                <a:latin typeface="Calibri"/>
                <a:ea typeface="Calibri"/>
                <a:cs typeface="Calibri"/>
                <a:sym typeface="Calibri"/>
              </a:rPr>
              <a:t>A dedicated literacy coach to support evidence-based literacy practices</a:t>
            </a:r>
            <a:endParaRPr sz="1400" b="0" i="0" u="none" strike="noStrike" cap="none">
              <a:solidFill>
                <a:schemeClr val="dk1"/>
              </a:solidFill>
              <a:latin typeface="Calibri"/>
              <a:ea typeface="Calibri"/>
              <a:cs typeface="Calibri"/>
              <a:sym typeface="Calibri"/>
            </a:endParaRPr>
          </a:p>
        </p:txBody>
      </p:sp>
      <p:sp>
        <p:nvSpPr>
          <p:cNvPr id="147" name="Google Shape;147;g1ddd48f4e9a_0_23"/>
          <p:cNvSpPr txBox="1"/>
          <p:nvPr/>
        </p:nvSpPr>
        <p:spPr>
          <a:xfrm>
            <a:off x="2423275" y="2876852"/>
            <a:ext cx="6912600" cy="369300"/>
          </a:xfrm>
          <a:prstGeom prst="rect">
            <a:avLst/>
          </a:prstGeom>
          <a:solidFill>
            <a:srgbClr val="31538F"/>
          </a:solid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chemeClr val="lt1"/>
                </a:solidFill>
                <a:latin typeface="Calibri"/>
                <a:ea typeface="Calibri"/>
                <a:cs typeface="Calibri"/>
                <a:sym typeface="Calibri"/>
              </a:rPr>
              <a:t>Additional Information</a:t>
            </a:r>
            <a:endParaRPr sz="1400" b="0" i="0" u="none" strike="noStrike" cap="none">
              <a:solidFill>
                <a:schemeClr val="lt1"/>
              </a:solidFill>
              <a:latin typeface="Calibri"/>
              <a:ea typeface="Calibri"/>
              <a:cs typeface="Calibri"/>
              <a:sym typeface="Calibri"/>
            </a:endParaRPr>
          </a:p>
        </p:txBody>
      </p:sp>
      <p:graphicFrame>
        <p:nvGraphicFramePr>
          <p:cNvPr id="153" name="Google Shape;153;g1ddd48f4e9a_0_23"/>
          <p:cNvGraphicFramePr/>
          <p:nvPr>
            <p:extLst>
              <p:ext uri="{D42A27DB-BD31-4B8C-83A1-F6EECF244321}">
                <p14:modId xmlns:p14="http://schemas.microsoft.com/office/powerpoint/2010/main" val="915972371"/>
              </p:ext>
            </p:extLst>
          </p:nvPr>
        </p:nvGraphicFramePr>
        <p:xfrm>
          <a:off x="2423263" y="3407475"/>
          <a:ext cx="6912600" cy="2712615"/>
        </p:xfrm>
        <a:graphic>
          <a:graphicData uri="http://schemas.openxmlformats.org/drawingml/2006/table">
            <a:tbl>
              <a:tblPr firstRow="1">
                <a:noFill/>
                <a:tableStyleId>{338B51BB-81FF-433D-932F-0B74309AF879}</a:tableStyleId>
              </a:tblPr>
              <a:tblGrid>
                <a:gridCol w="2221800">
                  <a:extLst>
                    <a:ext uri="{9D8B030D-6E8A-4147-A177-3AD203B41FA5}">
                      <a16:colId xmlns:a16="http://schemas.microsoft.com/office/drawing/2014/main" val="20000"/>
                    </a:ext>
                  </a:extLst>
                </a:gridCol>
                <a:gridCol w="4690800">
                  <a:extLst>
                    <a:ext uri="{9D8B030D-6E8A-4147-A177-3AD203B41FA5}">
                      <a16:colId xmlns:a16="http://schemas.microsoft.com/office/drawing/2014/main" val="20001"/>
                    </a:ext>
                  </a:extLst>
                </a:gridCol>
              </a:tblGrid>
              <a:tr h="3249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latin typeface="Lato"/>
                          <a:ea typeface="Lato"/>
                          <a:cs typeface="Lato"/>
                          <a:sym typeface="Lato"/>
                        </a:rPr>
                        <a:t>Deliverable</a:t>
                      </a:r>
                      <a:endParaRPr sz="1300" b="1" u="none" strike="noStrike" cap="none">
                        <a:latin typeface="Lato"/>
                        <a:ea typeface="Lato"/>
                        <a:cs typeface="Lato"/>
                        <a:sym typeface="Lato"/>
                      </a:endParaRPr>
                    </a:p>
                  </a:txBody>
                  <a:tcPr marL="63500" marR="63500" marT="63500" marB="63500">
                    <a:solidFill>
                      <a:srgbClr val="EFEFE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300" b="1" u="none" strike="noStrike" cap="none">
                          <a:solidFill>
                            <a:schemeClr val="dk1"/>
                          </a:solidFill>
                          <a:latin typeface="Lato"/>
                          <a:ea typeface="Lato"/>
                          <a:cs typeface="Lato"/>
                          <a:sym typeface="Lato"/>
                        </a:rPr>
                        <a:t>Assesses The Following Goal</a:t>
                      </a:r>
                      <a:endParaRPr sz="1300" b="1" u="none" strike="noStrike" cap="none">
                        <a:latin typeface="Lato"/>
                        <a:ea typeface="Lato"/>
                        <a:cs typeface="Lato"/>
                        <a:sym typeface="Lato"/>
                      </a:endParaRPr>
                    </a:p>
                  </a:txBody>
                  <a:tcPr marL="63500" marR="63500" marT="63500" marB="63500">
                    <a:solidFill>
                      <a:srgbClr val="EFEFEF"/>
                    </a:solidFill>
                  </a:tcPr>
                </a:tc>
                <a:extLst>
                  <a:ext uri="{0D108BD9-81ED-4DB2-BD59-A6C34878D82A}">
                    <a16:rowId xmlns:a16="http://schemas.microsoft.com/office/drawing/2014/main" val="10000"/>
                  </a:ext>
                </a:extLst>
              </a:tr>
              <a:tr h="9447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Landscape Analysis</a:t>
                      </a:r>
                      <a:endParaRPr sz="13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To evaluate the impact of specific systems drivers and instructional practices on student outcomes and identify effective action steps and strategies necessary to ensure all students have opportunities to access deeper learning via the </a:t>
                      </a:r>
                      <a:r>
                        <a:rPr lang="en-US" sz="1300" u="sng" strike="noStrike" cap="none" dirty="0">
                          <a:solidFill>
                            <a:srgbClr val="1155CC"/>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Academy Focus Areas</a:t>
                      </a:r>
                      <a:r>
                        <a:rPr lang="en-US" sz="1300" u="none" strike="noStrike" cap="none" dirty="0">
                          <a:latin typeface="Calibri"/>
                          <a:ea typeface="Calibri"/>
                          <a:cs typeface="Calibri"/>
                          <a:sym typeface="Calibri"/>
                        </a:rPr>
                        <a:t>. </a:t>
                      </a:r>
                      <a:endParaRPr sz="1300"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53512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Literacy Action Plan Inclusive of a Professional Learning Plan</a:t>
                      </a:r>
                      <a:endParaRPr sz="13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To create a comprehensive Annual Literacy Action Plan, aligned to the components of the </a:t>
                      </a:r>
                      <a:r>
                        <a:rPr lang="en-US" sz="1300" u="none" strike="noStrike" cap="none">
                          <a:solidFill>
                            <a:schemeClr val="dk1"/>
                          </a:solidFill>
                          <a:latin typeface="Calibri"/>
                          <a:ea typeface="Calibri"/>
                          <a:cs typeface="Calibri"/>
                          <a:sym typeface="Calibri"/>
                        </a:rPr>
                        <a:t> </a:t>
                      </a:r>
                      <a:r>
                        <a:rPr lang="en-US" sz="1300" u="sng" strike="noStrike" cap="none">
                          <a:solidFill>
                            <a:srgbClr val="1155CC"/>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 DESE Coherence Guidebook</a:t>
                      </a:r>
                      <a:r>
                        <a:rPr lang="en-US" sz="1300" u="none" strike="noStrike" cap="none">
                          <a:latin typeface="Calibri"/>
                          <a:ea typeface="Calibri"/>
                          <a:cs typeface="Calibri"/>
                          <a:sym typeface="Calibri"/>
                        </a:rPr>
                        <a:t>, to operationalize improvement efforts. </a:t>
                      </a:r>
                      <a:endParaRPr sz="1300" u="none" strike="noStrike" cap="none">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6328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Assessment/Data Plan</a:t>
                      </a:r>
                      <a:endParaRPr sz="13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latin typeface="Calibri"/>
                          <a:ea typeface="Calibri"/>
                          <a:cs typeface="Calibri"/>
                          <a:sym typeface="Calibri"/>
                        </a:rPr>
                        <a:t>To improve literacy outcomes for all students in targeted schools and districts. This includes accelerating performance and outcomes of students who are performing below grade level.</a:t>
                      </a:r>
                      <a:endParaRPr sz="1300"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bl>
          </a:graphicData>
        </a:graphic>
      </p:graphicFrame>
      <p:pic>
        <p:nvPicPr>
          <p:cNvPr id="141" name="Google Shape;141;g1ddd48f4e9a_0_23">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172960" y="6805270"/>
            <a:ext cx="2428240" cy="509930"/>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558</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Lato</vt:lpstr>
      <vt:lpstr>Arial</vt:lpstr>
      <vt:lpstr>Office Theme</vt:lpstr>
      <vt:lpstr>TIERED LITERACY ACADEMY</vt:lpstr>
      <vt:lpstr>TIERED LITERACY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Academy At a Glance</dc:title>
  <dc:creator>DESE</dc:creator>
  <cp:lastModifiedBy>Zou, Dong (EOE)</cp:lastModifiedBy>
  <cp:revision>7</cp:revision>
  <dcterms:created xsi:type="dcterms:W3CDTF">2023-02-01T17:35:13Z</dcterms:created>
  <dcterms:modified xsi:type="dcterms:W3CDTF">2023-03-29T18:16:27Z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29 2023 12:00AM</vt:lpwstr>
  </property>
</Properties>
</file>