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601200" cy="7315200"/>
  <p:notesSz cx="6858000" cy="9144000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YCP3njXqkGA6xY52PMjqBQGgF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741" autoAdjust="0"/>
  </p:normalViewPr>
  <p:slideViewPr>
    <p:cSldViewPr snapToGrid="0">
      <p:cViewPr varScale="1">
        <p:scale>
          <a:sx n="87" d="100"/>
          <a:sy n="87" d="100"/>
        </p:scale>
        <p:origin x="10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tags" Target="tags/tag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479887" y="127529"/>
            <a:ext cx="4641427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806341" y="2453985"/>
            <a:ext cx="619929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605816" y="443733"/>
            <a:ext cx="619929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860608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61334" y="2672080"/>
            <a:ext cx="4061757" cy="393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860608" y="1793241"/>
            <a:ext cx="4081761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860608" y="2672080"/>
            <a:ext cx="4081761" cy="393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s://youtu.be/DERMyjRVjBQ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hyperlink" Target="https://youtu.be/DERMyjRVjBQ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Social, Emotional &amp; Behavior Academy logo">
            <a:extLst>
              <a:ext uri="{FF2B5EF4-FFF2-40B4-BE49-F238E27FC236}">
                <a16:creationId xmlns:a16="http://schemas.microsoft.com/office/drawing/2014/main" id="{A4879F2C-36AA-BE55-2C64-66C98417738C}"/>
              </a:ext>
            </a:extLst>
          </p:cNvPr>
          <p:cNvGrpSpPr/>
          <p:nvPr/>
        </p:nvGrpSpPr>
        <p:grpSpPr>
          <a:xfrm>
            <a:off x="0" y="-2540"/>
            <a:ext cx="9601200" cy="859116"/>
            <a:chOff x="0" y="-2540"/>
            <a:chExt cx="9601200" cy="859116"/>
          </a:xfrm>
        </p:grpSpPr>
        <p:grpSp>
          <p:nvGrpSpPr>
            <p:cNvPr id="5" name="Group 4" descr="dese logo">
              <a:extLst>
                <a:ext uri="{FF2B5EF4-FFF2-40B4-BE49-F238E27FC236}">
                  <a16:creationId xmlns:a16="http://schemas.microsoft.com/office/drawing/2014/main" id="{F0DF7D64-F5BE-7F1F-9AFF-FDA271DEA4AA}"/>
                </a:ext>
              </a:extLst>
            </p:cNvPr>
            <p:cNvGrpSpPr/>
            <p:nvPr/>
          </p:nvGrpSpPr>
          <p:grpSpPr>
            <a:xfrm>
              <a:off x="0" y="-2540"/>
              <a:ext cx="9601200" cy="859116"/>
              <a:chOff x="0" y="-2540"/>
              <a:chExt cx="9601200" cy="859116"/>
            </a:xfrm>
          </p:grpSpPr>
          <p:sp>
            <p:nvSpPr>
              <p:cNvPr id="87" name="Google Shape;87;p1"/>
              <p:cNvSpPr/>
              <p:nvPr/>
            </p:nvSpPr>
            <p:spPr>
              <a:xfrm>
                <a:off x="0" y="-2540"/>
                <a:ext cx="2306320" cy="856576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316480" y="0"/>
                <a:ext cx="7284720" cy="856576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Picture 6" descr="Social, emotional, &amp; Behavior Academy logo">
              <a:extLst>
                <a:ext uri="{FF2B5EF4-FFF2-40B4-BE49-F238E27FC236}">
                  <a16:creationId xmlns:a16="http://schemas.microsoft.com/office/drawing/2014/main" id="{379C8D51-C761-117F-51B6-1138935FE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56" y="229636"/>
              <a:ext cx="2200296" cy="388719"/>
            </a:xfrm>
            <a:prstGeom prst="rect">
              <a:avLst/>
            </a:prstGeom>
          </p:spPr>
        </p:pic>
      </p:grpSp>
      <p:sp>
        <p:nvSpPr>
          <p:cNvPr id="88" name="Google Shape;88;p1"/>
          <p:cNvSpPr txBox="1">
            <a:spLocks noGrp="1"/>
          </p:cNvSpPr>
          <p:nvPr>
            <p:ph type="title" idx="4294967295"/>
          </p:nvPr>
        </p:nvSpPr>
        <p:spPr>
          <a:xfrm>
            <a:off x="2351355" y="250112"/>
            <a:ext cx="4690714" cy="43084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Social, Emotional, Behavior Academy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 descr="This is a yellow ribbon with the words ELA Literacy Foundational Skills K-3."/>
          <p:cNvSpPr/>
          <p:nvPr/>
        </p:nvSpPr>
        <p:spPr>
          <a:xfrm>
            <a:off x="6912943" y="61883"/>
            <a:ext cx="2693337" cy="754053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Center for School &amp; District Partnership</a:t>
            </a:r>
            <a:endParaRPr sz="14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86" name="Google Shape;86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69226"/>
            <a:ext cx="2316480" cy="6445973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1246268"/>
            <a:ext cx="2316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Information: 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Shai Fuxman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sfuxman@edc.org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hlinkClick r:id="rId5"/>
          </p:cNvPr>
          <p:cNvSpPr/>
          <p:nvPr/>
        </p:nvSpPr>
        <p:spPr>
          <a:xfrm>
            <a:off x="118168" y="2603089"/>
            <a:ext cx="2005272" cy="1905331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learn more, watch our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overview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8168" y="4826000"/>
            <a:ext cx="2005272" cy="2387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444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Alignment 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DESE Strategic Priority #1: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Cultivate systems to support the whole child and foster joyful, healthy, and supportive learning environments so that all students feel valued and connected.</a:t>
            </a:r>
            <a:endParaRPr sz="13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439824" y="976181"/>
            <a:ext cx="7043205" cy="1818919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 Description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Social, Emotional, Behavioral Academy is a 3-year MTSS Academy that aims to help school and/or district teams cultivate joyful, culturally and linguistically sustaining learning environments and implement multi-tiered systems of social, emotional, and behavioral support.  The MTSS Academy includes both professional learning and individual technical assistance/coaching to help teams identify specific goals related to tiered social, emotional, and behavioral support and work towards those goals with a team of colleagues.  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434647" y="2897564"/>
            <a:ext cx="7048383" cy="1635792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Goals/Outcomes:  All participating teams will</a:t>
            </a:r>
            <a:r>
              <a:rPr lang="en-US" sz="1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rtl="0">
              <a:lnSpc>
                <a:spcPct val="115000"/>
              </a:lnSpc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develop a clear understanding of what an effective, proactive, culturally and linguistically sustaining MTSS entails for social, emotional, and behavioral support;</a:t>
            </a:r>
            <a:endParaRPr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457200" lvl="0" indent="-317500" rtl="0">
              <a:lnSpc>
                <a:spcPct val="115000"/>
              </a:lnSpc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build an integrated social, emotional, and behavior  multi-tiered system of support, with the ability to focus on specific goals and local context/needs; and</a:t>
            </a:r>
            <a:endParaRPr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457200" lvl="0" indent="-317500" rtl="0">
              <a:lnSpc>
                <a:spcPct val="115000"/>
              </a:lnSpc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improve the learning experience and outcomes for students.</a:t>
            </a:r>
            <a:endParaRPr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434646" y="4638525"/>
            <a:ext cx="7048384" cy="2120540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 Expectations and Commitments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Academy participants will in a two-pronged mode of support: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89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•"/>
            </a:pPr>
            <a:r>
              <a:rPr lang="en-US" b="1" i="1" dirty="0">
                <a:latin typeface="Calibri"/>
                <a:ea typeface="Calibri"/>
                <a:cs typeface="Calibri"/>
                <a:sym typeface="Calibri"/>
              </a:rPr>
              <a:t>Targeted Coaching: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Participating teams are expected to meet at least monthly throughout school year with their academy-assigned coach. Coaches will support teams to assess needs, identify &amp; prioritize areas of growth, develop &amp; implement action plans, &amp; monitor progress.</a:t>
            </a:r>
          </a:p>
          <a:p>
            <a:pPr marL="2889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•"/>
            </a:pPr>
            <a:r>
              <a:rPr lang="en-US" b="1" i="1" dirty="0">
                <a:latin typeface="Calibri"/>
                <a:ea typeface="Calibri"/>
                <a:cs typeface="Calibri"/>
                <a:sym typeface="Calibri"/>
              </a:rPr>
              <a:t>Learning Opportunities: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Participants will be expected to participate in bi-annual, academy-wide, in-person convenings. In addition, optional professional development events will be offered including webinars, peer-sharing calls, and onsite PD. </a:t>
            </a:r>
          </a:p>
        </p:txBody>
      </p:sp>
      <p:pic>
        <p:nvPicPr>
          <p:cNvPr id="9" name="Picture 8" descr="EDC logo">
            <a:extLst>
              <a:ext uri="{FF2B5EF4-FFF2-40B4-BE49-F238E27FC236}">
                <a16:creationId xmlns:a16="http://schemas.microsoft.com/office/drawing/2014/main" id="{461CBEAA-37D1-F192-947A-3D93FD29A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4458" y="6788148"/>
            <a:ext cx="974596" cy="480801"/>
          </a:xfrm>
          <a:prstGeom prst="rect">
            <a:avLst/>
          </a:prstGeom>
        </p:spPr>
      </p:pic>
      <p:pic>
        <p:nvPicPr>
          <p:cNvPr id="1030" name="Picture 6" descr="May Institute">
            <a:extLst>
              <a:ext uri="{FF2B5EF4-FFF2-40B4-BE49-F238E27FC236}">
                <a16:creationId xmlns:a16="http://schemas.microsoft.com/office/drawing/2014/main" id="{7A55C058-C37C-46BF-F9C8-8698735C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4" y="6832662"/>
            <a:ext cx="1401302" cy="42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Google Shape;85;p1" descr="dese logo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43039" y="6787058"/>
            <a:ext cx="2233143" cy="466259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dese logo">
            <a:extLst>
              <a:ext uri="{FF2B5EF4-FFF2-40B4-BE49-F238E27FC236}">
                <a16:creationId xmlns:a16="http://schemas.microsoft.com/office/drawing/2014/main" id="{D099E2C8-38FB-7502-5380-A498FC9C8C69}"/>
              </a:ext>
            </a:extLst>
          </p:cNvPr>
          <p:cNvGrpSpPr/>
          <p:nvPr/>
        </p:nvGrpSpPr>
        <p:grpSpPr>
          <a:xfrm>
            <a:off x="0" y="-4212"/>
            <a:ext cx="9601200" cy="899478"/>
            <a:chOff x="0" y="-2540"/>
            <a:chExt cx="9601200" cy="899478"/>
          </a:xfrm>
        </p:grpSpPr>
        <p:sp>
          <p:nvSpPr>
            <p:cNvPr id="101" name="Google Shape;101;p2" descr="dese logo"/>
            <p:cNvSpPr/>
            <p:nvPr/>
          </p:nvSpPr>
          <p:spPr>
            <a:xfrm>
              <a:off x="0" y="0"/>
              <a:ext cx="9601200" cy="85657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0" y="-2540"/>
              <a:ext cx="2306320" cy="89947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" name="Picture 3" descr="Social, Emotional, &amp; Behavior Academy">
            <a:extLst>
              <a:ext uri="{FF2B5EF4-FFF2-40B4-BE49-F238E27FC236}">
                <a16:creationId xmlns:a16="http://schemas.microsoft.com/office/drawing/2014/main" id="{457B5BA2-717F-5966-D148-8150E1EBD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56" y="229636"/>
            <a:ext cx="2200296" cy="388719"/>
          </a:xfrm>
          <a:prstGeom prst="rect">
            <a:avLst/>
          </a:prstGeom>
        </p:spPr>
      </p:pic>
      <p:sp>
        <p:nvSpPr>
          <p:cNvPr id="105" name="Google Shape;105;p2"/>
          <p:cNvSpPr txBox="1">
            <a:spLocks noGrp="1"/>
          </p:cNvSpPr>
          <p:nvPr>
            <p:ph type="title" idx="4294967295"/>
          </p:nvPr>
        </p:nvSpPr>
        <p:spPr>
          <a:xfrm>
            <a:off x="1863892" y="250111"/>
            <a:ext cx="5491480" cy="6462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tabLst/>
              <a:defRPr/>
            </a:pPr>
            <a:r>
              <a:rPr lang="en-US" sz="22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Social Emotional, Behavior Academy</a:t>
            </a:r>
            <a:br>
              <a:rPr lang="en-US" sz="22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</a:b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 descr="This is a yellow ribbon with the words ELA Literacy Foundational Skills K-3."/>
          <p:cNvSpPr/>
          <p:nvPr/>
        </p:nvSpPr>
        <p:spPr>
          <a:xfrm>
            <a:off x="6912943" y="61883"/>
            <a:ext cx="2693337" cy="754053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Center for School &amp; District Partnership</a:t>
            </a:r>
            <a:endParaRPr sz="14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103" name="Google Shape;103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56576"/>
            <a:ext cx="2316480" cy="6458624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0" y="1246268"/>
            <a:ext cx="2316600" cy="10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Information: 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Shai Fuxman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sfuxman@edc.org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>
            <a:hlinkClick r:id="rId5"/>
          </p:cNvPr>
          <p:cNvSpPr/>
          <p:nvPr/>
        </p:nvSpPr>
        <p:spPr>
          <a:xfrm>
            <a:off x="118168" y="2603089"/>
            <a:ext cx="2005272" cy="1905331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learn more, watch our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overview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118168" y="4765710"/>
            <a:ext cx="2005272" cy="244789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444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“The Academy is an important resource that can help schools and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 advance SEL/MH work, and I appreciate the…personalized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assistance approach.”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Academy participant</a:t>
            </a:r>
            <a:endParaRPr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2434650" y="965299"/>
            <a:ext cx="3284700" cy="2766871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Team Composition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Each participating school or district team should include at least one of the following members: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district administrator/leader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school administrator/leader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student support staff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classroom educator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family member(s)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5879814" y="961819"/>
            <a:ext cx="3603218" cy="2766871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Readiness Requirements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Teams should be prepared to: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School/district leadership commitment to a process of needs assessment, identification and prioritization of areas for growth, action planning and implementation, and progress monitoring</a:t>
            </a:r>
          </a:p>
          <a:p>
            <a:pPr marL="457200" marR="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Time for team members to meet with academy coach and participate in bi-annual in-person events.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2425349" y="3832141"/>
            <a:ext cx="7048382" cy="2766871"/>
          </a:xfrm>
          <a:prstGeom prst="rect">
            <a:avLst/>
          </a:prstGeom>
          <a:noFill/>
          <a:ln w="952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0000"/>
              </a:lnSpc>
              <a:buClr>
                <a:srgbClr val="2F5496"/>
              </a:buClr>
              <a:buSzPts val="1800"/>
            </a:pPr>
            <a:r>
              <a:rPr lang="en-US" sz="1800" b="1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Topics covered through the SEB Academy:</a:t>
            </a:r>
          </a:p>
          <a:p>
            <a:pPr marL="233363" marR="0" lvl="0" indent="-233363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Tier 1 (universal) social, emotional, and behavior supports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selecting and implementing culturally and linguistically sustaining tier 1 SEL programs and practices, strengthening school climate by cultivating student and adult sense of belonging, establishing positive behavioral interventions and support systems (PBIS).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marR="0" lvl="0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Tier 2 and 3 (targeted &amp; intensive) interventions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strengthening capacity to provide evidence-based interventions for students requiring more targeted supports, and strengthening systems to leverage and collaborate with community partners.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marR="0" lvl="0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Strengthening overall systems and structures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identifying and addressing existing inequities related to social, emotional, and behavioral development; and creating systems to proactively identify, support, and monitor students needing additional supports.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EDC logo">
            <a:extLst>
              <a:ext uri="{FF2B5EF4-FFF2-40B4-BE49-F238E27FC236}">
                <a16:creationId xmlns:a16="http://schemas.microsoft.com/office/drawing/2014/main" id="{93CEA360-25C7-A914-4F73-1DAFC62989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1970" y="6694780"/>
            <a:ext cx="1091681" cy="538563"/>
          </a:xfrm>
          <a:prstGeom prst="rect">
            <a:avLst/>
          </a:prstGeom>
        </p:spPr>
      </p:pic>
      <p:pic>
        <p:nvPicPr>
          <p:cNvPr id="5" name="Picture 6" descr="May Institute">
            <a:extLst>
              <a:ext uri="{FF2B5EF4-FFF2-40B4-BE49-F238E27FC236}">
                <a16:creationId xmlns:a16="http://schemas.microsoft.com/office/drawing/2014/main" id="{A23465CA-3C1C-EECC-C615-C1681BD0E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699" y="6784055"/>
            <a:ext cx="1401302" cy="42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Google Shape;102;p2" descr="dese logo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045491" y="6694780"/>
            <a:ext cx="2428240" cy="50993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599</Words>
  <Application>Microsoft Office PowerPoint</Application>
  <PresentationFormat>Custom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Social, Emotional, Behavior Academy</vt:lpstr>
      <vt:lpstr>Social Emotional, Behavior Academy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Social, Emotional, Behavioral Academy At a Glance</dc:title>
  <dc:creator>DESE</dc:creator>
  <cp:lastModifiedBy>Zou, Dong (EOE)</cp:lastModifiedBy>
  <cp:revision>12</cp:revision>
  <dcterms:created xsi:type="dcterms:W3CDTF">2023-02-01T17:35:13Z</dcterms:created>
  <dcterms:modified xsi:type="dcterms:W3CDTF">2023-05-15T15:22:12Z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May 15 2023 12:00AM</vt:lpwstr>
  </property>
</Properties>
</file>