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customXml/itemProps4.xml" ContentType="application/vnd.openxmlformats-officedocument.customXmlProperties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Layouts/slideLayout15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notesMasterIdLst>
    <p:notesMasterId r:id="rId45"/>
  </p:notesMasterIdLst>
  <p:handoutMasterIdLst>
    <p:handoutMasterId r:id="rId46"/>
  </p:handoutMasterIdLst>
  <p:sldIdLst>
    <p:sldId id="256" r:id="rId6"/>
    <p:sldId id="372" r:id="rId7"/>
    <p:sldId id="312" r:id="rId8"/>
    <p:sldId id="273" r:id="rId9"/>
    <p:sldId id="309" r:id="rId10"/>
    <p:sldId id="315" r:id="rId11"/>
    <p:sldId id="300" r:id="rId12"/>
    <p:sldId id="298" r:id="rId13"/>
    <p:sldId id="335" r:id="rId14"/>
    <p:sldId id="342" r:id="rId15"/>
    <p:sldId id="337" r:id="rId16"/>
    <p:sldId id="339" r:id="rId17"/>
    <p:sldId id="338" r:id="rId18"/>
    <p:sldId id="340" r:id="rId19"/>
    <p:sldId id="341" r:id="rId20"/>
    <p:sldId id="344" r:id="rId21"/>
    <p:sldId id="343" r:id="rId22"/>
    <p:sldId id="346" r:id="rId23"/>
    <p:sldId id="348" r:id="rId24"/>
    <p:sldId id="349" r:id="rId25"/>
    <p:sldId id="350" r:id="rId26"/>
    <p:sldId id="351" r:id="rId27"/>
    <p:sldId id="352" r:id="rId28"/>
    <p:sldId id="355" r:id="rId29"/>
    <p:sldId id="371" r:id="rId30"/>
    <p:sldId id="354" r:id="rId31"/>
    <p:sldId id="311" r:id="rId32"/>
    <p:sldId id="357" r:id="rId33"/>
    <p:sldId id="359" r:id="rId34"/>
    <p:sldId id="361" r:id="rId35"/>
    <p:sldId id="322" r:id="rId36"/>
    <p:sldId id="365" r:id="rId37"/>
    <p:sldId id="366" r:id="rId38"/>
    <p:sldId id="362" r:id="rId39"/>
    <p:sldId id="367" r:id="rId40"/>
    <p:sldId id="368" r:id="rId41"/>
    <p:sldId id="332" r:id="rId42"/>
    <p:sldId id="369" r:id="rId43"/>
    <p:sldId id="334" r:id="rId44"/>
  </p:sldIdLst>
  <p:sldSz cx="9144000" cy="6858000" type="screen4x3"/>
  <p:notesSz cx="7010400" cy="9296400"/>
  <p:custDataLst>
    <p:tags r:id="rId47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eather Peske" initials="HPeske" lastIdx="49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CCC1DA"/>
    <a:srgbClr val="B8CBE4"/>
    <a:srgbClr val="C3D89C"/>
    <a:srgbClr val="FBFACF"/>
    <a:srgbClr val="E6B8B7"/>
    <a:srgbClr val="640000"/>
    <a:srgbClr val="FFFF66"/>
    <a:srgbClr val="99FF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947" autoAdjust="0"/>
    <p:restoredTop sz="64800" autoAdjust="0"/>
  </p:normalViewPr>
  <p:slideViewPr>
    <p:cSldViewPr>
      <p:cViewPr>
        <p:scale>
          <a:sx n="70" d="100"/>
          <a:sy n="70" d="100"/>
        </p:scale>
        <p:origin x="-2796" y="-13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19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2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slide" Target="slides/slide34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slide" Target="slides/slide37.xml"/><Relationship Id="rId47" Type="http://schemas.openxmlformats.org/officeDocument/2006/relationships/tags" Target="tags/tag1.xml"/><Relationship Id="rId50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46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41" Type="http://schemas.openxmlformats.org/officeDocument/2006/relationships/slide" Target="slides/slide36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slide" Target="slides/slide35.xml"/><Relationship Id="rId45" Type="http://schemas.openxmlformats.org/officeDocument/2006/relationships/notesMaster" Target="notesMasters/notesMaster1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49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4" Type="http://schemas.openxmlformats.org/officeDocument/2006/relationships/slide" Target="slides/slide39.xml"/><Relationship Id="rId52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slide" Target="slides/slide38.xml"/><Relationship Id="rId48" Type="http://schemas.openxmlformats.org/officeDocument/2006/relationships/commentAuthors" Target="commentAuthors.xml"/><Relationship Id="rId8" Type="http://schemas.openxmlformats.org/officeDocument/2006/relationships/slide" Target="slides/slide3.xml"/><Relationship Id="rId51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10077C6-22C8-4EFA-942D-1A1CF64F21B4}" type="datetimeFigureOut">
              <a:rPr lang="en-US"/>
              <a:pPr>
                <a:defRPr/>
              </a:pPr>
              <a:t>12/11/2015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9EDDFF02-6B7A-4975-B546-483FED94AFA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16F32B3-F6F8-41CB-B7D3-1667158B1945}" type="datetimeFigureOut">
              <a:rPr lang="en-US"/>
              <a:pPr>
                <a:defRPr/>
              </a:pPr>
              <a:t>12/11/2015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DD6F506-1C11-418B-9DA5-A428D16ED61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6BB0E63-6C91-4777-A8AE-6F7B8B2F1BEC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FC0A18A-7754-45BA-A8AE-46075E7DD0F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F888FA-DF9F-4A1A-B2C8-171A0F65E748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0D5443F-A4EF-447F-8E35-B3847CB55B6F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C15BCE3-EA57-4C6C-BF3D-ED07B2386F5D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DACEE99-8DA8-4D53-87D0-F56C2D5E755E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7F8B97-3310-459A-AB5E-A952E420C799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D6984E4-D526-4CD5-BD94-1E0189262EBE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83D421A-229C-4DAF-8935-ED008F66492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255838A-F12B-489F-8C66-0ECB0107E03E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7DC35BF-F406-410B-BACC-7931FE9222FF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5CDC806-4AA9-41A9-AD45-502269A3F1E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8726E41-17BB-4B33-AE9B-98370F940349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9E6B54D-6BE4-4940-A9E1-7B5D2513724D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CEB689-6E61-4A8D-8F7F-D0449D1C445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E18C364-C3B8-4904-AE71-A1668226EC8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25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3A23ACA-78EB-4342-B4FF-BD0000D9612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26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4DF19F5-F6B5-478F-9918-4A96A38574A8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28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D41EAC3-EB00-42CA-96F6-F3AC7BEA5CA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29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C7E1E37-C7B3-4E78-A472-69A3F6886491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30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830D724-AE92-4AB8-85D4-D02BFFCFE92F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32</a:t>
            </a:fld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3D7FE10-8592-4737-A84A-E560CD6626DF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33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3BBB874-950B-4D8D-A59A-87A4AA7AB8F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8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D606F05-DDD5-4B6D-A78B-6497EA6255C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34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C965716-A9FE-4AAF-B6E2-7FDD84B851C8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35</a:t>
            </a:fld>
            <a:endParaRPr 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8788780-D946-4B23-85E9-12A2D3A7088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36</a:t>
            </a:fld>
            <a:endParaRPr 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741574A-A8DE-4E93-8E5F-C09694967CD1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38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F724EC5-2B02-4E45-8C72-CAA4637F5B4F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39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F50FFF9-5F05-47CA-92B1-3B8C693941E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CCB9C76-2EFF-4DE2-985D-897E7B76D748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8EE7CFB-845C-4A15-961D-FEAF3784DA0F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D9CB170-92E0-41C7-BFB0-F4DD0E13D1F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6E97808-7289-4040-BB12-18C62904718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722915C-6B2E-4F1C-B5DF-64C315B1A59E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ESE Logo"/>
          <p:cNvPicPr>
            <a:picLocks noChangeAspect="1"/>
          </p:cNvPicPr>
          <p:nvPr/>
        </p:nvPicPr>
        <p:blipFill>
          <a:blip r:embed="rId2" cstate="print">
            <a:lum bright="20000"/>
          </a:blip>
          <a:srcRect r="77994"/>
          <a:stretch>
            <a:fillRect/>
          </a:stretch>
        </p:blipFill>
        <p:spPr bwMode="auto">
          <a:xfrm>
            <a:off x="5867400" y="-381000"/>
            <a:ext cx="3505200" cy="7745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ESE Star Logo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5410200"/>
            <a:ext cx="2166938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533400" y="990601"/>
            <a:ext cx="7772400" cy="1905000"/>
          </a:xfrm>
        </p:spPr>
        <p:txBody>
          <a:bodyPr anchor="b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533400" y="2895600"/>
            <a:ext cx="6400800" cy="10668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on Left Hal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8200" y="285750"/>
            <a:ext cx="4191000" cy="1162050"/>
          </a:xfrm>
        </p:spPr>
        <p:txBody>
          <a:bodyPr anchor="b">
            <a:noAutofit/>
          </a:bodyPr>
          <a:lstStyle>
            <a:lvl1pPr algn="l">
              <a:defRPr sz="44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4572000" cy="6858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4648200" y="1524000"/>
            <a:ext cx="38862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F19370-381F-475D-ADE1-47067EB8331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 txBox="1">
            <a:spLocks/>
          </p:cNvSpPr>
          <p:nvPr userDrawn="1"/>
        </p:nvSpPr>
        <p:spPr bwMode="auto">
          <a:xfrm>
            <a:off x="8450263" y="52578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fld id="{279059A1-CEF9-4246-95EA-BC8C7211AEFA}" type="slidenum">
              <a:rPr lang="en-US" sz="1400">
                <a:solidFill>
                  <a:srgbClr val="8A8BA1"/>
                </a:solidFill>
                <a:latin typeface="Calibri" pitchFamily="34" charset="0"/>
              </a:rPr>
              <a:pPr algn="ctr">
                <a:defRPr/>
              </a:pPr>
              <a:t>‹#›</a:t>
            </a:fld>
            <a:endParaRPr lang="en-US" sz="1400">
              <a:solidFill>
                <a:srgbClr val="8A8BA1"/>
              </a:solidFill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800600"/>
            <a:ext cx="76200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12775"/>
            <a:ext cx="76200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367338"/>
            <a:ext cx="76200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D7506C-51DB-4622-ADB2-2A5D6BA9C48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828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274638"/>
            <a:ext cx="54102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BBE72C-0D33-4581-AF96-CD3D17F2CFE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457200" y="1600200"/>
            <a:ext cx="40386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 dirty="0" smtClean="0"/>
              <a:t>Click icon to add clip art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E678D7-98ED-48D6-9954-EAC2D10D475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 dirty="0" smtClean="0"/>
              <a:t>Click icon to add clip art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B5EDDC-6644-40FD-8AE2-4728A7D4F0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80"/>
          <p:cNvSpPr txBox="1">
            <a:spLocks noChangeArrowheads="1"/>
          </p:cNvSpPr>
          <p:nvPr/>
        </p:nvSpPr>
        <p:spPr bwMode="auto">
          <a:xfrm>
            <a:off x="8804275" y="6564313"/>
            <a:ext cx="198438" cy="1555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719FCC14-6ADB-4BBE-AB6A-488AF539E01C}" type="slidenum">
              <a:rPr lang="en-US" smtClean="0">
                <a:solidFill>
                  <a:srgbClr val="FFFFFF"/>
                </a:solidFill>
                <a:latin typeface="Tahoma" pitchFamily="34" charset="0"/>
              </a:rPr>
              <a:pPr>
                <a:defRPr/>
              </a:pPr>
              <a:t>‹#›</a:t>
            </a:fld>
            <a:r>
              <a:rPr lang="en-US" dirty="0" smtClean="0">
                <a:solidFill>
                  <a:srgbClr val="FFFFFF"/>
                </a:solidFill>
                <a:latin typeface="Tahoma" pitchFamily="34" charset="0"/>
              </a:rPr>
              <a:t> </a:t>
            </a:r>
            <a:endParaRPr lang="en-US" dirty="0">
              <a:solidFill>
                <a:srgbClr val="FFFFFF"/>
              </a:solidFill>
              <a:latin typeface="Tahoma" pitchFamily="34" charset="0"/>
            </a:endParaRPr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 bwMode="auto">
          <a:xfrm>
            <a:off x="8450263" y="52578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fld id="{3423BC43-462D-48EA-9641-7D5208703F07}" type="slidenum">
              <a:rPr lang="en-US" sz="1400">
                <a:solidFill>
                  <a:srgbClr val="8A8BA1"/>
                </a:solidFill>
                <a:latin typeface="Calibri" pitchFamily="34" charset="0"/>
              </a:rPr>
              <a:pPr algn="ctr">
                <a:defRPr/>
              </a:pPr>
              <a:t>‹#›</a:t>
            </a:fld>
            <a:endParaRPr lang="en-US" sz="1400">
              <a:solidFill>
                <a:srgbClr val="8A8BA1"/>
              </a:solidFill>
              <a:latin typeface="Calibri" pitchFamily="34" charset="0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1448285" y="367410"/>
            <a:ext cx="7467118" cy="298327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>
            <a:lvl1pPr marL="0" indent="0">
              <a:lnSpc>
                <a:spcPct val="100000"/>
              </a:lnSpc>
              <a:spcBef>
                <a:spcPts val="24"/>
              </a:spcBef>
              <a:spcAft>
                <a:spcPts val="0"/>
              </a:spcAft>
              <a:buNone/>
              <a:defRPr sz="1900" b="1" i="0" baseline="0">
                <a:solidFill>
                  <a:srgbClr val="4B4B4B"/>
                </a:solidFill>
                <a:latin typeface="Tahoma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163852" y="1543487"/>
            <a:ext cx="4258312" cy="1256112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600" baseline="0">
                <a:latin typeface="Tahoma" pitchFamily="34" charset="0"/>
              </a:defRPr>
            </a:lvl1pPr>
            <a:lvl2pPr marL="181371" indent="-18137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125000"/>
              <a:buFont typeface="Tahoma" pitchFamily="34" charset="0"/>
              <a:buChar char="▪"/>
              <a:defRPr sz="1600" baseline="0">
                <a:latin typeface="Tahoma" pitchFamily="34" charset="0"/>
              </a:defRPr>
            </a:lvl2pPr>
            <a:lvl3pPr marL="472860" indent="-29149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120000"/>
              <a:buFont typeface="Tahoma" pitchFamily="34" charset="0"/>
              <a:buChar char="–"/>
              <a:defRPr sz="1600" baseline="0">
                <a:latin typeface="Tahoma" pitchFamily="34" charset="0"/>
              </a:defRPr>
            </a:lvl3pPr>
            <a:lvl4pPr marL="639657" indent="-16679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120000"/>
              <a:buFont typeface="Tahoma" pitchFamily="34" charset="0"/>
              <a:buChar char="▫"/>
              <a:defRPr sz="1600" baseline="0">
                <a:latin typeface="Tahoma" pitchFamily="34" charset="0"/>
              </a:defRPr>
            </a:lvl4pPr>
            <a:lvl5pPr marL="751394" indent="-11173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89000"/>
              <a:buFont typeface="Tahoma" pitchFamily="34" charset="0"/>
              <a:buChar char="-"/>
              <a:defRPr sz="1600" baseline="0">
                <a:latin typeface="Tahoma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7"/>
          </p:nvPr>
        </p:nvSpPr>
        <p:spPr>
          <a:xfrm>
            <a:off x="4657087" y="1543487"/>
            <a:ext cx="4258312" cy="1256112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600" baseline="0">
                <a:latin typeface="Tahoma" pitchFamily="34" charset="0"/>
              </a:defRPr>
            </a:lvl1pPr>
            <a:lvl2pPr marL="181371" indent="-18137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25000"/>
              <a:buFont typeface="Tahoma" pitchFamily="34" charset="0"/>
              <a:buChar char="▪"/>
              <a:defRPr sz="1600" baseline="0">
                <a:latin typeface="Tahoma" pitchFamily="34" charset="0"/>
              </a:defRPr>
            </a:lvl2pPr>
            <a:lvl3pPr marL="472860" indent="-29149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20000"/>
              <a:buFont typeface="Tahoma" pitchFamily="34" charset="0"/>
              <a:buChar char="–"/>
              <a:defRPr sz="1600" baseline="0">
                <a:latin typeface="Tahoma" pitchFamily="34" charset="0"/>
              </a:defRPr>
            </a:lvl3pPr>
            <a:lvl4pPr marL="639657" indent="-16679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20000"/>
              <a:buFont typeface="Tahoma" pitchFamily="34" charset="0"/>
              <a:buChar char="▫"/>
              <a:defRPr sz="1600" baseline="0">
                <a:latin typeface="Tahoma" pitchFamily="34" charset="0"/>
              </a:defRPr>
            </a:lvl4pPr>
            <a:lvl5pPr marL="751394" indent="-11173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89000"/>
              <a:buFont typeface="Tahoma" pitchFamily="34" charset="0"/>
              <a:buChar char="-"/>
              <a:defRPr sz="1600" baseline="0">
                <a:latin typeface="Tahoma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160742" y="1146692"/>
            <a:ext cx="8754660" cy="251222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600" baseline="0">
                <a:latin typeface="Tahoma" pitchFamily="34" charset="0"/>
              </a:defRPr>
            </a:lvl1pPr>
            <a:lvl2pPr marL="181371" indent="-181371">
              <a:lnSpc>
                <a:spcPct val="100000"/>
              </a:lnSpc>
              <a:spcBef>
                <a:spcPts val="392"/>
              </a:spcBef>
              <a:spcAft>
                <a:spcPts val="0"/>
              </a:spcAft>
              <a:buClr>
                <a:schemeClr val="tx2"/>
              </a:buClr>
              <a:buSzPct val="125000"/>
              <a:buFont typeface="Tahoma" pitchFamily="34" charset="0"/>
              <a:buChar char="▪"/>
              <a:defRPr sz="1600" baseline="0">
                <a:latin typeface="Tahoma" pitchFamily="34" charset="0"/>
              </a:defRPr>
            </a:lvl2pPr>
            <a:lvl3pPr marL="472860" indent="-291490">
              <a:lnSpc>
                <a:spcPct val="100000"/>
              </a:lnSpc>
              <a:spcBef>
                <a:spcPts val="392"/>
              </a:spcBef>
              <a:spcAft>
                <a:spcPts val="0"/>
              </a:spcAft>
              <a:buClr>
                <a:schemeClr val="tx2"/>
              </a:buClr>
              <a:buSzPct val="120000"/>
              <a:buFont typeface="Tahoma" pitchFamily="34" charset="0"/>
              <a:buChar char="–"/>
              <a:defRPr sz="1600" baseline="0">
                <a:latin typeface="Tahoma" pitchFamily="34" charset="0"/>
              </a:defRPr>
            </a:lvl3pPr>
            <a:lvl4pPr marL="639657" indent="-166797">
              <a:lnSpc>
                <a:spcPct val="100000"/>
              </a:lnSpc>
              <a:spcBef>
                <a:spcPts val="392"/>
              </a:spcBef>
              <a:spcAft>
                <a:spcPts val="0"/>
              </a:spcAft>
              <a:buClr>
                <a:schemeClr val="tx2"/>
              </a:buClr>
              <a:buSzPct val="120000"/>
              <a:buFont typeface="Tahoma" pitchFamily="34" charset="0"/>
              <a:buChar char="▫"/>
              <a:defRPr sz="1600" baseline="0">
                <a:latin typeface="Tahoma" pitchFamily="34" charset="0"/>
              </a:defRPr>
            </a:lvl4pPr>
            <a:lvl5pPr marL="751394" indent="-111738">
              <a:lnSpc>
                <a:spcPct val="100000"/>
              </a:lnSpc>
              <a:spcBef>
                <a:spcPts val="392"/>
              </a:spcBef>
              <a:spcAft>
                <a:spcPts val="0"/>
              </a:spcAft>
              <a:buClr>
                <a:schemeClr val="tx2"/>
              </a:buClr>
              <a:buSzPct val="89000"/>
              <a:buFont typeface="Tahoma" pitchFamily="34" charset="0"/>
              <a:buChar char="-"/>
              <a:defRPr sz="1600" baseline="0">
                <a:latin typeface="Tahoma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 txBox="1">
            <a:spLocks/>
          </p:cNvSpPr>
          <p:nvPr userDrawn="1"/>
        </p:nvSpPr>
        <p:spPr bwMode="auto">
          <a:xfrm>
            <a:off x="8450263" y="52578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fld id="{CC840674-092A-434D-851F-C139CC8CF170}" type="slidenum">
              <a:rPr lang="en-US" sz="1400">
                <a:solidFill>
                  <a:srgbClr val="8A8BA1"/>
                </a:solidFill>
                <a:latin typeface="Calibri" pitchFamily="34" charset="0"/>
              </a:rPr>
              <a:pPr algn="ctr">
                <a:defRPr/>
              </a:pPr>
              <a:t>‹#›</a:t>
            </a:fld>
            <a:endParaRPr lang="en-US" sz="1400">
              <a:solidFill>
                <a:srgbClr val="8A8BA1"/>
              </a:solidFill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FFA843-065A-43EE-8FE6-366FE8C663A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subtitle,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 txBox="1">
            <a:spLocks/>
          </p:cNvSpPr>
          <p:nvPr userDrawn="1"/>
        </p:nvSpPr>
        <p:spPr bwMode="auto">
          <a:xfrm>
            <a:off x="8450263" y="52578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fld id="{26BD0AC3-EA4A-4A81-9B64-DEDDDF936985}" type="slidenum">
              <a:rPr lang="en-US" sz="1400">
                <a:solidFill>
                  <a:srgbClr val="8A8BA1"/>
                </a:solidFill>
                <a:latin typeface="Calibri" pitchFamily="34" charset="0"/>
              </a:rPr>
              <a:pPr algn="ctr">
                <a:defRPr/>
              </a:pPr>
              <a:t>‹#›</a:t>
            </a:fld>
            <a:endParaRPr lang="en-US" sz="1400">
              <a:solidFill>
                <a:srgbClr val="8A8BA1"/>
              </a:solidFill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7924800" cy="639762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7924800" cy="3951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47F6A1-187E-40A6-8246-F5D63047F36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ESE Logo"/>
          <p:cNvPicPr>
            <a:picLocks noChangeAspect="1"/>
          </p:cNvPicPr>
          <p:nvPr/>
        </p:nvPicPr>
        <p:blipFill>
          <a:blip r:embed="rId2" cstate="print">
            <a:lum bright="20000"/>
          </a:blip>
          <a:srcRect t="-1144" r="79430" b="6541"/>
          <a:stretch>
            <a:fillRect/>
          </a:stretch>
        </p:blipFill>
        <p:spPr bwMode="auto">
          <a:xfrm>
            <a:off x="6894513" y="1828800"/>
            <a:ext cx="2249487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ESE Star Logo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7800" y="5803900"/>
            <a:ext cx="2166938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85800" y="2209800"/>
            <a:ext cx="6781800" cy="2895600"/>
          </a:xfrm>
        </p:spPr>
        <p:txBody>
          <a:bodyPr anchor="b">
            <a:noAutofit/>
          </a:bodyPr>
          <a:lstStyle>
            <a:lvl1pPr algn="l">
              <a:defRPr lang="en-US" sz="4400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idx="1"/>
          </p:nvPr>
        </p:nvSpPr>
        <p:spPr>
          <a:xfrm>
            <a:off x="685800" y="5105401"/>
            <a:ext cx="6781800" cy="685800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 descr="ESE Logo"/>
          <p:cNvPicPr>
            <a:picLocks noChangeAspect="1"/>
          </p:cNvPicPr>
          <p:nvPr/>
        </p:nvPicPr>
        <p:blipFill>
          <a:blip r:embed="rId2" cstate="print">
            <a:lum bright="20000"/>
          </a:blip>
          <a:srcRect t="-1144" r="79430" b="6541"/>
          <a:stretch>
            <a:fillRect/>
          </a:stretch>
        </p:blipFill>
        <p:spPr bwMode="auto">
          <a:xfrm>
            <a:off x="6894513" y="1828800"/>
            <a:ext cx="2249487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ESE Star Logo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7800" y="5803900"/>
            <a:ext cx="2166938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85800" y="2209800"/>
            <a:ext cx="6781800" cy="2895600"/>
          </a:xfrm>
        </p:spPr>
        <p:txBody>
          <a:bodyPr anchor="b">
            <a:noAutofit/>
          </a:bodyPr>
          <a:lstStyle>
            <a:lvl1pPr algn="l">
              <a:defRPr lang="en-US" sz="4400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idx="1"/>
          </p:nvPr>
        </p:nvSpPr>
        <p:spPr>
          <a:xfrm>
            <a:off x="685800" y="5105401"/>
            <a:ext cx="6781800" cy="685800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0"/>
          </p:nvPr>
        </p:nvSpPr>
        <p:spPr>
          <a:xfrm>
            <a:off x="685800" y="381000"/>
            <a:ext cx="6781800" cy="2286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24000"/>
            <a:ext cx="3810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810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362B7F-9B62-4CF1-9316-CD2A2D3249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3810000" cy="639762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3810000" cy="3951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2904" y="1535113"/>
            <a:ext cx="3811496" cy="639762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2904" y="2174875"/>
            <a:ext cx="3811496" cy="3951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7B9D69-3D33-4757-B5E5-62316FCE5D0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8B4F0A-F402-4974-921D-9AF745C5E9F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7E520B-8F19-4FA4-83C2-585FFA6A03C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3" descr="Educator Effectiveness Logo"/>
          <p:cNvPicPr>
            <a:picLocks noChangeAspect="1"/>
          </p:cNvPicPr>
          <p:nvPr/>
        </p:nvPicPr>
        <p:blipFill>
          <a:blip r:embed="rId18" cstate="print"/>
          <a:srcRect t="12000" b="16000"/>
          <a:stretch>
            <a:fillRect/>
          </a:stretch>
        </p:blipFill>
        <p:spPr bwMode="auto">
          <a:xfrm>
            <a:off x="3573463" y="6096000"/>
            <a:ext cx="195262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8" descr="ESE_StarLogo_2881_1401_transparent_color.gif"/>
          <p:cNvPicPr>
            <a:picLocks noChangeAspect="1"/>
          </p:cNvPicPr>
          <p:nvPr/>
        </p:nvPicPr>
        <p:blipFill>
          <a:blip r:embed="rId19" cstate="print">
            <a:lum bright="40000"/>
          </a:blip>
          <a:srcRect r="76031"/>
          <a:stretch>
            <a:fillRect/>
          </a:stretch>
        </p:blipFill>
        <p:spPr bwMode="auto">
          <a:xfrm>
            <a:off x="8258175" y="4953000"/>
            <a:ext cx="9144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7" descr="ESE_StarLogo_2881_1401_transparent_color.gif"/>
          <p:cNvPicPr>
            <a:picLocks noChangeAspect="1"/>
          </p:cNvPicPr>
          <p:nvPr/>
        </p:nvPicPr>
        <p:blipFill>
          <a:blip r:embed="rId19" cstate="print">
            <a:lum bright="40000"/>
          </a:blip>
          <a:srcRect r="76031"/>
          <a:stretch>
            <a:fillRect/>
          </a:stretch>
        </p:blipFill>
        <p:spPr bwMode="auto">
          <a:xfrm>
            <a:off x="8258175" y="4953000"/>
            <a:ext cx="9144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6" descr="ESE Logo"/>
          <p:cNvPicPr>
            <a:picLocks noChangeAspect="1"/>
          </p:cNvPicPr>
          <p:nvPr/>
        </p:nvPicPr>
        <p:blipFill>
          <a:blip r:embed="rId19" cstate="print">
            <a:lum bright="40000"/>
          </a:blip>
          <a:srcRect r="76031"/>
          <a:stretch>
            <a:fillRect/>
          </a:stretch>
        </p:blipFill>
        <p:spPr bwMode="auto">
          <a:xfrm>
            <a:off x="8258175" y="4953000"/>
            <a:ext cx="9144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7924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524000"/>
            <a:ext cx="7924800" cy="460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86775" y="5257800"/>
            <a:ext cx="5334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6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D5DAC8B-9B69-4DD2-BBBB-6E835AA419B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Rectangle 9" descr="Blue Bar"/>
          <p:cNvSpPr/>
          <p:nvPr/>
        </p:nvSpPr>
        <p:spPr>
          <a:xfrm>
            <a:off x="5638800" y="6477000"/>
            <a:ext cx="2819400" cy="7620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Rectangle 10" descr="Blue Bar"/>
          <p:cNvSpPr/>
          <p:nvPr/>
        </p:nvSpPr>
        <p:spPr>
          <a:xfrm>
            <a:off x="685800" y="6477000"/>
            <a:ext cx="2819400" cy="7620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35" name="TextBox 11"/>
          <p:cNvSpPr txBox="1">
            <a:spLocks noChangeArrowheads="1"/>
          </p:cNvSpPr>
          <p:nvPr/>
        </p:nvSpPr>
        <p:spPr bwMode="auto">
          <a:xfrm>
            <a:off x="5557838" y="6567488"/>
            <a:ext cx="29718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800">
                <a:solidFill>
                  <a:srgbClr val="A6A6A6"/>
                </a:solidFill>
                <a:latin typeface="Calibri" pitchFamily="34" charset="0"/>
              </a:rPr>
              <a:t>Massachusetts Department of Elementary &amp; Secondary  Education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0" r:id="rId1"/>
    <p:sldLayoutId id="2147483901" r:id="rId2"/>
    <p:sldLayoutId id="2147483902" r:id="rId3"/>
    <p:sldLayoutId id="2147483903" r:id="rId4"/>
    <p:sldLayoutId id="2147483904" r:id="rId5"/>
    <p:sldLayoutId id="2147483891" r:id="rId6"/>
    <p:sldLayoutId id="2147483892" r:id="rId7"/>
    <p:sldLayoutId id="2147483893" r:id="rId8"/>
    <p:sldLayoutId id="2147483894" r:id="rId9"/>
    <p:sldLayoutId id="2147483895" r:id="rId10"/>
    <p:sldLayoutId id="2147483905" r:id="rId11"/>
    <p:sldLayoutId id="2147483896" r:id="rId12"/>
    <p:sldLayoutId id="2147483897" r:id="rId13"/>
    <p:sldLayoutId id="2147483898" r:id="rId14"/>
    <p:sldLayoutId id="2147483899" r:id="rId15"/>
    <p:sldLayoutId id="2147483906" r:id="rId16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n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"/>
        <a:defRPr sz="2400" kern="1200">
          <a:solidFill>
            <a:schemeClr val="tx1"/>
          </a:solidFill>
          <a:latin typeface="+mn-lt"/>
          <a:ea typeface="Tahoma" pitchFamily="34" charset="0"/>
          <a:cs typeface="Tahoma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ê"/>
        <a:defRPr sz="2400" kern="1200">
          <a:solidFill>
            <a:schemeClr val="tx1"/>
          </a:solidFill>
          <a:latin typeface="+mn-lt"/>
          <a:ea typeface="Tahoma" pitchFamily="34" charset="0"/>
          <a:cs typeface="Tahoma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ê"/>
        <a:defRPr sz="2000" kern="1200">
          <a:solidFill>
            <a:schemeClr val="tx1"/>
          </a:solidFill>
          <a:latin typeface="+mn-lt"/>
          <a:ea typeface="Tahoma" pitchFamily="34" charset="0"/>
          <a:cs typeface="Tahoma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ê"/>
        <a:defRPr sz="2000" kern="1200">
          <a:solidFill>
            <a:schemeClr val="tx1"/>
          </a:solidFill>
          <a:latin typeface="+mn-lt"/>
          <a:ea typeface="Tahoma" pitchFamily="34" charset="0"/>
          <a:cs typeface="Tahoma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ê"/>
        <a:defRPr sz="2000" kern="1200">
          <a:solidFill>
            <a:schemeClr val="tx1"/>
          </a:solidFill>
          <a:latin typeface="+mn-lt"/>
          <a:ea typeface="Tahoma" pitchFamily="34" charset="0"/>
          <a:cs typeface="Tahom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MZ-lRyl849g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 descr="Evaluating Educator Impact on Student Learning"/>
          <p:cNvSpPr>
            <a:spLocks noGrp="1"/>
          </p:cNvSpPr>
          <p:nvPr>
            <p:ph type="ctrTitle"/>
          </p:nvPr>
        </p:nvSpPr>
        <p:spPr>
          <a:xfrm>
            <a:off x="533400" y="990600"/>
            <a:ext cx="7772400" cy="1905000"/>
          </a:xfrm>
        </p:spPr>
        <p:txBody>
          <a:bodyPr/>
          <a:lstStyle/>
          <a:p>
            <a:pPr eaLnBrk="1" hangingPunct="1"/>
            <a:r>
              <a:rPr lang="en-US" smtClean="0"/>
              <a:t>Candidate Assessment of Performance</a:t>
            </a:r>
          </a:p>
        </p:txBody>
      </p:sp>
      <p:sp>
        <p:nvSpPr>
          <p:cNvPr id="3" name="Subtitle 2" descr="M.A.S.S. Midwinter Meeting&#10;March 17, 2015&#10;&#10;&#10;DRAFT FOR DISCUSSION PURPOSES&#10;"/>
          <p:cNvSpPr>
            <a:spLocks noGrp="1"/>
          </p:cNvSpPr>
          <p:nvPr>
            <p:ph type="subTitle" idx="1"/>
          </p:nvPr>
        </p:nvSpPr>
        <p:spPr>
          <a:xfrm>
            <a:off x="533400" y="2895600"/>
            <a:ext cx="8001000" cy="2286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Using the CAP Rubric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Workshop for Program Supervisors and </a:t>
            </a:r>
          </a:p>
          <a:p>
            <a:pPr eaLnBrk="1" hangingPunct="1">
              <a:defRPr/>
            </a:pPr>
            <a:r>
              <a:rPr lang="en-US" dirty="0" smtClean="0"/>
              <a:t>Supervising Practitioners</a:t>
            </a:r>
          </a:p>
          <a:p>
            <a:pPr eaLnBrk="1" hangingPunct="1">
              <a:defRPr/>
            </a:pP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2" descr="Place Student Learning at the Center&#10;Promote Growth and Development&#10;Recognize Excellence&#10;Set a High Bar for Tenure&#10;Shorten Timelines for Improvement&#10;"/>
          <p:cNvSpPr>
            <a:spLocks noGrp="1"/>
          </p:cNvSpPr>
          <p:nvPr>
            <p:ph idx="1"/>
          </p:nvPr>
        </p:nvSpPr>
        <p:spPr>
          <a:xfrm>
            <a:off x="609600" y="1066800"/>
            <a:ext cx="7924800" cy="4602163"/>
          </a:xfrm>
        </p:spPr>
        <p:txBody>
          <a:bodyPr/>
          <a:lstStyle/>
          <a:p>
            <a:pPr eaLnBrk="1" hangingPunct="1">
              <a:spcBef>
                <a:spcPts val="1200"/>
              </a:spcBef>
              <a:spcAft>
                <a:spcPts val="1200"/>
              </a:spcAft>
            </a:pPr>
            <a:r>
              <a:rPr lang="en-US" dirty="0" smtClean="0"/>
              <a:t>…BUT goes one step deeper to unpack each descriptor into three dimensions:</a:t>
            </a:r>
          </a:p>
          <a:p>
            <a:pPr lvl="1" eaLnBrk="1" hangingPunct="1">
              <a:spcBef>
                <a:spcPts val="1200"/>
              </a:spcBef>
              <a:spcAft>
                <a:spcPts val="1200"/>
              </a:spcAft>
            </a:pPr>
            <a:r>
              <a:rPr lang="en-US" dirty="0" smtClean="0"/>
              <a:t>Quality</a:t>
            </a:r>
          </a:p>
          <a:p>
            <a:pPr lvl="1" eaLnBrk="1" hangingPunct="1">
              <a:spcBef>
                <a:spcPts val="1200"/>
              </a:spcBef>
              <a:spcAft>
                <a:spcPts val="1200"/>
              </a:spcAft>
            </a:pPr>
            <a:r>
              <a:rPr lang="en-US" dirty="0" smtClean="0"/>
              <a:t>Scope</a:t>
            </a:r>
          </a:p>
          <a:p>
            <a:pPr lvl="1" eaLnBrk="1" hangingPunct="1">
              <a:spcBef>
                <a:spcPts val="1200"/>
              </a:spcBef>
              <a:spcAft>
                <a:spcPts val="1200"/>
              </a:spcAft>
            </a:pPr>
            <a:r>
              <a:rPr lang="en-US" dirty="0" smtClean="0"/>
              <a:t>Consistency</a:t>
            </a:r>
          </a:p>
          <a:p>
            <a:pPr eaLnBrk="1" hangingPunct="1">
              <a:spcBef>
                <a:spcPts val="1200"/>
              </a:spcBef>
              <a:spcAft>
                <a:spcPts val="1200"/>
              </a:spcAft>
            </a:pPr>
            <a:r>
              <a:rPr lang="en-US" dirty="0" smtClean="0"/>
              <a:t>These dimensions allow CAP assessors (SPs and PSs—you!) to provide more nuanced feedback to candidates </a:t>
            </a:r>
            <a:r>
              <a:rPr lang="en-US" i="1" dirty="0" smtClean="0"/>
              <a:t>and </a:t>
            </a:r>
            <a:r>
              <a:rPr lang="en-US" dirty="0" smtClean="0"/>
              <a:t>recognize that full proficiency for each element is not the expectation for beginning teachers. </a:t>
            </a:r>
            <a:endParaRPr lang="en-US" i="1" dirty="0" smtClean="0"/>
          </a:p>
        </p:txBody>
      </p:sp>
      <p:cxnSp>
        <p:nvCxnSpPr>
          <p:cNvPr id="4" name="Straight Connector 3" descr="orange line"/>
          <p:cNvCxnSpPr/>
          <p:nvPr/>
        </p:nvCxnSpPr>
        <p:spPr>
          <a:xfrm>
            <a:off x="300038" y="762000"/>
            <a:ext cx="85344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1" descr="Priorities of the Evaluation Framework&#10;"/>
          <p:cNvSpPr txBox="1">
            <a:spLocks/>
          </p:cNvSpPr>
          <p:nvPr/>
        </p:nvSpPr>
        <p:spPr bwMode="auto">
          <a:xfrm>
            <a:off x="609600" y="152400"/>
            <a:ext cx="7924800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3600" b="1" dirty="0">
                <a:latin typeface="+mn-lt"/>
                <a:ea typeface="+mj-ea"/>
                <a:cs typeface="+mj-cs"/>
              </a:rPr>
              <a:t>Alignment to Educator Evaluation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with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10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2" descr="Place Student Learning at the Center&#10;Promote Growth and Development&#10;Recognize Excellence&#10;Set a High Bar for Tenure&#10;Shorten Timelines for Improvement&#10;"/>
          <p:cNvSpPr>
            <a:spLocks noGrp="1"/>
          </p:cNvSpPr>
          <p:nvPr>
            <p:ph idx="1"/>
          </p:nvPr>
        </p:nvSpPr>
        <p:spPr>
          <a:xfrm>
            <a:off x="609600" y="1066800"/>
            <a:ext cx="7924800" cy="4602163"/>
          </a:xfrm>
        </p:spPr>
        <p:txBody>
          <a:bodyPr/>
          <a:lstStyle/>
          <a:p>
            <a:pPr eaLnBrk="1" hangingPunct="1">
              <a:spcBef>
                <a:spcPts val="1200"/>
              </a:spcBef>
              <a:spcAft>
                <a:spcPts val="1200"/>
              </a:spcAft>
            </a:pPr>
            <a:r>
              <a:rPr lang="en-US" dirty="0" smtClean="0">
                <a:solidFill>
                  <a:schemeClr val="accent1"/>
                </a:solidFill>
              </a:rPr>
              <a:t>Quality</a:t>
            </a:r>
            <a:r>
              <a:rPr lang="en-US" dirty="0" smtClean="0"/>
              <a:t>: ability to perform the skill, action or behavior as described in the proficient performance descriptor.</a:t>
            </a:r>
          </a:p>
          <a:p>
            <a:pPr lvl="1" eaLnBrk="1" hangingPunct="1">
              <a:spcBef>
                <a:spcPts val="1200"/>
              </a:spcBef>
              <a:spcAft>
                <a:spcPts val="1200"/>
              </a:spcAft>
            </a:pPr>
            <a:r>
              <a:rPr lang="en-US" dirty="0" smtClean="0"/>
              <a:t>The minimum threshold for the quality dimension is performance at the </a:t>
            </a:r>
            <a:r>
              <a:rPr lang="en-US" i="1" dirty="0" smtClean="0"/>
              <a:t>proficient</a:t>
            </a:r>
            <a:r>
              <a:rPr lang="en-US" dirty="0" smtClean="0"/>
              <a:t> level.</a:t>
            </a:r>
          </a:p>
          <a:p>
            <a:pPr lvl="1" eaLnBrk="1" hangingPunct="1">
              <a:spcBef>
                <a:spcPts val="1200"/>
              </a:spcBef>
              <a:spcAft>
                <a:spcPts val="1200"/>
              </a:spcAft>
            </a:pPr>
            <a:r>
              <a:rPr lang="en-US" dirty="0" smtClean="0"/>
              <a:t>Quality is a gatekeeper. Candidates who fail to demonstrate quality at the </a:t>
            </a:r>
            <a:r>
              <a:rPr lang="en-US" i="1" dirty="0" smtClean="0"/>
              <a:t>proficient </a:t>
            </a:r>
            <a:r>
              <a:rPr lang="en-US" dirty="0" smtClean="0"/>
              <a:t>level should not be rated on scope or consistency and </a:t>
            </a:r>
            <a:r>
              <a:rPr lang="en-US" b="1" dirty="0" smtClean="0"/>
              <a:t>do not pass CAP</a:t>
            </a:r>
            <a:r>
              <a:rPr lang="en-US" dirty="0" smtClean="0"/>
              <a:t>. </a:t>
            </a:r>
          </a:p>
          <a:p>
            <a:pPr lvl="2" eaLnBrk="1" hangingPunct="1">
              <a:spcBef>
                <a:spcPts val="1200"/>
              </a:spcBef>
              <a:spcAft>
                <a:spcPts val="1200"/>
              </a:spcAft>
            </a:pPr>
            <a:r>
              <a:rPr lang="en-US" dirty="0" smtClean="0"/>
              <a:t>For example, if the </a:t>
            </a:r>
            <a:r>
              <a:rPr lang="en-US" i="1" dirty="0" smtClean="0"/>
              <a:t>quality</a:t>
            </a:r>
            <a:r>
              <a:rPr lang="en-US" dirty="0" smtClean="0"/>
              <a:t> of a candidate’s practice on the meeting diverse needs element is at the </a:t>
            </a:r>
            <a:r>
              <a:rPr lang="en-US" i="1" dirty="0" smtClean="0"/>
              <a:t>needs improvement</a:t>
            </a:r>
            <a:r>
              <a:rPr lang="en-US" dirty="0" smtClean="0"/>
              <a:t> level at the formative assessment stage, the assessors should not provide ratings on scope or consistency. </a:t>
            </a:r>
          </a:p>
        </p:txBody>
      </p:sp>
      <p:cxnSp>
        <p:nvCxnSpPr>
          <p:cNvPr id="4" name="Straight Connector 3" descr="orange line"/>
          <p:cNvCxnSpPr/>
          <p:nvPr/>
        </p:nvCxnSpPr>
        <p:spPr>
          <a:xfrm>
            <a:off x="300038" y="762000"/>
            <a:ext cx="85344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1" descr="Priorities of the Evaluation Framework&#10;"/>
          <p:cNvSpPr txBox="1">
            <a:spLocks/>
          </p:cNvSpPr>
          <p:nvPr/>
        </p:nvSpPr>
        <p:spPr bwMode="auto">
          <a:xfrm>
            <a:off x="609600" y="152400"/>
            <a:ext cx="7924800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3600" b="1" dirty="0">
                <a:latin typeface="+mn-lt"/>
                <a:ea typeface="+mj-ea"/>
                <a:cs typeface="+mj-cs"/>
              </a:rPr>
              <a:t>Quality, Scope, and Consistency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2" descr="Place Student Learning at the Center&#10;Promote Growth and Development&#10;Recognize Excellence&#10;Set a High Bar for Tenure&#10;Shorten Timelines for Improvement&#10;"/>
          <p:cNvSpPr>
            <a:spLocks noGrp="1"/>
          </p:cNvSpPr>
          <p:nvPr>
            <p:ph idx="1"/>
          </p:nvPr>
        </p:nvSpPr>
        <p:spPr>
          <a:xfrm>
            <a:off x="609600" y="1066800"/>
            <a:ext cx="7924800" cy="4602163"/>
          </a:xfrm>
        </p:spPr>
        <p:txBody>
          <a:bodyPr/>
          <a:lstStyle/>
          <a:p>
            <a:pPr eaLnBrk="1" hangingPunct="1">
              <a:spcBef>
                <a:spcPts val="1200"/>
              </a:spcBef>
              <a:spcAft>
                <a:spcPts val="1200"/>
              </a:spcAft>
            </a:pPr>
            <a:r>
              <a:rPr lang="en-US" dirty="0" smtClean="0">
                <a:solidFill>
                  <a:schemeClr val="accent1"/>
                </a:solidFill>
              </a:rPr>
              <a:t>Scope</a:t>
            </a:r>
            <a:r>
              <a:rPr lang="en-US" dirty="0" smtClean="0"/>
              <a:t>: the scale of impact to which the skill, action or behavior is demonstrated with quality.</a:t>
            </a:r>
          </a:p>
          <a:p>
            <a:pPr lvl="1" eaLnBrk="1" hangingPunct="1">
              <a:spcBef>
                <a:spcPts val="1200"/>
              </a:spcBef>
              <a:spcAft>
                <a:spcPts val="1200"/>
              </a:spcAft>
            </a:pPr>
            <a:r>
              <a:rPr lang="en-US" dirty="0" smtClean="0"/>
              <a:t>Assessors should consider whether the candidate is able to demonstrate </a:t>
            </a:r>
            <a:r>
              <a:rPr lang="en-US" u="sng" dirty="0" smtClean="0"/>
              <a:t>quality</a:t>
            </a:r>
            <a:r>
              <a:rPr lang="en-US" dirty="0" smtClean="0"/>
              <a:t> with all students, only a subset of students, one student, or no students. </a:t>
            </a:r>
          </a:p>
          <a:p>
            <a:pPr lvl="1" eaLnBrk="1" hangingPunct="1">
              <a:spcBef>
                <a:spcPts val="1200"/>
              </a:spcBef>
              <a:spcAft>
                <a:spcPts val="1200"/>
              </a:spcAft>
            </a:pPr>
            <a:r>
              <a:rPr lang="en-US" dirty="0" smtClean="0"/>
              <a:t>The minimum threshold for the scope dimension is performance at the </a:t>
            </a:r>
            <a:r>
              <a:rPr lang="en-US" i="1" dirty="0" smtClean="0"/>
              <a:t>needs improvement </a:t>
            </a:r>
            <a:r>
              <a:rPr lang="en-US" dirty="0" smtClean="0"/>
              <a:t>level.</a:t>
            </a:r>
          </a:p>
          <a:p>
            <a:pPr lvl="1" eaLnBrk="1" hangingPunct="1">
              <a:spcBef>
                <a:spcPts val="1200"/>
              </a:spcBef>
              <a:spcAft>
                <a:spcPts val="1200"/>
              </a:spcAft>
            </a:pPr>
            <a:endParaRPr lang="en-US" dirty="0" smtClean="0"/>
          </a:p>
        </p:txBody>
      </p:sp>
      <p:cxnSp>
        <p:nvCxnSpPr>
          <p:cNvPr id="4" name="Straight Connector 3" descr="orange line"/>
          <p:cNvCxnSpPr/>
          <p:nvPr/>
        </p:nvCxnSpPr>
        <p:spPr>
          <a:xfrm>
            <a:off x="300038" y="762000"/>
            <a:ext cx="85344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1" descr="Priorities of the Evaluation Framework&#10;"/>
          <p:cNvSpPr txBox="1">
            <a:spLocks/>
          </p:cNvSpPr>
          <p:nvPr/>
        </p:nvSpPr>
        <p:spPr bwMode="auto">
          <a:xfrm>
            <a:off x="609600" y="152400"/>
            <a:ext cx="7924800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3600" b="1" dirty="0">
                <a:latin typeface="+mn-lt"/>
                <a:ea typeface="+mj-ea"/>
                <a:cs typeface="+mj-cs"/>
              </a:rPr>
              <a:t>Quality, Scope, and Consistency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2" descr="Place Student Learning at the Center&#10;Promote Growth and Development&#10;Recognize Excellence&#10;Set a High Bar for Tenure&#10;Shorten Timelines for Improvement&#10;"/>
          <p:cNvSpPr>
            <a:spLocks noGrp="1"/>
          </p:cNvSpPr>
          <p:nvPr>
            <p:ph idx="1"/>
          </p:nvPr>
        </p:nvSpPr>
        <p:spPr>
          <a:xfrm>
            <a:off x="609600" y="1066800"/>
            <a:ext cx="7924800" cy="4602163"/>
          </a:xfrm>
        </p:spPr>
        <p:txBody>
          <a:bodyPr/>
          <a:lstStyle/>
          <a:p>
            <a:pPr eaLnBrk="1" hangingPunct="1">
              <a:spcBef>
                <a:spcPts val="1200"/>
              </a:spcBef>
              <a:spcAft>
                <a:spcPts val="1200"/>
              </a:spcAft>
            </a:pPr>
            <a:r>
              <a:rPr lang="en-US" dirty="0" smtClean="0">
                <a:solidFill>
                  <a:schemeClr val="accent1"/>
                </a:solidFill>
              </a:rPr>
              <a:t>Consistency</a:t>
            </a:r>
            <a:r>
              <a:rPr lang="en-US" dirty="0" smtClean="0"/>
              <a:t>: the frequency that the skill, action or behavior is demonstrated with quality.</a:t>
            </a:r>
          </a:p>
          <a:p>
            <a:pPr lvl="1" eaLnBrk="1" hangingPunct="1">
              <a:spcBef>
                <a:spcPts val="1200"/>
              </a:spcBef>
              <a:spcAft>
                <a:spcPts val="1200"/>
              </a:spcAft>
            </a:pPr>
            <a:r>
              <a:rPr lang="en-US" dirty="0" smtClean="0"/>
              <a:t>Assessors should consider whether the candidate is able to demonstrate quality all the time, sometimes, once, or never. </a:t>
            </a:r>
          </a:p>
          <a:p>
            <a:pPr lvl="1" eaLnBrk="1" hangingPunct="1">
              <a:spcBef>
                <a:spcPts val="1200"/>
              </a:spcBef>
              <a:spcAft>
                <a:spcPts val="1200"/>
              </a:spcAft>
            </a:pPr>
            <a:r>
              <a:rPr lang="en-US" dirty="0" smtClean="0"/>
              <a:t>The minimum threshold for the consistency dimension is performance at the </a:t>
            </a:r>
            <a:r>
              <a:rPr lang="en-US" i="1" dirty="0" smtClean="0"/>
              <a:t>needs improvement </a:t>
            </a:r>
            <a:r>
              <a:rPr lang="en-US" dirty="0" smtClean="0"/>
              <a:t>level.</a:t>
            </a:r>
          </a:p>
          <a:p>
            <a:pPr lvl="1" eaLnBrk="1" hangingPunct="1">
              <a:spcBef>
                <a:spcPts val="1200"/>
              </a:spcBef>
              <a:spcAft>
                <a:spcPts val="1200"/>
              </a:spcAft>
            </a:pPr>
            <a:endParaRPr lang="en-US" dirty="0" smtClean="0"/>
          </a:p>
        </p:txBody>
      </p:sp>
      <p:cxnSp>
        <p:nvCxnSpPr>
          <p:cNvPr id="4" name="Straight Connector 3" descr="orange line"/>
          <p:cNvCxnSpPr/>
          <p:nvPr/>
        </p:nvCxnSpPr>
        <p:spPr>
          <a:xfrm>
            <a:off x="300038" y="762000"/>
            <a:ext cx="85344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1" descr="Priorities of the Evaluation Framework&#10;"/>
          <p:cNvSpPr txBox="1">
            <a:spLocks/>
          </p:cNvSpPr>
          <p:nvPr/>
        </p:nvSpPr>
        <p:spPr bwMode="auto">
          <a:xfrm>
            <a:off x="609600" y="152400"/>
            <a:ext cx="7924800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3600" b="1" dirty="0">
                <a:latin typeface="+mn-lt"/>
                <a:ea typeface="+mj-ea"/>
                <a:cs typeface="+mj-cs"/>
              </a:rPr>
              <a:t>Quality, Scope, and Consistency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2" descr="Place Student Learning at the Center&#10;Promote Growth and Development&#10;Recognize Excellence&#10;Set a High Bar for Tenure&#10;Shorten Timelines for Improvement&#10;"/>
          <p:cNvSpPr>
            <a:spLocks noGrp="1"/>
          </p:cNvSpPr>
          <p:nvPr>
            <p:ph idx="1"/>
          </p:nvPr>
        </p:nvSpPr>
        <p:spPr>
          <a:xfrm>
            <a:off x="609600" y="1066800"/>
            <a:ext cx="7924800" cy="4602163"/>
          </a:xfrm>
        </p:spPr>
        <p:txBody>
          <a:bodyPr/>
          <a:lstStyle/>
          <a:p>
            <a:pPr eaLnBrk="1" hangingPunct="1">
              <a:spcBef>
                <a:spcPts val="1200"/>
              </a:spcBef>
              <a:spcAft>
                <a:spcPts val="1200"/>
              </a:spcAft>
              <a:defRPr/>
            </a:pPr>
            <a:r>
              <a:rPr lang="en-US" dirty="0" smtClean="0"/>
              <a:t>Provides descriptors of 4 performance levels for each of the 6 essential elements measured by CAP:</a:t>
            </a:r>
          </a:p>
          <a:p>
            <a:pPr lvl="1" eaLnBrk="1" hangingPunct="1">
              <a:spcBef>
                <a:spcPts val="1200"/>
              </a:spcBef>
              <a:spcAft>
                <a:spcPts val="1200"/>
              </a:spcAft>
              <a:defRPr/>
            </a:pPr>
            <a:r>
              <a:rPr lang="en-US" dirty="0" smtClean="0"/>
              <a:t>Exemplary</a:t>
            </a:r>
          </a:p>
          <a:p>
            <a:pPr lvl="1" eaLnBrk="1" hangingPunct="1">
              <a:spcBef>
                <a:spcPts val="1200"/>
              </a:spcBef>
              <a:spcAft>
                <a:spcPts val="1200"/>
              </a:spcAft>
              <a:defRPr/>
            </a:pPr>
            <a:r>
              <a:rPr lang="en-US" dirty="0" smtClean="0"/>
              <a:t>Proficient</a:t>
            </a:r>
          </a:p>
          <a:p>
            <a:pPr lvl="1" eaLnBrk="1" hangingPunct="1">
              <a:spcBef>
                <a:spcPts val="1200"/>
              </a:spcBef>
              <a:spcAft>
                <a:spcPts val="1200"/>
              </a:spcAft>
              <a:defRPr/>
            </a:pPr>
            <a:r>
              <a:rPr lang="en-US" dirty="0" smtClean="0"/>
              <a:t>Needs Improvement</a:t>
            </a:r>
          </a:p>
          <a:p>
            <a:pPr lvl="1" eaLnBrk="1" hangingPunct="1">
              <a:spcBef>
                <a:spcPts val="1200"/>
              </a:spcBef>
              <a:spcAft>
                <a:spcPts val="1200"/>
              </a:spcAft>
              <a:defRPr/>
            </a:pPr>
            <a:r>
              <a:rPr lang="en-US" dirty="0" smtClean="0"/>
              <a:t>Unsatisfactory</a:t>
            </a:r>
          </a:p>
          <a:p>
            <a:pPr marL="914400" lvl="1" indent="-457200" eaLnBrk="1" hangingPunct="1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  <a:defRPr/>
            </a:pPr>
            <a:endParaRPr lang="en-US" dirty="0" smtClean="0"/>
          </a:p>
          <a:p>
            <a:pPr lvl="1" eaLnBrk="1" hangingPunct="1">
              <a:spcBef>
                <a:spcPts val="1200"/>
              </a:spcBef>
              <a:spcAft>
                <a:spcPts val="1200"/>
              </a:spcAft>
              <a:defRPr/>
            </a:pPr>
            <a:endParaRPr lang="en-US" dirty="0" smtClean="0"/>
          </a:p>
        </p:txBody>
      </p:sp>
      <p:cxnSp>
        <p:nvCxnSpPr>
          <p:cNvPr id="4" name="Straight Connector 3" descr="orange line"/>
          <p:cNvCxnSpPr/>
          <p:nvPr/>
        </p:nvCxnSpPr>
        <p:spPr>
          <a:xfrm>
            <a:off x="300038" y="762000"/>
            <a:ext cx="85344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1" descr="Priorities of the Evaluation Framework&#10;"/>
          <p:cNvSpPr txBox="1">
            <a:spLocks/>
          </p:cNvSpPr>
          <p:nvPr/>
        </p:nvSpPr>
        <p:spPr bwMode="auto">
          <a:xfrm>
            <a:off x="609600" y="152400"/>
            <a:ext cx="7924800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3600" b="1" dirty="0">
                <a:latin typeface="+mn-lt"/>
                <a:ea typeface="+mj-ea"/>
                <a:cs typeface="+mj-cs"/>
              </a:rPr>
              <a:t>CAP Rubric Architecture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with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10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2" descr="Place Student Learning at the Center&#10;Promote Growth and Development&#10;Recognize Excellence&#10;Set a High Bar for Tenure&#10;Shorten Timelines for Improvement&#10;"/>
          <p:cNvSpPr>
            <a:spLocks noGrp="1"/>
          </p:cNvSpPr>
          <p:nvPr>
            <p:ph idx="1"/>
          </p:nvPr>
        </p:nvSpPr>
        <p:spPr>
          <a:xfrm>
            <a:off x="609600" y="1066800"/>
            <a:ext cx="7924800" cy="4602163"/>
          </a:xfrm>
        </p:spPr>
        <p:txBody>
          <a:bodyPr/>
          <a:lstStyle/>
          <a:p>
            <a:pPr eaLnBrk="1" hangingPunct="1">
              <a:spcBef>
                <a:spcPts val="1200"/>
              </a:spcBef>
              <a:spcAft>
                <a:spcPts val="1200"/>
              </a:spcAft>
              <a:defRPr/>
            </a:pPr>
            <a:r>
              <a:rPr lang="en-US" dirty="0" smtClean="0"/>
              <a:t>Provides performance descriptors for each of the 6 essential elements measured by CAP.</a:t>
            </a:r>
          </a:p>
          <a:p>
            <a:pPr eaLnBrk="1" hangingPunct="1">
              <a:spcBef>
                <a:spcPts val="1200"/>
              </a:spcBef>
              <a:spcAft>
                <a:spcPts val="1200"/>
              </a:spcAft>
              <a:defRPr/>
            </a:pPr>
            <a:r>
              <a:rPr lang="en-US" dirty="0" smtClean="0"/>
              <a:t>Example:</a:t>
            </a:r>
          </a:p>
          <a:p>
            <a:pPr marL="914400" lvl="1" indent="-457200" eaLnBrk="1" hangingPunct="1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  <a:defRPr/>
            </a:pPr>
            <a:endParaRPr lang="en-US" dirty="0" smtClean="0"/>
          </a:p>
          <a:p>
            <a:pPr lvl="1" eaLnBrk="1" hangingPunct="1">
              <a:spcBef>
                <a:spcPts val="1200"/>
              </a:spcBef>
              <a:spcAft>
                <a:spcPts val="1200"/>
              </a:spcAft>
              <a:defRPr/>
            </a:pPr>
            <a:endParaRPr lang="en-US" dirty="0" smtClean="0"/>
          </a:p>
        </p:txBody>
      </p:sp>
      <p:cxnSp>
        <p:nvCxnSpPr>
          <p:cNvPr id="4" name="Straight Connector 3" descr="orange line"/>
          <p:cNvCxnSpPr/>
          <p:nvPr/>
        </p:nvCxnSpPr>
        <p:spPr>
          <a:xfrm>
            <a:off x="300038" y="762000"/>
            <a:ext cx="85344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1" descr="Priorities of the Evaluation Framework&#10;"/>
          <p:cNvSpPr txBox="1">
            <a:spLocks/>
          </p:cNvSpPr>
          <p:nvPr/>
        </p:nvSpPr>
        <p:spPr bwMode="auto">
          <a:xfrm>
            <a:off x="609600" y="152400"/>
            <a:ext cx="7924800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3600" b="1" dirty="0">
                <a:latin typeface="+mn-lt"/>
                <a:ea typeface="+mj-ea"/>
                <a:cs typeface="+mj-cs"/>
              </a:rPr>
              <a:t>Rubric Performance Descriptors</a:t>
            </a:r>
          </a:p>
        </p:txBody>
      </p:sp>
      <p:pic>
        <p:nvPicPr>
          <p:cNvPr id="23557" name="Picture 2" descr="Provides performance descriptors for each of the 6 essential elements measured by CAP.&#10;Exampl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9100" y="2590800"/>
            <a:ext cx="8305800" cy="2776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2" descr="Place Student Learning at the Center&#10;Promote Growth and Development&#10;Recognize Excellence&#10;Set a High Bar for Tenure&#10;Shorten Timelines for Improvement&#10;"/>
          <p:cNvSpPr>
            <a:spLocks noGrp="1"/>
          </p:cNvSpPr>
          <p:nvPr>
            <p:ph idx="1"/>
          </p:nvPr>
        </p:nvSpPr>
        <p:spPr>
          <a:xfrm>
            <a:off x="609600" y="1066800"/>
            <a:ext cx="7924800" cy="914400"/>
          </a:xfrm>
        </p:spPr>
        <p:txBody>
          <a:bodyPr/>
          <a:lstStyle/>
          <a:p>
            <a:pPr eaLnBrk="1" hangingPunct="1">
              <a:spcBef>
                <a:spcPts val="1200"/>
              </a:spcBef>
              <a:spcAft>
                <a:spcPts val="1200"/>
              </a:spcAft>
              <a:defRPr/>
            </a:pPr>
            <a:r>
              <a:rPr lang="en-US" dirty="0" smtClean="0"/>
              <a:t>Provides space for assessors to:</a:t>
            </a:r>
          </a:p>
          <a:p>
            <a:pPr lvl="1" eaLnBrk="1" hangingPunct="1">
              <a:spcBef>
                <a:spcPts val="1200"/>
              </a:spcBef>
              <a:spcAft>
                <a:spcPts val="1200"/>
              </a:spcAft>
              <a:defRPr/>
            </a:pPr>
            <a:r>
              <a:rPr lang="en-US" dirty="0" smtClean="0"/>
              <a:t>Document formative and summative ratings.</a:t>
            </a:r>
          </a:p>
          <a:p>
            <a:pPr lvl="1" eaLnBrk="1" hangingPunct="1">
              <a:spcBef>
                <a:spcPts val="1200"/>
              </a:spcBef>
              <a:spcAft>
                <a:spcPts val="1200"/>
              </a:spcAft>
              <a:defRPr/>
            </a:pPr>
            <a:r>
              <a:rPr lang="en-US" dirty="0" smtClean="0"/>
              <a:t>Record a summary of evidence to support each rating.</a:t>
            </a:r>
          </a:p>
          <a:p>
            <a:pPr eaLnBrk="1" hangingPunct="1">
              <a:spcBef>
                <a:spcPts val="1200"/>
              </a:spcBef>
              <a:spcAft>
                <a:spcPts val="1200"/>
              </a:spcAft>
              <a:defRPr/>
            </a:pPr>
            <a:r>
              <a:rPr lang="en-US" dirty="0" smtClean="0"/>
              <a:t>Indicates the minimum thresholds for quality, scope, and consistency. </a:t>
            </a:r>
          </a:p>
          <a:p>
            <a:pPr eaLnBrk="1" hangingPunct="1">
              <a:spcBef>
                <a:spcPts val="1200"/>
              </a:spcBef>
              <a:spcAft>
                <a:spcPts val="1200"/>
              </a:spcAft>
              <a:defRPr/>
            </a:pPr>
            <a:endParaRPr lang="en-US" dirty="0" smtClean="0"/>
          </a:p>
          <a:p>
            <a:pPr marL="914400" lvl="1" indent="-457200" eaLnBrk="1" hangingPunct="1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  <a:defRPr/>
            </a:pPr>
            <a:endParaRPr lang="en-US" dirty="0" smtClean="0"/>
          </a:p>
          <a:p>
            <a:pPr lvl="1" eaLnBrk="1" hangingPunct="1">
              <a:spcBef>
                <a:spcPts val="1200"/>
              </a:spcBef>
              <a:spcAft>
                <a:spcPts val="1200"/>
              </a:spcAft>
              <a:defRPr/>
            </a:pPr>
            <a:endParaRPr lang="en-US" dirty="0" smtClean="0"/>
          </a:p>
        </p:txBody>
      </p:sp>
      <p:cxnSp>
        <p:nvCxnSpPr>
          <p:cNvPr id="4" name="Straight Connector 3" descr="orange line"/>
          <p:cNvCxnSpPr/>
          <p:nvPr/>
        </p:nvCxnSpPr>
        <p:spPr>
          <a:xfrm>
            <a:off x="300038" y="762000"/>
            <a:ext cx="85344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1" descr="Priorities of the Evaluation Framework&#10;"/>
          <p:cNvSpPr txBox="1">
            <a:spLocks/>
          </p:cNvSpPr>
          <p:nvPr/>
        </p:nvSpPr>
        <p:spPr bwMode="auto">
          <a:xfrm>
            <a:off x="609600" y="152400"/>
            <a:ext cx="7924800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3600" b="1" dirty="0">
                <a:latin typeface="+mn-lt"/>
                <a:ea typeface="+mj-ea"/>
                <a:cs typeface="+mj-cs"/>
              </a:rPr>
              <a:t>CAP Rubric Architecture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 descr="orange line"/>
          <p:cNvCxnSpPr/>
          <p:nvPr/>
        </p:nvCxnSpPr>
        <p:spPr>
          <a:xfrm>
            <a:off x="300038" y="762000"/>
            <a:ext cx="85344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1" descr="Priorities of the Evaluation Framework&#10;"/>
          <p:cNvSpPr txBox="1">
            <a:spLocks/>
          </p:cNvSpPr>
          <p:nvPr/>
        </p:nvSpPr>
        <p:spPr bwMode="auto">
          <a:xfrm>
            <a:off x="609600" y="152400"/>
            <a:ext cx="7924800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3600" b="1" dirty="0">
                <a:latin typeface="+mn-lt"/>
                <a:ea typeface="+mj-ea"/>
                <a:cs typeface="+mj-cs"/>
              </a:rPr>
              <a:t>CAP Rubric Architecture</a:t>
            </a:r>
          </a:p>
        </p:txBody>
      </p:sp>
      <p:grpSp>
        <p:nvGrpSpPr>
          <p:cNvPr id="15" name="Group 14" descr="CAP Rubric Architecture&#10;"/>
          <p:cNvGrpSpPr/>
          <p:nvPr/>
        </p:nvGrpSpPr>
        <p:grpSpPr>
          <a:xfrm>
            <a:off x="228600" y="1066800"/>
            <a:ext cx="8686800" cy="5294313"/>
            <a:chOff x="228600" y="1066800"/>
            <a:chExt cx="8686800" cy="5294313"/>
          </a:xfrm>
        </p:grpSpPr>
        <p:pic>
          <p:nvPicPr>
            <p:cNvPr id="25604" name="Picture 3" descr="CAP Rubric Architecture&#10;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28600" y="1752600"/>
              <a:ext cx="5427663" cy="35528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11" name="Straight Arrow Connector 10"/>
            <p:cNvCxnSpPr/>
            <p:nvPr/>
          </p:nvCxnSpPr>
          <p:spPr>
            <a:xfrm flipH="1" flipV="1">
              <a:off x="5638800" y="2667000"/>
              <a:ext cx="990600" cy="10668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 flipH="1">
              <a:off x="5715000" y="3733800"/>
              <a:ext cx="914400" cy="6096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 flipH="1" flipV="1">
              <a:off x="1600200" y="4800600"/>
              <a:ext cx="381000" cy="9906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 flipV="1">
              <a:off x="1981200" y="3200400"/>
              <a:ext cx="228600" cy="25908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>
              <a:off x="3200400" y="1524000"/>
              <a:ext cx="533400" cy="4572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/>
            <p:nvPr/>
          </p:nvCxnSpPr>
          <p:spPr>
            <a:xfrm flipH="1">
              <a:off x="2514600" y="1524000"/>
              <a:ext cx="685800" cy="6858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/>
            <p:nvPr/>
          </p:nvCxnSpPr>
          <p:spPr>
            <a:xfrm flipH="1">
              <a:off x="2819400" y="1524000"/>
              <a:ext cx="381000" cy="8382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612" name="TextBox 30"/>
            <p:cNvSpPr txBox="1">
              <a:spLocks noChangeArrowheads="1"/>
            </p:cNvSpPr>
            <p:nvPr/>
          </p:nvSpPr>
          <p:spPr bwMode="auto">
            <a:xfrm>
              <a:off x="1828800" y="1066800"/>
              <a:ext cx="2209800" cy="646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dirty="0"/>
                <a:t>Minimum threshold reminders</a:t>
              </a:r>
            </a:p>
          </p:txBody>
        </p:sp>
        <p:sp>
          <p:nvSpPr>
            <p:cNvPr id="25613" name="TextBox 31"/>
            <p:cNvSpPr txBox="1">
              <a:spLocks noChangeArrowheads="1"/>
            </p:cNvSpPr>
            <p:nvPr/>
          </p:nvSpPr>
          <p:spPr bwMode="auto">
            <a:xfrm>
              <a:off x="6705600" y="3200400"/>
              <a:ext cx="2209800" cy="9239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Space to provide formative and summative ratings</a:t>
              </a:r>
            </a:p>
          </p:txBody>
        </p:sp>
        <p:sp>
          <p:nvSpPr>
            <p:cNvPr id="25614" name="TextBox 32"/>
            <p:cNvSpPr txBox="1">
              <a:spLocks noChangeArrowheads="1"/>
            </p:cNvSpPr>
            <p:nvPr/>
          </p:nvSpPr>
          <p:spPr bwMode="auto">
            <a:xfrm>
              <a:off x="990600" y="5715000"/>
              <a:ext cx="2209800" cy="646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Record of evidence to support ratings.</a:t>
              </a:r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2" descr="Place Student Learning at the Center&#10;Promote Growth and Development&#10;Recognize Excellence&#10;Set a High Bar for Tenure&#10;Shorten Timelines for Improvement&#10;"/>
          <p:cNvSpPr>
            <a:spLocks noGrp="1"/>
          </p:cNvSpPr>
          <p:nvPr>
            <p:ph idx="1"/>
          </p:nvPr>
        </p:nvSpPr>
        <p:spPr>
          <a:xfrm>
            <a:off x="609600" y="1066800"/>
            <a:ext cx="7924800" cy="914400"/>
          </a:xfrm>
        </p:spPr>
        <p:txBody>
          <a:bodyPr/>
          <a:lstStyle/>
          <a:p>
            <a:pPr eaLnBrk="1" hangingPunct="1">
              <a:spcBef>
                <a:spcPts val="1200"/>
              </a:spcBef>
              <a:spcAft>
                <a:spcPts val="1200"/>
              </a:spcAft>
              <a:defRPr/>
            </a:pPr>
            <a:endParaRPr lang="en-US" dirty="0" smtClean="0"/>
          </a:p>
          <a:p>
            <a:pPr marL="914400" lvl="1" indent="-457200" eaLnBrk="1" hangingPunct="1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  <a:defRPr/>
            </a:pPr>
            <a:endParaRPr lang="en-US" dirty="0" smtClean="0"/>
          </a:p>
          <a:p>
            <a:pPr lvl="1" eaLnBrk="1" hangingPunct="1">
              <a:spcBef>
                <a:spcPts val="1200"/>
              </a:spcBef>
              <a:spcAft>
                <a:spcPts val="1200"/>
              </a:spcAft>
              <a:defRPr/>
            </a:pPr>
            <a:endParaRPr lang="en-US" dirty="0" smtClean="0"/>
          </a:p>
        </p:txBody>
      </p:sp>
      <p:cxnSp>
        <p:nvCxnSpPr>
          <p:cNvPr id="4" name="Straight Connector 3" descr="orange line"/>
          <p:cNvCxnSpPr/>
          <p:nvPr/>
        </p:nvCxnSpPr>
        <p:spPr>
          <a:xfrm>
            <a:off x="300038" y="762000"/>
            <a:ext cx="85344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itle 1" descr="Priorities of the Evaluation Framework&#10;"/>
          <p:cNvSpPr txBox="1">
            <a:spLocks/>
          </p:cNvSpPr>
          <p:nvPr/>
        </p:nvSpPr>
        <p:spPr bwMode="auto">
          <a:xfrm>
            <a:off x="381000" y="76200"/>
            <a:ext cx="8305800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3200" b="1" dirty="0">
                <a:latin typeface="+mn-lt"/>
                <a:ea typeface="+mj-ea"/>
                <a:cs typeface="+mj-cs"/>
              </a:rPr>
              <a:t>Using the CAP Rubric Throughout the CAP Cycle</a:t>
            </a:r>
          </a:p>
        </p:txBody>
      </p:sp>
      <p:sp>
        <p:nvSpPr>
          <p:cNvPr id="26629" name="TextBox 6"/>
          <p:cNvSpPr txBox="1">
            <a:spLocks noChangeArrowheads="1"/>
          </p:cNvSpPr>
          <p:nvPr/>
        </p:nvSpPr>
        <p:spPr bwMode="auto">
          <a:xfrm>
            <a:off x="2286000" y="5105400"/>
            <a:ext cx="2057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hlinkClick r:id="rId3"/>
              </a:rPr>
              <a:t>Click here</a:t>
            </a:r>
            <a:endParaRPr lang="en-US"/>
          </a:p>
        </p:txBody>
      </p:sp>
      <p:pic>
        <p:nvPicPr>
          <p:cNvPr id="26630" name="Content Placeholder 7" descr="CAP cycle graphic:  precycle, self-assessment, goal-setting and plan development, plan implementation, formative assessment, summative assessment, professional practice goal. 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7663" y="1524000"/>
            <a:ext cx="5908675" cy="460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31" name="TextBox 8"/>
          <p:cNvSpPr txBox="1">
            <a:spLocks noChangeArrowheads="1"/>
          </p:cNvSpPr>
          <p:nvPr/>
        </p:nvSpPr>
        <p:spPr bwMode="auto">
          <a:xfrm>
            <a:off x="1828800" y="2133600"/>
            <a:ext cx="1219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/>
              <a:t>Pre-Cycle</a:t>
            </a:r>
          </a:p>
        </p:txBody>
      </p:sp>
      <p:sp>
        <p:nvSpPr>
          <p:cNvPr id="26632" name="TextBox 9"/>
          <p:cNvSpPr txBox="1">
            <a:spLocks noChangeArrowheads="1"/>
          </p:cNvSpPr>
          <p:nvPr/>
        </p:nvSpPr>
        <p:spPr bwMode="auto">
          <a:xfrm>
            <a:off x="4648200" y="1981200"/>
            <a:ext cx="1219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/>
              <a:t>Self-Assessment</a:t>
            </a:r>
          </a:p>
        </p:txBody>
      </p:sp>
      <p:sp>
        <p:nvSpPr>
          <p:cNvPr id="26633" name="TextBox 10"/>
          <p:cNvSpPr txBox="1">
            <a:spLocks noChangeArrowheads="1"/>
          </p:cNvSpPr>
          <p:nvPr/>
        </p:nvSpPr>
        <p:spPr bwMode="auto">
          <a:xfrm>
            <a:off x="2971800" y="3810000"/>
            <a:ext cx="1219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/>
              <a:t>Summative Assessment</a:t>
            </a:r>
          </a:p>
        </p:txBody>
      </p:sp>
      <p:sp>
        <p:nvSpPr>
          <p:cNvPr id="26634" name="TextBox 11"/>
          <p:cNvSpPr txBox="1">
            <a:spLocks noChangeArrowheads="1"/>
          </p:cNvSpPr>
          <p:nvPr/>
        </p:nvSpPr>
        <p:spPr bwMode="auto">
          <a:xfrm>
            <a:off x="4648200" y="5181600"/>
            <a:ext cx="1219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/>
              <a:t>Formative Assessment</a:t>
            </a:r>
          </a:p>
        </p:txBody>
      </p:sp>
      <p:sp>
        <p:nvSpPr>
          <p:cNvPr id="26635" name="TextBox 12"/>
          <p:cNvSpPr txBox="1">
            <a:spLocks noChangeArrowheads="1"/>
          </p:cNvSpPr>
          <p:nvPr/>
        </p:nvSpPr>
        <p:spPr bwMode="auto">
          <a:xfrm>
            <a:off x="6096000" y="2614613"/>
            <a:ext cx="1295400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/>
              <a:t>Goal Setting and Plan Development</a:t>
            </a:r>
          </a:p>
        </p:txBody>
      </p:sp>
      <p:sp>
        <p:nvSpPr>
          <p:cNvPr id="26636" name="TextBox 13"/>
          <p:cNvSpPr txBox="1">
            <a:spLocks noChangeArrowheads="1"/>
          </p:cNvSpPr>
          <p:nvPr/>
        </p:nvSpPr>
        <p:spPr bwMode="auto">
          <a:xfrm>
            <a:off x="5867400" y="4191000"/>
            <a:ext cx="1752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/>
              <a:t>Plan Implementation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2" descr="Place Student Learning at the Center&#10;Promote Growth and Development&#10;Recognize Excellence&#10;Set a High Bar for Tenure&#10;Shorten Timelines for Improvement&#10;"/>
          <p:cNvSpPr>
            <a:spLocks noGrp="1"/>
          </p:cNvSpPr>
          <p:nvPr>
            <p:ph idx="1"/>
          </p:nvPr>
        </p:nvSpPr>
        <p:spPr>
          <a:xfrm>
            <a:off x="609600" y="1066800"/>
            <a:ext cx="7924800" cy="914400"/>
          </a:xfrm>
        </p:spPr>
        <p:txBody>
          <a:bodyPr/>
          <a:lstStyle/>
          <a:p>
            <a:pPr eaLnBrk="1" hangingPunct="1">
              <a:spcBef>
                <a:spcPts val="1200"/>
              </a:spcBef>
              <a:spcAft>
                <a:spcPts val="1200"/>
              </a:spcAft>
              <a:defRPr/>
            </a:pPr>
            <a:endParaRPr lang="en-US" dirty="0" smtClean="0"/>
          </a:p>
          <a:p>
            <a:pPr marL="914400" lvl="1" indent="-457200" eaLnBrk="1" hangingPunct="1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  <a:defRPr/>
            </a:pPr>
            <a:endParaRPr lang="en-US" dirty="0" smtClean="0"/>
          </a:p>
          <a:p>
            <a:pPr lvl="1" eaLnBrk="1" hangingPunct="1">
              <a:spcBef>
                <a:spcPts val="1200"/>
              </a:spcBef>
              <a:spcAft>
                <a:spcPts val="1200"/>
              </a:spcAft>
              <a:defRPr/>
            </a:pPr>
            <a:endParaRPr lang="en-US" dirty="0" smtClean="0"/>
          </a:p>
        </p:txBody>
      </p:sp>
      <p:cxnSp>
        <p:nvCxnSpPr>
          <p:cNvPr id="4" name="Straight Connector 3" descr="orange line"/>
          <p:cNvCxnSpPr/>
          <p:nvPr/>
        </p:nvCxnSpPr>
        <p:spPr>
          <a:xfrm>
            <a:off x="300038" y="762000"/>
            <a:ext cx="85344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itle 1" descr="Priorities of the Evaluation Framework&#10;"/>
          <p:cNvSpPr txBox="1">
            <a:spLocks/>
          </p:cNvSpPr>
          <p:nvPr/>
        </p:nvSpPr>
        <p:spPr bwMode="auto">
          <a:xfrm>
            <a:off x="381000" y="76200"/>
            <a:ext cx="8305800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3200" b="1" dirty="0">
                <a:latin typeface="+mn-lt"/>
                <a:ea typeface="+mj-ea"/>
                <a:cs typeface="+mj-cs"/>
              </a:rPr>
              <a:t>Using the CAP Rubric Throughout the CAP Cycle</a:t>
            </a:r>
          </a:p>
        </p:txBody>
      </p:sp>
      <p:sp>
        <p:nvSpPr>
          <p:cNvPr id="18" name="Rounded Rectangle 4" descr="Self-Assessment&#10;"/>
          <p:cNvSpPr/>
          <p:nvPr/>
        </p:nvSpPr>
        <p:spPr>
          <a:xfrm>
            <a:off x="152400" y="914400"/>
            <a:ext cx="1670050" cy="914400"/>
          </a:xfrm>
          <a:prstGeom prst="rect">
            <a:avLst/>
          </a:prstGeom>
          <a:solidFill>
            <a:srgbClr val="E6B8B7"/>
          </a:solidFill>
          <a:ln>
            <a:solidFill>
              <a:schemeClr val="accent2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40640" tIns="30480" rIns="40640" bIns="30480" spcCol="1270" anchor="ctr"/>
          <a:lstStyle/>
          <a:p>
            <a:pPr algn="ctr" defTabSz="7112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600" dirty="0">
                <a:solidFill>
                  <a:schemeClr val="tx2"/>
                </a:solidFill>
              </a:rPr>
              <a:t>Self-Assessment</a:t>
            </a:r>
          </a:p>
        </p:txBody>
      </p:sp>
      <p:sp>
        <p:nvSpPr>
          <p:cNvPr id="24" name="Rounded Rectangle 4" descr="Goal-Setting and Plan Development&#10;"/>
          <p:cNvSpPr/>
          <p:nvPr/>
        </p:nvSpPr>
        <p:spPr>
          <a:xfrm>
            <a:off x="152400" y="2019300"/>
            <a:ext cx="1670050" cy="91440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40640" tIns="30480" rIns="40640" bIns="30480" spcCol="1270" anchor="ctr"/>
          <a:lstStyle/>
          <a:p>
            <a:pPr algn="ctr" defTabSz="7112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600" dirty="0">
                <a:solidFill>
                  <a:schemeClr val="tx2"/>
                </a:solidFill>
              </a:rPr>
              <a:t>Goal-Setting and Plan Development</a:t>
            </a:r>
          </a:p>
        </p:txBody>
      </p:sp>
      <p:sp>
        <p:nvSpPr>
          <p:cNvPr id="27" name="Rounded Rectangle 4" descr="Plan Implementation&#10;"/>
          <p:cNvSpPr/>
          <p:nvPr/>
        </p:nvSpPr>
        <p:spPr>
          <a:xfrm>
            <a:off x="152400" y="3124200"/>
            <a:ext cx="1670050" cy="91440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40640" tIns="30480" rIns="40640" bIns="30480" spcCol="1270" anchor="ctr"/>
          <a:lstStyle/>
          <a:p>
            <a:pPr algn="ctr" defTabSz="7112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600" dirty="0">
                <a:solidFill>
                  <a:schemeClr val="tx2"/>
                </a:solidFill>
              </a:rPr>
              <a:t>Plan Implementation</a:t>
            </a:r>
          </a:p>
        </p:txBody>
      </p:sp>
      <p:sp>
        <p:nvSpPr>
          <p:cNvPr id="30" name="Rounded Rectangle 4" descr="Formative Assessment&#10;"/>
          <p:cNvSpPr/>
          <p:nvPr/>
        </p:nvSpPr>
        <p:spPr>
          <a:xfrm>
            <a:off x="152400" y="4229100"/>
            <a:ext cx="1670050" cy="91440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40640" tIns="30480" rIns="40640" bIns="30480" spcCol="1270" anchor="ctr"/>
          <a:lstStyle/>
          <a:p>
            <a:pPr algn="ctr" defTabSz="7112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600" dirty="0">
                <a:solidFill>
                  <a:schemeClr val="tx2"/>
                </a:solidFill>
              </a:rPr>
              <a:t>Formative Assessment</a:t>
            </a:r>
          </a:p>
        </p:txBody>
      </p:sp>
      <p:sp>
        <p:nvSpPr>
          <p:cNvPr id="33" name="Rounded Rectangle 4" descr="Summative Assessment&#10;"/>
          <p:cNvSpPr/>
          <p:nvPr/>
        </p:nvSpPr>
        <p:spPr>
          <a:xfrm>
            <a:off x="152400" y="5334000"/>
            <a:ext cx="1670050" cy="91440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40640" tIns="30480" rIns="40640" bIns="30480" spcCol="1270" anchor="ctr"/>
          <a:lstStyle/>
          <a:p>
            <a:pPr algn="ctr" defTabSz="7112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600" dirty="0">
                <a:solidFill>
                  <a:schemeClr val="tx2"/>
                </a:solidFill>
              </a:rPr>
              <a:t>Summative Assessment</a:t>
            </a:r>
          </a:p>
        </p:txBody>
      </p:sp>
      <p:sp>
        <p:nvSpPr>
          <p:cNvPr id="34" name="Content Placeholder 2" descr="Place Student Learning at the Center&#10;Promote Growth and Development&#10;Recognize Excellence&#10;Set a High Bar for Tenure&#10;Shorten Timelines for Improvement&#10;"/>
          <p:cNvSpPr txBox="1">
            <a:spLocks/>
          </p:cNvSpPr>
          <p:nvPr/>
        </p:nvSpPr>
        <p:spPr bwMode="auto">
          <a:xfrm>
            <a:off x="1905000" y="1219200"/>
            <a:ext cx="6781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spcAft>
                <a:spcPts val="1200"/>
              </a:spcAft>
              <a:buClr>
                <a:schemeClr val="accent1"/>
              </a:buClr>
              <a:buFont typeface="Wingdings 2" pitchFamily="18" charset="2"/>
              <a:buChar char=""/>
              <a:defRPr/>
            </a:pP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Candidate (C) uses performance descriptors to self-assess performance in pre-practicum, coursework, and Announced Observation #1. </a:t>
            </a: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Clr>
                <a:schemeClr val="accent1"/>
              </a:buClr>
              <a:buFont typeface="Wingdings 2" pitchFamily="18" charset="2"/>
              <a:buChar char=""/>
              <a:defRPr/>
            </a:pP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Program Supervisor (PS) and Supervising Practitioner (SP) use performance descriptors to establish baseline ratings; shared with Candidate at first Three-Way Meeting.</a:t>
            </a: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Clr>
                <a:schemeClr val="accent1"/>
              </a:buClr>
              <a:buFont typeface="Wingdings 2" pitchFamily="18" charset="2"/>
              <a:buChar char=""/>
              <a:defRPr/>
            </a:pP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PS and SP use rubric to analyze evidence collected during Announced Observation #1</a:t>
            </a:r>
          </a:p>
          <a:p>
            <a:pPr marL="800100" lvl="1" indent="-342900">
              <a:spcBef>
                <a:spcPts val="1200"/>
              </a:spcBef>
              <a:spcAft>
                <a:spcPts val="1200"/>
              </a:spcAft>
              <a:buClr>
                <a:schemeClr val="accent1"/>
              </a:buClr>
              <a:buFont typeface="Wingdings 2" pitchFamily="18" charset="2"/>
              <a:buChar char=""/>
              <a:defRPr/>
            </a:pP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Clr>
                <a:schemeClr val="accent1"/>
              </a:buClr>
              <a:buFont typeface="Wingdings 2" pitchFamily="18" charset="2"/>
              <a:buChar char=""/>
              <a:defRPr/>
            </a:pP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914400" lvl="1" indent="-457200">
              <a:spcBef>
                <a:spcPts val="1200"/>
              </a:spcBef>
              <a:spcAft>
                <a:spcPts val="1200"/>
              </a:spcAft>
              <a:buClr>
                <a:schemeClr val="accent1"/>
              </a:buClr>
              <a:buFont typeface="+mj-lt"/>
              <a:buAutoNum type="arabicPeriod"/>
              <a:defRPr/>
            </a:pP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742950" lvl="1" indent="-285750">
              <a:spcBef>
                <a:spcPts val="1200"/>
              </a:spcBef>
              <a:spcAft>
                <a:spcPts val="1200"/>
              </a:spcAft>
              <a:buClr>
                <a:schemeClr val="accent1"/>
              </a:buClr>
              <a:buFont typeface="Wingdings 2" pitchFamily="18" charset="2"/>
              <a:buChar char="ê"/>
              <a:defRPr/>
            </a:pP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 descr="orange line"/>
          <p:cNvCxnSpPr/>
          <p:nvPr/>
        </p:nvCxnSpPr>
        <p:spPr>
          <a:xfrm>
            <a:off x="300038" y="762000"/>
            <a:ext cx="85344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1" descr="Priorities of the Evaluation Framework&#10;"/>
          <p:cNvSpPr txBox="1">
            <a:spLocks/>
          </p:cNvSpPr>
          <p:nvPr/>
        </p:nvSpPr>
        <p:spPr bwMode="auto">
          <a:xfrm>
            <a:off x="609600" y="152400"/>
            <a:ext cx="7924800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3600" b="1" dirty="0">
                <a:latin typeface="+mn-lt"/>
                <a:ea typeface="+mj-ea"/>
                <a:cs typeface="+mj-cs"/>
              </a:rPr>
              <a:t>Workshop Agenda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685800" y="1524000"/>
            <a:ext cx="7924800" cy="460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"/>
              <a:defRPr/>
            </a:pPr>
            <a:r>
              <a:rPr lang="en-US" sz="3200" dirty="0">
                <a:latin typeface="+mn-lt"/>
                <a:ea typeface="Tahoma" pitchFamily="34" charset="0"/>
                <a:cs typeface="Tahoma" pitchFamily="34" charset="0"/>
              </a:rPr>
              <a:t>Warming Up (7 minutes )</a:t>
            </a:r>
            <a:endParaRPr lang="en-US" sz="3200" b="1" dirty="0">
              <a:latin typeface="+mn-lt"/>
              <a:ea typeface="Tahoma" pitchFamily="34" charset="0"/>
              <a:cs typeface="Tahoma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"/>
              <a:defRPr/>
            </a:pPr>
            <a:r>
              <a:rPr lang="en-US" sz="3200" dirty="0">
                <a:latin typeface="+mn-lt"/>
                <a:ea typeface="Tahoma" pitchFamily="34" charset="0"/>
                <a:cs typeface="Tahoma" pitchFamily="34" charset="0"/>
              </a:rPr>
              <a:t>Learning (34 minutes)</a:t>
            </a:r>
            <a:endParaRPr lang="en-US" sz="3200" b="1" dirty="0">
              <a:latin typeface="+mn-lt"/>
              <a:ea typeface="Tahoma" pitchFamily="34" charset="0"/>
              <a:cs typeface="Tahoma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"/>
              <a:defRPr/>
            </a:pPr>
            <a:r>
              <a:rPr lang="en-US" sz="3200" dirty="0">
                <a:latin typeface="+mn-lt"/>
                <a:ea typeface="Tahoma" pitchFamily="34" charset="0"/>
                <a:cs typeface="Tahoma" pitchFamily="34" charset="0"/>
              </a:rPr>
              <a:t>Practicing (34 minutes)</a:t>
            </a:r>
            <a:endParaRPr lang="en-US" sz="3200" b="1" dirty="0">
              <a:latin typeface="+mn-lt"/>
              <a:ea typeface="Tahoma" pitchFamily="34" charset="0"/>
              <a:cs typeface="Tahoma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"/>
              <a:defRPr/>
            </a:pPr>
            <a:r>
              <a:rPr lang="en-US" sz="3200" dirty="0">
                <a:latin typeface="+mn-lt"/>
                <a:ea typeface="Tahoma" pitchFamily="34" charset="0"/>
                <a:cs typeface="Tahoma" pitchFamily="34" charset="0"/>
              </a:rPr>
              <a:t>Calibrating (25 minutes)</a:t>
            </a:r>
            <a:endParaRPr lang="en-US" sz="3200" b="1" dirty="0">
              <a:latin typeface="+mn-lt"/>
              <a:ea typeface="Tahoma" pitchFamily="34" charset="0"/>
              <a:cs typeface="Tahoma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"/>
              <a:defRPr/>
            </a:pPr>
            <a:r>
              <a:rPr lang="en-US" sz="3200" dirty="0">
                <a:latin typeface="+mn-lt"/>
                <a:ea typeface="Tahoma" pitchFamily="34" charset="0"/>
                <a:cs typeface="Tahoma" pitchFamily="34" charset="0"/>
              </a:rPr>
              <a:t>Recapping (5 minutes)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"/>
              <a:defRPr/>
            </a:pPr>
            <a:endParaRPr lang="en-US" sz="3200" b="1" dirty="0">
              <a:latin typeface="+mn-lt"/>
              <a:ea typeface="Tahoma" pitchFamily="34" charset="0"/>
              <a:cs typeface="Tahoma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"/>
              <a:defRPr/>
            </a:pPr>
            <a:r>
              <a:rPr lang="en-US" sz="3200" dirty="0">
                <a:latin typeface="+mn-lt"/>
                <a:ea typeface="Tahoma" pitchFamily="34" charset="0"/>
                <a:cs typeface="Tahoma" pitchFamily="34" charset="0"/>
              </a:rPr>
              <a:t>Total workshop time: 1 hour and 45 minutes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2" descr="Place Student Learning at the Center&#10;Promote Growth and Development&#10;Recognize Excellence&#10;Set a High Bar for Tenure&#10;Shorten Timelines for Improvement&#10;"/>
          <p:cNvSpPr>
            <a:spLocks noGrp="1"/>
          </p:cNvSpPr>
          <p:nvPr>
            <p:ph idx="1"/>
          </p:nvPr>
        </p:nvSpPr>
        <p:spPr>
          <a:xfrm>
            <a:off x="609600" y="1066800"/>
            <a:ext cx="7924800" cy="914400"/>
          </a:xfrm>
        </p:spPr>
        <p:txBody>
          <a:bodyPr/>
          <a:lstStyle/>
          <a:p>
            <a:pPr eaLnBrk="1" hangingPunct="1">
              <a:spcBef>
                <a:spcPts val="1200"/>
              </a:spcBef>
              <a:spcAft>
                <a:spcPts val="1200"/>
              </a:spcAft>
              <a:defRPr/>
            </a:pPr>
            <a:endParaRPr lang="en-US" dirty="0" smtClean="0"/>
          </a:p>
          <a:p>
            <a:pPr marL="914400" lvl="1" indent="-457200" eaLnBrk="1" hangingPunct="1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  <a:defRPr/>
            </a:pPr>
            <a:endParaRPr lang="en-US" dirty="0" smtClean="0"/>
          </a:p>
          <a:p>
            <a:pPr lvl="1" eaLnBrk="1" hangingPunct="1">
              <a:spcBef>
                <a:spcPts val="1200"/>
              </a:spcBef>
              <a:spcAft>
                <a:spcPts val="1200"/>
              </a:spcAft>
              <a:defRPr/>
            </a:pPr>
            <a:endParaRPr lang="en-US" dirty="0" smtClean="0"/>
          </a:p>
        </p:txBody>
      </p:sp>
      <p:cxnSp>
        <p:nvCxnSpPr>
          <p:cNvPr id="4" name="Straight Connector 3" descr="orange line"/>
          <p:cNvCxnSpPr/>
          <p:nvPr/>
        </p:nvCxnSpPr>
        <p:spPr>
          <a:xfrm>
            <a:off x="300038" y="762000"/>
            <a:ext cx="85344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itle 1" descr="Priorities of the Evaluation Framework&#10;"/>
          <p:cNvSpPr txBox="1">
            <a:spLocks/>
          </p:cNvSpPr>
          <p:nvPr/>
        </p:nvSpPr>
        <p:spPr bwMode="auto">
          <a:xfrm>
            <a:off x="381000" y="76200"/>
            <a:ext cx="8305800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3200" b="1" dirty="0">
                <a:latin typeface="+mn-lt"/>
                <a:ea typeface="+mj-ea"/>
                <a:cs typeface="+mj-cs"/>
              </a:rPr>
              <a:t>Using the CAP Rubric Throughout the CAP Cycle</a:t>
            </a:r>
          </a:p>
        </p:txBody>
      </p:sp>
      <p:sp>
        <p:nvSpPr>
          <p:cNvPr id="18" name="Rounded Rectangle 4" descr="Self-Assessment&#10;"/>
          <p:cNvSpPr/>
          <p:nvPr/>
        </p:nvSpPr>
        <p:spPr>
          <a:xfrm>
            <a:off x="152400" y="914400"/>
            <a:ext cx="1670050" cy="91440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40640" tIns="30480" rIns="40640" bIns="30480" spcCol="1270" anchor="ctr"/>
          <a:lstStyle/>
          <a:p>
            <a:pPr algn="ctr" defTabSz="7112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600" dirty="0">
                <a:solidFill>
                  <a:schemeClr val="tx2"/>
                </a:solidFill>
              </a:rPr>
              <a:t>Self-Assessment</a:t>
            </a:r>
          </a:p>
        </p:txBody>
      </p:sp>
      <p:sp>
        <p:nvSpPr>
          <p:cNvPr id="24" name="Rounded Rectangle 4" descr="Goal-Setting and Plan Development&#10;"/>
          <p:cNvSpPr/>
          <p:nvPr/>
        </p:nvSpPr>
        <p:spPr>
          <a:xfrm>
            <a:off x="152400" y="2019300"/>
            <a:ext cx="1670050" cy="914400"/>
          </a:xfrm>
          <a:prstGeom prst="rect">
            <a:avLst/>
          </a:prstGeom>
          <a:solidFill>
            <a:srgbClr val="FBFACF"/>
          </a:solidFill>
          <a:ln>
            <a:solidFill>
              <a:schemeClr val="accent2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40640" tIns="30480" rIns="40640" bIns="30480" spcCol="1270" anchor="ctr"/>
          <a:lstStyle/>
          <a:p>
            <a:pPr algn="ctr" defTabSz="7112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600" dirty="0">
                <a:solidFill>
                  <a:schemeClr val="tx2"/>
                </a:solidFill>
              </a:rPr>
              <a:t>Goal-Setting and Plan Development</a:t>
            </a:r>
          </a:p>
        </p:txBody>
      </p:sp>
      <p:sp>
        <p:nvSpPr>
          <p:cNvPr id="27" name="Rounded Rectangle 4" descr="Plan Implementation&#10;"/>
          <p:cNvSpPr/>
          <p:nvPr/>
        </p:nvSpPr>
        <p:spPr>
          <a:xfrm>
            <a:off x="152400" y="3124200"/>
            <a:ext cx="1670050" cy="91440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40640" tIns="30480" rIns="40640" bIns="30480" spcCol="1270" anchor="ctr"/>
          <a:lstStyle/>
          <a:p>
            <a:pPr algn="ctr" defTabSz="7112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600" dirty="0">
                <a:solidFill>
                  <a:schemeClr val="tx2"/>
                </a:solidFill>
              </a:rPr>
              <a:t>Plan Implementation</a:t>
            </a:r>
          </a:p>
        </p:txBody>
      </p:sp>
      <p:sp>
        <p:nvSpPr>
          <p:cNvPr id="30" name="Rounded Rectangle 4" descr="Formative Assessment&#10;"/>
          <p:cNvSpPr/>
          <p:nvPr/>
        </p:nvSpPr>
        <p:spPr>
          <a:xfrm>
            <a:off x="152400" y="4229100"/>
            <a:ext cx="1670050" cy="91440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40640" tIns="30480" rIns="40640" bIns="30480" spcCol="1270" anchor="ctr"/>
          <a:lstStyle/>
          <a:p>
            <a:pPr algn="ctr" defTabSz="7112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600" dirty="0">
                <a:solidFill>
                  <a:schemeClr val="tx2"/>
                </a:solidFill>
              </a:rPr>
              <a:t>Formative Assessment</a:t>
            </a:r>
          </a:p>
        </p:txBody>
      </p:sp>
      <p:sp>
        <p:nvSpPr>
          <p:cNvPr id="33" name="Rounded Rectangle 4" descr="Summative Assessment&#10;"/>
          <p:cNvSpPr/>
          <p:nvPr/>
        </p:nvSpPr>
        <p:spPr>
          <a:xfrm>
            <a:off x="152400" y="5334000"/>
            <a:ext cx="1670050" cy="91440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40640" tIns="30480" rIns="40640" bIns="30480" spcCol="1270" anchor="ctr"/>
          <a:lstStyle/>
          <a:p>
            <a:pPr algn="ctr" defTabSz="7112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600" dirty="0">
                <a:solidFill>
                  <a:schemeClr val="tx2"/>
                </a:solidFill>
              </a:rPr>
              <a:t>Summative Assessment</a:t>
            </a:r>
          </a:p>
        </p:txBody>
      </p:sp>
      <p:sp>
        <p:nvSpPr>
          <p:cNvPr id="13" name="Content Placeholder 2" descr="Place Student Learning at the Center&#10;Promote Growth and Development&#10;Recognize Excellence&#10;Set a High Bar for Tenure&#10;Shorten Timelines for Improvement&#10;"/>
          <p:cNvSpPr txBox="1">
            <a:spLocks/>
          </p:cNvSpPr>
          <p:nvPr/>
        </p:nvSpPr>
        <p:spPr bwMode="auto">
          <a:xfrm>
            <a:off x="1905000" y="1219200"/>
            <a:ext cx="6781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spcAft>
                <a:spcPts val="1200"/>
              </a:spcAft>
              <a:buClr>
                <a:schemeClr val="accent1"/>
              </a:buClr>
              <a:buFont typeface="Wingdings 2" pitchFamily="18" charset="2"/>
              <a:buChar char=""/>
              <a:defRPr/>
            </a:pP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PS and SP may reference the rubric in the post-conference for Announced Observation #1 (e.g., “Based on how the lesson went, tell me about any areas of the rubric that you are currently working to strengthen.”). </a:t>
            </a: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Clr>
                <a:schemeClr val="accent1"/>
              </a:buClr>
              <a:buFont typeface="Wingdings 2" pitchFamily="18" charset="2"/>
              <a:buChar char=""/>
              <a:defRPr/>
            </a:pP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C, PS, and SP consult the rubric when finalizing the professional practice goal to understand how current practice relates to the level of practice necessary to attain the goal – the </a:t>
            </a:r>
            <a:r>
              <a:rPr lang="en-US" sz="2400" i="1" dirty="0">
                <a:latin typeface="Tahoma" pitchFamily="34" charset="0"/>
                <a:ea typeface="Tahoma" pitchFamily="34" charset="0"/>
                <a:cs typeface="Tahoma" pitchFamily="34" charset="0"/>
              </a:rPr>
              <a:t>proficient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descriptors may be especially helpful here. </a:t>
            </a:r>
            <a:endParaRPr lang="en-US" sz="2400" i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Clr>
                <a:schemeClr val="accent1"/>
              </a:buClr>
              <a:buFont typeface="Wingdings 2" pitchFamily="18" charset="2"/>
              <a:buChar char=""/>
              <a:defRPr/>
            </a:pP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914400" lvl="1" indent="-457200">
              <a:spcBef>
                <a:spcPts val="1200"/>
              </a:spcBef>
              <a:spcAft>
                <a:spcPts val="1200"/>
              </a:spcAft>
              <a:buClr>
                <a:schemeClr val="accent1"/>
              </a:buClr>
              <a:buFont typeface="+mj-lt"/>
              <a:buAutoNum type="arabicPeriod"/>
              <a:defRPr/>
            </a:pP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742950" lvl="1" indent="-285750">
              <a:spcBef>
                <a:spcPts val="1200"/>
              </a:spcBef>
              <a:spcAft>
                <a:spcPts val="1200"/>
              </a:spcAft>
              <a:buClr>
                <a:schemeClr val="accent1"/>
              </a:buClr>
              <a:buFont typeface="Wingdings 2" pitchFamily="18" charset="2"/>
              <a:buChar char="ê"/>
              <a:defRPr/>
            </a:pP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2" descr="Place Student Learning at the Center&#10;Promote Growth and Development&#10;Recognize Excellence&#10;Set a High Bar for Tenure&#10;Shorten Timelines for Improvement&#10;"/>
          <p:cNvSpPr>
            <a:spLocks noGrp="1"/>
          </p:cNvSpPr>
          <p:nvPr>
            <p:ph idx="1"/>
          </p:nvPr>
        </p:nvSpPr>
        <p:spPr>
          <a:xfrm>
            <a:off x="609600" y="1066800"/>
            <a:ext cx="7924800" cy="914400"/>
          </a:xfrm>
        </p:spPr>
        <p:txBody>
          <a:bodyPr/>
          <a:lstStyle/>
          <a:p>
            <a:pPr eaLnBrk="1" hangingPunct="1">
              <a:spcBef>
                <a:spcPts val="1200"/>
              </a:spcBef>
              <a:spcAft>
                <a:spcPts val="1200"/>
              </a:spcAft>
              <a:defRPr/>
            </a:pPr>
            <a:endParaRPr lang="en-US" dirty="0" smtClean="0"/>
          </a:p>
          <a:p>
            <a:pPr marL="914400" lvl="1" indent="-457200" eaLnBrk="1" hangingPunct="1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  <a:defRPr/>
            </a:pPr>
            <a:endParaRPr lang="en-US" dirty="0" smtClean="0"/>
          </a:p>
          <a:p>
            <a:pPr lvl="1" eaLnBrk="1" hangingPunct="1">
              <a:spcBef>
                <a:spcPts val="1200"/>
              </a:spcBef>
              <a:spcAft>
                <a:spcPts val="1200"/>
              </a:spcAft>
              <a:defRPr/>
            </a:pPr>
            <a:endParaRPr lang="en-US" dirty="0" smtClean="0"/>
          </a:p>
        </p:txBody>
      </p:sp>
      <p:cxnSp>
        <p:nvCxnSpPr>
          <p:cNvPr id="4" name="Straight Connector 3" descr="orange line"/>
          <p:cNvCxnSpPr/>
          <p:nvPr/>
        </p:nvCxnSpPr>
        <p:spPr>
          <a:xfrm>
            <a:off x="300038" y="762000"/>
            <a:ext cx="85344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itle 1" descr="Priorities of the Evaluation Framework&#10;"/>
          <p:cNvSpPr txBox="1">
            <a:spLocks/>
          </p:cNvSpPr>
          <p:nvPr/>
        </p:nvSpPr>
        <p:spPr bwMode="auto">
          <a:xfrm>
            <a:off x="381000" y="76200"/>
            <a:ext cx="8305800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3200" b="1" dirty="0">
                <a:latin typeface="+mn-lt"/>
                <a:ea typeface="+mj-ea"/>
                <a:cs typeface="+mj-cs"/>
              </a:rPr>
              <a:t>Using the CAP Rubric Throughout the CAP Cycle</a:t>
            </a:r>
          </a:p>
        </p:txBody>
      </p:sp>
      <p:sp>
        <p:nvSpPr>
          <p:cNvPr id="18" name="Rounded Rectangle 4" descr="Self-Assessment&#10;"/>
          <p:cNvSpPr/>
          <p:nvPr/>
        </p:nvSpPr>
        <p:spPr>
          <a:xfrm>
            <a:off x="152400" y="914400"/>
            <a:ext cx="1670050" cy="91440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40640" tIns="30480" rIns="40640" bIns="30480" spcCol="1270" anchor="ctr"/>
          <a:lstStyle/>
          <a:p>
            <a:pPr algn="ctr" defTabSz="7112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600" dirty="0">
                <a:solidFill>
                  <a:schemeClr val="tx2"/>
                </a:solidFill>
              </a:rPr>
              <a:t>Self-Assessment</a:t>
            </a:r>
          </a:p>
        </p:txBody>
      </p:sp>
      <p:sp>
        <p:nvSpPr>
          <p:cNvPr id="24" name="Rounded Rectangle 4" descr="Goal-Setting and Plan Development&#10;"/>
          <p:cNvSpPr/>
          <p:nvPr/>
        </p:nvSpPr>
        <p:spPr>
          <a:xfrm>
            <a:off x="152400" y="2019300"/>
            <a:ext cx="1670050" cy="91440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40640" tIns="30480" rIns="40640" bIns="30480" spcCol="1270" anchor="ctr"/>
          <a:lstStyle/>
          <a:p>
            <a:pPr algn="ctr" defTabSz="7112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600" dirty="0">
                <a:solidFill>
                  <a:schemeClr val="tx2"/>
                </a:solidFill>
              </a:rPr>
              <a:t>Goal-Setting and Plan Development</a:t>
            </a:r>
          </a:p>
        </p:txBody>
      </p:sp>
      <p:sp>
        <p:nvSpPr>
          <p:cNvPr id="27" name="Rounded Rectangle 4" descr="Plan Implementation&#10;"/>
          <p:cNvSpPr/>
          <p:nvPr/>
        </p:nvSpPr>
        <p:spPr>
          <a:xfrm>
            <a:off x="152400" y="3124200"/>
            <a:ext cx="1670050" cy="914400"/>
          </a:xfrm>
          <a:prstGeom prst="rect">
            <a:avLst/>
          </a:prstGeom>
          <a:solidFill>
            <a:srgbClr val="C3D89C"/>
          </a:solidFill>
          <a:ln>
            <a:solidFill>
              <a:schemeClr val="accent2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40640" tIns="30480" rIns="40640" bIns="30480" spcCol="1270" anchor="ctr"/>
          <a:lstStyle/>
          <a:p>
            <a:pPr algn="ctr" defTabSz="7112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600" dirty="0">
                <a:solidFill>
                  <a:schemeClr val="tx2"/>
                </a:solidFill>
              </a:rPr>
              <a:t>Plan Implementation</a:t>
            </a:r>
          </a:p>
        </p:txBody>
      </p:sp>
      <p:sp>
        <p:nvSpPr>
          <p:cNvPr id="30" name="Rounded Rectangle 4" descr="Formative Assessment&#10;"/>
          <p:cNvSpPr/>
          <p:nvPr/>
        </p:nvSpPr>
        <p:spPr>
          <a:xfrm>
            <a:off x="152400" y="4229100"/>
            <a:ext cx="1670050" cy="91440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40640" tIns="30480" rIns="40640" bIns="30480" spcCol="1270" anchor="ctr"/>
          <a:lstStyle/>
          <a:p>
            <a:pPr algn="ctr" defTabSz="7112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600" dirty="0">
                <a:solidFill>
                  <a:schemeClr val="tx2"/>
                </a:solidFill>
              </a:rPr>
              <a:t>Formative Assessment</a:t>
            </a:r>
          </a:p>
        </p:txBody>
      </p:sp>
      <p:sp>
        <p:nvSpPr>
          <p:cNvPr id="33" name="Rounded Rectangle 4" descr="Summative Assessment&#10;"/>
          <p:cNvSpPr/>
          <p:nvPr/>
        </p:nvSpPr>
        <p:spPr>
          <a:xfrm>
            <a:off x="152400" y="5334000"/>
            <a:ext cx="1670050" cy="91440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40640" tIns="30480" rIns="40640" bIns="30480" spcCol="1270" anchor="ctr"/>
          <a:lstStyle/>
          <a:p>
            <a:pPr algn="ctr" defTabSz="7112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600" dirty="0">
                <a:solidFill>
                  <a:schemeClr val="tx2"/>
                </a:solidFill>
              </a:rPr>
              <a:t>Summative Assessment</a:t>
            </a:r>
          </a:p>
        </p:txBody>
      </p:sp>
      <p:sp>
        <p:nvSpPr>
          <p:cNvPr id="10" name="Content Placeholder 2" descr="Place Student Learning at the Center&#10;Promote Growth and Development&#10;Recognize Excellence&#10;Set a High Bar for Tenure&#10;Shorten Timelines for Improvement&#10;"/>
          <p:cNvSpPr txBox="1">
            <a:spLocks/>
          </p:cNvSpPr>
          <p:nvPr/>
        </p:nvSpPr>
        <p:spPr bwMode="auto">
          <a:xfrm>
            <a:off x="1905000" y="1066800"/>
            <a:ext cx="6929438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 fontScale="92500"/>
          </a:bodyPr>
          <a:lstStyle/>
          <a:p>
            <a:pPr marL="342900" indent="-342900">
              <a:spcBef>
                <a:spcPts val="1200"/>
              </a:spcBef>
              <a:spcAft>
                <a:spcPts val="1200"/>
              </a:spcAft>
              <a:buClr>
                <a:schemeClr val="accent1"/>
              </a:buClr>
              <a:buFont typeface="Wingdings 2" pitchFamily="18" charset="2"/>
              <a:buChar char=""/>
              <a:defRPr/>
            </a:pP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PS and SP may reference the rubric in pre- and post-conferences (e.g., “Tell me about any areas of the rubric that you are currently working to strengthen.”).</a:t>
            </a: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Clr>
                <a:schemeClr val="accent1"/>
              </a:buClr>
              <a:buFont typeface="Wingdings 2" pitchFamily="18" charset="2"/>
              <a:buChar char=""/>
              <a:defRPr/>
            </a:pP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PS and SP use the rubric to categorize evidence collected during Unannounced Observation #1 and Announced Observation #2. </a:t>
            </a:r>
          </a:p>
          <a:p>
            <a:pPr marL="800100" lvl="1" indent="-342900">
              <a:spcBef>
                <a:spcPts val="1200"/>
              </a:spcBef>
              <a:spcAft>
                <a:spcPts val="1200"/>
              </a:spcAft>
              <a:buClr>
                <a:schemeClr val="accent1"/>
              </a:buClr>
              <a:buFont typeface="Wingdings 2" pitchFamily="18" charset="2"/>
              <a:buChar char=""/>
              <a:defRPr/>
            </a:pPr>
            <a:r>
              <a:rPr lang="en-US" sz="2400" dirty="0"/>
              <a:t>Evidence should explain what happened in the observation that shows/does not show that a skill has been demonstrated.</a:t>
            </a:r>
          </a:p>
          <a:p>
            <a:pPr marL="800100" lvl="1" indent="-342900">
              <a:spcBef>
                <a:spcPts val="1200"/>
              </a:spcBef>
              <a:spcAft>
                <a:spcPts val="1200"/>
              </a:spcAft>
              <a:buClr>
                <a:schemeClr val="accent1"/>
              </a:buClr>
              <a:buFont typeface="Wingdings 2" pitchFamily="18" charset="2"/>
              <a:buChar char=""/>
              <a:defRPr/>
            </a:pP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Evidence </a:t>
            </a:r>
            <a:r>
              <a:rPr lang="en-US" sz="2400" dirty="0"/>
              <a:t>statements should not simply restate the performance descriptors in the rubric. </a:t>
            </a: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742950" lvl="1" indent="-285750">
              <a:spcBef>
                <a:spcPts val="1200"/>
              </a:spcBef>
              <a:spcAft>
                <a:spcPts val="1200"/>
              </a:spcAft>
              <a:buClr>
                <a:schemeClr val="accent1"/>
              </a:buClr>
              <a:buFont typeface="Wingdings 2" pitchFamily="18" charset="2"/>
              <a:buChar char="ê"/>
              <a:defRPr/>
            </a:pP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2" descr="Place Student Learning at the Center&#10;Promote Growth and Development&#10;Recognize Excellence&#10;Set a High Bar for Tenure&#10;Shorten Timelines for Improvement&#10;"/>
          <p:cNvSpPr>
            <a:spLocks noGrp="1"/>
          </p:cNvSpPr>
          <p:nvPr>
            <p:ph idx="1"/>
          </p:nvPr>
        </p:nvSpPr>
        <p:spPr>
          <a:xfrm>
            <a:off x="609600" y="1066800"/>
            <a:ext cx="7924800" cy="914400"/>
          </a:xfrm>
        </p:spPr>
        <p:txBody>
          <a:bodyPr/>
          <a:lstStyle/>
          <a:p>
            <a:pPr eaLnBrk="1" hangingPunct="1">
              <a:spcBef>
                <a:spcPts val="1200"/>
              </a:spcBef>
              <a:spcAft>
                <a:spcPts val="1200"/>
              </a:spcAft>
              <a:defRPr/>
            </a:pPr>
            <a:endParaRPr lang="en-US" dirty="0" smtClean="0"/>
          </a:p>
          <a:p>
            <a:pPr marL="914400" lvl="1" indent="-457200" eaLnBrk="1" hangingPunct="1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  <a:defRPr/>
            </a:pPr>
            <a:endParaRPr lang="en-US" dirty="0" smtClean="0"/>
          </a:p>
          <a:p>
            <a:pPr lvl="1" eaLnBrk="1" hangingPunct="1">
              <a:spcBef>
                <a:spcPts val="1200"/>
              </a:spcBef>
              <a:spcAft>
                <a:spcPts val="1200"/>
              </a:spcAft>
              <a:defRPr/>
            </a:pPr>
            <a:endParaRPr lang="en-US" dirty="0" smtClean="0"/>
          </a:p>
        </p:txBody>
      </p:sp>
      <p:cxnSp>
        <p:nvCxnSpPr>
          <p:cNvPr id="4" name="Straight Connector 3" descr="orange line"/>
          <p:cNvCxnSpPr/>
          <p:nvPr/>
        </p:nvCxnSpPr>
        <p:spPr>
          <a:xfrm>
            <a:off x="300038" y="762000"/>
            <a:ext cx="85344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itle 1" descr="Priorities of the Evaluation Framework&#10;"/>
          <p:cNvSpPr txBox="1">
            <a:spLocks/>
          </p:cNvSpPr>
          <p:nvPr/>
        </p:nvSpPr>
        <p:spPr bwMode="auto">
          <a:xfrm>
            <a:off x="381000" y="76200"/>
            <a:ext cx="8305800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3200" b="1" dirty="0">
                <a:latin typeface="+mn-lt"/>
                <a:ea typeface="+mj-ea"/>
                <a:cs typeface="+mj-cs"/>
              </a:rPr>
              <a:t>Using the CAP Rubric Throughout the CAP Cycle</a:t>
            </a:r>
          </a:p>
        </p:txBody>
      </p:sp>
      <p:sp>
        <p:nvSpPr>
          <p:cNvPr id="18" name="Rounded Rectangle 4" descr="Self-Assessment&#10;"/>
          <p:cNvSpPr/>
          <p:nvPr/>
        </p:nvSpPr>
        <p:spPr>
          <a:xfrm>
            <a:off x="152400" y="914400"/>
            <a:ext cx="1670050" cy="91440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40640" tIns="30480" rIns="40640" bIns="30480" spcCol="1270" anchor="ctr"/>
          <a:lstStyle/>
          <a:p>
            <a:pPr algn="ctr" defTabSz="7112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600" dirty="0">
                <a:solidFill>
                  <a:schemeClr val="tx2"/>
                </a:solidFill>
              </a:rPr>
              <a:t>Self-Assessment</a:t>
            </a:r>
          </a:p>
        </p:txBody>
      </p:sp>
      <p:sp>
        <p:nvSpPr>
          <p:cNvPr id="24" name="Rounded Rectangle 4" descr="Goal-Setting and Plan Development&#10;"/>
          <p:cNvSpPr/>
          <p:nvPr/>
        </p:nvSpPr>
        <p:spPr>
          <a:xfrm>
            <a:off x="152400" y="2019300"/>
            <a:ext cx="1670050" cy="91440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40640" tIns="30480" rIns="40640" bIns="30480" spcCol="1270" anchor="ctr"/>
          <a:lstStyle/>
          <a:p>
            <a:pPr algn="ctr" defTabSz="7112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600" dirty="0">
                <a:solidFill>
                  <a:schemeClr val="tx2"/>
                </a:solidFill>
              </a:rPr>
              <a:t>Goal-Setting and Plan Development</a:t>
            </a:r>
          </a:p>
        </p:txBody>
      </p:sp>
      <p:sp>
        <p:nvSpPr>
          <p:cNvPr id="27" name="Rounded Rectangle 4" descr="Plan Implementation&#10;"/>
          <p:cNvSpPr/>
          <p:nvPr/>
        </p:nvSpPr>
        <p:spPr>
          <a:xfrm>
            <a:off x="152400" y="3124200"/>
            <a:ext cx="1670050" cy="91440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40640" tIns="30480" rIns="40640" bIns="30480" spcCol="1270" anchor="ctr"/>
          <a:lstStyle/>
          <a:p>
            <a:pPr algn="ctr" defTabSz="7112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600" dirty="0">
                <a:solidFill>
                  <a:schemeClr val="tx2"/>
                </a:solidFill>
              </a:rPr>
              <a:t>Plan Implementation</a:t>
            </a:r>
          </a:p>
        </p:txBody>
      </p:sp>
      <p:sp>
        <p:nvSpPr>
          <p:cNvPr id="30" name="Rounded Rectangle 4" descr="Formative Assessment&#10;"/>
          <p:cNvSpPr/>
          <p:nvPr/>
        </p:nvSpPr>
        <p:spPr>
          <a:xfrm>
            <a:off x="152400" y="4229100"/>
            <a:ext cx="1670050" cy="914400"/>
          </a:xfrm>
          <a:prstGeom prst="rect">
            <a:avLst/>
          </a:prstGeom>
          <a:solidFill>
            <a:srgbClr val="B8CBE4"/>
          </a:solidFill>
          <a:ln>
            <a:solidFill>
              <a:schemeClr val="accent2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40640" tIns="30480" rIns="40640" bIns="30480" spcCol="1270" anchor="ctr"/>
          <a:lstStyle/>
          <a:p>
            <a:pPr algn="ctr" defTabSz="7112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600" dirty="0">
                <a:solidFill>
                  <a:schemeClr val="tx2"/>
                </a:solidFill>
              </a:rPr>
              <a:t>Formative Assessment</a:t>
            </a:r>
          </a:p>
        </p:txBody>
      </p:sp>
      <p:sp>
        <p:nvSpPr>
          <p:cNvPr id="33" name="Rounded Rectangle 4" descr="Summative Assessment&#10;"/>
          <p:cNvSpPr/>
          <p:nvPr/>
        </p:nvSpPr>
        <p:spPr>
          <a:xfrm>
            <a:off x="152400" y="5334000"/>
            <a:ext cx="1670050" cy="91440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40640" tIns="30480" rIns="40640" bIns="30480" spcCol="1270" anchor="ctr"/>
          <a:lstStyle/>
          <a:p>
            <a:pPr algn="ctr" defTabSz="7112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600" dirty="0">
                <a:solidFill>
                  <a:schemeClr val="tx2"/>
                </a:solidFill>
              </a:rPr>
              <a:t>Summative Assessment</a:t>
            </a:r>
          </a:p>
        </p:txBody>
      </p:sp>
      <p:sp>
        <p:nvSpPr>
          <p:cNvPr id="10" name="Content Placeholder 2" descr="Place Student Learning at the Center&#10;Promote Growth and Development&#10;Recognize Excellence&#10;Set a High Bar for Tenure&#10;Shorten Timelines for Improvement&#10;"/>
          <p:cNvSpPr txBox="1">
            <a:spLocks/>
          </p:cNvSpPr>
          <p:nvPr/>
        </p:nvSpPr>
        <p:spPr bwMode="auto">
          <a:xfrm>
            <a:off x="1905000" y="1219200"/>
            <a:ext cx="6781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spcAft>
                <a:spcPts val="1200"/>
              </a:spcAft>
              <a:buClr>
                <a:schemeClr val="accent1"/>
              </a:buClr>
              <a:buFont typeface="Wingdings 2" pitchFamily="18" charset="2"/>
              <a:buChar char=""/>
              <a:defRPr/>
            </a:pP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PS and SP use rubric performance descriptors to jointly establish formative assessment ratings for each element; shared with C at the second Three-Way Meeting.</a:t>
            </a: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Clr>
                <a:schemeClr val="accent1"/>
              </a:buClr>
              <a:buFont typeface="Wingdings 2" pitchFamily="18" charset="2"/>
              <a:buChar char=""/>
              <a:defRPr/>
            </a:pP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00100" lvl="1" indent="-342900">
              <a:spcBef>
                <a:spcPts val="1200"/>
              </a:spcBef>
              <a:spcAft>
                <a:spcPts val="1200"/>
              </a:spcAft>
              <a:buClr>
                <a:schemeClr val="accent1"/>
              </a:buClr>
              <a:buFont typeface="Wingdings 2" pitchFamily="18" charset="2"/>
              <a:buChar char=""/>
              <a:defRPr/>
            </a:pP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Clr>
                <a:schemeClr val="accent1"/>
              </a:buClr>
              <a:buFont typeface="Wingdings 2" pitchFamily="18" charset="2"/>
              <a:buChar char=""/>
              <a:defRPr/>
            </a:pP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914400" lvl="1" indent="-457200">
              <a:spcBef>
                <a:spcPts val="1200"/>
              </a:spcBef>
              <a:spcAft>
                <a:spcPts val="1200"/>
              </a:spcAft>
              <a:buClr>
                <a:schemeClr val="accent1"/>
              </a:buClr>
              <a:buFont typeface="+mj-lt"/>
              <a:buAutoNum type="arabicPeriod"/>
              <a:defRPr/>
            </a:pP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742950" lvl="1" indent="-285750">
              <a:spcBef>
                <a:spcPts val="1200"/>
              </a:spcBef>
              <a:spcAft>
                <a:spcPts val="1200"/>
              </a:spcAft>
              <a:buClr>
                <a:schemeClr val="accent1"/>
              </a:buClr>
              <a:buFont typeface="Wingdings 2" pitchFamily="18" charset="2"/>
              <a:buChar char="ê"/>
              <a:defRPr/>
            </a:pP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2" descr="Place Student Learning at the Center&#10;Promote Growth and Development&#10;Recognize Excellence&#10;Set a High Bar for Tenure&#10;Shorten Timelines for Improvement&#10;"/>
          <p:cNvSpPr>
            <a:spLocks noGrp="1"/>
          </p:cNvSpPr>
          <p:nvPr>
            <p:ph idx="1"/>
          </p:nvPr>
        </p:nvSpPr>
        <p:spPr>
          <a:xfrm>
            <a:off x="609600" y="1066800"/>
            <a:ext cx="7924800" cy="914400"/>
          </a:xfrm>
        </p:spPr>
        <p:txBody>
          <a:bodyPr/>
          <a:lstStyle/>
          <a:p>
            <a:pPr eaLnBrk="1" hangingPunct="1">
              <a:spcBef>
                <a:spcPts val="1200"/>
              </a:spcBef>
              <a:spcAft>
                <a:spcPts val="1200"/>
              </a:spcAft>
              <a:defRPr/>
            </a:pPr>
            <a:endParaRPr lang="en-US" dirty="0" smtClean="0"/>
          </a:p>
          <a:p>
            <a:pPr marL="914400" lvl="1" indent="-457200" eaLnBrk="1" hangingPunct="1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  <a:defRPr/>
            </a:pPr>
            <a:endParaRPr lang="en-US" dirty="0" smtClean="0"/>
          </a:p>
          <a:p>
            <a:pPr lvl="1" eaLnBrk="1" hangingPunct="1">
              <a:spcBef>
                <a:spcPts val="1200"/>
              </a:spcBef>
              <a:spcAft>
                <a:spcPts val="1200"/>
              </a:spcAft>
              <a:defRPr/>
            </a:pPr>
            <a:endParaRPr lang="en-US" dirty="0" smtClean="0"/>
          </a:p>
        </p:txBody>
      </p:sp>
      <p:cxnSp>
        <p:nvCxnSpPr>
          <p:cNvPr id="4" name="Straight Connector 3" descr="orange line"/>
          <p:cNvCxnSpPr/>
          <p:nvPr/>
        </p:nvCxnSpPr>
        <p:spPr>
          <a:xfrm>
            <a:off x="300038" y="762000"/>
            <a:ext cx="85344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itle 1" descr="Priorities of the Evaluation Framework&#10;"/>
          <p:cNvSpPr txBox="1">
            <a:spLocks/>
          </p:cNvSpPr>
          <p:nvPr/>
        </p:nvSpPr>
        <p:spPr bwMode="auto">
          <a:xfrm>
            <a:off x="381000" y="76200"/>
            <a:ext cx="8305800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3200" b="1" dirty="0">
                <a:latin typeface="+mn-lt"/>
                <a:ea typeface="+mj-ea"/>
                <a:cs typeface="+mj-cs"/>
              </a:rPr>
              <a:t>Using the CAP Rubric Throughout the CAP Cycle</a:t>
            </a:r>
          </a:p>
        </p:txBody>
      </p:sp>
      <p:sp>
        <p:nvSpPr>
          <p:cNvPr id="18" name="Rounded Rectangle 4" descr="Self-Assessment"/>
          <p:cNvSpPr/>
          <p:nvPr/>
        </p:nvSpPr>
        <p:spPr>
          <a:xfrm>
            <a:off x="152400" y="914400"/>
            <a:ext cx="1670050" cy="91440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40640" tIns="30480" rIns="40640" bIns="30480" spcCol="1270" anchor="ctr"/>
          <a:lstStyle/>
          <a:p>
            <a:pPr algn="ctr" defTabSz="7112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600" dirty="0">
                <a:solidFill>
                  <a:schemeClr val="tx2"/>
                </a:solidFill>
              </a:rPr>
              <a:t>Self-Assessment</a:t>
            </a:r>
          </a:p>
        </p:txBody>
      </p:sp>
      <p:sp>
        <p:nvSpPr>
          <p:cNvPr id="24" name="Rounded Rectangle 4" descr="Goal-Setting and Plan Development&#10;"/>
          <p:cNvSpPr/>
          <p:nvPr/>
        </p:nvSpPr>
        <p:spPr>
          <a:xfrm>
            <a:off x="152400" y="2019300"/>
            <a:ext cx="1670050" cy="91440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40640" tIns="30480" rIns="40640" bIns="30480" spcCol="1270" anchor="ctr"/>
          <a:lstStyle/>
          <a:p>
            <a:pPr algn="ctr" defTabSz="7112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600" dirty="0">
                <a:solidFill>
                  <a:schemeClr val="tx2"/>
                </a:solidFill>
              </a:rPr>
              <a:t>Goal-Setting and Plan Development</a:t>
            </a:r>
          </a:p>
        </p:txBody>
      </p:sp>
      <p:sp>
        <p:nvSpPr>
          <p:cNvPr id="27" name="Rounded Rectangle 4" descr="Plan Implementation&#10;"/>
          <p:cNvSpPr/>
          <p:nvPr/>
        </p:nvSpPr>
        <p:spPr>
          <a:xfrm>
            <a:off x="152400" y="3124200"/>
            <a:ext cx="1670050" cy="91440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40640" tIns="30480" rIns="40640" bIns="30480" spcCol="1270" anchor="ctr"/>
          <a:lstStyle/>
          <a:p>
            <a:pPr algn="ctr" defTabSz="7112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600" dirty="0">
                <a:solidFill>
                  <a:schemeClr val="tx2"/>
                </a:solidFill>
              </a:rPr>
              <a:t>Plan Implementation</a:t>
            </a:r>
          </a:p>
        </p:txBody>
      </p:sp>
      <p:sp>
        <p:nvSpPr>
          <p:cNvPr id="30" name="Rounded Rectangle 4" descr="Formative Assessment&#10;"/>
          <p:cNvSpPr/>
          <p:nvPr/>
        </p:nvSpPr>
        <p:spPr>
          <a:xfrm>
            <a:off x="152400" y="4229100"/>
            <a:ext cx="1670050" cy="91440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40640" tIns="30480" rIns="40640" bIns="30480" spcCol="1270" anchor="ctr"/>
          <a:lstStyle/>
          <a:p>
            <a:pPr algn="ctr" defTabSz="7112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600" dirty="0">
                <a:solidFill>
                  <a:schemeClr val="tx2"/>
                </a:solidFill>
              </a:rPr>
              <a:t>Formative Assessment</a:t>
            </a:r>
          </a:p>
        </p:txBody>
      </p:sp>
      <p:sp>
        <p:nvSpPr>
          <p:cNvPr id="33" name="Rounded Rectangle 4" descr="Summative Assessment&#10;"/>
          <p:cNvSpPr/>
          <p:nvPr/>
        </p:nvSpPr>
        <p:spPr>
          <a:xfrm>
            <a:off x="152400" y="5334000"/>
            <a:ext cx="1670050" cy="914400"/>
          </a:xfrm>
          <a:prstGeom prst="rect">
            <a:avLst/>
          </a:prstGeom>
          <a:solidFill>
            <a:srgbClr val="CCC1DA"/>
          </a:solidFill>
          <a:ln>
            <a:solidFill>
              <a:schemeClr val="accent2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40640" tIns="30480" rIns="40640" bIns="30480" spcCol="1270" anchor="ctr"/>
          <a:lstStyle/>
          <a:p>
            <a:pPr algn="ctr" defTabSz="7112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600" dirty="0">
                <a:solidFill>
                  <a:schemeClr val="tx2"/>
                </a:solidFill>
              </a:rPr>
              <a:t>Summative Assessment</a:t>
            </a:r>
          </a:p>
        </p:txBody>
      </p:sp>
      <p:sp>
        <p:nvSpPr>
          <p:cNvPr id="10" name="Content Placeholder 2" descr="Place Student Learning at the Center&#10;Promote Growth and Development&#10;Recognize Excellence&#10;Set a High Bar for Tenure&#10;Shorten Timelines for Improvement&#10;"/>
          <p:cNvSpPr txBox="1">
            <a:spLocks/>
          </p:cNvSpPr>
          <p:nvPr/>
        </p:nvSpPr>
        <p:spPr bwMode="auto">
          <a:xfrm>
            <a:off x="1905000" y="1219200"/>
            <a:ext cx="6781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spcAft>
                <a:spcPts val="1200"/>
              </a:spcAft>
              <a:buClr>
                <a:schemeClr val="accent1"/>
              </a:buClr>
              <a:buFont typeface="Wingdings 2" pitchFamily="18" charset="2"/>
              <a:buChar char=""/>
              <a:defRPr/>
            </a:pP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PS and SP may reference the rubric in the post-conference for Unannounced Observation #2.</a:t>
            </a: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Clr>
                <a:schemeClr val="accent1"/>
              </a:buClr>
              <a:buFont typeface="Wingdings 2" pitchFamily="18" charset="2"/>
              <a:buChar char=""/>
              <a:defRPr/>
            </a:pP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PS and SP use rubric performance descriptors to jointly establish summative assessment ratings for each element to determine whether the C has passed CAP; shared with C at the third Three-Way Meeting.</a:t>
            </a: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Clr>
                <a:schemeClr val="accent1"/>
              </a:buClr>
              <a:buFont typeface="Wingdings 2" pitchFamily="18" charset="2"/>
              <a:buChar char=""/>
              <a:defRPr/>
            </a:pP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Clr>
                <a:schemeClr val="accent1"/>
              </a:buClr>
              <a:buFont typeface="Wingdings 2" pitchFamily="18" charset="2"/>
              <a:buChar char=""/>
              <a:defRPr/>
            </a:pP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00100" lvl="1" indent="-342900">
              <a:spcBef>
                <a:spcPts val="1200"/>
              </a:spcBef>
              <a:spcAft>
                <a:spcPts val="1200"/>
              </a:spcAft>
              <a:buClr>
                <a:schemeClr val="accent1"/>
              </a:buClr>
              <a:buFont typeface="Wingdings 2" pitchFamily="18" charset="2"/>
              <a:buChar char=""/>
              <a:defRPr/>
            </a:pP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Clr>
                <a:schemeClr val="accent1"/>
              </a:buClr>
              <a:buFont typeface="Wingdings 2" pitchFamily="18" charset="2"/>
              <a:buChar char=""/>
              <a:defRPr/>
            </a:pP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914400" lvl="1" indent="-457200">
              <a:spcBef>
                <a:spcPts val="1200"/>
              </a:spcBef>
              <a:spcAft>
                <a:spcPts val="1200"/>
              </a:spcAft>
              <a:buClr>
                <a:schemeClr val="accent1"/>
              </a:buClr>
              <a:buFont typeface="+mj-lt"/>
              <a:buAutoNum type="arabicPeriod"/>
              <a:defRPr/>
            </a:pP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742950" lvl="1" indent="-285750">
              <a:spcBef>
                <a:spcPts val="1200"/>
              </a:spcBef>
              <a:spcAft>
                <a:spcPts val="1200"/>
              </a:spcAft>
              <a:buClr>
                <a:schemeClr val="accent1"/>
              </a:buClr>
              <a:buFont typeface="Wingdings 2" pitchFamily="18" charset="2"/>
              <a:buChar char="ê"/>
              <a:defRPr/>
            </a:pP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2" descr="Place Student Learning at the Center&#10;Promote Growth and Development&#10;Recognize Excellence&#10;Set a High Bar for Tenure&#10;Shorten Timelines for Improvement&#10;"/>
          <p:cNvSpPr>
            <a:spLocks noGrp="1"/>
          </p:cNvSpPr>
          <p:nvPr>
            <p:ph idx="1"/>
          </p:nvPr>
        </p:nvSpPr>
        <p:spPr>
          <a:xfrm>
            <a:off x="609600" y="1066800"/>
            <a:ext cx="7924800" cy="914400"/>
          </a:xfrm>
        </p:spPr>
        <p:txBody>
          <a:bodyPr/>
          <a:lstStyle/>
          <a:p>
            <a:pPr eaLnBrk="1" hangingPunct="1">
              <a:spcBef>
                <a:spcPts val="1200"/>
              </a:spcBef>
              <a:spcAft>
                <a:spcPts val="1200"/>
              </a:spcAft>
              <a:defRPr/>
            </a:pPr>
            <a:endParaRPr lang="en-US" dirty="0" smtClean="0"/>
          </a:p>
          <a:p>
            <a:pPr marL="914400" lvl="1" indent="-457200" eaLnBrk="1" hangingPunct="1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  <a:defRPr/>
            </a:pPr>
            <a:endParaRPr lang="en-US" dirty="0" smtClean="0"/>
          </a:p>
          <a:p>
            <a:pPr lvl="1" eaLnBrk="1" hangingPunct="1">
              <a:spcBef>
                <a:spcPts val="1200"/>
              </a:spcBef>
              <a:spcAft>
                <a:spcPts val="1200"/>
              </a:spcAft>
              <a:defRPr/>
            </a:pPr>
            <a:endParaRPr lang="en-US" dirty="0" smtClean="0"/>
          </a:p>
        </p:txBody>
      </p:sp>
      <p:cxnSp>
        <p:nvCxnSpPr>
          <p:cNvPr id="4" name="Straight Connector 3" descr="orange line"/>
          <p:cNvCxnSpPr/>
          <p:nvPr/>
        </p:nvCxnSpPr>
        <p:spPr>
          <a:xfrm>
            <a:off x="300038" y="762000"/>
            <a:ext cx="85344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itle 1" descr="Priorities of the Evaluation Framework&#10;"/>
          <p:cNvSpPr txBox="1">
            <a:spLocks/>
          </p:cNvSpPr>
          <p:nvPr/>
        </p:nvSpPr>
        <p:spPr bwMode="auto">
          <a:xfrm>
            <a:off x="381000" y="76200"/>
            <a:ext cx="8305800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3200" b="1" dirty="0">
                <a:latin typeface="+mn-lt"/>
                <a:ea typeface="+mj-ea"/>
                <a:cs typeface="+mj-cs"/>
              </a:rPr>
              <a:t>Mapping Evidence</a:t>
            </a:r>
          </a:p>
        </p:txBody>
      </p:sp>
      <p:sp>
        <p:nvSpPr>
          <p:cNvPr id="10" name="Content Placeholder 2" descr="Place Student Learning at the Center&#10;Promote Growth and Development&#10;Recognize Excellence&#10;Set a High Bar for Tenure&#10;Shorten Timelines for Improvement&#10;"/>
          <p:cNvSpPr txBox="1">
            <a:spLocks/>
          </p:cNvSpPr>
          <p:nvPr/>
        </p:nvSpPr>
        <p:spPr bwMode="auto">
          <a:xfrm>
            <a:off x="457200" y="1219200"/>
            <a:ext cx="8377238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spcAft>
                <a:spcPts val="1200"/>
              </a:spcAft>
              <a:buClr>
                <a:schemeClr val="accent1"/>
              </a:buClr>
              <a:buFont typeface="Wingdings 2" pitchFamily="18" charset="2"/>
              <a:buChar char=""/>
              <a:defRPr/>
            </a:pP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At the Formative Assessment step, the PS and SP should review the evidence collected to date and identify any gaps. </a:t>
            </a: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Clr>
                <a:schemeClr val="accent1"/>
              </a:buClr>
              <a:buFont typeface="Wingdings 2" pitchFamily="18" charset="2"/>
              <a:buChar char=""/>
              <a:defRPr/>
            </a:pP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Action steps should be taken prior to the Summative Assessment to fill gaps (i.e., if evidence is weak for well-structured lessons, the candidate is asked to produce artifacts to bolster the evidence). </a:t>
            </a: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Clr>
                <a:schemeClr val="accent1"/>
              </a:buClr>
              <a:buFont typeface="Wingdings 2" pitchFamily="18" charset="2"/>
              <a:buChar char=""/>
              <a:defRPr/>
            </a:pP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Leading up to the Summative Assessment step, the PS and SP review all of the evidence collected and make sure to adhere to the </a:t>
            </a:r>
            <a:r>
              <a:rPr lang="en-US" sz="2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minimum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evidence requirements for each essential element.</a:t>
            </a: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Clr>
                <a:schemeClr val="accent1"/>
              </a:buClr>
              <a:buFont typeface="Wingdings 2" pitchFamily="18" charset="2"/>
              <a:buChar char=""/>
              <a:defRPr/>
            </a:pP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Clr>
                <a:schemeClr val="accent1"/>
              </a:buClr>
              <a:buFont typeface="Wingdings 2" pitchFamily="18" charset="2"/>
              <a:buChar char=""/>
              <a:defRPr/>
            </a:pP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00100" lvl="1" indent="-342900">
              <a:spcBef>
                <a:spcPts val="1200"/>
              </a:spcBef>
              <a:spcAft>
                <a:spcPts val="1200"/>
              </a:spcAft>
              <a:buClr>
                <a:schemeClr val="accent1"/>
              </a:buClr>
              <a:buFont typeface="Wingdings 2" pitchFamily="18" charset="2"/>
              <a:buChar char=""/>
              <a:defRPr/>
            </a:pP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Clr>
                <a:schemeClr val="accent1"/>
              </a:buClr>
              <a:buFont typeface="Wingdings 2" pitchFamily="18" charset="2"/>
              <a:buChar char=""/>
              <a:defRPr/>
            </a:pP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914400" lvl="1" indent="-457200">
              <a:spcBef>
                <a:spcPts val="1200"/>
              </a:spcBef>
              <a:spcAft>
                <a:spcPts val="1200"/>
              </a:spcAft>
              <a:buClr>
                <a:schemeClr val="accent1"/>
              </a:buClr>
              <a:buFont typeface="+mj-lt"/>
              <a:buAutoNum type="arabicPeriod"/>
              <a:defRPr/>
            </a:pP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742950" lvl="1" indent="-285750">
              <a:spcBef>
                <a:spcPts val="1200"/>
              </a:spcBef>
              <a:spcAft>
                <a:spcPts val="1200"/>
              </a:spcAft>
              <a:buClr>
                <a:schemeClr val="accent1"/>
              </a:buClr>
              <a:buFont typeface="Wingdings 2" pitchFamily="18" charset="2"/>
              <a:buChar char="ê"/>
              <a:defRPr/>
            </a:pP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2" descr="Place Student Learning at the Center&#10;Promote Growth and Development&#10;Recognize Excellence&#10;Set a High Bar for Tenure&#10;Shorten Timelines for Improvement&#10;"/>
          <p:cNvSpPr>
            <a:spLocks noGrp="1"/>
          </p:cNvSpPr>
          <p:nvPr>
            <p:ph idx="1"/>
          </p:nvPr>
        </p:nvSpPr>
        <p:spPr>
          <a:xfrm>
            <a:off x="609600" y="1066800"/>
            <a:ext cx="7924800" cy="914400"/>
          </a:xfrm>
        </p:spPr>
        <p:txBody>
          <a:bodyPr/>
          <a:lstStyle/>
          <a:p>
            <a:pPr eaLnBrk="1" hangingPunct="1">
              <a:spcBef>
                <a:spcPts val="1200"/>
              </a:spcBef>
              <a:spcAft>
                <a:spcPts val="1200"/>
              </a:spcAft>
              <a:defRPr/>
            </a:pPr>
            <a:endParaRPr lang="en-US" dirty="0" smtClean="0"/>
          </a:p>
          <a:p>
            <a:pPr marL="914400" lvl="1" indent="-457200" eaLnBrk="1" hangingPunct="1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  <a:defRPr/>
            </a:pPr>
            <a:endParaRPr lang="en-US" dirty="0" smtClean="0"/>
          </a:p>
          <a:p>
            <a:pPr lvl="1" eaLnBrk="1" hangingPunct="1">
              <a:spcBef>
                <a:spcPts val="1200"/>
              </a:spcBef>
              <a:spcAft>
                <a:spcPts val="1200"/>
              </a:spcAft>
              <a:defRPr/>
            </a:pPr>
            <a:endParaRPr lang="en-US" dirty="0" smtClean="0"/>
          </a:p>
        </p:txBody>
      </p:sp>
      <p:cxnSp>
        <p:nvCxnSpPr>
          <p:cNvPr id="4" name="Straight Connector 3" descr="orange line"/>
          <p:cNvCxnSpPr/>
          <p:nvPr/>
        </p:nvCxnSpPr>
        <p:spPr>
          <a:xfrm>
            <a:off x="300038" y="762000"/>
            <a:ext cx="85344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itle 1" descr="Priorities of the Evaluation Framework&#10;"/>
          <p:cNvSpPr txBox="1">
            <a:spLocks/>
          </p:cNvSpPr>
          <p:nvPr/>
        </p:nvSpPr>
        <p:spPr bwMode="auto">
          <a:xfrm>
            <a:off x="381000" y="76200"/>
            <a:ext cx="8305800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3200" b="1" dirty="0">
                <a:latin typeface="+mn-lt"/>
                <a:ea typeface="+mj-ea"/>
                <a:cs typeface="+mj-cs"/>
              </a:rPr>
              <a:t>Mapping Evidence</a:t>
            </a:r>
          </a:p>
        </p:txBody>
      </p:sp>
      <p:pic>
        <p:nvPicPr>
          <p:cNvPr id="33797" name="Picture 6" descr="Evidence Requirements for Each Essential Element are listed as follows:&#10;Announced Observation 1:  requires 1A4 and 2D2&#10;Unannounced Observation 1:  requires 1A4 and 2B1&#10;Announced Observation 2:  requires 1B2 and 2A3&#10;Unannounced Observation 2:  requires 1B2&#10;Measures of Student Learning:  requires 1A4, 1B2, 2A3, 4A1&#10;Student Feedback:  requires 2B1 and 2D2&#10;Candidate Artifacts:  requires 4A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2362200"/>
            <a:ext cx="8426450" cy="362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8" name="Rectangle 7"/>
          <p:cNvSpPr>
            <a:spLocks noChangeArrowheads="1"/>
          </p:cNvSpPr>
          <p:nvPr/>
        </p:nvSpPr>
        <p:spPr bwMode="auto">
          <a:xfrm>
            <a:off x="533400" y="1524000"/>
            <a:ext cx="8305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ts val="1200"/>
              </a:spcBef>
              <a:spcAft>
                <a:spcPts val="1200"/>
              </a:spcAft>
              <a:buClr>
                <a:srgbClr val="E86B01"/>
              </a:buClr>
              <a:buFont typeface="Wingdings 2" pitchFamily="18" charset="2"/>
              <a:buChar char=""/>
            </a:pPr>
            <a:r>
              <a:rPr lang="en-US" sz="2400">
                <a:solidFill>
                  <a:srgbClr val="0D1969"/>
                </a:solidFill>
                <a:latin typeface="Tahoma" pitchFamily="34" charset="0"/>
                <a:cs typeface="Tahoma" pitchFamily="34" charset="0"/>
              </a:rPr>
              <a:t>Minimum evidence requirements are as follows: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2" descr="Place Student Learning at the Center&#10;Promote Growth and Development&#10;Recognize Excellence&#10;Set a High Bar for Tenure&#10;Shorten Timelines for Improvement&#10;"/>
          <p:cNvSpPr>
            <a:spLocks noGrp="1"/>
          </p:cNvSpPr>
          <p:nvPr>
            <p:ph idx="1"/>
          </p:nvPr>
        </p:nvSpPr>
        <p:spPr>
          <a:xfrm>
            <a:off x="609600" y="1066800"/>
            <a:ext cx="7924800" cy="914400"/>
          </a:xfrm>
        </p:spPr>
        <p:txBody>
          <a:bodyPr/>
          <a:lstStyle/>
          <a:p>
            <a:pPr eaLnBrk="1" hangingPunct="1">
              <a:spcBef>
                <a:spcPts val="1200"/>
              </a:spcBef>
              <a:spcAft>
                <a:spcPts val="1200"/>
              </a:spcAft>
              <a:defRPr/>
            </a:pPr>
            <a:endParaRPr lang="en-US" dirty="0" smtClean="0"/>
          </a:p>
          <a:p>
            <a:pPr marL="914400" lvl="1" indent="-457200" eaLnBrk="1" hangingPunct="1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  <a:defRPr/>
            </a:pPr>
            <a:endParaRPr lang="en-US" dirty="0" smtClean="0"/>
          </a:p>
          <a:p>
            <a:pPr lvl="1" eaLnBrk="1" hangingPunct="1">
              <a:spcBef>
                <a:spcPts val="1200"/>
              </a:spcBef>
              <a:spcAft>
                <a:spcPts val="1200"/>
              </a:spcAft>
              <a:defRPr/>
            </a:pPr>
            <a:endParaRPr lang="en-US" dirty="0" smtClean="0"/>
          </a:p>
        </p:txBody>
      </p:sp>
      <p:cxnSp>
        <p:nvCxnSpPr>
          <p:cNvPr id="4" name="Straight Connector 3" descr="orange line"/>
          <p:cNvCxnSpPr/>
          <p:nvPr/>
        </p:nvCxnSpPr>
        <p:spPr>
          <a:xfrm>
            <a:off x="300038" y="762000"/>
            <a:ext cx="85344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itle 1" descr="Priorities of the Evaluation Framework&#10;"/>
          <p:cNvSpPr txBox="1">
            <a:spLocks/>
          </p:cNvSpPr>
          <p:nvPr/>
        </p:nvSpPr>
        <p:spPr bwMode="auto">
          <a:xfrm>
            <a:off x="381000" y="76200"/>
            <a:ext cx="8305800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3200" b="1" dirty="0">
                <a:latin typeface="+mn-lt"/>
                <a:ea typeface="+mj-ea"/>
                <a:cs typeface="+mj-cs"/>
              </a:rPr>
              <a:t>Determining Ratings</a:t>
            </a:r>
          </a:p>
        </p:txBody>
      </p:sp>
      <p:sp>
        <p:nvSpPr>
          <p:cNvPr id="10" name="Content Placeholder 2" descr="Place Student Learning at the Center&#10;Promote Growth and Development&#10;Recognize Excellence&#10;Set a High Bar for Tenure&#10;Shorten Timelines for Improvement&#10;"/>
          <p:cNvSpPr txBox="1">
            <a:spLocks/>
          </p:cNvSpPr>
          <p:nvPr/>
        </p:nvSpPr>
        <p:spPr bwMode="auto">
          <a:xfrm>
            <a:off x="457200" y="1219200"/>
            <a:ext cx="8229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spcAft>
                <a:spcPts val="1200"/>
              </a:spcAft>
              <a:buClr>
                <a:schemeClr val="accent1"/>
              </a:buClr>
              <a:buFont typeface="Wingdings 2" pitchFamily="18" charset="2"/>
              <a:buChar char=""/>
              <a:defRPr/>
            </a:pP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Scoring CAP relies on the professional judgment of the PS and SP</a:t>
            </a: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Clr>
                <a:schemeClr val="accent1"/>
              </a:buClr>
              <a:buFont typeface="Wingdings 2" pitchFamily="18" charset="2"/>
              <a:buChar char=""/>
              <a:defRPr/>
            </a:pP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The body of evidence is applied to the rubric for each element. The PS and SP must articulate the evidence that supports each rating. </a:t>
            </a: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Clr>
                <a:schemeClr val="accent1"/>
              </a:buClr>
              <a:buFont typeface="Wingdings 2" pitchFamily="18" charset="2"/>
              <a:buChar char=""/>
              <a:defRPr/>
            </a:pP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There are no pre-determined weights or algorithms in CAP. </a:t>
            </a: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Clr>
                <a:schemeClr val="accent1"/>
              </a:buClr>
              <a:buFont typeface="Wingdings 2" pitchFamily="18" charset="2"/>
              <a:buChar char=""/>
              <a:defRPr/>
            </a:pP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Candidates must demonstrate performance at each readiness threshold level in order to pass CAP.</a:t>
            </a:r>
          </a:p>
          <a:p>
            <a:pPr marL="800100" lvl="1" indent="-342900">
              <a:spcBef>
                <a:spcPts val="1200"/>
              </a:spcBef>
              <a:spcAft>
                <a:spcPts val="1200"/>
              </a:spcAft>
              <a:buClr>
                <a:schemeClr val="accent1"/>
              </a:buClr>
              <a:buFont typeface="Wingdings 2" pitchFamily="18" charset="2"/>
              <a:buChar char=""/>
              <a:defRPr/>
            </a:pP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Clr>
                <a:schemeClr val="accent1"/>
              </a:buClr>
              <a:buFont typeface="Wingdings 2" pitchFamily="18" charset="2"/>
              <a:buChar char=""/>
              <a:defRPr/>
            </a:pP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914400" lvl="1" indent="-457200">
              <a:spcBef>
                <a:spcPts val="1200"/>
              </a:spcBef>
              <a:spcAft>
                <a:spcPts val="1200"/>
              </a:spcAft>
              <a:buClr>
                <a:schemeClr val="accent1"/>
              </a:buClr>
              <a:buFont typeface="+mj-lt"/>
              <a:buAutoNum type="arabicPeriod"/>
              <a:defRPr/>
            </a:pP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742950" lvl="1" indent="-285750">
              <a:spcBef>
                <a:spcPts val="1200"/>
              </a:spcBef>
              <a:spcAft>
                <a:spcPts val="1200"/>
              </a:spcAft>
              <a:buClr>
                <a:schemeClr val="accent1"/>
              </a:buClr>
              <a:buFont typeface="Wingdings 2" pitchFamily="18" charset="2"/>
              <a:buChar char="ê"/>
              <a:defRPr/>
            </a:pP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Practicing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685800" y="5105400"/>
            <a:ext cx="6781800" cy="685800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2" descr="Place Student Learning at the Center&#10;Promote Growth and Development&#10;Recognize Excellence&#10;Set a High Bar for Tenure&#10;Shorten Timelines for Improvement&#10;"/>
          <p:cNvSpPr>
            <a:spLocks noGrp="1"/>
          </p:cNvSpPr>
          <p:nvPr>
            <p:ph idx="1"/>
          </p:nvPr>
        </p:nvSpPr>
        <p:spPr>
          <a:xfrm>
            <a:off x="609600" y="1066800"/>
            <a:ext cx="7924800" cy="914400"/>
          </a:xfrm>
        </p:spPr>
        <p:txBody>
          <a:bodyPr/>
          <a:lstStyle/>
          <a:p>
            <a:pPr eaLnBrk="1" hangingPunct="1">
              <a:spcBef>
                <a:spcPts val="1200"/>
              </a:spcBef>
              <a:spcAft>
                <a:spcPts val="1200"/>
              </a:spcAft>
              <a:defRPr/>
            </a:pPr>
            <a:endParaRPr lang="en-US" dirty="0" smtClean="0"/>
          </a:p>
          <a:p>
            <a:pPr marL="914400" lvl="1" indent="-457200" eaLnBrk="1" hangingPunct="1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  <a:defRPr/>
            </a:pPr>
            <a:endParaRPr lang="en-US" dirty="0" smtClean="0"/>
          </a:p>
          <a:p>
            <a:pPr lvl="1" eaLnBrk="1" hangingPunct="1">
              <a:spcBef>
                <a:spcPts val="1200"/>
              </a:spcBef>
              <a:spcAft>
                <a:spcPts val="1200"/>
              </a:spcAft>
              <a:defRPr/>
            </a:pPr>
            <a:endParaRPr lang="en-US" dirty="0" smtClean="0"/>
          </a:p>
        </p:txBody>
      </p:sp>
      <p:cxnSp>
        <p:nvCxnSpPr>
          <p:cNvPr id="4" name="Straight Connector 3" descr="orange line"/>
          <p:cNvCxnSpPr/>
          <p:nvPr/>
        </p:nvCxnSpPr>
        <p:spPr>
          <a:xfrm>
            <a:off x="300038" y="762000"/>
            <a:ext cx="85344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itle 1" descr="Priorities of the Evaluation Framework&#10;"/>
          <p:cNvSpPr txBox="1">
            <a:spLocks/>
          </p:cNvSpPr>
          <p:nvPr/>
        </p:nvSpPr>
        <p:spPr bwMode="auto">
          <a:xfrm>
            <a:off x="381000" y="76200"/>
            <a:ext cx="8305800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3200" b="1" dirty="0">
                <a:latin typeface="+mn-lt"/>
                <a:ea typeface="+mj-ea"/>
                <a:cs typeface="+mj-cs"/>
              </a:rPr>
              <a:t>Formative Assessment Simulation</a:t>
            </a:r>
          </a:p>
        </p:txBody>
      </p:sp>
      <p:sp>
        <p:nvSpPr>
          <p:cNvPr id="10" name="Content Placeholder 2" descr="Place Student Learning at the Center&#10;Promote Growth and Development&#10;Recognize Excellence&#10;Set a High Bar for Tenure&#10;Shorten Timelines for Improvement&#10;"/>
          <p:cNvSpPr txBox="1">
            <a:spLocks/>
          </p:cNvSpPr>
          <p:nvPr/>
        </p:nvSpPr>
        <p:spPr bwMode="auto">
          <a:xfrm>
            <a:off x="457200" y="1219200"/>
            <a:ext cx="82296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 fontScale="85000" lnSpcReduction="20000"/>
          </a:bodyPr>
          <a:lstStyle/>
          <a:p>
            <a:pPr marL="342900" indent="-342900">
              <a:spcBef>
                <a:spcPts val="1200"/>
              </a:spcBef>
              <a:spcAft>
                <a:spcPts val="1200"/>
              </a:spcAft>
              <a:buClr>
                <a:schemeClr val="accent1"/>
              </a:buClr>
              <a:buFont typeface="Wingdings 2" pitchFamily="18" charset="2"/>
              <a:buChar char=""/>
              <a:defRPr/>
            </a:pPr>
            <a:r>
              <a:rPr lang="en-US" sz="2400" dirty="0" smtClean="0">
                <a:latin typeface="+mn-lt"/>
                <a:ea typeface="Tahoma" pitchFamily="34" charset="0"/>
                <a:cs typeface="Tahoma" pitchFamily="34" charset="0"/>
              </a:rPr>
              <a:t>On your own:</a:t>
            </a:r>
          </a:p>
          <a:p>
            <a:pPr marL="800100" lvl="1" indent="-342900">
              <a:spcBef>
                <a:spcPts val="1200"/>
              </a:spcBef>
              <a:spcAft>
                <a:spcPts val="1200"/>
              </a:spcAft>
              <a:buClr>
                <a:schemeClr val="accent1"/>
              </a:buClr>
              <a:buFont typeface="Wingdings 2" pitchFamily="18" charset="2"/>
              <a:buChar char=""/>
              <a:defRPr/>
            </a:pPr>
            <a:r>
              <a:rPr lang="en-US" sz="2400" dirty="0" smtClean="0">
                <a:latin typeface="+mn-lt"/>
                <a:ea typeface="Tahoma" pitchFamily="34" charset="0"/>
                <a:cs typeface="Tahoma" pitchFamily="34" charset="0"/>
              </a:rPr>
              <a:t>Review the evidence provided and use professional judgment to determine formative assessment ratings for the following elements:</a:t>
            </a:r>
          </a:p>
          <a:p>
            <a:pPr marL="1257300" lvl="2" indent="-342900">
              <a:spcBef>
                <a:spcPts val="1200"/>
              </a:spcBef>
              <a:spcAft>
                <a:spcPts val="1200"/>
              </a:spcAft>
              <a:buClr>
                <a:schemeClr val="accent1"/>
              </a:buClr>
              <a:buFont typeface="Wingdings 2" pitchFamily="18" charset="2"/>
              <a:buChar char=""/>
              <a:defRPr/>
            </a:pPr>
            <a:r>
              <a:rPr lang="en-US" sz="2400" dirty="0" smtClean="0">
                <a:latin typeface="+mn-lt"/>
                <a:ea typeface="Tahoma" pitchFamily="34" charset="0"/>
                <a:cs typeface="Tahoma" pitchFamily="34" charset="0"/>
              </a:rPr>
              <a:t>Well-structured lessons</a:t>
            </a:r>
          </a:p>
          <a:p>
            <a:pPr marL="1257300" lvl="2" indent="-342900">
              <a:spcBef>
                <a:spcPts val="1200"/>
              </a:spcBef>
              <a:spcAft>
                <a:spcPts val="1200"/>
              </a:spcAft>
              <a:buClr>
                <a:schemeClr val="accent1"/>
              </a:buClr>
              <a:buFont typeface="Wingdings 2" pitchFamily="18" charset="2"/>
              <a:buChar char=""/>
              <a:defRPr/>
            </a:pPr>
            <a:r>
              <a:rPr lang="en-US" sz="2400" dirty="0" smtClean="0">
                <a:latin typeface="+mn-lt"/>
                <a:ea typeface="Tahoma" pitchFamily="34" charset="0"/>
                <a:cs typeface="Tahoma" pitchFamily="34" charset="0"/>
              </a:rPr>
              <a:t>Safe learning environment</a:t>
            </a:r>
          </a:p>
          <a:p>
            <a:pPr marL="800100" lvl="1" indent="-342900">
              <a:spcBef>
                <a:spcPts val="1200"/>
              </a:spcBef>
              <a:spcAft>
                <a:spcPts val="1200"/>
              </a:spcAft>
              <a:buClr>
                <a:schemeClr val="accent1"/>
              </a:buClr>
              <a:buFont typeface="Wingdings 2" pitchFamily="18" charset="2"/>
              <a:buChar char=""/>
              <a:defRPr/>
            </a:pPr>
            <a:r>
              <a:rPr lang="en-US" sz="2400" dirty="0" smtClean="0">
                <a:latin typeface="+mn-lt"/>
                <a:ea typeface="Tahoma" pitchFamily="34" charset="0"/>
                <a:cs typeface="Tahoma" pitchFamily="34" charset="0"/>
              </a:rPr>
              <a:t>Sample evidence includes:</a:t>
            </a:r>
          </a:p>
          <a:p>
            <a:pPr marL="1257300" lvl="2" indent="-342900">
              <a:spcBef>
                <a:spcPts val="1200"/>
              </a:spcBef>
              <a:spcAft>
                <a:spcPts val="1200"/>
              </a:spcAft>
              <a:buClr>
                <a:schemeClr val="accent1"/>
              </a:buClr>
              <a:buFont typeface="Wingdings 2" pitchFamily="18" charset="2"/>
              <a:buChar char=""/>
              <a:defRPr/>
            </a:pPr>
            <a:r>
              <a:rPr lang="en-US" sz="2400" dirty="0" smtClean="0">
                <a:latin typeface="+mn-lt"/>
                <a:ea typeface="Tahoma" pitchFamily="34" charset="0"/>
                <a:cs typeface="Tahoma" pitchFamily="34" charset="0"/>
              </a:rPr>
              <a:t>Completed observation forms from Unannounced Observation #1 and Announced Observations #s 1 and 2.</a:t>
            </a:r>
          </a:p>
          <a:p>
            <a:pPr marL="1257300" lvl="2" indent="-342900">
              <a:spcBef>
                <a:spcPts val="1200"/>
              </a:spcBef>
              <a:spcAft>
                <a:spcPts val="1200"/>
              </a:spcAft>
              <a:buClr>
                <a:schemeClr val="accent1"/>
              </a:buClr>
              <a:buFont typeface="Wingdings 2" pitchFamily="18" charset="2"/>
              <a:buChar char=""/>
              <a:defRPr/>
            </a:pPr>
            <a:r>
              <a:rPr lang="en-US" sz="2400" dirty="0" smtClean="0">
                <a:latin typeface="+mn-lt"/>
                <a:ea typeface="Tahoma" pitchFamily="34" charset="0"/>
                <a:cs typeface="Tahoma" pitchFamily="34" charset="0"/>
              </a:rPr>
              <a:t>Results from a measure of student learning.</a:t>
            </a:r>
          </a:p>
          <a:p>
            <a:pPr marL="1257300" lvl="2" indent="-342900">
              <a:spcBef>
                <a:spcPts val="1200"/>
              </a:spcBef>
              <a:spcAft>
                <a:spcPts val="1200"/>
              </a:spcAft>
              <a:buClr>
                <a:schemeClr val="accent1"/>
              </a:buClr>
              <a:buFont typeface="Wingdings 2" pitchFamily="18" charset="2"/>
              <a:buChar char=""/>
              <a:defRPr/>
            </a:pPr>
            <a:r>
              <a:rPr lang="en-US" sz="2400" dirty="0" smtClean="0">
                <a:latin typeface="+mn-lt"/>
                <a:ea typeface="Tahoma" pitchFamily="34" charset="0"/>
                <a:cs typeface="Tahoma" pitchFamily="34" charset="0"/>
              </a:rPr>
              <a:t>Student survey results.</a:t>
            </a:r>
          </a:p>
          <a:p>
            <a:pPr marL="1257300" lvl="2" indent="-342900">
              <a:spcBef>
                <a:spcPts val="1200"/>
              </a:spcBef>
              <a:spcAft>
                <a:spcPts val="1200"/>
              </a:spcAft>
              <a:buClr>
                <a:schemeClr val="accent1"/>
              </a:buClr>
              <a:buFont typeface="Wingdings 2" pitchFamily="18" charset="2"/>
              <a:buChar char=""/>
              <a:defRPr/>
            </a:pPr>
            <a:endParaRPr lang="en-US" sz="2400" dirty="0">
              <a:latin typeface="+mn-lt"/>
              <a:ea typeface="Tahoma" pitchFamily="34" charset="0"/>
              <a:cs typeface="Tahoma" pitchFamily="34" charset="0"/>
            </a:endParaRPr>
          </a:p>
          <a:p>
            <a:pPr marL="1257300" lvl="2" indent="-342900">
              <a:spcBef>
                <a:spcPts val="1200"/>
              </a:spcBef>
              <a:spcAft>
                <a:spcPts val="1200"/>
              </a:spcAft>
              <a:buClr>
                <a:schemeClr val="accent1"/>
              </a:buClr>
              <a:buFont typeface="Wingdings 2" pitchFamily="18" charset="2"/>
              <a:buChar char=""/>
              <a:defRPr/>
            </a:pPr>
            <a:endParaRPr lang="en-US" sz="2400" dirty="0">
              <a:latin typeface="+mn-lt"/>
              <a:ea typeface="Tahoma" pitchFamily="34" charset="0"/>
              <a:cs typeface="Tahoma" pitchFamily="34" charset="0"/>
            </a:endParaRPr>
          </a:p>
          <a:p>
            <a:pPr marL="1257300" lvl="2" indent="-342900">
              <a:spcBef>
                <a:spcPts val="1200"/>
              </a:spcBef>
              <a:spcAft>
                <a:spcPts val="1200"/>
              </a:spcAft>
              <a:buClr>
                <a:schemeClr val="accent1"/>
              </a:buClr>
              <a:buFont typeface="Wingdings 2" pitchFamily="18" charset="2"/>
              <a:buChar char=""/>
              <a:defRPr/>
            </a:pPr>
            <a:endParaRPr lang="en-US" sz="2400" dirty="0">
              <a:latin typeface="+mn-lt"/>
              <a:ea typeface="Tahoma" pitchFamily="34" charset="0"/>
              <a:cs typeface="Tahoma" pitchFamily="34" charset="0"/>
            </a:endParaRPr>
          </a:p>
          <a:p>
            <a:pPr marL="800100" lvl="1" indent="-342900">
              <a:spcBef>
                <a:spcPts val="1200"/>
              </a:spcBef>
              <a:spcAft>
                <a:spcPts val="1200"/>
              </a:spcAft>
              <a:buClr>
                <a:schemeClr val="accent1"/>
              </a:buClr>
              <a:buFont typeface="Wingdings 2" pitchFamily="18" charset="2"/>
              <a:buChar char=""/>
              <a:defRPr/>
            </a:pPr>
            <a:endParaRPr lang="en-US" sz="2400" dirty="0">
              <a:latin typeface="+mn-lt"/>
              <a:ea typeface="Tahoma" pitchFamily="34" charset="0"/>
              <a:cs typeface="Tahoma" pitchFamily="34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  <a:buClr>
                <a:schemeClr val="accent1"/>
              </a:buClr>
              <a:defRPr/>
            </a:pPr>
            <a:endParaRPr lang="en-US" sz="2400" dirty="0">
              <a:latin typeface="+mn-lt"/>
              <a:ea typeface="Tahoma" pitchFamily="34" charset="0"/>
              <a:cs typeface="Tahoma" pitchFamily="34" charset="0"/>
            </a:endParaRP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Clr>
                <a:schemeClr val="accent1"/>
              </a:buClr>
              <a:buFont typeface="Wingdings 2" pitchFamily="18" charset="2"/>
              <a:buChar char=""/>
              <a:defRPr/>
            </a:pPr>
            <a:endParaRPr lang="en-US" sz="2400" dirty="0">
              <a:latin typeface="+mn-lt"/>
              <a:ea typeface="Tahoma" pitchFamily="34" charset="0"/>
              <a:cs typeface="Tahoma" pitchFamily="34" charset="0"/>
            </a:endParaRPr>
          </a:p>
          <a:p>
            <a:pPr marL="800100" lvl="1" indent="-342900">
              <a:spcBef>
                <a:spcPts val="1200"/>
              </a:spcBef>
              <a:spcAft>
                <a:spcPts val="1200"/>
              </a:spcAft>
              <a:buClr>
                <a:schemeClr val="accent1"/>
              </a:buClr>
              <a:buFont typeface="Wingdings 2" pitchFamily="18" charset="2"/>
              <a:buChar char=""/>
              <a:defRPr/>
            </a:pPr>
            <a:endParaRPr lang="en-US" sz="2400" dirty="0">
              <a:latin typeface="+mn-lt"/>
              <a:ea typeface="Tahoma" pitchFamily="34" charset="0"/>
              <a:cs typeface="Tahoma" pitchFamily="34" charset="0"/>
            </a:endParaRP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Clr>
                <a:schemeClr val="accent1"/>
              </a:buClr>
              <a:buFont typeface="Wingdings 2" pitchFamily="18" charset="2"/>
              <a:buChar char=""/>
              <a:defRPr/>
            </a:pPr>
            <a:endParaRPr lang="en-US" sz="2400" dirty="0">
              <a:latin typeface="+mn-lt"/>
              <a:ea typeface="Tahoma" pitchFamily="34" charset="0"/>
              <a:cs typeface="Tahoma" pitchFamily="34" charset="0"/>
            </a:endParaRPr>
          </a:p>
          <a:p>
            <a:pPr marL="914400" lvl="1" indent="-457200">
              <a:spcBef>
                <a:spcPts val="1200"/>
              </a:spcBef>
              <a:spcAft>
                <a:spcPts val="1200"/>
              </a:spcAft>
              <a:buClr>
                <a:schemeClr val="accent1"/>
              </a:buClr>
              <a:buFont typeface="+mj-lt"/>
              <a:buAutoNum type="arabicPeriod"/>
              <a:defRPr/>
            </a:pPr>
            <a:endParaRPr lang="en-US" sz="2400" dirty="0">
              <a:latin typeface="+mn-lt"/>
              <a:ea typeface="Tahoma" pitchFamily="34" charset="0"/>
              <a:cs typeface="Tahoma" pitchFamily="34" charset="0"/>
            </a:endParaRPr>
          </a:p>
          <a:p>
            <a:pPr marL="742950" lvl="1" indent="-285750">
              <a:spcBef>
                <a:spcPts val="1200"/>
              </a:spcBef>
              <a:spcAft>
                <a:spcPts val="1200"/>
              </a:spcAft>
              <a:buClr>
                <a:schemeClr val="accent1"/>
              </a:buClr>
              <a:buFont typeface="Wingdings 2" pitchFamily="18" charset="2"/>
              <a:buChar char="ê"/>
              <a:defRPr/>
            </a:pPr>
            <a:endParaRPr lang="en-US" sz="2400" dirty="0">
              <a:latin typeface="+mn-lt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2" descr="Place Student Learning at the Center&#10;Promote Growth and Development&#10;Recognize Excellence&#10;Set a High Bar for Tenure&#10;Shorten Timelines for Improvement&#10;"/>
          <p:cNvSpPr>
            <a:spLocks noGrp="1"/>
          </p:cNvSpPr>
          <p:nvPr>
            <p:ph idx="1"/>
          </p:nvPr>
        </p:nvSpPr>
        <p:spPr>
          <a:xfrm>
            <a:off x="609600" y="1066800"/>
            <a:ext cx="7924800" cy="914400"/>
          </a:xfrm>
        </p:spPr>
        <p:txBody>
          <a:bodyPr/>
          <a:lstStyle/>
          <a:p>
            <a:pPr eaLnBrk="1" hangingPunct="1">
              <a:spcBef>
                <a:spcPts val="1200"/>
              </a:spcBef>
              <a:spcAft>
                <a:spcPts val="1200"/>
              </a:spcAft>
              <a:defRPr/>
            </a:pPr>
            <a:endParaRPr lang="en-US" dirty="0" smtClean="0"/>
          </a:p>
          <a:p>
            <a:pPr marL="914400" lvl="1" indent="-457200" eaLnBrk="1" hangingPunct="1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  <a:defRPr/>
            </a:pPr>
            <a:endParaRPr lang="en-US" dirty="0" smtClean="0"/>
          </a:p>
          <a:p>
            <a:pPr lvl="1" eaLnBrk="1" hangingPunct="1">
              <a:spcBef>
                <a:spcPts val="1200"/>
              </a:spcBef>
              <a:spcAft>
                <a:spcPts val="1200"/>
              </a:spcAft>
              <a:defRPr/>
            </a:pPr>
            <a:endParaRPr lang="en-US" dirty="0" smtClean="0"/>
          </a:p>
        </p:txBody>
      </p:sp>
      <p:cxnSp>
        <p:nvCxnSpPr>
          <p:cNvPr id="4" name="Straight Connector 3" descr="orange line"/>
          <p:cNvCxnSpPr/>
          <p:nvPr/>
        </p:nvCxnSpPr>
        <p:spPr>
          <a:xfrm>
            <a:off x="300038" y="762000"/>
            <a:ext cx="85344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itle 1" descr="Priorities of the Evaluation Framework&#10;"/>
          <p:cNvSpPr txBox="1">
            <a:spLocks/>
          </p:cNvSpPr>
          <p:nvPr/>
        </p:nvSpPr>
        <p:spPr bwMode="auto">
          <a:xfrm>
            <a:off x="381000" y="76200"/>
            <a:ext cx="8305800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3200" b="1" dirty="0">
                <a:latin typeface="+mn-lt"/>
                <a:ea typeface="+mj-ea"/>
                <a:cs typeface="+mj-cs"/>
              </a:rPr>
              <a:t>Formative Assessment Simulation</a:t>
            </a:r>
          </a:p>
        </p:txBody>
      </p:sp>
      <p:sp>
        <p:nvSpPr>
          <p:cNvPr id="10" name="Content Placeholder 2" descr="Place Student Learning at the Center&#10;Promote Growth and Development&#10;Recognize Excellence&#10;Set a High Bar for Tenure&#10;Shorten Timelines for Improvement&#10;"/>
          <p:cNvSpPr txBox="1">
            <a:spLocks/>
          </p:cNvSpPr>
          <p:nvPr/>
        </p:nvSpPr>
        <p:spPr bwMode="auto">
          <a:xfrm>
            <a:off x="457200" y="1219200"/>
            <a:ext cx="8229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 fontScale="77500" lnSpcReduction="20000"/>
          </a:bodyPr>
          <a:lstStyle/>
          <a:p>
            <a:pPr marL="342900" indent="-342900">
              <a:spcBef>
                <a:spcPts val="1200"/>
              </a:spcBef>
              <a:spcAft>
                <a:spcPts val="1200"/>
              </a:spcAft>
              <a:buClr>
                <a:schemeClr val="accent1"/>
              </a:buClr>
              <a:buFont typeface="Wingdings 2" pitchFamily="18" charset="2"/>
              <a:buChar char=""/>
              <a:defRPr/>
            </a:pPr>
            <a:r>
              <a:rPr lang="en-US" sz="2400" dirty="0">
                <a:latin typeface="+mn-lt"/>
                <a:ea typeface="Tahoma" pitchFamily="34" charset="0"/>
                <a:cs typeface="Tahoma" pitchFamily="34" charset="0"/>
              </a:rPr>
              <a:t>With a partner:</a:t>
            </a:r>
          </a:p>
          <a:p>
            <a:pPr marL="800100" lvl="1" indent="-342900">
              <a:spcBef>
                <a:spcPts val="1200"/>
              </a:spcBef>
              <a:spcAft>
                <a:spcPts val="1200"/>
              </a:spcAft>
              <a:buClr>
                <a:schemeClr val="accent1"/>
              </a:buClr>
              <a:buFont typeface="Wingdings 2" pitchFamily="18" charset="2"/>
              <a:buChar char=""/>
              <a:defRPr/>
            </a:pPr>
            <a:r>
              <a:rPr lang="en-US" sz="2400" dirty="0">
                <a:latin typeface="+mn-lt"/>
                <a:ea typeface="Tahoma" pitchFamily="34" charset="0"/>
                <a:cs typeface="Tahoma" pitchFamily="34" charset="0"/>
              </a:rPr>
              <a:t>Simulate PS and SP calibration of ratings.</a:t>
            </a:r>
          </a:p>
          <a:p>
            <a:pPr marL="1257300" lvl="2" indent="-342900">
              <a:spcBef>
                <a:spcPts val="1200"/>
              </a:spcBef>
              <a:spcAft>
                <a:spcPts val="1200"/>
              </a:spcAft>
              <a:buClr>
                <a:schemeClr val="accent1"/>
              </a:buClr>
              <a:buFont typeface="Wingdings 2" pitchFamily="18" charset="2"/>
              <a:buChar char=""/>
              <a:defRPr/>
            </a:pPr>
            <a:r>
              <a:rPr lang="en-US" sz="2400" dirty="0">
                <a:latin typeface="+mn-lt"/>
                <a:ea typeface="Tahoma" pitchFamily="34" charset="0"/>
                <a:cs typeface="Tahoma" pitchFamily="34" charset="0"/>
              </a:rPr>
              <a:t>Each person shares his/her rating and rationale for each dimension of both elements.</a:t>
            </a:r>
          </a:p>
          <a:p>
            <a:pPr marL="1257300" lvl="2" indent="-342900">
              <a:spcBef>
                <a:spcPts val="1200"/>
              </a:spcBef>
              <a:spcAft>
                <a:spcPts val="1200"/>
              </a:spcAft>
              <a:buClr>
                <a:schemeClr val="accent1"/>
              </a:buClr>
              <a:buFont typeface="Wingdings 2" pitchFamily="18" charset="2"/>
              <a:buChar char=""/>
              <a:defRPr/>
            </a:pPr>
            <a:r>
              <a:rPr lang="en-US" sz="2400" dirty="0">
                <a:latin typeface="+mn-lt"/>
                <a:ea typeface="Tahoma" pitchFamily="34" charset="0"/>
                <a:cs typeface="Tahoma" pitchFamily="34" charset="0"/>
              </a:rPr>
              <a:t>Where ratings match, co-author and chart an evidence statement. </a:t>
            </a:r>
          </a:p>
          <a:p>
            <a:pPr marL="1257300" lvl="2" indent="-342900">
              <a:spcBef>
                <a:spcPts val="1200"/>
              </a:spcBef>
              <a:spcAft>
                <a:spcPts val="1200"/>
              </a:spcAft>
              <a:buClr>
                <a:schemeClr val="accent1"/>
              </a:buClr>
              <a:buFont typeface="Wingdings 2" pitchFamily="18" charset="2"/>
              <a:buChar char=""/>
              <a:defRPr/>
            </a:pPr>
            <a:r>
              <a:rPr lang="en-US" sz="2400" dirty="0">
                <a:latin typeface="+mn-lt"/>
                <a:ea typeface="Tahoma" pitchFamily="34" charset="0"/>
                <a:cs typeface="Tahoma" pitchFamily="34" charset="0"/>
              </a:rPr>
              <a:t>Where ratings are discrepant, revisit the performance descriptors and the evidence together. </a:t>
            </a:r>
          </a:p>
          <a:p>
            <a:pPr marL="1714500" lvl="3" indent="-342900">
              <a:spcBef>
                <a:spcPts val="1200"/>
              </a:spcBef>
              <a:spcAft>
                <a:spcPts val="1200"/>
              </a:spcAft>
              <a:buClr>
                <a:schemeClr val="accent1"/>
              </a:buClr>
              <a:buFont typeface="Wingdings 2" pitchFamily="18" charset="2"/>
              <a:buChar char=""/>
              <a:defRPr/>
            </a:pPr>
            <a:r>
              <a:rPr lang="en-US" sz="2400" dirty="0">
                <a:latin typeface="+mn-lt"/>
                <a:ea typeface="Tahoma" pitchFamily="34" charset="0"/>
                <a:cs typeface="Tahoma" pitchFamily="34" charset="0"/>
              </a:rPr>
              <a:t>If consensus is reached, co-author and chart an evidence statement.</a:t>
            </a:r>
          </a:p>
          <a:p>
            <a:pPr marL="1714500" lvl="3" indent="-342900">
              <a:spcBef>
                <a:spcPts val="1200"/>
              </a:spcBef>
              <a:spcAft>
                <a:spcPts val="1200"/>
              </a:spcAft>
              <a:buClr>
                <a:schemeClr val="accent1"/>
              </a:buClr>
              <a:buFont typeface="Wingdings 2" pitchFamily="18" charset="2"/>
              <a:buChar char=""/>
              <a:defRPr/>
            </a:pPr>
            <a:r>
              <a:rPr lang="en-US" sz="2400" dirty="0">
                <a:latin typeface="+mn-lt"/>
                <a:ea typeface="Tahoma" pitchFamily="34" charset="0"/>
                <a:cs typeface="Tahoma" pitchFamily="34" charset="0"/>
              </a:rPr>
              <a:t>If consensus cannot be reached, chart both ratings and two separate evidence statements.</a:t>
            </a:r>
          </a:p>
          <a:p>
            <a:pPr marL="800100" lvl="1" indent="-342900">
              <a:spcBef>
                <a:spcPts val="1200"/>
              </a:spcBef>
              <a:spcAft>
                <a:spcPts val="1200"/>
              </a:spcAft>
              <a:buClr>
                <a:schemeClr val="accent1"/>
              </a:buClr>
              <a:buFont typeface="Wingdings 2" pitchFamily="18" charset="2"/>
              <a:buChar char=""/>
              <a:defRPr/>
            </a:pPr>
            <a:endParaRPr lang="en-US" sz="2400" dirty="0">
              <a:latin typeface="+mn-lt"/>
              <a:ea typeface="Tahoma" pitchFamily="34" charset="0"/>
              <a:cs typeface="Tahoma" pitchFamily="34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  <a:buClr>
                <a:schemeClr val="accent1"/>
              </a:buClr>
              <a:defRPr/>
            </a:pPr>
            <a:endParaRPr lang="en-US" sz="2400" dirty="0">
              <a:latin typeface="+mn-lt"/>
              <a:ea typeface="Tahoma" pitchFamily="34" charset="0"/>
              <a:cs typeface="Tahoma" pitchFamily="34" charset="0"/>
            </a:endParaRP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Clr>
                <a:schemeClr val="accent1"/>
              </a:buClr>
              <a:buFont typeface="Wingdings 2" pitchFamily="18" charset="2"/>
              <a:buChar char=""/>
              <a:defRPr/>
            </a:pPr>
            <a:endParaRPr lang="en-US" sz="2400" dirty="0">
              <a:latin typeface="+mn-lt"/>
              <a:ea typeface="Tahoma" pitchFamily="34" charset="0"/>
              <a:cs typeface="Tahoma" pitchFamily="34" charset="0"/>
            </a:endParaRPr>
          </a:p>
          <a:p>
            <a:pPr marL="800100" lvl="1" indent="-342900">
              <a:spcBef>
                <a:spcPts val="1200"/>
              </a:spcBef>
              <a:spcAft>
                <a:spcPts val="1200"/>
              </a:spcAft>
              <a:buClr>
                <a:schemeClr val="accent1"/>
              </a:buClr>
              <a:buFont typeface="Wingdings 2" pitchFamily="18" charset="2"/>
              <a:buChar char=""/>
              <a:defRPr/>
            </a:pPr>
            <a:endParaRPr lang="en-US" sz="2400" dirty="0">
              <a:latin typeface="+mn-lt"/>
              <a:ea typeface="Tahoma" pitchFamily="34" charset="0"/>
              <a:cs typeface="Tahoma" pitchFamily="34" charset="0"/>
            </a:endParaRP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Clr>
                <a:schemeClr val="accent1"/>
              </a:buClr>
              <a:buFont typeface="Wingdings 2" pitchFamily="18" charset="2"/>
              <a:buChar char=""/>
              <a:defRPr/>
            </a:pPr>
            <a:endParaRPr lang="en-US" sz="2400" dirty="0">
              <a:latin typeface="+mn-lt"/>
              <a:ea typeface="Tahoma" pitchFamily="34" charset="0"/>
              <a:cs typeface="Tahoma" pitchFamily="34" charset="0"/>
            </a:endParaRPr>
          </a:p>
          <a:p>
            <a:pPr marL="914400" lvl="1" indent="-457200">
              <a:spcBef>
                <a:spcPts val="1200"/>
              </a:spcBef>
              <a:spcAft>
                <a:spcPts val="1200"/>
              </a:spcAft>
              <a:buClr>
                <a:schemeClr val="accent1"/>
              </a:buClr>
              <a:buFont typeface="+mj-lt"/>
              <a:buAutoNum type="arabicPeriod"/>
              <a:defRPr/>
            </a:pPr>
            <a:endParaRPr lang="en-US" sz="2400" dirty="0">
              <a:latin typeface="+mn-lt"/>
              <a:ea typeface="Tahoma" pitchFamily="34" charset="0"/>
              <a:cs typeface="Tahoma" pitchFamily="34" charset="0"/>
            </a:endParaRPr>
          </a:p>
          <a:p>
            <a:pPr marL="742950" lvl="1" indent="-285750">
              <a:spcBef>
                <a:spcPts val="1200"/>
              </a:spcBef>
              <a:spcAft>
                <a:spcPts val="1200"/>
              </a:spcAft>
              <a:buClr>
                <a:schemeClr val="accent1"/>
              </a:buClr>
              <a:buFont typeface="Wingdings 2" pitchFamily="18" charset="2"/>
              <a:buChar char="ê"/>
              <a:defRPr/>
            </a:pPr>
            <a:endParaRPr lang="en-US" sz="2400" dirty="0">
              <a:latin typeface="+mn-lt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Warming Up	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685800" y="5105400"/>
            <a:ext cx="6781800" cy="685800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2" descr="Place Student Learning at the Center&#10;Promote Growth and Development&#10;Recognize Excellence&#10;Set a High Bar for Tenure&#10;Shorten Timelines for Improvement&#10;"/>
          <p:cNvSpPr>
            <a:spLocks noGrp="1"/>
          </p:cNvSpPr>
          <p:nvPr>
            <p:ph idx="1"/>
          </p:nvPr>
        </p:nvSpPr>
        <p:spPr>
          <a:xfrm>
            <a:off x="609600" y="1066800"/>
            <a:ext cx="7924800" cy="914400"/>
          </a:xfrm>
        </p:spPr>
        <p:txBody>
          <a:bodyPr/>
          <a:lstStyle/>
          <a:p>
            <a:pPr eaLnBrk="1" hangingPunct="1">
              <a:spcBef>
                <a:spcPts val="1200"/>
              </a:spcBef>
              <a:spcAft>
                <a:spcPts val="1200"/>
              </a:spcAft>
              <a:defRPr/>
            </a:pPr>
            <a:endParaRPr lang="en-US" dirty="0" smtClean="0"/>
          </a:p>
          <a:p>
            <a:pPr marL="914400" lvl="1" indent="-457200" eaLnBrk="1" hangingPunct="1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  <a:defRPr/>
            </a:pPr>
            <a:endParaRPr lang="en-US" dirty="0" smtClean="0"/>
          </a:p>
          <a:p>
            <a:pPr lvl="1" eaLnBrk="1" hangingPunct="1">
              <a:spcBef>
                <a:spcPts val="1200"/>
              </a:spcBef>
              <a:spcAft>
                <a:spcPts val="1200"/>
              </a:spcAft>
              <a:defRPr/>
            </a:pPr>
            <a:endParaRPr lang="en-US" dirty="0" smtClean="0"/>
          </a:p>
        </p:txBody>
      </p:sp>
      <p:cxnSp>
        <p:nvCxnSpPr>
          <p:cNvPr id="4" name="Straight Connector 3" descr="orange line"/>
          <p:cNvCxnSpPr/>
          <p:nvPr/>
        </p:nvCxnSpPr>
        <p:spPr>
          <a:xfrm>
            <a:off x="300038" y="762000"/>
            <a:ext cx="85344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itle 1" descr="Priorities of the Evaluation Framework&#10;"/>
          <p:cNvSpPr txBox="1">
            <a:spLocks/>
          </p:cNvSpPr>
          <p:nvPr/>
        </p:nvSpPr>
        <p:spPr bwMode="auto">
          <a:xfrm>
            <a:off x="381000" y="76200"/>
            <a:ext cx="8305800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3200" b="1" dirty="0">
                <a:latin typeface="+mn-lt"/>
                <a:ea typeface="+mj-ea"/>
                <a:cs typeface="+mj-cs"/>
              </a:rPr>
              <a:t>Formative Assessment Simulation</a:t>
            </a:r>
          </a:p>
        </p:txBody>
      </p:sp>
      <p:sp>
        <p:nvSpPr>
          <p:cNvPr id="10" name="Content Placeholder 2" descr="Place Student Learning at the Center&#10;Promote Growth and Development&#10;Recognize Excellence&#10;Set a High Bar for Tenure&#10;Shorten Timelines for Improvement&#10;"/>
          <p:cNvSpPr txBox="1">
            <a:spLocks/>
          </p:cNvSpPr>
          <p:nvPr/>
        </p:nvSpPr>
        <p:spPr bwMode="auto">
          <a:xfrm>
            <a:off x="457200" y="1219200"/>
            <a:ext cx="82296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 fontScale="85000" lnSpcReduction="10000"/>
          </a:bodyPr>
          <a:lstStyle/>
          <a:p>
            <a:pPr marL="342900" indent="-342900">
              <a:spcBef>
                <a:spcPts val="1200"/>
              </a:spcBef>
              <a:spcAft>
                <a:spcPts val="1200"/>
              </a:spcAft>
              <a:buClr>
                <a:schemeClr val="accent1"/>
              </a:buClr>
              <a:buFont typeface="Wingdings 2" pitchFamily="18" charset="2"/>
              <a:buChar char=""/>
              <a:defRPr/>
            </a:pPr>
            <a:r>
              <a:rPr lang="en-US" sz="2400" dirty="0">
                <a:latin typeface="+mn-lt"/>
                <a:ea typeface="Tahoma" pitchFamily="34" charset="0"/>
                <a:cs typeface="Tahoma" pitchFamily="34" charset="0"/>
              </a:rPr>
              <a:t>As a whole group:</a:t>
            </a:r>
          </a:p>
          <a:p>
            <a:pPr marL="800100" lvl="1" indent="-342900">
              <a:spcBef>
                <a:spcPts val="1200"/>
              </a:spcBef>
              <a:spcAft>
                <a:spcPts val="1200"/>
              </a:spcAft>
              <a:buClr>
                <a:schemeClr val="accent1"/>
              </a:buClr>
              <a:buFont typeface="Wingdings 2" pitchFamily="18" charset="2"/>
              <a:buChar char=""/>
              <a:defRPr/>
            </a:pPr>
            <a:r>
              <a:rPr lang="en-US" sz="2400" dirty="0">
                <a:latin typeface="+mn-lt"/>
                <a:ea typeface="Tahoma" pitchFamily="34" charset="0"/>
                <a:cs typeface="Tahoma" pitchFamily="34" charset="0"/>
              </a:rPr>
              <a:t>Listen to each pair share out its ratings and evidence statements.</a:t>
            </a:r>
          </a:p>
          <a:p>
            <a:pPr marL="800100" lvl="1" indent="-342900">
              <a:spcBef>
                <a:spcPts val="1200"/>
              </a:spcBef>
              <a:spcAft>
                <a:spcPts val="1200"/>
              </a:spcAft>
              <a:buClr>
                <a:schemeClr val="accent1"/>
              </a:buClr>
              <a:buFont typeface="Wingdings 2" pitchFamily="18" charset="2"/>
              <a:buChar char=""/>
              <a:defRPr/>
            </a:pPr>
            <a:r>
              <a:rPr lang="en-US" sz="2400" dirty="0">
                <a:latin typeface="+mn-lt"/>
                <a:ea typeface="Tahoma" pitchFamily="34" charset="0"/>
                <a:cs typeface="Tahoma" pitchFamily="34" charset="0"/>
              </a:rPr>
              <a:t>Note where ratings:</a:t>
            </a:r>
          </a:p>
          <a:p>
            <a:pPr marL="1257300" lvl="2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Wingdings 2" pitchFamily="18" charset="2"/>
              <a:buChar char=""/>
              <a:defRPr/>
            </a:pPr>
            <a:r>
              <a:rPr lang="en-US" sz="2400" dirty="0">
                <a:latin typeface="+mn-lt"/>
                <a:ea typeface="Tahoma" pitchFamily="34" charset="0"/>
                <a:cs typeface="Tahoma" pitchFamily="34" charset="0"/>
              </a:rPr>
              <a:t>Matched.</a:t>
            </a:r>
          </a:p>
          <a:p>
            <a:pPr marL="1257300" lvl="2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Wingdings 2" pitchFamily="18" charset="2"/>
              <a:buChar char=""/>
              <a:defRPr/>
            </a:pPr>
            <a:r>
              <a:rPr lang="en-US" sz="2400" dirty="0">
                <a:latin typeface="+mn-lt"/>
                <a:ea typeface="Tahoma" pitchFamily="34" charset="0"/>
                <a:cs typeface="Tahoma" pitchFamily="34" charset="0"/>
              </a:rPr>
              <a:t>Were discrepant, but resolved.</a:t>
            </a:r>
          </a:p>
          <a:p>
            <a:pPr marL="1257300" lvl="2" indent="-342900"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  <a:buFont typeface="Wingdings 2" pitchFamily="18" charset="2"/>
              <a:buChar char=""/>
              <a:defRPr/>
            </a:pPr>
            <a:r>
              <a:rPr lang="en-US" sz="2400" dirty="0">
                <a:latin typeface="+mn-lt"/>
                <a:ea typeface="Tahoma" pitchFamily="34" charset="0"/>
                <a:cs typeface="Tahoma" pitchFamily="34" charset="0"/>
              </a:rPr>
              <a:t>Were discrepant, and not resolved.</a:t>
            </a:r>
          </a:p>
          <a:p>
            <a:pPr marL="800100" lvl="1" indent="-342900">
              <a:spcBef>
                <a:spcPts val="1200"/>
              </a:spcBef>
              <a:spcAft>
                <a:spcPts val="1200"/>
              </a:spcAft>
              <a:buClr>
                <a:schemeClr val="accent1"/>
              </a:buClr>
              <a:buFont typeface="Wingdings 2" pitchFamily="18" charset="2"/>
              <a:buChar char=""/>
              <a:defRPr/>
            </a:pPr>
            <a:r>
              <a:rPr lang="en-US" sz="2400" dirty="0">
                <a:latin typeface="+mn-lt"/>
                <a:ea typeface="Tahoma" pitchFamily="34" charset="0"/>
                <a:cs typeface="Tahoma" pitchFamily="34" charset="0"/>
              </a:rPr>
              <a:t>Zoom in on the 2-3 ratings that resulted in the most matches. Discuss what about the evidence was likely responsible for the high degree of consensus.</a:t>
            </a:r>
          </a:p>
          <a:p>
            <a:pPr marL="800100" lvl="1" indent="-342900">
              <a:spcBef>
                <a:spcPts val="1200"/>
              </a:spcBef>
              <a:spcAft>
                <a:spcPts val="1200"/>
              </a:spcAft>
              <a:buClr>
                <a:schemeClr val="accent1"/>
              </a:buClr>
              <a:buFont typeface="Wingdings 2" pitchFamily="18" charset="2"/>
              <a:buChar char=""/>
              <a:defRPr/>
            </a:pPr>
            <a:r>
              <a:rPr lang="en-US" sz="2400" dirty="0">
                <a:latin typeface="+mn-lt"/>
                <a:ea typeface="Tahoma" pitchFamily="34" charset="0"/>
                <a:cs typeface="Tahoma" pitchFamily="34" charset="0"/>
              </a:rPr>
              <a:t>Now discuss the 2-3 ratings that resulted in the highest number of discrepancies. Discuss whether the discrepancies are the result of differences in judgment </a:t>
            </a:r>
            <a:r>
              <a:rPr lang="en-US" sz="2400" i="1" dirty="0">
                <a:latin typeface="+mn-lt"/>
                <a:ea typeface="Tahoma" pitchFamily="34" charset="0"/>
                <a:cs typeface="Tahoma" pitchFamily="34" charset="0"/>
              </a:rPr>
              <a:t>or </a:t>
            </a:r>
            <a:r>
              <a:rPr lang="en-US" sz="2400" dirty="0">
                <a:latin typeface="+mn-lt"/>
                <a:ea typeface="Tahoma" pitchFamily="34" charset="0"/>
                <a:cs typeface="Tahoma" pitchFamily="34" charset="0"/>
              </a:rPr>
              <a:t>the product of insufficient evidence? </a:t>
            </a:r>
          </a:p>
          <a:p>
            <a:pPr marL="914400" lvl="1" indent="-457200">
              <a:spcBef>
                <a:spcPts val="1200"/>
              </a:spcBef>
              <a:spcAft>
                <a:spcPts val="1200"/>
              </a:spcAft>
              <a:buClr>
                <a:schemeClr val="accent1"/>
              </a:buClr>
              <a:buFont typeface="+mj-lt"/>
              <a:buAutoNum type="arabicPeriod"/>
              <a:defRPr/>
            </a:pPr>
            <a:endParaRPr lang="en-US" sz="2400" dirty="0">
              <a:latin typeface="+mn-lt"/>
              <a:ea typeface="Tahoma" pitchFamily="34" charset="0"/>
              <a:cs typeface="Tahoma" pitchFamily="34" charset="0"/>
            </a:endParaRPr>
          </a:p>
          <a:p>
            <a:pPr lvl="1">
              <a:spcBef>
                <a:spcPts val="1200"/>
              </a:spcBef>
              <a:spcAft>
                <a:spcPts val="1200"/>
              </a:spcAft>
              <a:buClr>
                <a:schemeClr val="accent1"/>
              </a:buClr>
              <a:defRPr/>
            </a:pPr>
            <a:endParaRPr lang="en-US" sz="2400" dirty="0">
              <a:latin typeface="+mn-lt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Calibrating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685800" y="5105400"/>
            <a:ext cx="6781800" cy="685800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2" descr="Place Student Learning at the Center&#10;Promote Growth and Development&#10;Recognize Excellence&#10;Set a High Bar for Tenure&#10;Shorten Timelines for Improvement&#10;"/>
          <p:cNvSpPr>
            <a:spLocks noGrp="1"/>
          </p:cNvSpPr>
          <p:nvPr>
            <p:ph idx="1"/>
          </p:nvPr>
        </p:nvSpPr>
        <p:spPr>
          <a:xfrm>
            <a:off x="457200" y="1066800"/>
            <a:ext cx="8305800" cy="5105400"/>
          </a:xfrm>
        </p:spPr>
        <p:txBody>
          <a:bodyPr>
            <a:normAutofit/>
          </a:bodyPr>
          <a:lstStyle/>
          <a:p>
            <a:pPr marL="457200" indent="-457200" eaLnBrk="1" hangingPunct="1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2800" dirty="0" smtClean="0"/>
              <a:t>Calibration is the result of ongoing, frequent collaboration of groups of educators to:</a:t>
            </a:r>
          </a:p>
          <a:p>
            <a:pPr marL="514350" indent="-514350" eaLnBrk="1" hangingPunct="1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dirty="0" smtClean="0"/>
              <a:t>Come to a common, shared understanding of what practice looks like at different performance levels and </a:t>
            </a:r>
          </a:p>
          <a:p>
            <a:pPr marL="514350" indent="-514350" eaLnBrk="1" hangingPunct="1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dirty="0" smtClean="0"/>
              <a:t>Establish and maintain consistency in aspects of the evaluation process including analyzing evidence, providing feedback, and using professional judgment to determine ratings</a:t>
            </a:r>
          </a:p>
        </p:txBody>
      </p:sp>
      <p:cxnSp>
        <p:nvCxnSpPr>
          <p:cNvPr id="4" name="Straight Connector 3" descr="orange line"/>
          <p:cNvCxnSpPr/>
          <p:nvPr/>
        </p:nvCxnSpPr>
        <p:spPr>
          <a:xfrm>
            <a:off x="300038" y="762000"/>
            <a:ext cx="85344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1" descr="Priorities of the Evaluation Framework&#10;"/>
          <p:cNvSpPr txBox="1">
            <a:spLocks/>
          </p:cNvSpPr>
          <p:nvPr/>
        </p:nvSpPr>
        <p:spPr bwMode="auto">
          <a:xfrm>
            <a:off x="609600" y="152400"/>
            <a:ext cx="7924800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3600" b="1" dirty="0">
                <a:latin typeface="+mn-lt"/>
                <a:ea typeface="+mj-ea"/>
                <a:cs typeface="+mj-cs"/>
              </a:rPr>
              <a:t>Assessor Calibration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2" descr="Place Student Learning at the Center&#10;Promote Growth and Development&#10;Recognize Excellence&#10;Set a High Bar for Tenure&#10;Shorten Timelines for Improvement&#10;"/>
          <p:cNvSpPr>
            <a:spLocks noGrp="1"/>
          </p:cNvSpPr>
          <p:nvPr>
            <p:ph idx="1"/>
          </p:nvPr>
        </p:nvSpPr>
        <p:spPr>
          <a:xfrm>
            <a:off x="457200" y="1066800"/>
            <a:ext cx="8305800" cy="5105400"/>
          </a:xfrm>
        </p:spPr>
        <p:txBody>
          <a:bodyPr/>
          <a:lstStyle/>
          <a:p>
            <a:pPr marL="457200" indent="-457200" eaLnBrk="1" hangingPunct="1">
              <a:spcBef>
                <a:spcPct val="0"/>
              </a:spcBef>
              <a:spcAft>
                <a:spcPts val="600"/>
              </a:spcAft>
            </a:pPr>
            <a:r>
              <a:rPr lang="en-US" sz="2800" dirty="0" smtClean="0"/>
              <a:t>Calibration between program supervisors and supervising practitioners, which we just simulated in pairs, is essential in CAP to provide candidates with consistent feedback.</a:t>
            </a:r>
          </a:p>
          <a:p>
            <a:pPr marL="457200" indent="-457200" eaLnBrk="1" hangingPunct="1">
              <a:spcBef>
                <a:spcPct val="0"/>
              </a:spcBef>
              <a:spcAft>
                <a:spcPts val="600"/>
              </a:spcAft>
            </a:pPr>
            <a:r>
              <a:rPr lang="en-US" sz="2800" dirty="0" smtClean="0"/>
              <a:t>Calibration across all program supervisors at a preparation program is also important to establishing a common set of expectations for teacher candidates. Let’s practice that now as a group.</a:t>
            </a:r>
          </a:p>
        </p:txBody>
      </p:sp>
      <p:cxnSp>
        <p:nvCxnSpPr>
          <p:cNvPr id="4" name="Straight Connector 3" descr="orange line"/>
          <p:cNvCxnSpPr/>
          <p:nvPr/>
        </p:nvCxnSpPr>
        <p:spPr>
          <a:xfrm>
            <a:off x="300038" y="762000"/>
            <a:ext cx="85344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1" descr="Priorities of the Evaluation Framework&#10;"/>
          <p:cNvSpPr txBox="1">
            <a:spLocks/>
          </p:cNvSpPr>
          <p:nvPr/>
        </p:nvSpPr>
        <p:spPr bwMode="auto">
          <a:xfrm>
            <a:off x="609600" y="152400"/>
            <a:ext cx="7924800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3600" b="1" dirty="0">
                <a:latin typeface="+mn-lt"/>
                <a:ea typeface="+mj-ea"/>
                <a:cs typeface="+mj-cs"/>
              </a:rPr>
              <a:t>Assessor Calibration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2" descr="Place Student Learning at the Center&#10;Promote Growth and Development&#10;Recognize Excellence&#10;Set a High Bar for Tenure&#10;Shorten Timelines for Improvement&#10;"/>
          <p:cNvSpPr>
            <a:spLocks noGrp="1"/>
          </p:cNvSpPr>
          <p:nvPr>
            <p:ph idx="1"/>
          </p:nvPr>
        </p:nvSpPr>
        <p:spPr>
          <a:xfrm>
            <a:off x="609600" y="1066800"/>
            <a:ext cx="7924800" cy="914400"/>
          </a:xfrm>
        </p:spPr>
        <p:txBody>
          <a:bodyPr/>
          <a:lstStyle/>
          <a:p>
            <a:pPr eaLnBrk="1" hangingPunct="1">
              <a:spcBef>
                <a:spcPts val="1200"/>
              </a:spcBef>
              <a:spcAft>
                <a:spcPts val="1200"/>
              </a:spcAft>
              <a:defRPr/>
            </a:pPr>
            <a:endParaRPr lang="en-US" dirty="0" smtClean="0"/>
          </a:p>
          <a:p>
            <a:pPr marL="914400" lvl="1" indent="-457200" eaLnBrk="1" hangingPunct="1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  <a:defRPr/>
            </a:pPr>
            <a:endParaRPr lang="en-US" dirty="0" smtClean="0"/>
          </a:p>
          <a:p>
            <a:pPr lvl="1" eaLnBrk="1" hangingPunct="1">
              <a:spcBef>
                <a:spcPts val="1200"/>
              </a:spcBef>
              <a:spcAft>
                <a:spcPts val="1200"/>
              </a:spcAft>
              <a:defRPr/>
            </a:pPr>
            <a:endParaRPr lang="en-US" dirty="0" smtClean="0"/>
          </a:p>
        </p:txBody>
      </p:sp>
      <p:cxnSp>
        <p:nvCxnSpPr>
          <p:cNvPr id="4" name="Straight Connector 3" descr="orange line"/>
          <p:cNvCxnSpPr/>
          <p:nvPr/>
        </p:nvCxnSpPr>
        <p:spPr>
          <a:xfrm>
            <a:off x="300038" y="762000"/>
            <a:ext cx="85344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itle 1" descr="Priorities of the Evaluation Framework&#10;"/>
          <p:cNvSpPr txBox="1">
            <a:spLocks/>
          </p:cNvSpPr>
          <p:nvPr/>
        </p:nvSpPr>
        <p:spPr bwMode="auto">
          <a:xfrm>
            <a:off x="381000" y="76200"/>
            <a:ext cx="8305800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3200" b="1" dirty="0">
                <a:latin typeface="+mn-lt"/>
                <a:ea typeface="+mj-ea"/>
                <a:cs typeface="+mj-cs"/>
              </a:rPr>
              <a:t>Summative Assessment Simulation</a:t>
            </a:r>
          </a:p>
        </p:txBody>
      </p:sp>
      <p:sp>
        <p:nvSpPr>
          <p:cNvPr id="10" name="Content Placeholder 2" descr="Place Student Learning at the Center&#10;Promote Growth and Development&#10;Recognize Excellence&#10;Set a High Bar for Tenure&#10;Shorten Timelines for Improvement&#10;"/>
          <p:cNvSpPr txBox="1">
            <a:spLocks/>
          </p:cNvSpPr>
          <p:nvPr/>
        </p:nvSpPr>
        <p:spPr bwMode="auto">
          <a:xfrm>
            <a:off x="457200" y="1219200"/>
            <a:ext cx="82296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 fontScale="92500" lnSpcReduction="20000"/>
          </a:bodyPr>
          <a:lstStyle/>
          <a:p>
            <a:pPr marL="342900" indent="-342900">
              <a:spcBef>
                <a:spcPts val="1200"/>
              </a:spcBef>
              <a:spcAft>
                <a:spcPts val="1200"/>
              </a:spcAft>
              <a:buClr>
                <a:schemeClr val="accent1"/>
              </a:buClr>
              <a:buFont typeface="Wingdings 2" pitchFamily="18" charset="2"/>
              <a:buChar char=""/>
              <a:defRPr/>
            </a:pPr>
            <a:r>
              <a:rPr lang="en-US" sz="2400" dirty="0">
                <a:latin typeface="+mn-lt"/>
                <a:ea typeface="Tahoma" pitchFamily="34" charset="0"/>
                <a:cs typeface="Tahoma" pitchFamily="34" charset="0"/>
              </a:rPr>
              <a:t>On your own:</a:t>
            </a:r>
          </a:p>
          <a:p>
            <a:pPr marL="800100" lvl="1" indent="-342900">
              <a:spcBef>
                <a:spcPts val="1200"/>
              </a:spcBef>
              <a:spcAft>
                <a:spcPts val="1200"/>
              </a:spcAft>
              <a:buClr>
                <a:schemeClr val="accent1"/>
              </a:buClr>
              <a:buFont typeface="Wingdings 2" pitchFamily="18" charset="2"/>
              <a:buChar char=""/>
              <a:defRPr/>
            </a:pPr>
            <a:r>
              <a:rPr lang="en-US" sz="2400" dirty="0">
                <a:latin typeface="+mn-lt"/>
                <a:ea typeface="Tahoma" pitchFamily="34" charset="0"/>
                <a:cs typeface="Tahoma" pitchFamily="34" charset="0"/>
              </a:rPr>
              <a:t>Review the additional evidence provided and use professional judgment to determine summative assessment ratings for the following elements:</a:t>
            </a:r>
          </a:p>
          <a:p>
            <a:pPr marL="1257300" lvl="2" indent="-342900">
              <a:spcBef>
                <a:spcPts val="1200"/>
              </a:spcBef>
              <a:spcAft>
                <a:spcPts val="1200"/>
              </a:spcAft>
              <a:buClr>
                <a:schemeClr val="accent1"/>
              </a:buClr>
              <a:buFont typeface="Wingdings 2" pitchFamily="18" charset="2"/>
              <a:buChar char=""/>
              <a:defRPr/>
            </a:pPr>
            <a:r>
              <a:rPr lang="en-US" sz="2400" dirty="0">
                <a:latin typeface="+mn-lt"/>
                <a:ea typeface="Tahoma" pitchFamily="34" charset="0"/>
                <a:cs typeface="Tahoma" pitchFamily="34" charset="0"/>
              </a:rPr>
              <a:t>Adjustments to practice</a:t>
            </a:r>
          </a:p>
          <a:p>
            <a:pPr marL="1257300" lvl="2" indent="-342900">
              <a:spcBef>
                <a:spcPts val="1200"/>
              </a:spcBef>
              <a:spcAft>
                <a:spcPts val="1200"/>
              </a:spcAft>
              <a:buClr>
                <a:schemeClr val="accent1"/>
              </a:buClr>
              <a:buFont typeface="Wingdings 2" pitchFamily="18" charset="2"/>
              <a:buChar char=""/>
              <a:defRPr/>
            </a:pPr>
            <a:r>
              <a:rPr lang="en-US" sz="2400" dirty="0">
                <a:latin typeface="+mn-lt"/>
                <a:ea typeface="Tahoma" pitchFamily="34" charset="0"/>
                <a:cs typeface="Tahoma" pitchFamily="34" charset="0"/>
              </a:rPr>
              <a:t>Reflective practice</a:t>
            </a:r>
          </a:p>
          <a:p>
            <a:pPr marL="800100" lvl="1" indent="-342900">
              <a:spcBef>
                <a:spcPts val="1200"/>
              </a:spcBef>
              <a:spcAft>
                <a:spcPts val="1200"/>
              </a:spcAft>
              <a:buClr>
                <a:schemeClr val="accent1"/>
              </a:buClr>
              <a:buFont typeface="Wingdings 2" pitchFamily="18" charset="2"/>
              <a:buChar char=""/>
              <a:defRPr/>
            </a:pPr>
            <a:r>
              <a:rPr lang="en-US" sz="2400" dirty="0">
                <a:latin typeface="+mn-lt"/>
                <a:ea typeface="Tahoma" pitchFamily="34" charset="0"/>
                <a:cs typeface="Tahoma" pitchFamily="34" charset="0"/>
              </a:rPr>
              <a:t>New sample evidence includes:</a:t>
            </a:r>
          </a:p>
          <a:p>
            <a:pPr marL="1257300" lvl="2" indent="-342900">
              <a:spcBef>
                <a:spcPts val="1200"/>
              </a:spcBef>
              <a:spcAft>
                <a:spcPts val="1200"/>
              </a:spcAft>
              <a:buClr>
                <a:schemeClr val="accent1"/>
              </a:buClr>
              <a:buFont typeface="Wingdings 2" pitchFamily="18" charset="2"/>
              <a:buChar char=""/>
              <a:defRPr/>
            </a:pPr>
            <a:r>
              <a:rPr lang="en-US" sz="2400" dirty="0">
                <a:latin typeface="+mn-lt"/>
                <a:ea typeface="Tahoma" pitchFamily="34" charset="0"/>
                <a:cs typeface="Tahoma" pitchFamily="34" charset="0"/>
              </a:rPr>
              <a:t>Completed observation forms from Unannounced Observation #2.</a:t>
            </a:r>
          </a:p>
          <a:p>
            <a:pPr marL="1257300" lvl="2" indent="-342900">
              <a:spcBef>
                <a:spcPts val="1200"/>
              </a:spcBef>
              <a:spcAft>
                <a:spcPts val="1200"/>
              </a:spcAft>
              <a:buClr>
                <a:schemeClr val="accent1"/>
              </a:buClr>
              <a:buFont typeface="Wingdings 2" pitchFamily="18" charset="2"/>
              <a:buChar char=""/>
              <a:defRPr/>
            </a:pPr>
            <a:r>
              <a:rPr lang="en-US" sz="2400" dirty="0">
                <a:latin typeface="+mn-lt"/>
                <a:ea typeface="Tahoma" pitchFamily="34" charset="0"/>
                <a:cs typeface="Tahoma" pitchFamily="34" charset="0"/>
              </a:rPr>
              <a:t>Candidate artifacts.</a:t>
            </a:r>
          </a:p>
          <a:p>
            <a:pPr marL="1257300" lvl="2" indent="-342900">
              <a:spcBef>
                <a:spcPts val="1200"/>
              </a:spcBef>
              <a:spcAft>
                <a:spcPts val="1200"/>
              </a:spcAft>
              <a:buClr>
                <a:schemeClr val="accent1"/>
              </a:buClr>
              <a:buFont typeface="Wingdings 2" pitchFamily="18" charset="2"/>
              <a:buChar char=""/>
              <a:defRPr/>
            </a:pPr>
            <a:endParaRPr lang="en-US" sz="2400" dirty="0">
              <a:latin typeface="+mn-lt"/>
              <a:ea typeface="Tahoma" pitchFamily="34" charset="0"/>
              <a:cs typeface="Tahoma" pitchFamily="34" charset="0"/>
            </a:endParaRPr>
          </a:p>
          <a:p>
            <a:pPr marL="1257300" lvl="2" indent="-342900">
              <a:spcBef>
                <a:spcPts val="1200"/>
              </a:spcBef>
              <a:spcAft>
                <a:spcPts val="1200"/>
              </a:spcAft>
              <a:buClr>
                <a:schemeClr val="accent1"/>
              </a:buClr>
              <a:buFont typeface="Wingdings 2" pitchFamily="18" charset="2"/>
              <a:buChar char=""/>
              <a:defRPr/>
            </a:pPr>
            <a:endParaRPr lang="en-US" sz="2400" dirty="0">
              <a:latin typeface="+mn-lt"/>
              <a:ea typeface="Tahoma" pitchFamily="34" charset="0"/>
              <a:cs typeface="Tahoma" pitchFamily="34" charset="0"/>
            </a:endParaRPr>
          </a:p>
          <a:p>
            <a:pPr marL="800100" lvl="1" indent="-342900">
              <a:spcBef>
                <a:spcPts val="1200"/>
              </a:spcBef>
              <a:spcAft>
                <a:spcPts val="1200"/>
              </a:spcAft>
              <a:buClr>
                <a:schemeClr val="accent1"/>
              </a:buClr>
              <a:buFont typeface="Wingdings 2" pitchFamily="18" charset="2"/>
              <a:buChar char=""/>
              <a:defRPr/>
            </a:pPr>
            <a:endParaRPr lang="en-US" sz="2400" dirty="0">
              <a:latin typeface="+mn-lt"/>
              <a:ea typeface="Tahoma" pitchFamily="34" charset="0"/>
              <a:cs typeface="Tahoma" pitchFamily="34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  <a:buClr>
                <a:schemeClr val="accent1"/>
              </a:buClr>
              <a:defRPr/>
            </a:pPr>
            <a:endParaRPr lang="en-US" sz="2400" dirty="0">
              <a:latin typeface="+mn-lt"/>
              <a:ea typeface="Tahoma" pitchFamily="34" charset="0"/>
              <a:cs typeface="Tahoma" pitchFamily="34" charset="0"/>
            </a:endParaRP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Clr>
                <a:schemeClr val="accent1"/>
              </a:buClr>
              <a:buFont typeface="Wingdings 2" pitchFamily="18" charset="2"/>
              <a:buChar char=""/>
              <a:defRPr/>
            </a:pPr>
            <a:endParaRPr lang="en-US" sz="2400" dirty="0">
              <a:latin typeface="+mn-lt"/>
              <a:ea typeface="Tahoma" pitchFamily="34" charset="0"/>
              <a:cs typeface="Tahoma" pitchFamily="34" charset="0"/>
            </a:endParaRPr>
          </a:p>
          <a:p>
            <a:pPr marL="800100" lvl="1" indent="-342900">
              <a:spcBef>
                <a:spcPts val="1200"/>
              </a:spcBef>
              <a:spcAft>
                <a:spcPts val="1200"/>
              </a:spcAft>
              <a:buClr>
                <a:schemeClr val="accent1"/>
              </a:buClr>
              <a:buFont typeface="Wingdings 2" pitchFamily="18" charset="2"/>
              <a:buChar char=""/>
              <a:defRPr/>
            </a:pPr>
            <a:endParaRPr lang="en-US" sz="2400" dirty="0">
              <a:latin typeface="+mn-lt"/>
              <a:ea typeface="Tahoma" pitchFamily="34" charset="0"/>
              <a:cs typeface="Tahoma" pitchFamily="34" charset="0"/>
            </a:endParaRP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Clr>
                <a:schemeClr val="accent1"/>
              </a:buClr>
              <a:buFont typeface="Wingdings 2" pitchFamily="18" charset="2"/>
              <a:buChar char=""/>
              <a:defRPr/>
            </a:pPr>
            <a:endParaRPr lang="en-US" sz="2400" dirty="0">
              <a:latin typeface="+mn-lt"/>
              <a:ea typeface="Tahoma" pitchFamily="34" charset="0"/>
              <a:cs typeface="Tahoma" pitchFamily="34" charset="0"/>
            </a:endParaRPr>
          </a:p>
          <a:p>
            <a:pPr marL="914400" lvl="1" indent="-457200">
              <a:spcBef>
                <a:spcPts val="1200"/>
              </a:spcBef>
              <a:spcAft>
                <a:spcPts val="1200"/>
              </a:spcAft>
              <a:buClr>
                <a:schemeClr val="accent1"/>
              </a:buClr>
              <a:buFont typeface="+mj-lt"/>
              <a:buAutoNum type="arabicPeriod"/>
              <a:defRPr/>
            </a:pPr>
            <a:endParaRPr lang="en-US" sz="2400" dirty="0">
              <a:latin typeface="+mn-lt"/>
              <a:ea typeface="Tahoma" pitchFamily="34" charset="0"/>
              <a:cs typeface="Tahoma" pitchFamily="34" charset="0"/>
            </a:endParaRPr>
          </a:p>
          <a:p>
            <a:pPr marL="742950" lvl="1" indent="-285750">
              <a:spcBef>
                <a:spcPts val="1200"/>
              </a:spcBef>
              <a:spcAft>
                <a:spcPts val="1200"/>
              </a:spcAft>
              <a:buClr>
                <a:schemeClr val="accent1"/>
              </a:buClr>
              <a:buFont typeface="Wingdings 2" pitchFamily="18" charset="2"/>
              <a:buChar char="ê"/>
              <a:defRPr/>
            </a:pPr>
            <a:endParaRPr lang="en-US" sz="2400" dirty="0">
              <a:latin typeface="+mn-lt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 descr="orange line"/>
          <p:cNvCxnSpPr/>
          <p:nvPr/>
        </p:nvCxnSpPr>
        <p:spPr>
          <a:xfrm>
            <a:off x="300038" y="762000"/>
            <a:ext cx="85344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1" descr="Priorities of the Evaluation Framework&#10;"/>
          <p:cNvSpPr txBox="1">
            <a:spLocks/>
          </p:cNvSpPr>
          <p:nvPr/>
        </p:nvSpPr>
        <p:spPr bwMode="auto">
          <a:xfrm>
            <a:off x="609600" y="152400"/>
            <a:ext cx="7924800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3600" b="1" dirty="0">
                <a:latin typeface="+mn-lt"/>
                <a:ea typeface="+mj-ea"/>
                <a:cs typeface="+mj-cs"/>
              </a:rPr>
              <a:t>Summative Assessment Simulation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914400"/>
            <a:ext cx="7924800" cy="4800600"/>
          </a:xfrm>
        </p:spPr>
        <p:txBody>
          <a:bodyPr>
            <a:normAutofit fontScale="92500" lnSpcReduction="10000"/>
          </a:bodyPr>
          <a:lstStyle/>
          <a:p>
            <a:pPr marL="457200" indent="-457200" eaLnBrk="1" hangingPunct="1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2600" dirty="0" smtClean="0"/>
              <a:t>In teams of 3-4, conduct a peer review of a group member’s summative assessment ratings:</a:t>
            </a:r>
          </a:p>
          <a:p>
            <a:pPr lvl="1">
              <a:defRPr/>
            </a:pPr>
            <a:r>
              <a:rPr lang="en-US" dirty="0" smtClean="0"/>
              <a:t>Choose 1 person to be the “subject.”</a:t>
            </a:r>
          </a:p>
          <a:p>
            <a:pPr lvl="1">
              <a:defRPr/>
            </a:pPr>
            <a:r>
              <a:rPr lang="en-US" dirty="0" smtClean="0"/>
              <a:t>The subject will read aloud his/her ratings and associated evidence statements.</a:t>
            </a:r>
          </a:p>
          <a:p>
            <a:pPr lvl="1">
              <a:defRPr/>
            </a:pPr>
            <a:r>
              <a:rPr lang="en-US" dirty="0" smtClean="0"/>
              <a:t>The remaining team members discuss their assessment of the ratings and evidence statements using the rubric performance descriptors.  The subject listens silently.</a:t>
            </a:r>
          </a:p>
          <a:p>
            <a:pPr lvl="1">
              <a:defRPr/>
            </a:pPr>
            <a:r>
              <a:rPr lang="en-US" dirty="0" smtClean="0"/>
              <a:t>The subject then responds to the team members’ assessment, explaining his/her rationale more deeply. The group listens silently.</a:t>
            </a:r>
          </a:p>
          <a:p>
            <a:pPr lvl="1">
              <a:defRPr/>
            </a:pPr>
            <a:r>
              <a:rPr lang="en-US" dirty="0" smtClean="0"/>
              <a:t>Together the team brainstorms specific ways to better connect the subject’s evidence statements to the rubric performance descriptors.</a:t>
            </a:r>
          </a:p>
        </p:txBody>
      </p:sp>
      <p:sp>
        <p:nvSpPr>
          <p:cNvPr id="43013" name="TextBox 5"/>
          <p:cNvSpPr txBox="1">
            <a:spLocks noChangeArrowheads="1"/>
          </p:cNvSpPr>
          <p:nvPr/>
        </p:nvSpPr>
        <p:spPr bwMode="auto">
          <a:xfrm>
            <a:off x="228600" y="5910263"/>
            <a:ext cx="83058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/>
              <a:t>*Choose a new subject and repeat the process as time permits.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3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 descr="orange line"/>
          <p:cNvCxnSpPr/>
          <p:nvPr/>
        </p:nvCxnSpPr>
        <p:spPr>
          <a:xfrm>
            <a:off x="300038" y="762000"/>
            <a:ext cx="85344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1" descr="Priorities of the Evaluation Framework&#10;"/>
          <p:cNvSpPr txBox="1">
            <a:spLocks/>
          </p:cNvSpPr>
          <p:nvPr/>
        </p:nvSpPr>
        <p:spPr bwMode="auto">
          <a:xfrm>
            <a:off x="609600" y="152400"/>
            <a:ext cx="7924800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3600" b="1" dirty="0">
                <a:latin typeface="+mn-lt"/>
                <a:ea typeface="+mj-ea"/>
                <a:cs typeface="+mj-cs"/>
              </a:rPr>
              <a:t>Summative Assessment Simulation</a:t>
            </a:r>
          </a:p>
        </p:txBody>
      </p:sp>
      <p:sp>
        <p:nvSpPr>
          <p:cNvPr id="44036" name="Content Placeholder 7"/>
          <p:cNvSpPr>
            <a:spLocks noGrp="1"/>
          </p:cNvSpPr>
          <p:nvPr>
            <p:ph idx="1"/>
          </p:nvPr>
        </p:nvSpPr>
        <p:spPr>
          <a:xfrm>
            <a:off x="685800" y="1219200"/>
            <a:ext cx="7924800" cy="4602163"/>
          </a:xfrm>
        </p:spPr>
        <p:txBody>
          <a:bodyPr/>
          <a:lstStyle/>
          <a:p>
            <a:pPr marL="457200" indent="-457200" eaLnBrk="1" hangingPunct="1">
              <a:spcBef>
                <a:spcPct val="0"/>
              </a:spcBef>
              <a:spcAft>
                <a:spcPts val="600"/>
              </a:spcAft>
            </a:pPr>
            <a:r>
              <a:rPr lang="en-US" sz="2800" dirty="0" smtClean="0"/>
              <a:t>As a whole group:</a:t>
            </a:r>
          </a:p>
          <a:p>
            <a:pPr lvl="1">
              <a:spcBef>
                <a:spcPts val="1200"/>
              </a:spcBef>
              <a:spcAft>
                <a:spcPts val="600"/>
              </a:spcAft>
            </a:pPr>
            <a:r>
              <a:rPr lang="en-US" dirty="0" smtClean="0"/>
              <a:t>Discuss how the sample evidence provided could be supplemented to better support ratings.</a:t>
            </a:r>
          </a:p>
          <a:p>
            <a:pPr lvl="1">
              <a:spcBef>
                <a:spcPts val="1200"/>
              </a:spcBef>
              <a:spcAft>
                <a:spcPts val="600"/>
              </a:spcAft>
            </a:pPr>
            <a:r>
              <a:rPr lang="en-US" dirty="0" smtClean="0"/>
              <a:t>Develop one new strategy for promoting consistent ratings across all program assessors.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Recapping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685800" y="5105400"/>
            <a:ext cx="6781800" cy="685800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 descr="orange line"/>
          <p:cNvCxnSpPr/>
          <p:nvPr/>
        </p:nvCxnSpPr>
        <p:spPr>
          <a:xfrm>
            <a:off x="300038" y="762000"/>
            <a:ext cx="85344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1" descr="Priorities of the Evaluation Framework&#10;"/>
          <p:cNvSpPr txBox="1">
            <a:spLocks/>
          </p:cNvSpPr>
          <p:nvPr/>
        </p:nvSpPr>
        <p:spPr bwMode="auto">
          <a:xfrm>
            <a:off x="609600" y="152400"/>
            <a:ext cx="7924800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3600" b="1" dirty="0">
                <a:latin typeface="+mn-lt"/>
                <a:ea typeface="+mj-ea"/>
                <a:cs typeface="+mj-cs"/>
              </a:rPr>
              <a:t>Recap</a:t>
            </a:r>
          </a:p>
        </p:txBody>
      </p:sp>
      <p:sp>
        <p:nvSpPr>
          <p:cNvPr id="47108" name="Content Placeholder 7"/>
          <p:cNvSpPr>
            <a:spLocks noGrp="1"/>
          </p:cNvSpPr>
          <p:nvPr>
            <p:ph idx="1"/>
          </p:nvPr>
        </p:nvSpPr>
        <p:spPr>
          <a:xfrm>
            <a:off x="685800" y="1219200"/>
            <a:ext cx="7924800" cy="4953000"/>
          </a:xfrm>
        </p:spPr>
        <p:txBody>
          <a:bodyPr/>
          <a:lstStyle/>
          <a:p>
            <a:pPr marL="457200" indent="-457200" eaLnBrk="1" hangingPunct="1">
              <a:spcBef>
                <a:spcPct val="0"/>
              </a:spcBef>
              <a:spcAft>
                <a:spcPts val="600"/>
              </a:spcAft>
            </a:pPr>
            <a:r>
              <a:rPr lang="en-US" dirty="0" smtClean="0"/>
              <a:t>The CAP Rubric is the content anchor for the entire process.</a:t>
            </a:r>
          </a:p>
          <a:p>
            <a:pPr marL="457200" indent="-457200" eaLnBrk="1" hangingPunct="1">
              <a:spcBef>
                <a:spcPct val="0"/>
              </a:spcBef>
              <a:spcAft>
                <a:spcPts val="600"/>
              </a:spcAft>
            </a:pPr>
            <a:r>
              <a:rPr lang="en-US" dirty="0" smtClean="0"/>
              <a:t>The rubric is used at each step of the 5-step cycle.</a:t>
            </a:r>
          </a:p>
          <a:p>
            <a:pPr marL="457200" indent="-457200" eaLnBrk="1" hangingPunct="1">
              <a:spcBef>
                <a:spcPct val="0"/>
              </a:spcBef>
              <a:spcAft>
                <a:spcPts val="600"/>
              </a:spcAft>
            </a:pPr>
            <a:r>
              <a:rPr lang="en-US" dirty="0" smtClean="0"/>
              <a:t>The rubric promotes a shared understanding of practice and helps assessors make informed judgments.</a:t>
            </a:r>
          </a:p>
          <a:p>
            <a:pPr marL="457200" indent="-457200" eaLnBrk="1" hangingPunct="1">
              <a:spcBef>
                <a:spcPct val="0"/>
              </a:spcBef>
              <a:spcAft>
                <a:spcPts val="600"/>
              </a:spcAft>
            </a:pPr>
            <a:r>
              <a:rPr lang="en-US" dirty="0" smtClean="0"/>
              <a:t>Assessors consider the body of evidence (adhering to minimum requirements) and use professional judgment to apply evidence to the rubric and determine ratings.</a:t>
            </a:r>
          </a:p>
          <a:p>
            <a:pPr marL="457200" indent="-457200" eaLnBrk="1" hangingPunct="1">
              <a:spcBef>
                <a:spcPct val="0"/>
              </a:spcBef>
              <a:spcAft>
                <a:spcPts val="600"/>
              </a:spcAft>
            </a:pPr>
            <a:r>
              <a:rPr lang="en-US" dirty="0" smtClean="0"/>
              <a:t>Calibration is important to ensure consistent feedback, grounded in the rubric. 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 descr="orange line"/>
          <p:cNvCxnSpPr/>
          <p:nvPr/>
        </p:nvCxnSpPr>
        <p:spPr>
          <a:xfrm>
            <a:off x="300038" y="762000"/>
            <a:ext cx="85344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1" descr="Priorities of the Evaluation Framework&#10;"/>
          <p:cNvSpPr txBox="1">
            <a:spLocks/>
          </p:cNvSpPr>
          <p:nvPr/>
        </p:nvSpPr>
        <p:spPr bwMode="auto">
          <a:xfrm>
            <a:off x="609600" y="152400"/>
            <a:ext cx="7924800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3600" b="1" dirty="0">
                <a:latin typeface="+mn-lt"/>
                <a:ea typeface="+mj-ea"/>
                <a:cs typeface="+mj-cs"/>
              </a:rPr>
              <a:t>Questions?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2" descr="Place Student Learning at the Center&#10;Promote Growth and Development&#10;Recognize Excellence&#10;Set a High Bar for Tenure&#10;Shorten Timelines for Improvement&#10;"/>
          <p:cNvSpPr>
            <a:spLocks noGrp="1"/>
          </p:cNvSpPr>
          <p:nvPr>
            <p:ph idx="1"/>
          </p:nvPr>
        </p:nvSpPr>
        <p:spPr>
          <a:xfrm>
            <a:off x="609600" y="1066800"/>
            <a:ext cx="4038600" cy="4602163"/>
          </a:xfrm>
        </p:spPr>
        <p:txBody>
          <a:bodyPr/>
          <a:lstStyle/>
          <a:p>
            <a:pPr eaLnBrk="1" hangingPunct="1">
              <a:spcBef>
                <a:spcPts val="1200"/>
              </a:spcBef>
              <a:spcAft>
                <a:spcPts val="1200"/>
              </a:spcAft>
            </a:pPr>
            <a:r>
              <a:rPr lang="en-US" dirty="0" smtClean="0"/>
              <a:t>Turn to a partner: </a:t>
            </a:r>
          </a:p>
          <a:p>
            <a:pPr lvl="1" eaLnBrk="1" hangingPunct="1">
              <a:spcBef>
                <a:spcPts val="1200"/>
              </a:spcBef>
              <a:spcAft>
                <a:spcPts val="1200"/>
              </a:spcAft>
            </a:pPr>
            <a:r>
              <a:rPr lang="en-US" dirty="0" smtClean="0"/>
              <a:t>Think about the 5-Step Cycle used in CAP.</a:t>
            </a:r>
          </a:p>
          <a:p>
            <a:pPr lvl="1" eaLnBrk="1" hangingPunct="1">
              <a:spcBef>
                <a:spcPts val="1200"/>
              </a:spcBef>
              <a:spcAft>
                <a:spcPts val="1200"/>
              </a:spcAft>
            </a:pPr>
            <a:r>
              <a:rPr lang="en-US" dirty="0" smtClean="0"/>
              <a:t>For each step in the cycle, list the ways that you could use the CAP rubric to support the activities that comprise that step.</a:t>
            </a:r>
          </a:p>
        </p:txBody>
      </p:sp>
      <p:cxnSp>
        <p:nvCxnSpPr>
          <p:cNvPr id="4" name="Straight Connector 3" descr="orange line"/>
          <p:cNvCxnSpPr/>
          <p:nvPr/>
        </p:nvCxnSpPr>
        <p:spPr>
          <a:xfrm>
            <a:off x="300038" y="762000"/>
            <a:ext cx="85344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1" descr="Priorities of the Evaluation Framework&#10;"/>
          <p:cNvSpPr txBox="1">
            <a:spLocks/>
          </p:cNvSpPr>
          <p:nvPr/>
        </p:nvSpPr>
        <p:spPr bwMode="auto">
          <a:xfrm>
            <a:off x="609600" y="152400"/>
            <a:ext cx="7924800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3600" b="1" dirty="0">
                <a:latin typeface="+mn-lt"/>
                <a:ea typeface="+mj-ea"/>
                <a:cs typeface="+mj-cs"/>
              </a:rPr>
              <a:t>Warm Up</a:t>
            </a:r>
          </a:p>
        </p:txBody>
      </p:sp>
      <p:pic>
        <p:nvPicPr>
          <p:cNvPr id="12293" name="Picture 12" descr="CAP cycle graphic:  precycle, self-assessment, goal-setting and plan development, plan implementation, formative assessment, summative assessment, professional practice goal. 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19600" y="1447800"/>
            <a:ext cx="4484688" cy="344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685800" y="5181600"/>
            <a:ext cx="4953000" cy="1138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spcBef>
                <a:spcPts val="1200"/>
              </a:spcBef>
              <a:spcAft>
                <a:spcPts val="1200"/>
              </a:spcAft>
              <a:buClr>
                <a:srgbClr val="E86B01"/>
              </a:buClr>
              <a:buFont typeface="Wingdings 2" pitchFamily="18" charset="2"/>
              <a:buChar char=""/>
            </a:pPr>
            <a:r>
              <a:rPr lang="en-US" sz="2400" dirty="0">
                <a:solidFill>
                  <a:srgbClr val="0D1969"/>
                </a:solidFill>
                <a:latin typeface="Calibri" pitchFamily="34" charset="0"/>
                <a:cs typeface="Tahoma" pitchFamily="34" charset="0"/>
              </a:rPr>
              <a:t>As a whole group:</a:t>
            </a:r>
          </a:p>
          <a:p>
            <a:pPr marL="742950" lvl="1" indent="-285750">
              <a:spcBef>
                <a:spcPts val="1200"/>
              </a:spcBef>
              <a:spcAft>
                <a:spcPts val="1200"/>
              </a:spcAft>
              <a:buClr>
                <a:srgbClr val="E86B01"/>
              </a:buClr>
              <a:buFont typeface="Wingdings 2" pitchFamily="18" charset="2"/>
              <a:buChar char="ê"/>
            </a:pPr>
            <a:r>
              <a:rPr lang="en-US" sz="2400" dirty="0">
                <a:solidFill>
                  <a:srgbClr val="0D1969"/>
                </a:solidFill>
                <a:latin typeface="Calibri" pitchFamily="34" charset="0"/>
                <a:cs typeface="Tahoma" pitchFamily="34" charset="0"/>
              </a:rPr>
              <a:t>Share and chart your ideas.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Learning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685800" y="5105400"/>
            <a:ext cx="6781800" cy="6858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Understanding the CAP Rubric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2" descr="Place Student Learning at the Center&#10;Promote Growth and Development&#10;Recognize Excellence&#10;Set a High Bar for Tenure&#10;Shorten Timelines for Improvement&#10;"/>
          <p:cNvSpPr>
            <a:spLocks noGrp="1"/>
          </p:cNvSpPr>
          <p:nvPr>
            <p:ph idx="1"/>
          </p:nvPr>
        </p:nvSpPr>
        <p:spPr>
          <a:xfrm>
            <a:off x="609600" y="1066800"/>
            <a:ext cx="7924800" cy="4602163"/>
          </a:xfrm>
        </p:spPr>
        <p:txBody>
          <a:bodyPr/>
          <a:lstStyle/>
          <a:p>
            <a:pPr eaLnBrk="1" hangingPunct="1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ü"/>
            </a:pPr>
            <a:r>
              <a:rPr lang="en-US" dirty="0" smtClean="0"/>
              <a:t>Provide candidates with opportunities to demonstrate the knowledge and skills they have gained in preparation.</a:t>
            </a:r>
          </a:p>
          <a:p>
            <a:pPr eaLnBrk="1" hangingPunct="1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ü"/>
            </a:pPr>
            <a:r>
              <a:rPr lang="en-US" dirty="0" smtClean="0"/>
              <a:t>Support candidates’ growth and development through consistent, high quality feedback and evaluation. </a:t>
            </a:r>
          </a:p>
          <a:p>
            <a:pPr eaLnBrk="1" hangingPunct="1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ü"/>
            </a:pPr>
            <a:r>
              <a:rPr lang="en-US" dirty="0" smtClean="0"/>
              <a:t>Ensure candidates are ready to make impact with students on day 1. </a:t>
            </a:r>
            <a:endParaRPr lang="en-US" sz="2000" dirty="0" smtClean="0"/>
          </a:p>
        </p:txBody>
      </p:sp>
      <p:cxnSp>
        <p:nvCxnSpPr>
          <p:cNvPr id="4" name="Straight Connector 3" descr="orange line"/>
          <p:cNvCxnSpPr/>
          <p:nvPr/>
        </p:nvCxnSpPr>
        <p:spPr>
          <a:xfrm>
            <a:off x="300038" y="762000"/>
            <a:ext cx="85344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1" descr="Priorities of the Evaluation Framework&#10;"/>
          <p:cNvSpPr txBox="1">
            <a:spLocks/>
          </p:cNvSpPr>
          <p:nvPr/>
        </p:nvSpPr>
        <p:spPr bwMode="auto">
          <a:xfrm>
            <a:off x="609600" y="152400"/>
            <a:ext cx="7924800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3600" b="1" dirty="0">
                <a:latin typeface="+mn-lt"/>
                <a:ea typeface="+mj-ea"/>
                <a:cs typeface="+mj-cs"/>
              </a:rPr>
              <a:t>Goals of CAP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2" descr="Place Student Learning at the Center&#10;Promote Growth and Development&#10;Recognize Excellence&#10;Set a High Bar for Tenure&#10;Shorten Timelines for Improvement&#10;"/>
          <p:cNvSpPr>
            <a:spLocks noGrp="1"/>
          </p:cNvSpPr>
          <p:nvPr>
            <p:ph idx="1"/>
          </p:nvPr>
        </p:nvSpPr>
        <p:spPr>
          <a:xfrm>
            <a:off x="609600" y="1066800"/>
            <a:ext cx="7924800" cy="4602163"/>
          </a:xfrm>
        </p:spPr>
        <p:txBody>
          <a:bodyPr/>
          <a:lstStyle/>
          <a:p>
            <a:pPr eaLnBrk="1" hangingPunct="1">
              <a:spcBef>
                <a:spcPts val="1200"/>
              </a:spcBef>
              <a:spcAft>
                <a:spcPts val="1200"/>
              </a:spcAft>
              <a:defRPr/>
            </a:pPr>
            <a:r>
              <a:rPr lang="en-US" dirty="0" smtClean="0"/>
              <a:t>Designed to help candidates and assessors:</a:t>
            </a:r>
          </a:p>
          <a:p>
            <a:pPr marL="914400" lvl="1" indent="-457200" eaLnBrk="1" hangingPunct="1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  <a:defRPr/>
            </a:pPr>
            <a:r>
              <a:rPr lang="en-US" dirty="0" smtClean="0"/>
              <a:t>Develop a consistent, shared understanding of what performance looks like at the four performance levels; </a:t>
            </a:r>
          </a:p>
          <a:p>
            <a:pPr marL="914400" lvl="1" indent="-457200" eaLnBrk="1" hangingPunct="1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  <a:defRPr/>
            </a:pPr>
            <a:r>
              <a:rPr lang="en-US" dirty="0" smtClean="0"/>
              <a:t>Develop a common terminology of practice and structure to organize evidence; and  </a:t>
            </a:r>
          </a:p>
          <a:p>
            <a:pPr marL="914400" lvl="1" indent="-457200" eaLnBrk="1" hangingPunct="1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  <a:defRPr/>
            </a:pPr>
            <a:r>
              <a:rPr lang="en-US" dirty="0" smtClean="0"/>
              <a:t>Make evidence-based professional judgments about performance ratings. </a:t>
            </a:r>
          </a:p>
          <a:p>
            <a:pPr eaLnBrk="1" hangingPunct="1">
              <a:spcBef>
                <a:spcPts val="1200"/>
              </a:spcBef>
              <a:spcAft>
                <a:spcPts val="1200"/>
              </a:spcAft>
              <a:buClr>
                <a:srgbClr val="E86B01"/>
              </a:buClr>
              <a:defRPr/>
            </a:pPr>
            <a:r>
              <a:rPr lang="en-US" dirty="0" smtClean="0">
                <a:solidFill>
                  <a:srgbClr val="0D1969"/>
                </a:solidFill>
              </a:rPr>
              <a:t>Serves as the content anchor throughout the process. </a:t>
            </a:r>
          </a:p>
          <a:p>
            <a:pPr marL="914400" lvl="1" indent="-457200" eaLnBrk="1" hangingPunct="1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  <a:defRPr/>
            </a:pPr>
            <a:endParaRPr lang="en-US" dirty="0" smtClean="0"/>
          </a:p>
          <a:p>
            <a:pPr marL="514350" indent="-457200" eaLnBrk="1" hangingPunct="1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  <a:defRPr/>
            </a:pPr>
            <a:endParaRPr lang="en-US" sz="2000" dirty="0" smtClean="0"/>
          </a:p>
        </p:txBody>
      </p:sp>
      <p:cxnSp>
        <p:nvCxnSpPr>
          <p:cNvPr id="4" name="Straight Connector 3" descr="orange line"/>
          <p:cNvCxnSpPr/>
          <p:nvPr/>
        </p:nvCxnSpPr>
        <p:spPr>
          <a:xfrm>
            <a:off x="300038" y="762000"/>
            <a:ext cx="85344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1" descr="Priorities of the Evaluation Framework&#10;"/>
          <p:cNvSpPr txBox="1">
            <a:spLocks/>
          </p:cNvSpPr>
          <p:nvPr/>
        </p:nvSpPr>
        <p:spPr bwMode="auto">
          <a:xfrm>
            <a:off x="609600" y="152400"/>
            <a:ext cx="7924800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3600" b="1" dirty="0">
                <a:latin typeface="+mn-lt"/>
                <a:ea typeface="+mj-ea"/>
                <a:cs typeface="+mj-cs"/>
              </a:rPr>
              <a:t>Purpose of the CAP Rubric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0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2" descr="Place Student Learning at the Center&#10;Promote Growth and Development&#10;Recognize Excellence&#10;Set a High Bar for Tenure&#10;Shorten Timelines for Improvement&#10;"/>
          <p:cNvSpPr>
            <a:spLocks noGrp="1"/>
          </p:cNvSpPr>
          <p:nvPr>
            <p:ph idx="1"/>
          </p:nvPr>
        </p:nvSpPr>
        <p:spPr>
          <a:xfrm>
            <a:off x="609600" y="1066800"/>
            <a:ext cx="7924800" cy="5257800"/>
          </a:xfrm>
        </p:spPr>
        <p:txBody>
          <a:bodyPr/>
          <a:lstStyle/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sz="2000" dirty="0" smtClean="0"/>
              <a:t>CAP takes place throughout the practicum. 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sz="2000" dirty="0" smtClean="0"/>
              <a:t>Program supervisors, supervising practitioners, and candidates collect evidence of practice, which informs CAP ratings.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sz="2000" dirty="0" smtClean="0"/>
              <a:t>CAP ratings are determined using the CAP Rubric at three points in the process:</a:t>
            </a:r>
          </a:p>
          <a:p>
            <a:pPr eaLnBrk="1" hangingPunct="1">
              <a:spcBef>
                <a:spcPts val="1200"/>
              </a:spcBef>
              <a:spcAft>
                <a:spcPts val="1200"/>
              </a:spcAft>
            </a:pPr>
            <a:endParaRPr lang="en-US" sz="2000" dirty="0" smtClean="0"/>
          </a:p>
        </p:txBody>
      </p:sp>
      <p:cxnSp>
        <p:nvCxnSpPr>
          <p:cNvPr id="4" name="Straight Connector 3" descr="orange line"/>
          <p:cNvCxnSpPr/>
          <p:nvPr/>
        </p:nvCxnSpPr>
        <p:spPr>
          <a:xfrm>
            <a:off x="300038" y="762000"/>
            <a:ext cx="85344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1" descr="Priorities of the Evaluation Framework&#10;"/>
          <p:cNvSpPr txBox="1">
            <a:spLocks/>
          </p:cNvSpPr>
          <p:nvPr/>
        </p:nvSpPr>
        <p:spPr bwMode="auto">
          <a:xfrm>
            <a:off x="609600" y="152400"/>
            <a:ext cx="7924800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3600" b="1" dirty="0">
                <a:latin typeface="+mn-lt"/>
                <a:ea typeface="+mj-ea"/>
                <a:cs typeface="+mj-cs"/>
              </a:rPr>
              <a:t>The CAP Process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95300" y="3048000"/>
          <a:ext cx="8153400" cy="30832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3429000"/>
                <a:gridCol w="3200400"/>
              </a:tblGrid>
              <a:tr h="37076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When?</a:t>
                      </a:r>
                      <a:endParaRPr lang="en-US" sz="1600" dirty="0"/>
                    </a:p>
                  </a:txBody>
                  <a:tcPr marT="45710" marB="4571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Who?</a:t>
                      </a:r>
                      <a:endParaRPr lang="en-US" sz="1600" dirty="0"/>
                    </a:p>
                  </a:txBody>
                  <a:tcPr marT="45710" marB="4571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Why?</a:t>
                      </a:r>
                      <a:endParaRPr lang="en-US" sz="1600" dirty="0"/>
                    </a:p>
                  </a:txBody>
                  <a:tcPr marT="45710" marB="4571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5182">
                <a:tc rowSpan="2">
                  <a:txBody>
                    <a:bodyPr/>
                    <a:lstStyle/>
                    <a:p>
                      <a:r>
                        <a:rPr lang="en-US" sz="1400" dirty="0" smtClean="0"/>
                        <a:t>Self-Assessment</a:t>
                      </a:r>
                      <a:endParaRPr lang="en-US" sz="1400" dirty="0"/>
                    </a:p>
                  </a:txBody>
                  <a:tcPr marT="45710" marB="4571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/>
                        <a:t>Candidate alone</a:t>
                      </a:r>
                      <a:endParaRPr lang="en-US" sz="1400" dirty="0" smtClean="0"/>
                    </a:p>
                  </a:txBody>
                  <a:tcPr marT="45710" marB="4571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/>
                        <a:t>To reflect on pre-practicum and coursework performance and prepare for goal-setting.</a:t>
                      </a:r>
                      <a:endParaRPr lang="en-US" sz="1400" dirty="0" smtClean="0"/>
                    </a:p>
                  </a:txBody>
                  <a:tcPr marT="45710" marB="4571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3136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Program Supervisor and Supervising Practitioner together</a:t>
                      </a:r>
                    </a:p>
                  </a:txBody>
                  <a:tcPr marT="45710" marB="4571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To establish a</a:t>
                      </a:r>
                      <a:r>
                        <a:rPr lang="en-US" sz="1400" baseline="0" dirty="0" smtClean="0"/>
                        <a:t> baseline that will inform goal-setting.</a:t>
                      </a:r>
                    </a:p>
                  </a:txBody>
                  <a:tcPr marT="45710" marB="4571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31366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Formative Assessment</a:t>
                      </a:r>
                      <a:endParaRPr lang="en-US" sz="1400" dirty="0"/>
                    </a:p>
                  </a:txBody>
                  <a:tcPr marT="45710" marB="4571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Program Supervisor and Supervising Practitioner together</a:t>
                      </a:r>
                      <a:endParaRPr lang="en-US" sz="1400" dirty="0"/>
                    </a:p>
                  </a:txBody>
                  <a:tcPr marT="45710" marB="4571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To provide feedback on interim progress;</a:t>
                      </a:r>
                      <a:r>
                        <a:rPr lang="en-US" sz="1400" baseline="0" dirty="0" smtClean="0"/>
                        <a:t> “no surprises” at the summative evaluation.</a:t>
                      </a:r>
                      <a:endParaRPr lang="en-US" sz="1400" dirty="0"/>
                    </a:p>
                  </a:txBody>
                  <a:tcPr marT="45710" marB="4571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18051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Summative Assessment</a:t>
                      </a:r>
                      <a:endParaRPr lang="en-US" sz="1400" dirty="0"/>
                    </a:p>
                  </a:txBody>
                  <a:tcPr marT="45710" marB="4571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Program Supervisor and Supervising Practitioner together</a:t>
                      </a:r>
                      <a:endParaRPr lang="en-US" sz="1400" dirty="0"/>
                    </a:p>
                  </a:txBody>
                  <a:tcPr marT="45710" marB="4571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To determine</a:t>
                      </a:r>
                      <a:r>
                        <a:rPr lang="en-US" sz="1400" baseline="0" dirty="0" smtClean="0"/>
                        <a:t> whether candidate passes CAP and is ready to teach.</a:t>
                      </a:r>
                      <a:endParaRPr lang="en-US" sz="1400" dirty="0"/>
                    </a:p>
                  </a:txBody>
                  <a:tcPr marT="45710" marB="4571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2" descr="Place Student Learning at the Center&#10;Promote Growth and Development&#10;Recognize Excellence&#10;Set a High Bar for Tenure&#10;Shorten Timelines for Improvement&#10;"/>
          <p:cNvSpPr>
            <a:spLocks noGrp="1"/>
          </p:cNvSpPr>
          <p:nvPr>
            <p:ph idx="1"/>
          </p:nvPr>
        </p:nvSpPr>
        <p:spPr>
          <a:xfrm>
            <a:off x="609600" y="1066800"/>
            <a:ext cx="7924800" cy="4602163"/>
          </a:xfrm>
        </p:spPr>
        <p:txBody>
          <a:bodyPr/>
          <a:lstStyle/>
          <a:p>
            <a:pPr eaLnBrk="1" hangingPunct="1">
              <a:spcBef>
                <a:spcPts val="1200"/>
              </a:spcBef>
              <a:spcAft>
                <a:spcPts val="1200"/>
              </a:spcAft>
            </a:pPr>
            <a:r>
              <a:rPr lang="en-US" dirty="0" smtClean="0"/>
              <a:t>The CAP Rubric uses the performance descriptors from the MA Educator Evaluation Framework model rubric for each of the 6 essential elements in CAP.</a:t>
            </a:r>
          </a:p>
        </p:txBody>
      </p:sp>
      <p:cxnSp>
        <p:nvCxnSpPr>
          <p:cNvPr id="4" name="Straight Connector 3" descr="orange line"/>
          <p:cNvCxnSpPr/>
          <p:nvPr/>
        </p:nvCxnSpPr>
        <p:spPr>
          <a:xfrm>
            <a:off x="300038" y="762000"/>
            <a:ext cx="85344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1" descr="Priorities of the Evaluation Framework&#10;"/>
          <p:cNvSpPr txBox="1">
            <a:spLocks/>
          </p:cNvSpPr>
          <p:nvPr/>
        </p:nvSpPr>
        <p:spPr bwMode="auto">
          <a:xfrm>
            <a:off x="609600" y="152400"/>
            <a:ext cx="7924800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3600" b="1" dirty="0">
                <a:latin typeface="+mn-lt"/>
                <a:ea typeface="+mj-ea"/>
                <a:cs typeface="+mj-cs"/>
              </a:rPr>
              <a:t>Alignment to Educator  Evaluation 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47700" y="2971800"/>
          <a:ext cx="7848600" cy="284818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924300"/>
                <a:gridCol w="3924300"/>
              </a:tblGrid>
              <a:tr h="30480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Essential</a:t>
                      </a:r>
                      <a:r>
                        <a:rPr lang="en-US" sz="1800" baseline="0" dirty="0" smtClean="0"/>
                        <a:t> Element</a:t>
                      </a:r>
                      <a:endParaRPr lang="en-US" sz="18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Standard</a:t>
                      </a:r>
                      <a:endParaRPr lang="en-US" sz="1800" dirty="0"/>
                    </a:p>
                  </a:txBody>
                  <a:tcPr marT="45729" marB="45729"/>
                </a:tc>
              </a:tr>
              <a:tr h="413735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Well-Structured Lessons</a:t>
                      </a:r>
                      <a:endParaRPr lang="en-US" sz="1800" dirty="0"/>
                    </a:p>
                  </a:txBody>
                  <a:tcPr marT="45729" marB="45729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sz="1800" dirty="0" smtClean="0"/>
                        <a:t>Standard I:</a:t>
                      </a:r>
                      <a:r>
                        <a:rPr lang="en-US" sz="1800" baseline="0" dirty="0" smtClean="0"/>
                        <a:t> Curriculum Planning, and Assessment</a:t>
                      </a:r>
                      <a:endParaRPr lang="en-US" sz="1800" dirty="0"/>
                    </a:p>
                  </a:txBody>
                  <a:tcPr marT="45729" marB="45729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13735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Adjustments to Practice</a:t>
                      </a:r>
                    </a:p>
                  </a:txBody>
                  <a:tcPr marT="45729" marB="45729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13735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Meeting Diverse Needs</a:t>
                      </a:r>
                      <a:endParaRPr lang="en-US" sz="1800" dirty="0"/>
                    </a:p>
                  </a:txBody>
                  <a:tcPr marT="45729" marB="45729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r>
                        <a:rPr lang="en-US" sz="1800" dirty="0" smtClean="0"/>
                        <a:t>Standard II: Teaching All Students</a:t>
                      </a:r>
                      <a:endParaRPr lang="en-US" sz="1800" dirty="0"/>
                    </a:p>
                  </a:txBody>
                  <a:tcPr marT="45729" marB="45729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13735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Safe Learning Environment</a:t>
                      </a:r>
                      <a:endParaRPr lang="en-US" sz="1800" dirty="0"/>
                    </a:p>
                  </a:txBody>
                  <a:tcPr marT="45729" marB="45729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13735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High Expectations</a:t>
                      </a:r>
                      <a:endParaRPr lang="en-US" sz="1800" dirty="0"/>
                    </a:p>
                  </a:txBody>
                  <a:tcPr marT="45729" marB="45729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13735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Reflective Practice</a:t>
                      </a:r>
                      <a:endParaRPr lang="en-US" sz="1800" dirty="0"/>
                    </a:p>
                  </a:txBody>
                  <a:tcPr marT="45729" marB="45729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Standard IV: Professional Culture</a:t>
                      </a:r>
                      <a:endParaRPr lang="en-US" sz="1800" dirty="0"/>
                    </a:p>
                  </a:txBody>
                  <a:tcPr marT="45729" marB="45729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3.1.3337"/>
  <p:tag name="PPTVERSION" val="14"/>
  <p:tag name="TPOS" val="2"/>
</p:tagLst>
</file>

<file path=ppt/theme/theme1.xml><?xml version="1.0" encoding="utf-8"?>
<a:theme xmlns:a="http://schemas.openxmlformats.org/drawingml/2006/main" name="Educators">
  <a:themeElements>
    <a:clrScheme name="ESE">
      <a:dk1>
        <a:srgbClr val="0D1969"/>
      </a:dk1>
      <a:lt1>
        <a:sysClr val="window" lastClr="FFFFFF"/>
      </a:lt1>
      <a:dk2>
        <a:srgbClr val="0D1969"/>
      </a:dk2>
      <a:lt2>
        <a:srgbClr val="EEECE1"/>
      </a:lt2>
      <a:accent1>
        <a:srgbClr val="E86B01"/>
      </a:accent1>
      <a:accent2>
        <a:srgbClr val="0D1969"/>
      </a:accent2>
      <a:accent3>
        <a:srgbClr val="FBC40E"/>
      </a:accent3>
      <a:accent4>
        <a:srgbClr val="006600"/>
      </a:accent4>
      <a:accent5>
        <a:srgbClr val="C00000"/>
      </a:accent5>
      <a:accent6>
        <a:srgbClr val="800080"/>
      </a:accent6>
      <a:hlink>
        <a:srgbClr val="0000FF"/>
      </a:hlink>
      <a:folHlink>
        <a:srgbClr val="7F7F7F"/>
      </a:folHlink>
    </a:clrScheme>
    <a:fontScheme name="ESE">
      <a:majorFont>
        <a:latin typeface="Georgi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24261BFE874874F899C38CF9C771BFF" ma:contentTypeVersion="7" ma:contentTypeDescription="Create a new document." ma:contentTypeScope="" ma:versionID="3a5a55f13e9bb649c79d8b6e4cc9fe8c">
  <xsd:schema xmlns:xsd="http://www.w3.org/2001/XMLSchema" xmlns:xs="http://www.w3.org/2001/XMLSchema" xmlns:p="http://schemas.microsoft.com/office/2006/metadata/properties" xmlns:ns2="0a4e05da-b9bc-4326-ad73-01ef31b95567" xmlns:ns3="733efe1c-5bbe-4968-87dc-d400e65c879f" targetNamespace="http://schemas.microsoft.com/office/2006/metadata/properties" ma:root="true" ma:fieldsID="9f746412060615af2bac066d19f8186c" ns2:_="" ns3:_="">
    <xsd:import namespace="0a4e05da-b9bc-4326-ad73-01ef31b95567"/>
    <xsd:import namespace="733efe1c-5bbe-4968-87dc-d400e65c879f"/>
    <xsd:element name="properties">
      <xsd:complexType>
        <xsd:sequence>
          <xsd:element name="documentManagement">
            <xsd:complexType>
              <xsd:all>
                <xsd:element ref="ns2:_vti_RoutingExistingProperties" minOccurs="0"/>
                <xsd:element ref="ns3:_dlc_DocId" minOccurs="0"/>
                <xsd:element ref="ns3:_dlc_DocIdUrl" minOccurs="0"/>
                <xsd:element ref="ns3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4e05da-b9bc-4326-ad73-01ef31b95567" elementFormDefault="qualified">
    <xsd:import namespace="http://schemas.microsoft.com/office/2006/documentManagement/types"/>
    <xsd:import namespace="http://schemas.microsoft.com/office/infopath/2007/PartnerControls"/>
    <xsd:element name="_vti_RoutingExistingProperties" ma:index="8" nillable="true" ma:displayName="Original Properties" ma:hidden="true" ma:internalName="_vti_RoutingExistingProperties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3efe1c-5bbe-4968-87dc-d400e65c879f" elementFormDefault="qualified">
    <xsd:import namespace="http://schemas.microsoft.com/office/2006/documentManagement/types"/>
    <xsd:import namespace="http://schemas.microsoft.com/office/infopath/2007/PartnerControls"/>
    <xsd:element name="_dlc_DocId" ma:index="9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0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1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ti_RoutingExistingProperties xmlns="0a4e05da-b9bc-4326-ad73-01ef31b95567" xsi:nil="true"/>
    <_dlc_DocIdPersistId xmlns="733efe1c-5bbe-4968-87dc-d400e65c879f">true</_dlc_DocIdPersistId>
    <_dlc_DocId xmlns="733efe1c-5bbe-4968-87dc-d400e65c879f">DESE-231-21514</_dlc_DocId>
    <_dlc_DocIdUrl xmlns="733efe1c-5bbe-4968-87dc-d400e65c879f">
      <Url>https://sharepoint.doemass.org/ese/webteam/cps/_layouts/DocIdRedir.aspx?ID=DESE-231-21514</Url>
      <Description>DESE-231-21514</Description>
    </_dlc_DocIdUrl>
  </documentManagement>
</p:properties>
</file>

<file path=customXml/item4.xml><?xml version="1.0" encoding="utf-8"?>
<?mso-contentType ?>
<FormTemplates xmlns="http://schemas.microsoft.com/sharepoint/v3/contenttype/forms">
  <Display>DocumentLibraryForm</Display>
  <Edit>DropOffZoneRoutingForm</Edit>
  <New>DocumentLibraryForm</New>
</FormTemplates>
</file>

<file path=customXml/itemProps1.xml><?xml version="1.0" encoding="utf-8"?>
<ds:datastoreItem xmlns:ds="http://schemas.openxmlformats.org/officeDocument/2006/customXml" ds:itemID="{C3CC5997-950A-493B-B48C-DC50DB28F98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a4e05da-b9bc-4326-ad73-01ef31b95567"/>
    <ds:schemaRef ds:uri="733efe1c-5bbe-4968-87dc-d400e65c879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F3BA5E8-07F0-4B56-85EF-86914862E20C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7692AE43-E53F-4A26-A970-C86DCD4899A2}">
  <ds:schemaRefs>
    <ds:schemaRef ds:uri="http://schemas.microsoft.com/office/2006/metadata/properties"/>
    <ds:schemaRef ds:uri="http://schemas.microsoft.com/office/infopath/2007/PartnerControls"/>
    <ds:schemaRef ds:uri="0a4e05da-b9bc-4326-ad73-01ef31b95567"/>
    <ds:schemaRef ds:uri="733efe1c-5bbe-4968-87dc-d400e65c879f"/>
  </ds:schemaRefs>
</ds:datastoreItem>
</file>

<file path=customXml/itemProps4.xml><?xml version="1.0" encoding="utf-8"?>
<ds:datastoreItem xmlns:ds="http://schemas.openxmlformats.org/officeDocument/2006/customXml" ds:itemID="{B6D97E79-884D-4854-98AE-4FDB796FEB1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Educators</Template>
  <TotalTime>3736</TotalTime>
  <Words>2036</Words>
  <Application>Microsoft Office PowerPoint</Application>
  <PresentationFormat>On-screen Show (4:3)</PresentationFormat>
  <Paragraphs>309</Paragraphs>
  <Slides>39</Slides>
  <Notes>34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Educators</vt:lpstr>
      <vt:lpstr>Candidate Assessment of Performance</vt:lpstr>
      <vt:lpstr>Slide 2</vt:lpstr>
      <vt:lpstr>Warming Up </vt:lpstr>
      <vt:lpstr>Slide 4</vt:lpstr>
      <vt:lpstr>Learning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Practicing</vt:lpstr>
      <vt:lpstr>Slide 28</vt:lpstr>
      <vt:lpstr>Slide 29</vt:lpstr>
      <vt:lpstr>Slide 30</vt:lpstr>
      <vt:lpstr>Calibrating</vt:lpstr>
      <vt:lpstr>Slide 32</vt:lpstr>
      <vt:lpstr>Slide 33</vt:lpstr>
      <vt:lpstr>Slide 34</vt:lpstr>
      <vt:lpstr>Slide 35</vt:lpstr>
      <vt:lpstr>Slide 36</vt:lpstr>
      <vt:lpstr>Recapping </vt:lpstr>
      <vt:lpstr>Slide 38</vt:lpstr>
      <vt:lpstr>Slide 39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Evaluating Educator Impact on Student Learning</dc:title>
  <dc:creator>ESE</dc:creator>
  <cp:lastModifiedBy>dzou</cp:lastModifiedBy>
  <cp:revision>280</cp:revision>
  <dcterms:created xsi:type="dcterms:W3CDTF">2015-03-10T13:34:59Z</dcterms:created>
  <dcterms:modified xsi:type="dcterms:W3CDTF">2015-12-11T21:20:10Z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etadate">
    <vt:lpwstr>Dec 11 2015</vt:lpwstr>
  </property>
</Properties>
</file>