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62" r:id="rId6"/>
    <p:sldId id="259" r:id="rId7"/>
    <p:sldId id="269" r:id="rId8"/>
    <p:sldId id="264" r:id="rId9"/>
    <p:sldId id="318" r:id="rId10"/>
    <p:sldId id="261" r:id="rId11"/>
    <p:sldId id="260" r:id="rId12"/>
    <p:sldId id="320" r:id="rId13"/>
    <p:sldId id="321" r:id="rId14"/>
    <p:sldId id="322" r:id="rId15"/>
    <p:sldId id="323" r:id="rId16"/>
    <p:sldId id="319" r:id="rId17"/>
    <p:sldId id="324" r:id="rId18"/>
    <p:sldId id="326" r:id="rId19"/>
    <p:sldId id="331" r:id="rId20"/>
    <p:sldId id="329" r:id="rId21"/>
    <p:sldId id="327" r:id="rId22"/>
    <p:sldId id="328" r:id="rId23"/>
    <p:sldId id="332" r:id="rId24"/>
    <p:sldId id="333" r:id="rId25"/>
    <p:sldId id="3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B8904-50B9-E8C3-327A-D5AA8F37BDBF}" name="Clancy, Shannon (DESE)" initials="CS(" userId="S::Shannon.Clancy@mass.gov::0d21b35f-b60b-4b60-8c9e-9d88af43d1ba" providerId="AD"/>
  <p188:author id="{026B5B98-007D-1F66-F551-3CF3A05072EE}" name="Abbott, Claire (DESE)" initials="AC(" userId="S::Claire.J.Abbott@mass.gov::b80222f3-7abf-41f6-a69e-af06caaffd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8CBDB-8548-4A0A-8D83-1A5BDA2BEA7A}" v="2" dt="2023-09-07T17:40:30.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55" autoAdjust="0"/>
  </p:normalViewPr>
  <p:slideViewPr>
    <p:cSldViewPr snapToGrid="0">
      <p:cViewPr varScale="1">
        <p:scale>
          <a:sx n="53" d="100"/>
          <a:sy n="53" d="100"/>
        </p:scale>
        <p:origin x="84" y="1434"/>
      </p:cViewPr>
      <p:guideLst/>
    </p:cSldViewPr>
  </p:slideViewPr>
  <p:outlineViewPr>
    <p:cViewPr>
      <p:scale>
        <a:sx n="33" d="100"/>
        <a:sy n="33" d="100"/>
      </p:scale>
      <p:origin x="0" y="-24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26C85-38DD-493C-BC6C-0A929940C622}" type="doc">
      <dgm:prSet loTypeId="urn:microsoft.com/office/officeart/2005/8/layout/hProcess3" loCatId="process" qsTypeId="urn:microsoft.com/office/officeart/2005/8/quickstyle/simple1" qsCatId="simple" csTypeId="urn:microsoft.com/office/officeart/2005/8/colors/accent1_4" csCatId="accent1" phldr="1"/>
      <dgm:spPr/>
      <dgm:t>
        <a:bodyPr/>
        <a:lstStyle/>
        <a:p>
          <a:endParaRPr lang="en-US"/>
        </a:p>
      </dgm:t>
    </dgm:pt>
    <dgm:pt modelId="{5EEA4B04-76C8-421D-9BD7-3CBB024F0798}">
      <dgm:prSet phldrT="[Text]"/>
      <dgm:spPr/>
      <dgm:t>
        <a:bodyPr/>
        <a:lstStyle/>
        <a:p>
          <a:r>
            <a:rPr lang="en-US">
              <a:solidFill>
                <a:schemeClr val="bg1"/>
              </a:solidFill>
              <a:latin typeface="Quattrocento Sans" panose="020B0502050000020003" pitchFamily="34" charset="0"/>
            </a:rPr>
            <a:t>Foundations of Reading MTEL (2021)</a:t>
          </a:r>
        </a:p>
      </dgm:t>
    </dgm:pt>
    <dgm:pt modelId="{D0B56296-808E-475A-BF6D-026E36F9BB85}" type="parTrans" cxnId="{6AB49565-8D7E-48A3-96F5-46E90666FC98}">
      <dgm:prSet/>
      <dgm:spPr/>
      <dgm:t>
        <a:bodyPr/>
        <a:lstStyle/>
        <a:p>
          <a:endParaRPr lang="en-US"/>
        </a:p>
      </dgm:t>
    </dgm:pt>
    <dgm:pt modelId="{68A5355A-2D76-44C1-9904-B9646E015548}" type="sibTrans" cxnId="{6AB49565-8D7E-48A3-96F5-46E90666FC98}">
      <dgm:prSet/>
      <dgm:spPr/>
      <dgm:t>
        <a:bodyPr/>
        <a:lstStyle/>
        <a:p>
          <a:endParaRPr lang="en-US"/>
        </a:p>
      </dgm:t>
    </dgm:pt>
    <dgm:pt modelId="{CBBB599F-8A00-400E-8D98-44A6E3DF83B8}">
      <dgm:prSet phldrT="[Text]"/>
      <dgm:spPr/>
      <dgm:t>
        <a:bodyPr/>
        <a:lstStyle/>
        <a:p>
          <a:r>
            <a:rPr lang="en-US">
              <a:solidFill>
                <a:schemeClr val="bg1"/>
              </a:solidFill>
              <a:latin typeface="Quattrocento Sans" panose="020B0502050000020003" pitchFamily="34" charset="0"/>
            </a:rPr>
            <a:t>Formal Reviews (2024)</a:t>
          </a:r>
        </a:p>
      </dgm:t>
    </dgm:pt>
    <dgm:pt modelId="{E6959D68-54F1-47BE-A8DC-CDF771764BEE}" type="parTrans" cxnId="{DC812229-7A23-446F-80F3-5312A1606B1A}">
      <dgm:prSet/>
      <dgm:spPr/>
      <dgm:t>
        <a:bodyPr/>
        <a:lstStyle/>
        <a:p>
          <a:endParaRPr lang="en-US"/>
        </a:p>
      </dgm:t>
    </dgm:pt>
    <dgm:pt modelId="{055920C3-56AE-424E-8A5D-DAC291F523D4}" type="sibTrans" cxnId="{DC812229-7A23-446F-80F3-5312A1606B1A}">
      <dgm:prSet/>
      <dgm:spPr/>
      <dgm:t>
        <a:bodyPr/>
        <a:lstStyle/>
        <a:p>
          <a:endParaRPr lang="en-US"/>
        </a:p>
      </dgm:t>
    </dgm:pt>
    <dgm:pt modelId="{7A11A31E-6747-4E18-9777-44B754A89149}">
      <dgm:prSet phldr="0"/>
      <dgm:spPr/>
      <dgm:t>
        <a:bodyPr/>
        <a:lstStyle/>
        <a:p>
          <a:pPr rtl="0"/>
          <a:r>
            <a:rPr lang="en-US">
              <a:solidFill>
                <a:schemeClr val="bg1"/>
              </a:solidFill>
              <a:latin typeface="Quattrocento Sans" panose="020B0502050000020003" pitchFamily="34" charset="0"/>
            </a:rPr>
            <a:t>Classroom Observation &amp; Feedback Protocol (2023)</a:t>
          </a:r>
        </a:p>
      </dgm:t>
    </dgm:pt>
    <dgm:pt modelId="{B6BA1F2F-C283-440B-880B-22CE30739740}" type="parTrans" cxnId="{3AB1D6E6-F93F-4085-8B76-72F567D46B5B}">
      <dgm:prSet/>
      <dgm:spPr/>
      <dgm:t>
        <a:bodyPr/>
        <a:lstStyle/>
        <a:p>
          <a:endParaRPr lang="en-US"/>
        </a:p>
      </dgm:t>
    </dgm:pt>
    <dgm:pt modelId="{B90C75AE-936F-4B8D-B569-3841381C7650}" type="sibTrans" cxnId="{3AB1D6E6-F93F-4085-8B76-72F567D46B5B}">
      <dgm:prSet/>
      <dgm:spPr/>
      <dgm:t>
        <a:bodyPr/>
        <a:lstStyle/>
        <a:p>
          <a:endParaRPr lang="en-US"/>
        </a:p>
      </dgm:t>
    </dgm:pt>
    <dgm:pt modelId="{2F95C82D-1128-4420-A358-000E2F5837F4}">
      <dgm:prSet phldrT="[Text]"/>
      <dgm:spPr/>
      <dgm:t>
        <a:bodyPr/>
        <a:lstStyle/>
        <a:p>
          <a:r>
            <a:rPr lang="en-US">
              <a:solidFill>
                <a:schemeClr val="bg1"/>
              </a:solidFill>
              <a:latin typeface="Quattrocento Sans" panose="020B0502050000020003" pitchFamily="34" charset="0"/>
            </a:rPr>
            <a:t>Program Expectations &amp; Formative Reviews </a:t>
          </a:r>
          <a:br>
            <a:rPr lang="en-US">
              <a:solidFill>
                <a:schemeClr val="bg1"/>
              </a:solidFill>
              <a:latin typeface="Quattrocento Sans" panose="020B0502050000020003" pitchFamily="34" charset="0"/>
            </a:rPr>
          </a:br>
          <a:r>
            <a:rPr lang="en-US">
              <a:solidFill>
                <a:schemeClr val="bg1"/>
              </a:solidFill>
              <a:latin typeface="Quattrocento Sans" panose="020B0502050000020003" pitchFamily="34" charset="0"/>
            </a:rPr>
            <a:t>(2022-2024)</a:t>
          </a:r>
        </a:p>
      </dgm:t>
    </dgm:pt>
    <dgm:pt modelId="{217B2ED8-FF96-4A83-8A2C-E44A304AB8B4}" type="parTrans" cxnId="{80B36825-D168-480A-B977-3FF700874759}">
      <dgm:prSet/>
      <dgm:spPr/>
      <dgm:t>
        <a:bodyPr/>
        <a:lstStyle/>
        <a:p>
          <a:endParaRPr lang="en-US"/>
        </a:p>
      </dgm:t>
    </dgm:pt>
    <dgm:pt modelId="{E660694C-205C-4798-8EBB-E8D90927B89C}" type="sibTrans" cxnId="{80B36825-D168-480A-B977-3FF700874759}">
      <dgm:prSet/>
      <dgm:spPr/>
      <dgm:t>
        <a:bodyPr/>
        <a:lstStyle/>
        <a:p>
          <a:endParaRPr lang="en-US"/>
        </a:p>
      </dgm:t>
    </dgm:pt>
    <dgm:pt modelId="{30C9E13B-98F2-4130-BA04-CBE6292503EB}" type="pres">
      <dgm:prSet presAssocID="{4ED26C85-38DD-493C-BC6C-0A929940C622}" presName="Name0" presStyleCnt="0">
        <dgm:presLayoutVars>
          <dgm:dir/>
          <dgm:animLvl val="lvl"/>
          <dgm:resizeHandles val="exact"/>
        </dgm:presLayoutVars>
      </dgm:prSet>
      <dgm:spPr/>
    </dgm:pt>
    <dgm:pt modelId="{A50E878D-015D-4C3F-90D9-98278DB0FE4B}" type="pres">
      <dgm:prSet presAssocID="{4ED26C85-38DD-493C-BC6C-0A929940C622}" presName="dummy" presStyleCnt="0"/>
      <dgm:spPr/>
    </dgm:pt>
    <dgm:pt modelId="{F19C3B54-89B7-4219-B691-A54070A9D47D}" type="pres">
      <dgm:prSet presAssocID="{4ED26C85-38DD-493C-BC6C-0A929940C622}" presName="linH" presStyleCnt="0"/>
      <dgm:spPr/>
    </dgm:pt>
    <dgm:pt modelId="{D6BAA6A1-F1FF-4EC1-A167-5CFB5AAA419E}" type="pres">
      <dgm:prSet presAssocID="{4ED26C85-38DD-493C-BC6C-0A929940C622}" presName="padding1" presStyleCnt="0"/>
      <dgm:spPr/>
    </dgm:pt>
    <dgm:pt modelId="{E159400D-BB1B-4421-9FC6-802A31B2C460}" type="pres">
      <dgm:prSet presAssocID="{5EEA4B04-76C8-421D-9BD7-3CBB024F0798}" presName="linV" presStyleCnt="0"/>
      <dgm:spPr/>
    </dgm:pt>
    <dgm:pt modelId="{C6E30415-7EA0-4076-9F6E-75B49ECC2D4B}" type="pres">
      <dgm:prSet presAssocID="{5EEA4B04-76C8-421D-9BD7-3CBB024F0798}" presName="spVertical1" presStyleCnt="0"/>
      <dgm:spPr/>
    </dgm:pt>
    <dgm:pt modelId="{FB22C3C5-7267-40B9-AB7A-C37FB1C00D56}" type="pres">
      <dgm:prSet presAssocID="{5EEA4B04-76C8-421D-9BD7-3CBB024F0798}" presName="parTx" presStyleLbl="revTx" presStyleIdx="0" presStyleCnt="4" custScaleY="74383" custLinFactNeighborX="2755" custLinFactNeighborY="9329">
        <dgm:presLayoutVars>
          <dgm:chMax val="0"/>
          <dgm:chPref val="0"/>
          <dgm:bulletEnabled val="1"/>
        </dgm:presLayoutVars>
      </dgm:prSet>
      <dgm:spPr/>
    </dgm:pt>
    <dgm:pt modelId="{806D40F5-E8E7-4FC9-A07F-F97F08DA83B3}" type="pres">
      <dgm:prSet presAssocID="{5EEA4B04-76C8-421D-9BD7-3CBB024F0798}" presName="spVertical2" presStyleCnt="0"/>
      <dgm:spPr/>
    </dgm:pt>
    <dgm:pt modelId="{541D5219-424D-4BEA-AAFC-D7FFE90B9414}" type="pres">
      <dgm:prSet presAssocID="{5EEA4B04-76C8-421D-9BD7-3CBB024F0798}" presName="spVertical3" presStyleCnt="0"/>
      <dgm:spPr/>
    </dgm:pt>
    <dgm:pt modelId="{B67B8E65-D4EE-449E-A19C-DF720CC94CE4}" type="pres">
      <dgm:prSet presAssocID="{68A5355A-2D76-44C1-9904-B9646E015548}" presName="space" presStyleCnt="0"/>
      <dgm:spPr/>
    </dgm:pt>
    <dgm:pt modelId="{785C5CA3-23B8-46D1-841E-FB4F9F61F5D6}" type="pres">
      <dgm:prSet presAssocID="{2F95C82D-1128-4420-A358-000E2F5837F4}" presName="linV" presStyleCnt="0"/>
      <dgm:spPr/>
    </dgm:pt>
    <dgm:pt modelId="{C4293A2F-A2F7-4E2C-B789-B0D8FC322908}" type="pres">
      <dgm:prSet presAssocID="{2F95C82D-1128-4420-A358-000E2F5837F4}" presName="spVertical1" presStyleCnt="0"/>
      <dgm:spPr/>
    </dgm:pt>
    <dgm:pt modelId="{A53FA1BD-AD8D-4B2D-A805-231FAA865657}" type="pres">
      <dgm:prSet presAssocID="{2F95C82D-1128-4420-A358-000E2F5837F4}" presName="parTx" presStyleLbl="revTx" presStyleIdx="1" presStyleCnt="4" custScaleY="84347">
        <dgm:presLayoutVars>
          <dgm:chMax val="0"/>
          <dgm:chPref val="0"/>
          <dgm:bulletEnabled val="1"/>
        </dgm:presLayoutVars>
      </dgm:prSet>
      <dgm:spPr/>
    </dgm:pt>
    <dgm:pt modelId="{CF097CF7-F045-4133-85D9-CA14BEAABBDA}" type="pres">
      <dgm:prSet presAssocID="{2F95C82D-1128-4420-A358-000E2F5837F4}" presName="spVertical2" presStyleCnt="0"/>
      <dgm:spPr/>
    </dgm:pt>
    <dgm:pt modelId="{85501B5C-05EC-4187-B9DD-B04357ECDEBD}" type="pres">
      <dgm:prSet presAssocID="{2F95C82D-1128-4420-A358-000E2F5837F4}" presName="spVertical3" presStyleCnt="0"/>
      <dgm:spPr/>
    </dgm:pt>
    <dgm:pt modelId="{DC99F374-BC3B-4C35-8A0D-E0F2F88E19F5}" type="pres">
      <dgm:prSet presAssocID="{E660694C-205C-4798-8EBB-E8D90927B89C}" presName="space" presStyleCnt="0"/>
      <dgm:spPr/>
    </dgm:pt>
    <dgm:pt modelId="{7762641B-49F9-4738-B1FC-750E790D10BE}" type="pres">
      <dgm:prSet presAssocID="{7A11A31E-6747-4E18-9777-44B754A89149}" presName="linV" presStyleCnt="0"/>
      <dgm:spPr/>
    </dgm:pt>
    <dgm:pt modelId="{22729B77-6BC9-40CC-BBDD-CFFE835638A1}" type="pres">
      <dgm:prSet presAssocID="{7A11A31E-6747-4E18-9777-44B754A89149}" presName="spVertical1" presStyleCnt="0"/>
      <dgm:spPr/>
    </dgm:pt>
    <dgm:pt modelId="{47D41126-F574-4A5C-A678-25D4A06E6866}" type="pres">
      <dgm:prSet presAssocID="{7A11A31E-6747-4E18-9777-44B754A89149}" presName="parTx" presStyleLbl="revTx" presStyleIdx="2" presStyleCnt="4" custScaleY="84347">
        <dgm:presLayoutVars>
          <dgm:chMax val="0"/>
          <dgm:chPref val="0"/>
          <dgm:bulletEnabled val="1"/>
        </dgm:presLayoutVars>
      </dgm:prSet>
      <dgm:spPr/>
    </dgm:pt>
    <dgm:pt modelId="{52E8C239-078C-4741-9869-448F20476EE5}" type="pres">
      <dgm:prSet presAssocID="{7A11A31E-6747-4E18-9777-44B754A89149}" presName="spVertical2" presStyleCnt="0"/>
      <dgm:spPr/>
    </dgm:pt>
    <dgm:pt modelId="{6842F165-92DF-45D0-B6A2-9E2E9F79AE67}" type="pres">
      <dgm:prSet presAssocID="{7A11A31E-6747-4E18-9777-44B754A89149}" presName="spVertical3" presStyleCnt="0"/>
      <dgm:spPr/>
    </dgm:pt>
    <dgm:pt modelId="{965C2C79-8EE8-46B8-B7AF-F5ABF435D199}" type="pres">
      <dgm:prSet presAssocID="{B90C75AE-936F-4B8D-B569-3841381C7650}" presName="space" presStyleCnt="0"/>
      <dgm:spPr/>
    </dgm:pt>
    <dgm:pt modelId="{CB79CE5C-8E9D-4628-AF8B-ABE5BEF0BA49}" type="pres">
      <dgm:prSet presAssocID="{CBBB599F-8A00-400E-8D98-44A6E3DF83B8}" presName="linV" presStyleCnt="0"/>
      <dgm:spPr/>
    </dgm:pt>
    <dgm:pt modelId="{8CA6A966-3100-4FD8-A695-4340DDBEB2A4}" type="pres">
      <dgm:prSet presAssocID="{CBBB599F-8A00-400E-8D98-44A6E3DF83B8}" presName="spVertical1" presStyleCnt="0"/>
      <dgm:spPr/>
    </dgm:pt>
    <dgm:pt modelId="{91C7EF75-5990-48CE-B589-98C55988D8FF}" type="pres">
      <dgm:prSet presAssocID="{CBBB599F-8A00-400E-8D98-44A6E3DF83B8}" presName="parTx" presStyleLbl="revTx" presStyleIdx="3" presStyleCnt="4" custScaleY="57545" custLinFactNeighborX="918" custLinFactNeighborY="22911">
        <dgm:presLayoutVars>
          <dgm:chMax val="0"/>
          <dgm:chPref val="0"/>
          <dgm:bulletEnabled val="1"/>
        </dgm:presLayoutVars>
      </dgm:prSet>
      <dgm:spPr/>
    </dgm:pt>
    <dgm:pt modelId="{758E8046-0415-44DF-AAE1-F3CA4F6B941D}" type="pres">
      <dgm:prSet presAssocID="{CBBB599F-8A00-400E-8D98-44A6E3DF83B8}" presName="spVertical2" presStyleCnt="0"/>
      <dgm:spPr/>
    </dgm:pt>
    <dgm:pt modelId="{243AFE19-F8EA-4F20-98D9-B89D342DDB93}" type="pres">
      <dgm:prSet presAssocID="{CBBB599F-8A00-400E-8D98-44A6E3DF83B8}" presName="spVertical3" presStyleCnt="0"/>
      <dgm:spPr/>
    </dgm:pt>
    <dgm:pt modelId="{04AB7216-0755-4F57-A7FB-947759EED789}" type="pres">
      <dgm:prSet presAssocID="{4ED26C85-38DD-493C-BC6C-0A929940C622}" presName="padding2" presStyleCnt="0"/>
      <dgm:spPr/>
    </dgm:pt>
    <dgm:pt modelId="{9A6BD8F0-9A59-48FC-834F-E163E9BA254C}" type="pres">
      <dgm:prSet presAssocID="{4ED26C85-38DD-493C-BC6C-0A929940C622}" presName="negArrow" presStyleCnt="0"/>
      <dgm:spPr/>
    </dgm:pt>
    <dgm:pt modelId="{68AD51AD-BCFD-4787-89E8-2A71BA19C198}" type="pres">
      <dgm:prSet presAssocID="{4ED26C85-38DD-493C-BC6C-0A929940C622}" presName="backgroundArrow" presStyleLbl="node1" presStyleIdx="0" presStyleCnt="1" custLinFactNeighborY="2561"/>
      <dgm:spPr/>
    </dgm:pt>
  </dgm:ptLst>
  <dgm:cxnLst>
    <dgm:cxn modelId="{467C8A13-4D19-4A63-B7A0-FEFC7401CF09}" type="presOf" srcId="{4ED26C85-38DD-493C-BC6C-0A929940C622}" destId="{30C9E13B-98F2-4130-BA04-CBE6292503EB}" srcOrd="0" destOrd="0" presId="urn:microsoft.com/office/officeart/2005/8/layout/hProcess3"/>
    <dgm:cxn modelId="{80B36825-D168-480A-B977-3FF700874759}" srcId="{4ED26C85-38DD-493C-BC6C-0A929940C622}" destId="{2F95C82D-1128-4420-A358-000E2F5837F4}" srcOrd="1" destOrd="0" parTransId="{217B2ED8-FF96-4A83-8A2C-E44A304AB8B4}" sibTransId="{E660694C-205C-4798-8EBB-E8D90927B89C}"/>
    <dgm:cxn modelId="{DC812229-7A23-446F-80F3-5312A1606B1A}" srcId="{4ED26C85-38DD-493C-BC6C-0A929940C622}" destId="{CBBB599F-8A00-400E-8D98-44A6E3DF83B8}" srcOrd="3" destOrd="0" parTransId="{E6959D68-54F1-47BE-A8DC-CDF771764BEE}" sibTransId="{055920C3-56AE-424E-8A5D-DAC291F523D4}"/>
    <dgm:cxn modelId="{7C8F3F2A-C973-4816-A37C-4D730BE98060}" type="presOf" srcId="{5EEA4B04-76C8-421D-9BD7-3CBB024F0798}" destId="{FB22C3C5-7267-40B9-AB7A-C37FB1C00D56}" srcOrd="0" destOrd="0" presId="urn:microsoft.com/office/officeart/2005/8/layout/hProcess3"/>
    <dgm:cxn modelId="{AAE53C35-1C00-4E60-9971-AD8E8AB4C74A}" type="presOf" srcId="{7A11A31E-6747-4E18-9777-44B754A89149}" destId="{47D41126-F574-4A5C-A678-25D4A06E6866}" srcOrd="0" destOrd="0" presId="urn:microsoft.com/office/officeart/2005/8/layout/hProcess3"/>
    <dgm:cxn modelId="{E244D663-0083-46C4-A8D5-1E161AB49090}" type="presOf" srcId="{CBBB599F-8A00-400E-8D98-44A6E3DF83B8}" destId="{91C7EF75-5990-48CE-B589-98C55988D8FF}" srcOrd="0" destOrd="0" presId="urn:microsoft.com/office/officeart/2005/8/layout/hProcess3"/>
    <dgm:cxn modelId="{6AB49565-8D7E-48A3-96F5-46E90666FC98}" srcId="{4ED26C85-38DD-493C-BC6C-0A929940C622}" destId="{5EEA4B04-76C8-421D-9BD7-3CBB024F0798}" srcOrd="0" destOrd="0" parTransId="{D0B56296-808E-475A-BF6D-026E36F9BB85}" sibTransId="{68A5355A-2D76-44C1-9904-B9646E015548}"/>
    <dgm:cxn modelId="{E2341A4A-DFAE-4B20-90A0-1EA145D4B347}" type="presOf" srcId="{2F95C82D-1128-4420-A358-000E2F5837F4}" destId="{A53FA1BD-AD8D-4B2D-A805-231FAA865657}" srcOrd="0" destOrd="0" presId="urn:microsoft.com/office/officeart/2005/8/layout/hProcess3"/>
    <dgm:cxn modelId="{3AB1D6E6-F93F-4085-8B76-72F567D46B5B}" srcId="{4ED26C85-38DD-493C-BC6C-0A929940C622}" destId="{7A11A31E-6747-4E18-9777-44B754A89149}" srcOrd="2" destOrd="0" parTransId="{B6BA1F2F-C283-440B-880B-22CE30739740}" sibTransId="{B90C75AE-936F-4B8D-B569-3841381C7650}"/>
    <dgm:cxn modelId="{90CAC669-D320-43C2-B1B0-EAB9D8EE5680}" type="presParOf" srcId="{30C9E13B-98F2-4130-BA04-CBE6292503EB}" destId="{A50E878D-015D-4C3F-90D9-98278DB0FE4B}" srcOrd="0" destOrd="0" presId="urn:microsoft.com/office/officeart/2005/8/layout/hProcess3"/>
    <dgm:cxn modelId="{B391D5B0-3317-43DC-B2A6-8E814CF9EFEC}" type="presParOf" srcId="{30C9E13B-98F2-4130-BA04-CBE6292503EB}" destId="{F19C3B54-89B7-4219-B691-A54070A9D47D}" srcOrd="1" destOrd="0" presId="urn:microsoft.com/office/officeart/2005/8/layout/hProcess3"/>
    <dgm:cxn modelId="{F57D264A-DD22-4A86-BE25-5A509E0F3950}" type="presParOf" srcId="{F19C3B54-89B7-4219-B691-A54070A9D47D}" destId="{D6BAA6A1-F1FF-4EC1-A167-5CFB5AAA419E}" srcOrd="0" destOrd="0" presId="urn:microsoft.com/office/officeart/2005/8/layout/hProcess3"/>
    <dgm:cxn modelId="{29E96B6C-6AE4-482B-B379-4A3E03408A6A}" type="presParOf" srcId="{F19C3B54-89B7-4219-B691-A54070A9D47D}" destId="{E159400D-BB1B-4421-9FC6-802A31B2C460}" srcOrd="1" destOrd="0" presId="urn:microsoft.com/office/officeart/2005/8/layout/hProcess3"/>
    <dgm:cxn modelId="{7CDA3AB7-907A-414C-8AAA-7F8DAB521409}" type="presParOf" srcId="{E159400D-BB1B-4421-9FC6-802A31B2C460}" destId="{C6E30415-7EA0-4076-9F6E-75B49ECC2D4B}" srcOrd="0" destOrd="0" presId="urn:microsoft.com/office/officeart/2005/8/layout/hProcess3"/>
    <dgm:cxn modelId="{2067008F-8CF0-4A6F-8215-7B03472580B3}" type="presParOf" srcId="{E159400D-BB1B-4421-9FC6-802A31B2C460}" destId="{FB22C3C5-7267-40B9-AB7A-C37FB1C00D56}" srcOrd="1" destOrd="0" presId="urn:microsoft.com/office/officeart/2005/8/layout/hProcess3"/>
    <dgm:cxn modelId="{867E7253-EA13-4495-A58A-1323C56590AC}" type="presParOf" srcId="{E159400D-BB1B-4421-9FC6-802A31B2C460}" destId="{806D40F5-E8E7-4FC9-A07F-F97F08DA83B3}" srcOrd="2" destOrd="0" presId="urn:microsoft.com/office/officeart/2005/8/layout/hProcess3"/>
    <dgm:cxn modelId="{EBDA0426-D6CD-4C5E-9E85-52E45D0CE09C}" type="presParOf" srcId="{E159400D-BB1B-4421-9FC6-802A31B2C460}" destId="{541D5219-424D-4BEA-AAFC-D7FFE90B9414}" srcOrd="3" destOrd="0" presId="urn:microsoft.com/office/officeart/2005/8/layout/hProcess3"/>
    <dgm:cxn modelId="{DFE0068A-8573-46E1-AE59-094988104235}" type="presParOf" srcId="{F19C3B54-89B7-4219-B691-A54070A9D47D}" destId="{B67B8E65-D4EE-449E-A19C-DF720CC94CE4}" srcOrd="2" destOrd="0" presId="urn:microsoft.com/office/officeart/2005/8/layout/hProcess3"/>
    <dgm:cxn modelId="{27B2D01C-1886-4780-9662-60430AA03472}" type="presParOf" srcId="{F19C3B54-89B7-4219-B691-A54070A9D47D}" destId="{785C5CA3-23B8-46D1-841E-FB4F9F61F5D6}" srcOrd="3" destOrd="0" presId="urn:microsoft.com/office/officeart/2005/8/layout/hProcess3"/>
    <dgm:cxn modelId="{9D45D46B-B157-41D9-B48D-9CAE4447E746}" type="presParOf" srcId="{785C5CA3-23B8-46D1-841E-FB4F9F61F5D6}" destId="{C4293A2F-A2F7-4E2C-B789-B0D8FC322908}" srcOrd="0" destOrd="0" presId="urn:microsoft.com/office/officeart/2005/8/layout/hProcess3"/>
    <dgm:cxn modelId="{8F65C36B-CFC2-4FA7-8EAD-FBCBC52CB183}" type="presParOf" srcId="{785C5CA3-23B8-46D1-841E-FB4F9F61F5D6}" destId="{A53FA1BD-AD8D-4B2D-A805-231FAA865657}" srcOrd="1" destOrd="0" presId="urn:microsoft.com/office/officeart/2005/8/layout/hProcess3"/>
    <dgm:cxn modelId="{186AC0F8-1FAE-4372-84DD-DA9E59DD88FD}" type="presParOf" srcId="{785C5CA3-23B8-46D1-841E-FB4F9F61F5D6}" destId="{CF097CF7-F045-4133-85D9-CA14BEAABBDA}" srcOrd="2" destOrd="0" presId="urn:microsoft.com/office/officeart/2005/8/layout/hProcess3"/>
    <dgm:cxn modelId="{16B09014-7900-449D-A3A0-105F12527B1D}" type="presParOf" srcId="{785C5CA3-23B8-46D1-841E-FB4F9F61F5D6}" destId="{85501B5C-05EC-4187-B9DD-B04357ECDEBD}" srcOrd="3" destOrd="0" presId="urn:microsoft.com/office/officeart/2005/8/layout/hProcess3"/>
    <dgm:cxn modelId="{0EAAD9A8-6D83-45AA-92D1-CDAF2B767680}" type="presParOf" srcId="{F19C3B54-89B7-4219-B691-A54070A9D47D}" destId="{DC99F374-BC3B-4C35-8A0D-E0F2F88E19F5}" srcOrd="4" destOrd="0" presId="urn:microsoft.com/office/officeart/2005/8/layout/hProcess3"/>
    <dgm:cxn modelId="{F12035FC-C14A-40B0-ACDE-CF95FF6BA997}" type="presParOf" srcId="{F19C3B54-89B7-4219-B691-A54070A9D47D}" destId="{7762641B-49F9-4738-B1FC-750E790D10BE}" srcOrd="5" destOrd="0" presId="urn:microsoft.com/office/officeart/2005/8/layout/hProcess3"/>
    <dgm:cxn modelId="{3822B505-9AB2-4C92-B423-2878C54E3A54}" type="presParOf" srcId="{7762641B-49F9-4738-B1FC-750E790D10BE}" destId="{22729B77-6BC9-40CC-BBDD-CFFE835638A1}" srcOrd="0" destOrd="0" presId="urn:microsoft.com/office/officeart/2005/8/layout/hProcess3"/>
    <dgm:cxn modelId="{E7D2F041-2D60-446F-AAC7-5EC96DDA889E}" type="presParOf" srcId="{7762641B-49F9-4738-B1FC-750E790D10BE}" destId="{47D41126-F574-4A5C-A678-25D4A06E6866}" srcOrd="1" destOrd="0" presId="urn:microsoft.com/office/officeart/2005/8/layout/hProcess3"/>
    <dgm:cxn modelId="{B02E6361-4106-4435-A9D2-AA84F5D2DDCC}" type="presParOf" srcId="{7762641B-49F9-4738-B1FC-750E790D10BE}" destId="{52E8C239-078C-4741-9869-448F20476EE5}" srcOrd="2" destOrd="0" presId="urn:microsoft.com/office/officeart/2005/8/layout/hProcess3"/>
    <dgm:cxn modelId="{F16259C3-4407-47AA-9EC3-70FBDFFF0896}" type="presParOf" srcId="{7762641B-49F9-4738-B1FC-750E790D10BE}" destId="{6842F165-92DF-45D0-B6A2-9E2E9F79AE67}" srcOrd="3" destOrd="0" presId="urn:microsoft.com/office/officeart/2005/8/layout/hProcess3"/>
    <dgm:cxn modelId="{1B10C495-E646-4D5C-BC9C-C16DB9E86D7A}" type="presParOf" srcId="{F19C3B54-89B7-4219-B691-A54070A9D47D}" destId="{965C2C79-8EE8-46B8-B7AF-F5ABF435D199}" srcOrd="6" destOrd="0" presId="urn:microsoft.com/office/officeart/2005/8/layout/hProcess3"/>
    <dgm:cxn modelId="{9842669D-6E3C-4F4A-8237-3D7E3F7724B4}" type="presParOf" srcId="{F19C3B54-89B7-4219-B691-A54070A9D47D}" destId="{CB79CE5C-8E9D-4628-AF8B-ABE5BEF0BA49}" srcOrd="7" destOrd="0" presId="urn:microsoft.com/office/officeart/2005/8/layout/hProcess3"/>
    <dgm:cxn modelId="{F76AD95D-5620-4F31-B6ED-ACF6F0CF3F7D}" type="presParOf" srcId="{CB79CE5C-8E9D-4628-AF8B-ABE5BEF0BA49}" destId="{8CA6A966-3100-4FD8-A695-4340DDBEB2A4}" srcOrd="0" destOrd="0" presId="urn:microsoft.com/office/officeart/2005/8/layout/hProcess3"/>
    <dgm:cxn modelId="{65BF5C33-9A0A-4714-BD81-34C6E925B87E}" type="presParOf" srcId="{CB79CE5C-8E9D-4628-AF8B-ABE5BEF0BA49}" destId="{91C7EF75-5990-48CE-B589-98C55988D8FF}" srcOrd="1" destOrd="0" presId="urn:microsoft.com/office/officeart/2005/8/layout/hProcess3"/>
    <dgm:cxn modelId="{7970B154-985C-4504-AB18-E6BD944E6435}" type="presParOf" srcId="{CB79CE5C-8E9D-4628-AF8B-ABE5BEF0BA49}" destId="{758E8046-0415-44DF-AAE1-F3CA4F6B941D}" srcOrd="2" destOrd="0" presId="urn:microsoft.com/office/officeart/2005/8/layout/hProcess3"/>
    <dgm:cxn modelId="{C7CD84B0-074F-4640-8999-A61DD6EF10AC}" type="presParOf" srcId="{CB79CE5C-8E9D-4628-AF8B-ABE5BEF0BA49}" destId="{243AFE19-F8EA-4F20-98D9-B89D342DDB93}" srcOrd="3" destOrd="0" presId="urn:microsoft.com/office/officeart/2005/8/layout/hProcess3"/>
    <dgm:cxn modelId="{A98824A3-445B-4452-89ED-E7D269F24324}" type="presParOf" srcId="{F19C3B54-89B7-4219-B691-A54070A9D47D}" destId="{04AB7216-0755-4F57-A7FB-947759EED789}" srcOrd="8" destOrd="0" presId="urn:microsoft.com/office/officeart/2005/8/layout/hProcess3"/>
    <dgm:cxn modelId="{69139A6E-A99B-4B24-AB2C-20CF41B8BE7C}" type="presParOf" srcId="{F19C3B54-89B7-4219-B691-A54070A9D47D}" destId="{9A6BD8F0-9A59-48FC-834F-E163E9BA254C}" srcOrd="9" destOrd="0" presId="urn:microsoft.com/office/officeart/2005/8/layout/hProcess3"/>
    <dgm:cxn modelId="{2E2C2865-B112-4EB0-B15E-8EA39363C11B}" type="presParOf" srcId="{F19C3B54-89B7-4219-B691-A54070A9D47D}" destId="{68AD51AD-BCFD-4787-89E8-2A71BA19C198}"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BAB40-8456-4E4A-B86B-38605ECE5347}"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BA50DF61-67C5-445A-AD16-CA0A8B16E63B}">
      <dgm:prSet phldrT="[Text]"/>
      <dgm:spPr/>
      <dgm:t>
        <a:bodyPr/>
        <a:lstStyle/>
        <a:p>
          <a:r>
            <a:rPr lang="en-US">
              <a:latin typeface="Quattrocento Sans" panose="020B0502050000020003" pitchFamily="34" charset="0"/>
            </a:rPr>
            <a:t>Guidance, Resources, Information</a:t>
          </a:r>
        </a:p>
      </dgm:t>
    </dgm:pt>
    <dgm:pt modelId="{0FACBC14-E22D-4B40-8D03-141350BF0794}" type="parTrans" cxnId="{F23D7B98-4650-4C3A-9E04-446FEB7B4232}">
      <dgm:prSet/>
      <dgm:spPr/>
      <dgm:t>
        <a:bodyPr/>
        <a:lstStyle/>
        <a:p>
          <a:endParaRPr lang="en-US"/>
        </a:p>
      </dgm:t>
    </dgm:pt>
    <dgm:pt modelId="{74BD8E04-E0D9-4FA2-9BED-1393EA313F6E}" type="sibTrans" cxnId="{F23D7B98-4650-4C3A-9E04-446FEB7B4232}">
      <dgm:prSet/>
      <dgm:spPr/>
      <dgm:t>
        <a:bodyPr/>
        <a:lstStyle/>
        <a:p>
          <a:endParaRPr lang="en-US"/>
        </a:p>
      </dgm:t>
    </dgm:pt>
    <dgm:pt modelId="{D3B14C7F-2F29-4632-8AA2-83F2FA01EAF8}">
      <dgm:prSet phldrT="[Text]"/>
      <dgm:spPr/>
      <dgm:t>
        <a:bodyPr/>
        <a:lstStyle/>
        <a:p>
          <a:r>
            <a:rPr lang="en-US">
              <a:latin typeface="Quattrocento Sans" panose="020B0502050000020003" pitchFamily="34" charset="0"/>
            </a:rPr>
            <a:t>High Quality Instructional Materials</a:t>
          </a:r>
        </a:p>
      </dgm:t>
    </dgm:pt>
    <dgm:pt modelId="{5B913447-B3A1-475B-8910-F01E2459393C}" type="parTrans" cxnId="{84BECA2F-4F76-470D-A0F4-9CCF6CD10BAD}">
      <dgm:prSet/>
      <dgm:spPr/>
      <dgm:t>
        <a:bodyPr/>
        <a:lstStyle/>
        <a:p>
          <a:endParaRPr lang="en-US"/>
        </a:p>
      </dgm:t>
    </dgm:pt>
    <dgm:pt modelId="{15EF96A7-7990-4F78-BD2C-B3CCF2BDD723}" type="sibTrans" cxnId="{84BECA2F-4F76-470D-A0F4-9CCF6CD10BAD}">
      <dgm:prSet/>
      <dgm:spPr/>
      <dgm:t>
        <a:bodyPr/>
        <a:lstStyle/>
        <a:p>
          <a:endParaRPr lang="en-US"/>
        </a:p>
      </dgm:t>
    </dgm:pt>
    <dgm:pt modelId="{D339675B-E50D-4A29-A53F-BBC4BA3C65CC}">
      <dgm:prSet phldrT="[Text]"/>
      <dgm:spPr/>
      <dgm:t>
        <a:bodyPr/>
        <a:lstStyle/>
        <a:p>
          <a:r>
            <a:rPr lang="en-US">
              <a:latin typeface="Quattrocento Sans" panose="020B0502050000020003" pitchFamily="34" charset="0"/>
            </a:rPr>
            <a:t>Professional Learning</a:t>
          </a:r>
        </a:p>
      </dgm:t>
    </dgm:pt>
    <dgm:pt modelId="{1F0546D9-1E8A-46AA-BE03-20E5DE35FEBA}" type="parTrans" cxnId="{3F83B760-739B-4945-B3D9-9191EC8CADDC}">
      <dgm:prSet/>
      <dgm:spPr/>
      <dgm:t>
        <a:bodyPr/>
        <a:lstStyle/>
        <a:p>
          <a:endParaRPr lang="en-US"/>
        </a:p>
      </dgm:t>
    </dgm:pt>
    <dgm:pt modelId="{11B05DF4-636B-4F3F-AE55-5457B0D8FA0D}" type="sibTrans" cxnId="{3F83B760-739B-4945-B3D9-9191EC8CADDC}">
      <dgm:prSet/>
      <dgm:spPr/>
      <dgm:t>
        <a:bodyPr/>
        <a:lstStyle/>
        <a:p>
          <a:endParaRPr lang="en-US"/>
        </a:p>
      </dgm:t>
    </dgm:pt>
    <dgm:pt modelId="{24304707-005C-4A24-9D8F-F485E2CC5BA6}">
      <dgm:prSet phldrT="[Text]"/>
      <dgm:spPr/>
      <dgm:t>
        <a:bodyPr/>
        <a:lstStyle/>
        <a:p>
          <a:r>
            <a:rPr lang="en-US">
              <a:latin typeface="Quattrocento Sans" panose="020B0502050000020003" pitchFamily="34" charset="0"/>
            </a:rPr>
            <a:t>Funding</a:t>
          </a:r>
        </a:p>
      </dgm:t>
    </dgm:pt>
    <dgm:pt modelId="{28A547DF-1190-4C1D-A66F-27C624D4DD91}" type="parTrans" cxnId="{51D0ADFD-1F73-48B4-9CF6-97C97DC5C244}">
      <dgm:prSet/>
      <dgm:spPr/>
      <dgm:t>
        <a:bodyPr/>
        <a:lstStyle/>
        <a:p>
          <a:endParaRPr lang="en-US"/>
        </a:p>
      </dgm:t>
    </dgm:pt>
    <dgm:pt modelId="{F85E5887-708A-46DB-A222-F94801E3B671}" type="sibTrans" cxnId="{51D0ADFD-1F73-48B4-9CF6-97C97DC5C244}">
      <dgm:prSet/>
      <dgm:spPr/>
      <dgm:t>
        <a:bodyPr/>
        <a:lstStyle/>
        <a:p>
          <a:endParaRPr lang="en-US"/>
        </a:p>
      </dgm:t>
    </dgm:pt>
    <dgm:pt modelId="{C8C85EB6-AA53-44DE-B25B-054DFBA3A55D}">
      <dgm:prSet/>
      <dgm:spPr>
        <a:solidFill>
          <a:schemeClr val="accent2"/>
        </a:solidFill>
      </dgm:spPr>
      <dgm:t>
        <a:bodyPr/>
        <a:lstStyle/>
        <a:p>
          <a:r>
            <a:rPr lang="en-US">
              <a:latin typeface="Quattrocento Sans" panose="020B0502050000020003" pitchFamily="34" charset="0"/>
            </a:rPr>
            <a:t>Educator Preparation</a:t>
          </a:r>
        </a:p>
      </dgm:t>
    </dgm:pt>
    <dgm:pt modelId="{DBA142F6-25A5-4E6C-8D10-900D5E3AB464}" type="parTrans" cxnId="{F83A41BF-FA75-44E1-83FF-86C446BAB75B}">
      <dgm:prSet/>
      <dgm:spPr/>
      <dgm:t>
        <a:bodyPr/>
        <a:lstStyle/>
        <a:p>
          <a:endParaRPr lang="en-US"/>
        </a:p>
      </dgm:t>
    </dgm:pt>
    <dgm:pt modelId="{AA60B99A-E2BA-4D5E-AE0F-9FEC106D3A47}" type="sibTrans" cxnId="{F83A41BF-FA75-44E1-83FF-86C446BAB75B}">
      <dgm:prSet/>
      <dgm:spPr/>
      <dgm:t>
        <a:bodyPr/>
        <a:lstStyle/>
        <a:p>
          <a:endParaRPr lang="en-US"/>
        </a:p>
      </dgm:t>
    </dgm:pt>
    <dgm:pt modelId="{DCACDDB7-F61A-4857-8127-A1F6C2809D1D}" type="pres">
      <dgm:prSet presAssocID="{171BAB40-8456-4E4A-B86B-38605ECE5347}" presName="linearFlow" presStyleCnt="0">
        <dgm:presLayoutVars>
          <dgm:dir/>
          <dgm:resizeHandles val="exact"/>
        </dgm:presLayoutVars>
      </dgm:prSet>
      <dgm:spPr/>
    </dgm:pt>
    <dgm:pt modelId="{19D3032F-2AE1-455F-A765-C2C874C5CE60}" type="pres">
      <dgm:prSet presAssocID="{BA50DF61-67C5-445A-AD16-CA0A8B16E63B}" presName="composite" presStyleCnt="0"/>
      <dgm:spPr/>
    </dgm:pt>
    <dgm:pt modelId="{E0362C47-C410-4B70-B6E9-5450CA56035B}" type="pres">
      <dgm:prSet presAssocID="{BA50DF61-67C5-445A-AD16-CA0A8B16E63B}" presName="imgShp" presStyleLbl="fgImgPlace1" presStyleIdx="0" presStyleCnt="5" custLinFactNeighborX="-68468" custLinFactNeighborY="694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orytelling outline"/>
        </a:ext>
      </dgm:extLst>
    </dgm:pt>
    <dgm:pt modelId="{A334A0B6-1030-4AD1-8D26-6A26D0BEFE64}" type="pres">
      <dgm:prSet presAssocID="{BA50DF61-67C5-445A-AD16-CA0A8B16E63B}" presName="txShp" presStyleLbl="node1" presStyleIdx="0" presStyleCnt="5">
        <dgm:presLayoutVars>
          <dgm:bulletEnabled val="1"/>
        </dgm:presLayoutVars>
      </dgm:prSet>
      <dgm:spPr/>
    </dgm:pt>
    <dgm:pt modelId="{4F88EE2D-9F3F-46A6-95A0-4088D992C7D0}" type="pres">
      <dgm:prSet presAssocID="{74BD8E04-E0D9-4FA2-9BED-1393EA313F6E}" presName="spacing" presStyleCnt="0"/>
      <dgm:spPr/>
    </dgm:pt>
    <dgm:pt modelId="{DBABAC3D-3AC4-4F0A-B20E-928AA01291FF}" type="pres">
      <dgm:prSet presAssocID="{D3B14C7F-2F29-4632-8AA2-83F2FA01EAF8}" presName="composite" presStyleCnt="0"/>
      <dgm:spPr/>
    </dgm:pt>
    <dgm:pt modelId="{6B88E9CC-999E-42E2-9E76-B9E26B8CE28C}" type="pres">
      <dgm:prSet presAssocID="{D3B14C7F-2F29-4632-8AA2-83F2FA01EAF8}" presName="imgShp" presStyleLbl="fgImgPlace1" presStyleIdx="1" presStyleCnt="5" custLinFactNeighborX="-67042" custLinFactNeighborY="-142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lueprint outline"/>
        </a:ext>
      </dgm:extLst>
    </dgm:pt>
    <dgm:pt modelId="{F3B77882-F0D3-464B-B573-1212435D4BDF}" type="pres">
      <dgm:prSet presAssocID="{D3B14C7F-2F29-4632-8AA2-83F2FA01EAF8}" presName="txShp" presStyleLbl="node1" presStyleIdx="1" presStyleCnt="5">
        <dgm:presLayoutVars>
          <dgm:bulletEnabled val="1"/>
        </dgm:presLayoutVars>
      </dgm:prSet>
      <dgm:spPr/>
    </dgm:pt>
    <dgm:pt modelId="{37BE9ADF-61E2-4D95-845A-FA304815F085}" type="pres">
      <dgm:prSet presAssocID="{15EF96A7-7990-4F78-BD2C-B3CCF2BDD723}" presName="spacing" presStyleCnt="0"/>
      <dgm:spPr/>
    </dgm:pt>
    <dgm:pt modelId="{911BDCED-AAF0-4929-8326-CF848219DB70}" type="pres">
      <dgm:prSet presAssocID="{D339675B-E50D-4A29-A53F-BBC4BA3C65CC}" presName="composite" presStyleCnt="0"/>
      <dgm:spPr/>
    </dgm:pt>
    <dgm:pt modelId="{4DF81193-9F41-4D74-870C-9A6EF5C3FBA5}" type="pres">
      <dgm:prSet presAssocID="{D339675B-E50D-4A29-A53F-BBC4BA3C65CC}" presName="imgShp" presStyleLbl="fgImgPlace1" presStyleIdx="2" presStyleCnt="5" custLinFactNeighborX="-6704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bulb with solid fill"/>
        </a:ext>
      </dgm:extLst>
    </dgm:pt>
    <dgm:pt modelId="{86E5B268-C187-46DE-89C0-5F20C0824D12}" type="pres">
      <dgm:prSet presAssocID="{D339675B-E50D-4A29-A53F-BBC4BA3C65CC}" presName="txShp" presStyleLbl="node1" presStyleIdx="2" presStyleCnt="5">
        <dgm:presLayoutVars>
          <dgm:bulletEnabled val="1"/>
        </dgm:presLayoutVars>
      </dgm:prSet>
      <dgm:spPr/>
    </dgm:pt>
    <dgm:pt modelId="{18C8CE4D-96CF-46A4-ADD4-997BCE9F5EE5}" type="pres">
      <dgm:prSet presAssocID="{11B05DF4-636B-4F3F-AE55-5457B0D8FA0D}" presName="spacing" presStyleCnt="0"/>
      <dgm:spPr/>
    </dgm:pt>
    <dgm:pt modelId="{99128AA7-D052-44F6-9534-1C5B784F47DD}" type="pres">
      <dgm:prSet presAssocID="{24304707-005C-4A24-9D8F-F485E2CC5BA6}" presName="composite" presStyleCnt="0"/>
      <dgm:spPr/>
    </dgm:pt>
    <dgm:pt modelId="{46A67518-A5A4-4B35-82F3-2FD46B72C51A}" type="pres">
      <dgm:prSet presAssocID="{24304707-005C-4A24-9D8F-F485E2CC5BA6}" presName="imgShp" presStyleLbl="fgImgPlace1" presStyleIdx="3" presStyleCnt="5" custLinFactNeighborX="-6276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iggy Bank with solid fill"/>
        </a:ext>
      </dgm:extLst>
    </dgm:pt>
    <dgm:pt modelId="{4DA81824-29A0-4885-8E91-93B306344FB0}" type="pres">
      <dgm:prSet presAssocID="{24304707-005C-4A24-9D8F-F485E2CC5BA6}" presName="txShp" presStyleLbl="node1" presStyleIdx="3" presStyleCnt="5">
        <dgm:presLayoutVars>
          <dgm:bulletEnabled val="1"/>
        </dgm:presLayoutVars>
      </dgm:prSet>
      <dgm:spPr/>
    </dgm:pt>
    <dgm:pt modelId="{1F29BF4F-A102-4C75-ABA9-F48E57545B66}" type="pres">
      <dgm:prSet presAssocID="{F85E5887-708A-46DB-A222-F94801E3B671}" presName="spacing" presStyleCnt="0"/>
      <dgm:spPr/>
    </dgm:pt>
    <dgm:pt modelId="{D7553469-032A-4133-A366-EED2634900E7}" type="pres">
      <dgm:prSet presAssocID="{C8C85EB6-AA53-44DE-B25B-054DFBA3A55D}" presName="composite" presStyleCnt="0"/>
      <dgm:spPr/>
    </dgm:pt>
    <dgm:pt modelId="{12EBDB56-A385-4293-BBB7-AEA7F6F0D383}" type="pres">
      <dgm:prSet presAssocID="{C8C85EB6-AA53-44DE-B25B-054DFBA3A55D}" presName="imgShp" presStyleLbl="fgImgPlace1" presStyleIdx="4" presStyleCnt="5" custLinFactNeighborX="-6949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Quill with solid fill"/>
        </a:ext>
      </dgm:extLst>
    </dgm:pt>
    <dgm:pt modelId="{EEA1B182-8C26-47B7-8AF6-BE646BB36C2B}" type="pres">
      <dgm:prSet presAssocID="{C8C85EB6-AA53-44DE-B25B-054DFBA3A55D}" presName="txShp" presStyleLbl="node1" presStyleIdx="4" presStyleCnt="5">
        <dgm:presLayoutVars>
          <dgm:bulletEnabled val="1"/>
        </dgm:presLayoutVars>
      </dgm:prSet>
      <dgm:spPr/>
    </dgm:pt>
  </dgm:ptLst>
  <dgm:cxnLst>
    <dgm:cxn modelId="{3947E623-2DC9-433F-B966-18B5AF5A8893}" type="presOf" srcId="{24304707-005C-4A24-9D8F-F485E2CC5BA6}" destId="{4DA81824-29A0-4885-8E91-93B306344FB0}" srcOrd="0" destOrd="0" presId="urn:microsoft.com/office/officeart/2005/8/layout/vList3"/>
    <dgm:cxn modelId="{84BECA2F-4F76-470D-A0F4-9CCF6CD10BAD}" srcId="{171BAB40-8456-4E4A-B86B-38605ECE5347}" destId="{D3B14C7F-2F29-4632-8AA2-83F2FA01EAF8}" srcOrd="1" destOrd="0" parTransId="{5B913447-B3A1-475B-8910-F01E2459393C}" sibTransId="{15EF96A7-7990-4F78-BD2C-B3CCF2BDD723}"/>
    <dgm:cxn modelId="{3F83B760-739B-4945-B3D9-9191EC8CADDC}" srcId="{171BAB40-8456-4E4A-B86B-38605ECE5347}" destId="{D339675B-E50D-4A29-A53F-BBC4BA3C65CC}" srcOrd="2" destOrd="0" parTransId="{1F0546D9-1E8A-46AA-BE03-20E5DE35FEBA}" sibTransId="{11B05DF4-636B-4F3F-AE55-5457B0D8FA0D}"/>
    <dgm:cxn modelId="{65D86E63-8535-4E89-A7ED-42F113741720}" type="presOf" srcId="{171BAB40-8456-4E4A-B86B-38605ECE5347}" destId="{DCACDDB7-F61A-4857-8127-A1F6C2809D1D}" srcOrd="0" destOrd="0" presId="urn:microsoft.com/office/officeart/2005/8/layout/vList3"/>
    <dgm:cxn modelId="{4129FB7D-2FCA-420C-A658-C1A2B589FB64}" type="presOf" srcId="{D339675B-E50D-4A29-A53F-BBC4BA3C65CC}" destId="{86E5B268-C187-46DE-89C0-5F20C0824D12}" srcOrd="0" destOrd="0" presId="urn:microsoft.com/office/officeart/2005/8/layout/vList3"/>
    <dgm:cxn modelId="{CA47DB87-995A-41EC-9531-B360087D4EA2}" type="presOf" srcId="{BA50DF61-67C5-445A-AD16-CA0A8B16E63B}" destId="{A334A0B6-1030-4AD1-8D26-6A26D0BEFE64}" srcOrd="0" destOrd="0" presId="urn:microsoft.com/office/officeart/2005/8/layout/vList3"/>
    <dgm:cxn modelId="{F23D7B98-4650-4C3A-9E04-446FEB7B4232}" srcId="{171BAB40-8456-4E4A-B86B-38605ECE5347}" destId="{BA50DF61-67C5-445A-AD16-CA0A8B16E63B}" srcOrd="0" destOrd="0" parTransId="{0FACBC14-E22D-4B40-8D03-141350BF0794}" sibTransId="{74BD8E04-E0D9-4FA2-9BED-1393EA313F6E}"/>
    <dgm:cxn modelId="{F83A41BF-FA75-44E1-83FF-86C446BAB75B}" srcId="{171BAB40-8456-4E4A-B86B-38605ECE5347}" destId="{C8C85EB6-AA53-44DE-B25B-054DFBA3A55D}" srcOrd="4" destOrd="0" parTransId="{DBA142F6-25A5-4E6C-8D10-900D5E3AB464}" sibTransId="{AA60B99A-E2BA-4D5E-AE0F-9FEC106D3A47}"/>
    <dgm:cxn modelId="{932EC5D1-65C2-45EB-A310-A2FB2E883953}" type="presOf" srcId="{D3B14C7F-2F29-4632-8AA2-83F2FA01EAF8}" destId="{F3B77882-F0D3-464B-B573-1212435D4BDF}" srcOrd="0" destOrd="0" presId="urn:microsoft.com/office/officeart/2005/8/layout/vList3"/>
    <dgm:cxn modelId="{189BC1DB-C9CC-41EA-9872-836955488AC8}" type="presOf" srcId="{C8C85EB6-AA53-44DE-B25B-054DFBA3A55D}" destId="{EEA1B182-8C26-47B7-8AF6-BE646BB36C2B}" srcOrd="0" destOrd="0" presId="urn:microsoft.com/office/officeart/2005/8/layout/vList3"/>
    <dgm:cxn modelId="{51D0ADFD-1F73-48B4-9CF6-97C97DC5C244}" srcId="{171BAB40-8456-4E4A-B86B-38605ECE5347}" destId="{24304707-005C-4A24-9D8F-F485E2CC5BA6}" srcOrd="3" destOrd="0" parTransId="{28A547DF-1190-4C1D-A66F-27C624D4DD91}" sibTransId="{F85E5887-708A-46DB-A222-F94801E3B671}"/>
    <dgm:cxn modelId="{449B50AB-4BF2-4EFF-8C85-E853875A7DE5}" type="presParOf" srcId="{DCACDDB7-F61A-4857-8127-A1F6C2809D1D}" destId="{19D3032F-2AE1-455F-A765-C2C874C5CE60}" srcOrd="0" destOrd="0" presId="urn:microsoft.com/office/officeart/2005/8/layout/vList3"/>
    <dgm:cxn modelId="{702E5CFF-8786-42CB-861E-55645054C56C}" type="presParOf" srcId="{19D3032F-2AE1-455F-A765-C2C874C5CE60}" destId="{E0362C47-C410-4B70-B6E9-5450CA56035B}" srcOrd="0" destOrd="0" presId="urn:microsoft.com/office/officeart/2005/8/layout/vList3"/>
    <dgm:cxn modelId="{766A9D4D-2891-40B4-91CA-470C7B7DA1A0}" type="presParOf" srcId="{19D3032F-2AE1-455F-A765-C2C874C5CE60}" destId="{A334A0B6-1030-4AD1-8D26-6A26D0BEFE64}" srcOrd="1" destOrd="0" presId="urn:microsoft.com/office/officeart/2005/8/layout/vList3"/>
    <dgm:cxn modelId="{68B6FC68-491A-4865-939F-AC9943F1D78A}" type="presParOf" srcId="{DCACDDB7-F61A-4857-8127-A1F6C2809D1D}" destId="{4F88EE2D-9F3F-46A6-95A0-4088D992C7D0}" srcOrd="1" destOrd="0" presId="urn:microsoft.com/office/officeart/2005/8/layout/vList3"/>
    <dgm:cxn modelId="{28B832A4-C2F3-442C-B78A-19FCE9DFD82B}" type="presParOf" srcId="{DCACDDB7-F61A-4857-8127-A1F6C2809D1D}" destId="{DBABAC3D-3AC4-4F0A-B20E-928AA01291FF}" srcOrd="2" destOrd="0" presId="urn:microsoft.com/office/officeart/2005/8/layout/vList3"/>
    <dgm:cxn modelId="{5AD3BDE8-2D11-40E7-84B7-9E00A1EED2C4}" type="presParOf" srcId="{DBABAC3D-3AC4-4F0A-B20E-928AA01291FF}" destId="{6B88E9CC-999E-42E2-9E76-B9E26B8CE28C}" srcOrd="0" destOrd="0" presId="urn:microsoft.com/office/officeart/2005/8/layout/vList3"/>
    <dgm:cxn modelId="{B3D12A93-FB07-41E1-B286-7B4F8E8B07DB}" type="presParOf" srcId="{DBABAC3D-3AC4-4F0A-B20E-928AA01291FF}" destId="{F3B77882-F0D3-464B-B573-1212435D4BDF}" srcOrd="1" destOrd="0" presId="urn:microsoft.com/office/officeart/2005/8/layout/vList3"/>
    <dgm:cxn modelId="{9A573C8A-F99B-4A68-AA91-6F171C79AEBB}" type="presParOf" srcId="{DCACDDB7-F61A-4857-8127-A1F6C2809D1D}" destId="{37BE9ADF-61E2-4D95-845A-FA304815F085}" srcOrd="3" destOrd="0" presId="urn:microsoft.com/office/officeart/2005/8/layout/vList3"/>
    <dgm:cxn modelId="{F9B6E960-FFDC-4AC4-9D9E-093879BCF456}" type="presParOf" srcId="{DCACDDB7-F61A-4857-8127-A1F6C2809D1D}" destId="{911BDCED-AAF0-4929-8326-CF848219DB70}" srcOrd="4" destOrd="0" presId="urn:microsoft.com/office/officeart/2005/8/layout/vList3"/>
    <dgm:cxn modelId="{F7BF28D9-1EAE-4655-8D31-D9EB9F32686E}" type="presParOf" srcId="{911BDCED-AAF0-4929-8326-CF848219DB70}" destId="{4DF81193-9F41-4D74-870C-9A6EF5C3FBA5}" srcOrd="0" destOrd="0" presId="urn:microsoft.com/office/officeart/2005/8/layout/vList3"/>
    <dgm:cxn modelId="{4FA1C3E8-E4E5-4188-B8C1-84751A0B2010}" type="presParOf" srcId="{911BDCED-AAF0-4929-8326-CF848219DB70}" destId="{86E5B268-C187-46DE-89C0-5F20C0824D12}" srcOrd="1" destOrd="0" presId="urn:microsoft.com/office/officeart/2005/8/layout/vList3"/>
    <dgm:cxn modelId="{AB2D5B6F-6FF2-4E45-8792-0AF912EB40B7}" type="presParOf" srcId="{DCACDDB7-F61A-4857-8127-A1F6C2809D1D}" destId="{18C8CE4D-96CF-46A4-ADD4-997BCE9F5EE5}" srcOrd="5" destOrd="0" presId="urn:microsoft.com/office/officeart/2005/8/layout/vList3"/>
    <dgm:cxn modelId="{50EC29C1-5E1F-42CB-943D-747690E50DCF}" type="presParOf" srcId="{DCACDDB7-F61A-4857-8127-A1F6C2809D1D}" destId="{99128AA7-D052-44F6-9534-1C5B784F47DD}" srcOrd="6" destOrd="0" presId="urn:microsoft.com/office/officeart/2005/8/layout/vList3"/>
    <dgm:cxn modelId="{5DCDB996-2FC2-48BF-A421-79F5AEA0BC3C}" type="presParOf" srcId="{99128AA7-D052-44F6-9534-1C5B784F47DD}" destId="{46A67518-A5A4-4B35-82F3-2FD46B72C51A}" srcOrd="0" destOrd="0" presId="urn:microsoft.com/office/officeart/2005/8/layout/vList3"/>
    <dgm:cxn modelId="{6B9EAFAA-1385-4DF3-8751-EAB65916D8D8}" type="presParOf" srcId="{99128AA7-D052-44F6-9534-1C5B784F47DD}" destId="{4DA81824-29A0-4885-8E91-93B306344FB0}" srcOrd="1" destOrd="0" presId="urn:microsoft.com/office/officeart/2005/8/layout/vList3"/>
    <dgm:cxn modelId="{3F753899-2945-4D4C-A3FF-836527D48E8F}" type="presParOf" srcId="{DCACDDB7-F61A-4857-8127-A1F6C2809D1D}" destId="{1F29BF4F-A102-4C75-ABA9-F48E57545B66}" srcOrd="7" destOrd="0" presId="urn:microsoft.com/office/officeart/2005/8/layout/vList3"/>
    <dgm:cxn modelId="{1DE8A183-439C-463A-9556-3620A69883BA}" type="presParOf" srcId="{DCACDDB7-F61A-4857-8127-A1F6C2809D1D}" destId="{D7553469-032A-4133-A366-EED2634900E7}" srcOrd="8" destOrd="0" presId="urn:microsoft.com/office/officeart/2005/8/layout/vList3"/>
    <dgm:cxn modelId="{4C1BDB8B-2E36-4FD4-AA68-233F458F0B78}" type="presParOf" srcId="{D7553469-032A-4133-A366-EED2634900E7}" destId="{12EBDB56-A385-4293-BBB7-AEA7F6F0D383}" srcOrd="0" destOrd="0" presId="urn:microsoft.com/office/officeart/2005/8/layout/vList3"/>
    <dgm:cxn modelId="{40E541C2-1986-4363-8DDE-C8A5B93FE4DE}" type="presParOf" srcId="{D7553469-032A-4133-A366-EED2634900E7}" destId="{EEA1B182-8C26-47B7-8AF6-BE646BB36C2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D26C85-38DD-493C-BC6C-0A929940C622}"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5EEA4B04-76C8-421D-9BD7-3CBB024F0798}">
      <dgm:prSet phldrT="[Text]"/>
      <dgm:spPr/>
      <dgm:t>
        <a:bodyPr/>
        <a:lstStyle/>
        <a:p>
          <a:r>
            <a:rPr lang="en-US">
              <a:solidFill>
                <a:schemeClr val="bg1"/>
              </a:solidFill>
              <a:latin typeface="Quattrocento Sans" panose="020B0502050000020003" pitchFamily="34" charset="0"/>
            </a:rPr>
            <a:t>Foundations of Reading MTEL (2021)</a:t>
          </a:r>
        </a:p>
      </dgm:t>
    </dgm:pt>
    <dgm:pt modelId="{D0B56296-808E-475A-BF6D-026E36F9BB85}" type="parTrans" cxnId="{6AB49565-8D7E-48A3-96F5-46E90666FC98}">
      <dgm:prSet/>
      <dgm:spPr/>
      <dgm:t>
        <a:bodyPr/>
        <a:lstStyle/>
        <a:p>
          <a:endParaRPr lang="en-US"/>
        </a:p>
      </dgm:t>
    </dgm:pt>
    <dgm:pt modelId="{68A5355A-2D76-44C1-9904-B9646E015548}" type="sibTrans" cxnId="{6AB49565-8D7E-48A3-96F5-46E90666FC98}">
      <dgm:prSet/>
      <dgm:spPr/>
      <dgm:t>
        <a:bodyPr/>
        <a:lstStyle/>
        <a:p>
          <a:endParaRPr lang="en-US"/>
        </a:p>
      </dgm:t>
    </dgm:pt>
    <dgm:pt modelId="{CBBB599F-8A00-400E-8D98-44A6E3DF83B8}">
      <dgm:prSet phldrT="[Text]"/>
      <dgm:spPr>
        <a:solidFill>
          <a:schemeClr val="accent1">
            <a:hueOff val="0"/>
            <a:satOff val="0"/>
            <a:lumOff val="0"/>
            <a:alpha val="0"/>
          </a:schemeClr>
        </a:solidFill>
      </dgm:spPr>
      <dgm:t>
        <a:bodyPr/>
        <a:lstStyle/>
        <a:p>
          <a:r>
            <a:rPr lang="en-US">
              <a:solidFill>
                <a:schemeClr val="bg1"/>
              </a:solidFill>
              <a:latin typeface="Quattrocento Sans" panose="020B0502050000020003" pitchFamily="34" charset="0"/>
            </a:rPr>
            <a:t>Formal Reviews (2024)</a:t>
          </a:r>
        </a:p>
      </dgm:t>
    </dgm:pt>
    <dgm:pt modelId="{E6959D68-54F1-47BE-A8DC-CDF771764BEE}" type="parTrans" cxnId="{DC812229-7A23-446F-80F3-5312A1606B1A}">
      <dgm:prSet/>
      <dgm:spPr/>
      <dgm:t>
        <a:bodyPr/>
        <a:lstStyle/>
        <a:p>
          <a:endParaRPr lang="en-US"/>
        </a:p>
      </dgm:t>
    </dgm:pt>
    <dgm:pt modelId="{055920C3-56AE-424E-8A5D-DAC291F523D4}" type="sibTrans" cxnId="{DC812229-7A23-446F-80F3-5312A1606B1A}">
      <dgm:prSet/>
      <dgm:spPr/>
      <dgm:t>
        <a:bodyPr/>
        <a:lstStyle/>
        <a:p>
          <a:endParaRPr lang="en-US"/>
        </a:p>
      </dgm:t>
    </dgm:pt>
    <dgm:pt modelId="{7A11A31E-6747-4E18-9777-44B754A89149}">
      <dgm:prSet custT="1"/>
      <dgm:spPr>
        <a:solidFill>
          <a:schemeClr val="accent1">
            <a:hueOff val="0"/>
            <a:satOff val="0"/>
            <a:lumOff val="0"/>
            <a:alpha val="0"/>
          </a:schemeClr>
        </a:solidFill>
      </dgm:spPr>
      <dgm:t>
        <a:bodyPr/>
        <a:lstStyle/>
        <a:p>
          <a:pPr rtl="0"/>
          <a:r>
            <a:rPr lang="en-US" sz="1500">
              <a:solidFill>
                <a:srgbClr val="F7C756"/>
              </a:solidFill>
              <a:latin typeface="Quattrocento Sans" panose="020B0502050000020003" pitchFamily="34" charset="0"/>
            </a:rPr>
            <a:t>Classroom Observation &amp; Feedback Protocol (2023</a:t>
          </a:r>
          <a:r>
            <a:rPr lang="en-US" sz="1400">
              <a:solidFill>
                <a:srgbClr val="F7C756"/>
              </a:solidFill>
              <a:latin typeface="Quattrocento Sans" panose="020B0502050000020003" pitchFamily="34" charset="0"/>
            </a:rPr>
            <a:t>)</a:t>
          </a:r>
        </a:p>
      </dgm:t>
    </dgm:pt>
    <dgm:pt modelId="{B6BA1F2F-C283-440B-880B-22CE30739740}" type="parTrans" cxnId="{3AB1D6E6-F93F-4085-8B76-72F567D46B5B}">
      <dgm:prSet/>
      <dgm:spPr/>
      <dgm:t>
        <a:bodyPr/>
        <a:lstStyle/>
        <a:p>
          <a:endParaRPr lang="en-US"/>
        </a:p>
      </dgm:t>
    </dgm:pt>
    <dgm:pt modelId="{B90C75AE-936F-4B8D-B569-3841381C7650}" type="sibTrans" cxnId="{3AB1D6E6-F93F-4085-8B76-72F567D46B5B}">
      <dgm:prSet/>
      <dgm:spPr/>
      <dgm:t>
        <a:bodyPr/>
        <a:lstStyle/>
        <a:p>
          <a:endParaRPr lang="en-US"/>
        </a:p>
      </dgm:t>
    </dgm:pt>
    <dgm:pt modelId="{2F95C82D-1128-4420-A358-000E2F5837F4}">
      <dgm:prSet phldrT="[Text]"/>
      <dgm:spPr>
        <a:solidFill>
          <a:schemeClr val="accent1">
            <a:hueOff val="0"/>
            <a:satOff val="0"/>
            <a:lumOff val="0"/>
            <a:alpha val="0"/>
          </a:schemeClr>
        </a:solidFill>
      </dgm:spPr>
      <dgm:t>
        <a:bodyPr/>
        <a:lstStyle/>
        <a:p>
          <a:r>
            <a:rPr lang="en-US">
              <a:solidFill>
                <a:schemeClr val="bg1"/>
              </a:solidFill>
              <a:latin typeface="Quattrocento Sans" panose="020B0502050000020003" pitchFamily="34" charset="0"/>
            </a:rPr>
            <a:t>Program Expectations &amp; Formative Reviews </a:t>
          </a:r>
          <a:br>
            <a:rPr lang="en-US">
              <a:solidFill>
                <a:schemeClr val="bg1"/>
              </a:solidFill>
              <a:latin typeface="Quattrocento Sans" panose="020B0502050000020003" pitchFamily="34" charset="0"/>
            </a:rPr>
          </a:br>
          <a:r>
            <a:rPr lang="en-US">
              <a:solidFill>
                <a:schemeClr val="bg1"/>
              </a:solidFill>
              <a:latin typeface="Quattrocento Sans" panose="020B0502050000020003" pitchFamily="34" charset="0"/>
            </a:rPr>
            <a:t>(2022-2024)</a:t>
          </a:r>
        </a:p>
      </dgm:t>
    </dgm:pt>
    <dgm:pt modelId="{217B2ED8-FF96-4A83-8A2C-E44A304AB8B4}" type="parTrans" cxnId="{80B36825-D168-480A-B977-3FF700874759}">
      <dgm:prSet/>
      <dgm:spPr/>
      <dgm:t>
        <a:bodyPr/>
        <a:lstStyle/>
        <a:p>
          <a:endParaRPr lang="en-US"/>
        </a:p>
      </dgm:t>
    </dgm:pt>
    <dgm:pt modelId="{E660694C-205C-4798-8EBB-E8D90927B89C}" type="sibTrans" cxnId="{80B36825-D168-480A-B977-3FF700874759}">
      <dgm:prSet/>
      <dgm:spPr/>
      <dgm:t>
        <a:bodyPr/>
        <a:lstStyle/>
        <a:p>
          <a:endParaRPr lang="en-US"/>
        </a:p>
      </dgm:t>
    </dgm:pt>
    <dgm:pt modelId="{40E1B9B4-61C6-4BEA-9BEF-6F9DAF8850D3}" type="pres">
      <dgm:prSet presAssocID="{4ED26C85-38DD-493C-BC6C-0A929940C622}" presName="Name0" presStyleCnt="0">
        <dgm:presLayoutVars>
          <dgm:dir/>
          <dgm:animLvl val="lvl"/>
          <dgm:resizeHandles val="exact"/>
        </dgm:presLayoutVars>
      </dgm:prSet>
      <dgm:spPr/>
    </dgm:pt>
    <dgm:pt modelId="{E982D38F-1837-4B39-B2A5-3048B4BFC413}" type="pres">
      <dgm:prSet presAssocID="{4ED26C85-38DD-493C-BC6C-0A929940C622}" presName="dummy" presStyleCnt="0"/>
      <dgm:spPr/>
    </dgm:pt>
    <dgm:pt modelId="{C836DD29-FE7C-444F-AAEE-077862F08653}" type="pres">
      <dgm:prSet presAssocID="{4ED26C85-38DD-493C-BC6C-0A929940C622}" presName="linH" presStyleCnt="0"/>
      <dgm:spPr/>
    </dgm:pt>
    <dgm:pt modelId="{41EDE10D-6B65-43C7-B9AB-DC060C8C20B3}" type="pres">
      <dgm:prSet presAssocID="{4ED26C85-38DD-493C-BC6C-0A929940C622}" presName="padding1" presStyleCnt="0"/>
      <dgm:spPr/>
    </dgm:pt>
    <dgm:pt modelId="{307F1AEA-8FAF-4A88-AC78-9AA96E5F2AAC}" type="pres">
      <dgm:prSet presAssocID="{5EEA4B04-76C8-421D-9BD7-3CBB024F0798}" presName="linV" presStyleCnt="0"/>
      <dgm:spPr/>
    </dgm:pt>
    <dgm:pt modelId="{0DD757C8-B63C-4A64-986C-CAF4A9DE8F56}" type="pres">
      <dgm:prSet presAssocID="{5EEA4B04-76C8-421D-9BD7-3CBB024F0798}" presName="spVertical1" presStyleCnt="0"/>
      <dgm:spPr/>
    </dgm:pt>
    <dgm:pt modelId="{0A72205B-8A05-4D70-86E4-192A1DA85967}" type="pres">
      <dgm:prSet presAssocID="{5EEA4B04-76C8-421D-9BD7-3CBB024F0798}" presName="parTx" presStyleLbl="revTx" presStyleIdx="0" presStyleCnt="4">
        <dgm:presLayoutVars>
          <dgm:chMax val="0"/>
          <dgm:chPref val="0"/>
          <dgm:bulletEnabled val="1"/>
        </dgm:presLayoutVars>
      </dgm:prSet>
      <dgm:spPr/>
    </dgm:pt>
    <dgm:pt modelId="{A2A3B89C-5FC8-4CD3-9E71-525416CB4C14}" type="pres">
      <dgm:prSet presAssocID="{5EEA4B04-76C8-421D-9BD7-3CBB024F0798}" presName="spVertical2" presStyleCnt="0"/>
      <dgm:spPr/>
    </dgm:pt>
    <dgm:pt modelId="{F99C3E82-6A21-469D-A880-98AD79FB2839}" type="pres">
      <dgm:prSet presAssocID="{5EEA4B04-76C8-421D-9BD7-3CBB024F0798}" presName="spVertical3" presStyleCnt="0"/>
      <dgm:spPr/>
    </dgm:pt>
    <dgm:pt modelId="{2D705EDF-D1B6-4A77-B44E-42AAE960DEB1}" type="pres">
      <dgm:prSet presAssocID="{68A5355A-2D76-44C1-9904-B9646E015548}" presName="space" presStyleCnt="0"/>
      <dgm:spPr/>
    </dgm:pt>
    <dgm:pt modelId="{631E3DB9-3412-4469-821C-684207A57AC7}" type="pres">
      <dgm:prSet presAssocID="{2F95C82D-1128-4420-A358-000E2F5837F4}" presName="linV" presStyleCnt="0"/>
      <dgm:spPr/>
    </dgm:pt>
    <dgm:pt modelId="{85DC8615-BEF2-4169-AC97-14A3F8184554}" type="pres">
      <dgm:prSet presAssocID="{2F95C82D-1128-4420-A358-000E2F5837F4}" presName="spVertical1" presStyleCnt="0"/>
      <dgm:spPr/>
    </dgm:pt>
    <dgm:pt modelId="{86E3EC24-09C6-455E-B8AE-6F0CB78E2399}" type="pres">
      <dgm:prSet presAssocID="{2F95C82D-1128-4420-A358-000E2F5837F4}" presName="parTx" presStyleLbl="revTx" presStyleIdx="1" presStyleCnt="4">
        <dgm:presLayoutVars>
          <dgm:chMax val="0"/>
          <dgm:chPref val="0"/>
          <dgm:bulletEnabled val="1"/>
        </dgm:presLayoutVars>
      </dgm:prSet>
      <dgm:spPr/>
    </dgm:pt>
    <dgm:pt modelId="{C9EF0BBF-4135-4B8A-A271-9A49CE6E0FF1}" type="pres">
      <dgm:prSet presAssocID="{2F95C82D-1128-4420-A358-000E2F5837F4}" presName="spVertical2" presStyleCnt="0"/>
      <dgm:spPr/>
    </dgm:pt>
    <dgm:pt modelId="{7111BFBA-6E5D-483F-915B-FA6A67AC50BD}" type="pres">
      <dgm:prSet presAssocID="{2F95C82D-1128-4420-A358-000E2F5837F4}" presName="spVertical3" presStyleCnt="0"/>
      <dgm:spPr/>
    </dgm:pt>
    <dgm:pt modelId="{6AA8BA37-6CF9-4232-B407-DC80D76C04BD}" type="pres">
      <dgm:prSet presAssocID="{E660694C-205C-4798-8EBB-E8D90927B89C}" presName="space" presStyleCnt="0"/>
      <dgm:spPr/>
    </dgm:pt>
    <dgm:pt modelId="{1AEF0EC9-54E2-4F4F-956D-9CF563E910CA}" type="pres">
      <dgm:prSet presAssocID="{7A11A31E-6747-4E18-9777-44B754A89149}" presName="linV" presStyleCnt="0"/>
      <dgm:spPr/>
    </dgm:pt>
    <dgm:pt modelId="{0C5EDE73-9D71-47C4-9602-1AEDCDBC10BE}" type="pres">
      <dgm:prSet presAssocID="{7A11A31E-6747-4E18-9777-44B754A89149}" presName="spVertical1" presStyleCnt="0"/>
      <dgm:spPr/>
    </dgm:pt>
    <dgm:pt modelId="{521033FC-A3D1-4CE1-BDC6-A7884BE377DE}" type="pres">
      <dgm:prSet presAssocID="{7A11A31E-6747-4E18-9777-44B754A89149}" presName="parTx" presStyleLbl="revTx" presStyleIdx="2" presStyleCnt="4">
        <dgm:presLayoutVars>
          <dgm:chMax val="0"/>
          <dgm:chPref val="0"/>
          <dgm:bulletEnabled val="1"/>
        </dgm:presLayoutVars>
      </dgm:prSet>
      <dgm:spPr/>
    </dgm:pt>
    <dgm:pt modelId="{425A73C9-07D5-465E-B1F5-0EDB3CC95648}" type="pres">
      <dgm:prSet presAssocID="{7A11A31E-6747-4E18-9777-44B754A89149}" presName="spVertical2" presStyleCnt="0"/>
      <dgm:spPr/>
    </dgm:pt>
    <dgm:pt modelId="{66F5820B-EDBE-4B4E-925D-9906519F8C06}" type="pres">
      <dgm:prSet presAssocID="{7A11A31E-6747-4E18-9777-44B754A89149}" presName="spVertical3" presStyleCnt="0"/>
      <dgm:spPr/>
    </dgm:pt>
    <dgm:pt modelId="{6D013A21-E6AE-4034-AD91-809AEBF23509}" type="pres">
      <dgm:prSet presAssocID="{B90C75AE-936F-4B8D-B569-3841381C7650}" presName="space" presStyleCnt="0"/>
      <dgm:spPr/>
    </dgm:pt>
    <dgm:pt modelId="{1D4F01DA-6A44-44F1-B1FF-358E4A321470}" type="pres">
      <dgm:prSet presAssocID="{CBBB599F-8A00-400E-8D98-44A6E3DF83B8}" presName="linV" presStyleCnt="0"/>
      <dgm:spPr/>
    </dgm:pt>
    <dgm:pt modelId="{7701DB70-9BDE-4C3A-A0EF-8E1038FD70DD}" type="pres">
      <dgm:prSet presAssocID="{CBBB599F-8A00-400E-8D98-44A6E3DF83B8}" presName="spVertical1" presStyleCnt="0"/>
      <dgm:spPr/>
    </dgm:pt>
    <dgm:pt modelId="{5B12C867-CE3D-4B62-B89D-5471C8B05584}" type="pres">
      <dgm:prSet presAssocID="{CBBB599F-8A00-400E-8D98-44A6E3DF83B8}" presName="parTx" presStyleLbl="revTx" presStyleIdx="3" presStyleCnt="4">
        <dgm:presLayoutVars>
          <dgm:chMax val="0"/>
          <dgm:chPref val="0"/>
          <dgm:bulletEnabled val="1"/>
        </dgm:presLayoutVars>
      </dgm:prSet>
      <dgm:spPr/>
    </dgm:pt>
    <dgm:pt modelId="{CE430A42-6E47-4B7E-B07D-83811D1DA237}" type="pres">
      <dgm:prSet presAssocID="{CBBB599F-8A00-400E-8D98-44A6E3DF83B8}" presName="spVertical2" presStyleCnt="0"/>
      <dgm:spPr/>
    </dgm:pt>
    <dgm:pt modelId="{3E8C42E9-170A-48F7-9F75-E7D5598A275B}" type="pres">
      <dgm:prSet presAssocID="{CBBB599F-8A00-400E-8D98-44A6E3DF83B8}" presName="spVertical3" presStyleCnt="0"/>
      <dgm:spPr/>
    </dgm:pt>
    <dgm:pt modelId="{495C60FD-5DFA-4DCA-A8D5-7E4027A8289B}" type="pres">
      <dgm:prSet presAssocID="{4ED26C85-38DD-493C-BC6C-0A929940C622}" presName="padding2" presStyleCnt="0"/>
      <dgm:spPr/>
    </dgm:pt>
    <dgm:pt modelId="{1B718C5F-FA49-4F6E-BE97-428E0BAAA9F1}" type="pres">
      <dgm:prSet presAssocID="{4ED26C85-38DD-493C-BC6C-0A929940C622}" presName="negArrow" presStyleCnt="0"/>
      <dgm:spPr/>
    </dgm:pt>
    <dgm:pt modelId="{8E701A3E-7543-4A0D-B6B0-DFF281DD78DA}" type="pres">
      <dgm:prSet presAssocID="{4ED26C85-38DD-493C-BC6C-0A929940C622}" presName="backgroundArrow" presStyleLbl="node1" presStyleIdx="0" presStyleCnt="1" custLinFactNeighborY="-1317"/>
      <dgm:spPr>
        <a:solidFill>
          <a:srgbClr val="3E518B"/>
        </a:solidFill>
      </dgm:spPr>
    </dgm:pt>
  </dgm:ptLst>
  <dgm:cxnLst>
    <dgm:cxn modelId="{80B36825-D168-480A-B977-3FF700874759}" srcId="{4ED26C85-38DD-493C-BC6C-0A929940C622}" destId="{2F95C82D-1128-4420-A358-000E2F5837F4}" srcOrd="1" destOrd="0" parTransId="{217B2ED8-FF96-4A83-8A2C-E44A304AB8B4}" sibTransId="{E660694C-205C-4798-8EBB-E8D90927B89C}"/>
    <dgm:cxn modelId="{DC812229-7A23-446F-80F3-5312A1606B1A}" srcId="{4ED26C85-38DD-493C-BC6C-0A929940C622}" destId="{CBBB599F-8A00-400E-8D98-44A6E3DF83B8}" srcOrd="3" destOrd="0" parTransId="{E6959D68-54F1-47BE-A8DC-CDF771764BEE}" sibTransId="{055920C3-56AE-424E-8A5D-DAC291F523D4}"/>
    <dgm:cxn modelId="{6AB49565-8D7E-48A3-96F5-46E90666FC98}" srcId="{4ED26C85-38DD-493C-BC6C-0A929940C622}" destId="{5EEA4B04-76C8-421D-9BD7-3CBB024F0798}" srcOrd="0" destOrd="0" parTransId="{D0B56296-808E-475A-BF6D-026E36F9BB85}" sibTransId="{68A5355A-2D76-44C1-9904-B9646E015548}"/>
    <dgm:cxn modelId="{B7A6A76F-757B-429A-8941-1021F24E22F0}" type="presOf" srcId="{7A11A31E-6747-4E18-9777-44B754A89149}" destId="{521033FC-A3D1-4CE1-BDC6-A7884BE377DE}" srcOrd="0" destOrd="0" presId="urn:microsoft.com/office/officeart/2005/8/layout/hProcess3"/>
    <dgm:cxn modelId="{4134C27B-FE7C-4F38-AE3B-DE740383FA85}" type="presOf" srcId="{4ED26C85-38DD-493C-BC6C-0A929940C622}" destId="{40E1B9B4-61C6-4BEA-9BEF-6F9DAF8850D3}" srcOrd="0" destOrd="0" presId="urn:microsoft.com/office/officeart/2005/8/layout/hProcess3"/>
    <dgm:cxn modelId="{3A10149A-7BE7-4A65-811E-5AB97056EDA3}" type="presOf" srcId="{5EEA4B04-76C8-421D-9BD7-3CBB024F0798}" destId="{0A72205B-8A05-4D70-86E4-192A1DA85967}" srcOrd="0" destOrd="0" presId="urn:microsoft.com/office/officeart/2005/8/layout/hProcess3"/>
    <dgm:cxn modelId="{5E27B5AA-791A-4B5A-93CB-3816526387FB}" type="presOf" srcId="{CBBB599F-8A00-400E-8D98-44A6E3DF83B8}" destId="{5B12C867-CE3D-4B62-B89D-5471C8B05584}" srcOrd="0" destOrd="0" presId="urn:microsoft.com/office/officeart/2005/8/layout/hProcess3"/>
    <dgm:cxn modelId="{231E6BC9-32AF-43FC-B74F-9A7CAE479B2E}" type="presOf" srcId="{2F95C82D-1128-4420-A358-000E2F5837F4}" destId="{86E3EC24-09C6-455E-B8AE-6F0CB78E2399}" srcOrd="0" destOrd="0" presId="urn:microsoft.com/office/officeart/2005/8/layout/hProcess3"/>
    <dgm:cxn modelId="{3AB1D6E6-F93F-4085-8B76-72F567D46B5B}" srcId="{4ED26C85-38DD-493C-BC6C-0A929940C622}" destId="{7A11A31E-6747-4E18-9777-44B754A89149}" srcOrd="2" destOrd="0" parTransId="{B6BA1F2F-C283-440B-880B-22CE30739740}" sibTransId="{B90C75AE-936F-4B8D-B569-3841381C7650}"/>
    <dgm:cxn modelId="{7D159723-BEE4-4701-BF14-34C41BDA20C4}" type="presParOf" srcId="{40E1B9B4-61C6-4BEA-9BEF-6F9DAF8850D3}" destId="{E982D38F-1837-4B39-B2A5-3048B4BFC413}" srcOrd="0" destOrd="0" presId="urn:microsoft.com/office/officeart/2005/8/layout/hProcess3"/>
    <dgm:cxn modelId="{C9D91DD8-C887-49C0-AE8F-CF04291DA33D}" type="presParOf" srcId="{40E1B9B4-61C6-4BEA-9BEF-6F9DAF8850D3}" destId="{C836DD29-FE7C-444F-AAEE-077862F08653}" srcOrd="1" destOrd="0" presId="urn:microsoft.com/office/officeart/2005/8/layout/hProcess3"/>
    <dgm:cxn modelId="{C00E7788-7DE4-4BEF-B424-4A25E75BF41E}" type="presParOf" srcId="{C836DD29-FE7C-444F-AAEE-077862F08653}" destId="{41EDE10D-6B65-43C7-B9AB-DC060C8C20B3}" srcOrd="0" destOrd="0" presId="urn:microsoft.com/office/officeart/2005/8/layout/hProcess3"/>
    <dgm:cxn modelId="{BE8BBB2F-A1B6-4949-8C6A-F331CC8B7345}" type="presParOf" srcId="{C836DD29-FE7C-444F-AAEE-077862F08653}" destId="{307F1AEA-8FAF-4A88-AC78-9AA96E5F2AAC}" srcOrd="1" destOrd="0" presId="urn:microsoft.com/office/officeart/2005/8/layout/hProcess3"/>
    <dgm:cxn modelId="{8F312773-A6A4-4FEF-9A5C-519137DB274D}" type="presParOf" srcId="{307F1AEA-8FAF-4A88-AC78-9AA96E5F2AAC}" destId="{0DD757C8-B63C-4A64-986C-CAF4A9DE8F56}" srcOrd="0" destOrd="0" presId="urn:microsoft.com/office/officeart/2005/8/layout/hProcess3"/>
    <dgm:cxn modelId="{DC8BF28C-B430-46A0-8C74-BCEDAC9538BD}" type="presParOf" srcId="{307F1AEA-8FAF-4A88-AC78-9AA96E5F2AAC}" destId="{0A72205B-8A05-4D70-86E4-192A1DA85967}" srcOrd="1" destOrd="0" presId="urn:microsoft.com/office/officeart/2005/8/layout/hProcess3"/>
    <dgm:cxn modelId="{11A4387F-591B-495F-93D8-CF9E0ADA5EEF}" type="presParOf" srcId="{307F1AEA-8FAF-4A88-AC78-9AA96E5F2AAC}" destId="{A2A3B89C-5FC8-4CD3-9E71-525416CB4C14}" srcOrd="2" destOrd="0" presId="urn:microsoft.com/office/officeart/2005/8/layout/hProcess3"/>
    <dgm:cxn modelId="{8C382D9C-5FE8-46CE-9364-9DF638FBAB5F}" type="presParOf" srcId="{307F1AEA-8FAF-4A88-AC78-9AA96E5F2AAC}" destId="{F99C3E82-6A21-469D-A880-98AD79FB2839}" srcOrd="3" destOrd="0" presId="urn:microsoft.com/office/officeart/2005/8/layout/hProcess3"/>
    <dgm:cxn modelId="{D45B3FE5-0844-4506-A88A-55E2053F224F}" type="presParOf" srcId="{C836DD29-FE7C-444F-AAEE-077862F08653}" destId="{2D705EDF-D1B6-4A77-B44E-42AAE960DEB1}" srcOrd="2" destOrd="0" presId="urn:microsoft.com/office/officeart/2005/8/layout/hProcess3"/>
    <dgm:cxn modelId="{AC5D962B-8353-4064-9351-41AABA5B3D75}" type="presParOf" srcId="{C836DD29-FE7C-444F-AAEE-077862F08653}" destId="{631E3DB9-3412-4469-821C-684207A57AC7}" srcOrd="3" destOrd="0" presId="urn:microsoft.com/office/officeart/2005/8/layout/hProcess3"/>
    <dgm:cxn modelId="{ABAF99D6-29BE-4790-A421-60A0B2F6A945}" type="presParOf" srcId="{631E3DB9-3412-4469-821C-684207A57AC7}" destId="{85DC8615-BEF2-4169-AC97-14A3F8184554}" srcOrd="0" destOrd="0" presId="urn:microsoft.com/office/officeart/2005/8/layout/hProcess3"/>
    <dgm:cxn modelId="{0806FB15-A21C-4C79-AAC5-01E1D0BFF9A4}" type="presParOf" srcId="{631E3DB9-3412-4469-821C-684207A57AC7}" destId="{86E3EC24-09C6-455E-B8AE-6F0CB78E2399}" srcOrd="1" destOrd="0" presId="urn:microsoft.com/office/officeart/2005/8/layout/hProcess3"/>
    <dgm:cxn modelId="{2DC07772-2F89-4FA2-B0E9-A96687D3DF67}" type="presParOf" srcId="{631E3DB9-3412-4469-821C-684207A57AC7}" destId="{C9EF0BBF-4135-4B8A-A271-9A49CE6E0FF1}" srcOrd="2" destOrd="0" presId="urn:microsoft.com/office/officeart/2005/8/layout/hProcess3"/>
    <dgm:cxn modelId="{58277D4C-33B2-4746-ADCD-896AA688ECE6}" type="presParOf" srcId="{631E3DB9-3412-4469-821C-684207A57AC7}" destId="{7111BFBA-6E5D-483F-915B-FA6A67AC50BD}" srcOrd="3" destOrd="0" presId="urn:microsoft.com/office/officeart/2005/8/layout/hProcess3"/>
    <dgm:cxn modelId="{CC4A8038-5B59-47BB-AA07-64B9651BE6A5}" type="presParOf" srcId="{C836DD29-FE7C-444F-AAEE-077862F08653}" destId="{6AA8BA37-6CF9-4232-B407-DC80D76C04BD}" srcOrd="4" destOrd="0" presId="urn:microsoft.com/office/officeart/2005/8/layout/hProcess3"/>
    <dgm:cxn modelId="{8FAED445-5468-4C1C-8B6E-4139FDCB339B}" type="presParOf" srcId="{C836DD29-FE7C-444F-AAEE-077862F08653}" destId="{1AEF0EC9-54E2-4F4F-956D-9CF563E910CA}" srcOrd="5" destOrd="0" presId="urn:microsoft.com/office/officeart/2005/8/layout/hProcess3"/>
    <dgm:cxn modelId="{8F17C36C-5E5C-429F-913C-0EA0196187F0}" type="presParOf" srcId="{1AEF0EC9-54E2-4F4F-956D-9CF563E910CA}" destId="{0C5EDE73-9D71-47C4-9602-1AEDCDBC10BE}" srcOrd="0" destOrd="0" presId="urn:microsoft.com/office/officeart/2005/8/layout/hProcess3"/>
    <dgm:cxn modelId="{620C38A6-FED6-4D3D-9F39-056F7879DFDF}" type="presParOf" srcId="{1AEF0EC9-54E2-4F4F-956D-9CF563E910CA}" destId="{521033FC-A3D1-4CE1-BDC6-A7884BE377DE}" srcOrd="1" destOrd="0" presId="urn:microsoft.com/office/officeart/2005/8/layout/hProcess3"/>
    <dgm:cxn modelId="{E1855A90-CF90-4127-BF5C-EBE0A8B25E2E}" type="presParOf" srcId="{1AEF0EC9-54E2-4F4F-956D-9CF563E910CA}" destId="{425A73C9-07D5-465E-B1F5-0EDB3CC95648}" srcOrd="2" destOrd="0" presId="urn:microsoft.com/office/officeart/2005/8/layout/hProcess3"/>
    <dgm:cxn modelId="{261D8850-2F67-486B-AE7A-6F9F64258517}" type="presParOf" srcId="{1AEF0EC9-54E2-4F4F-956D-9CF563E910CA}" destId="{66F5820B-EDBE-4B4E-925D-9906519F8C06}" srcOrd="3" destOrd="0" presId="urn:microsoft.com/office/officeart/2005/8/layout/hProcess3"/>
    <dgm:cxn modelId="{08736416-EA73-4E64-8D88-977910ABF7E0}" type="presParOf" srcId="{C836DD29-FE7C-444F-AAEE-077862F08653}" destId="{6D013A21-E6AE-4034-AD91-809AEBF23509}" srcOrd="6" destOrd="0" presId="urn:microsoft.com/office/officeart/2005/8/layout/hProcess3"/>
    <dgm:cxn modelId="{05952877-5230-44AB-B340-34D73FE19E1A}" type="presParOf" srcId="{C836DD29-FE7C-444F-AAEE-077862F08653}" destId="{1D4F01DA-6A44-44F1-B1FF-358E4A321470}" srcOrd="7" destOrd="0" presId="urn:microsoft.com/office/officeart/2005/8/layout/hProcess3"/>
    <dgm:cxn modelId="{9337913E-3214-45AE-BA72-CEEC773196B8}" type="presParOf" srcId="{1D4F01DA-6A44-44F1-B1FF-358E4A321470}" destId="{7701DB70-9BDE-4C3A-A0EF-8E1038FD70DD}" srcOrd="0" destOrd="0" presId="urn:microsoft.com/office/officeart/2005/8/layout/hProcess3"/>
    <dgm:cxn modelId="{09EA27B7-76D9-47BD-8484-805F82F01BE1}" type="presParOf" srcId="{1D4F01DA-6A44-44F1-B1FF-358E4A321470}" destId="{5B12C867-CE3D-4B62-B89D-5471C8B05584}" srcOrd="1" destOrd="0" presId="urn:microsoft.com/office/officeart/2005/8/layout/hProcess3"/>
    <dgm:cxn modelId="{7151AECA-BEAB-4801-8A32-54AD2B05D9ED}" type="presParOf" srcId="{1D4F01DA-6A44-44F1-B1FF-358E4A321470}" destId="{CE430A42-6E47-4B7E-B07D-83811D1DA237}" srcOrd="2" destOrd="0" presId="urn:microsoft.com/office/officeart/2005/8/layout/hProcess3"/>
    <dgm:cxn modelId="{DC6871A8-5345-4E9C-BAF2-558F0B9ECDDB}" type="presParOf" srcId="{1D4F01DA-6A44-44F1-B1FF-358E4A321470}" destId="{3E8C42E9-170A-48F7-9F75-E7D5598A275B}" srcOrd="3" destOrd="0" presId="urn:microsoft.com/office/officeart/2005/8/layout/hProcess3"/>
    <dgm:cxn modelId="{2E529B47-DE0A-4FD2-A5CB-7871B4F56FC9}" type="presParOf" srcId="{C836DD29-FE7C-444F-AAEE-077862F08653}" destId="{495C60FD-5DFA-4DCA-A8D5-7E4027A8289B}" srcOrd="8" destOrd="0" presId="urn:microsoft.com/office/officeart/2005/8/layout/hProcess3"/>
    <dgm:cxn modelId="{6613291E-D3D3-40D1-9B02-D7F7626F0EB9}" type="presParOf" srcId="{C836DD29-FE7C-444F-AAEE-077862F08653}" destId="{1B718C5F-FA49-4F6E-BE97-428E0BAAA9F1}" srcOrd="9" destOrd="0" presId="urn:microsoft.com/office/officeart/2005/8/layout/hProcess3"/>
    <dgm:cxn modelId="{EB04EB90-E591-4B8B-A473-7671DED1EBC0}" type="presParOf" srcId="{C836DD29-FE7C-444F-AAEE-077862F08653}" destId="{8E701A3E-7543-4A0D-B6B0-DFF281DD78DA}"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DB327D-FE6C-4AE3-B7A0-6F88EDF77E2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ACFA2B1-BE72-4495-8E3C-C7E969BFA502}">
      <dgm:prSet phldrT="[Text]"/>
      <dgm:spPr/>
      <dgm:t>
        <a:bodyPr/>
        <a:lstStyle/>
        <a:p>
          <a:r>
            <a:rPr lang="en-US" b="1"/>
            <a:t>2020-21: </a:t>
          </a:r>
          <a:r>
            <a:rPr lang="en-US"/>
            <a:t>Development with Early Lit Ed Prep Network</a:t>
          </a:r>
        </a:p>
      </dgm:t>
    </dgm:pt>
    <dgm:pt modelId="{FC0A05E7-608F-42C6-9894-EC90E55A6433}" type="parTrans" cxnId="{1C783D89-4B8D-49B2-BBAE-4E4B2DF06F8A}">
      <dgm:prSet/>
      <dgm:spPr/>
      <dgm:t>
        <a:bodyPr/>
        <a:lstStyle/>
        <a:p>
          <a:endParaRPr lang="en-US"/>
        </a:p>
      </dgm:t>
    </dgm:pt>
    <dgm:pt modelId="{15E450A4-F126-49FF-AB87-948FF317FAC1}" type="sibTrans" cxnId="{1C783D89-4B8D-49B2-BBAE-4E4B2DF06F8A}">
      <dgm:prSet/>
      <dgm:spPr/>
      <dgm:t>
        <a:bodyPr/>
        <a:lstStyle/>
        <a:p>
          <a:endParaRPr lang="en-US"/>
        </a:p>
      </dgm:t>
    </dgm:pt>
    <dgm:pt modelId="{A3150CDE-A7F5-4932-8665-277F0B8FAE75}">
      <dgm:prSet phldrT="[Text]"/>
      <dgm:spPr/>
      <dgm:t>
        <a:bodyPr/>
        <a:lstStyle/>
        <a:p>
          <a:pPr>
            <a:spcAft>
              <a:spcPts val="0"/>
            </a:spcAft>
          </a:pPr>
          <a:r>
            <a:rPr lang="en-US" b="1"/>
            <a:t>2022-23: </a:t>
          </a:r>
        </a:p>
        <a:p>
          <a:pPr>
            <a:spcAft>
              <a:spcPts val="0"/>
            </a:spcAft>
          </a:pPr>
          <a:r>
            <a:rPr lang="en-US"/>
            <a:t>Observation Form available as a resource</a:t>
          </a:r>
        </a:p>
      </dgm:t>
    </dgm:pt>
    <dgm:pt modelId="{045F1BEE-1473-42EE-A278-22E95ACD205B}" type="parTrans" cxnId="{B19CCFD6-CA09-4E81-B463-DCF95CEB77C1}">
      <dgm:prSet/>
      <dgm:spPr/>
      <dgm:t>
        <a:bodyPr/>
        <a:lstStyle/>
        <a:p>
          <a:endParaRPr lang="en-US"/>
        </a:p>
      </dgm:t>
    </dgm:pt>
    <dgm:pt modelId="{CC8419BF-5F39-4F62-A8F6-C381B5A9DEA3}" type="sibTrans" cxnId="{B19CCFD6-CA09-4E81-B463-DCF95CEB77C1}">
      <dgm:prSet/>
      <dgm:spPr/>
      <dgm:t>
        <a:bodyPr/>
        <a:lstStyle/>
        <a:p>
          <a:endParaRPr lang="en-US"/>
        </a:p>
      </dgm:t>
    </dgm:pt>
    <dgm:pt modelId="{C97A0591-FC1B-4243-B185-B4656ABAC44A}">
      <dgm:prSet phldrT="[Text]"/>
      <dgm:spPr/>
      <dgm:t>
        <a:bodyPr/>
        <a:lstStyle/>
        <a:p>
          <a:pPr>
            <a:spcAft>
              <a:spcPts val="0"/>
            </a:spcAft>
          </a:pPr>
          <a:r>
            <a:rPr lang="en-US" b="1"/>
            <a:t>2021-22:</a:t>
          </a:r>
        </a:p>
        <a:p>
          <a:pPr>
            <a:spcAft>
              <a:spcPct val="35000"/>
            </a:spcAft>
          </a:pPr>
          <a:r>
            <a:rPr lang="en-US"/>
            <a:t>Pilot and refinement of the tool</a:t>
          </a:r>
        </a:p>
      </dgm:t>
    </dgm:pt>
    <dgm:pt modelId="{B28CE6B2-A126-406F-8DE2-33DCA687E52B}" type="parTrans" cxnId="{4F94D650-EADF-4071-A614-747E602C11E9}">
      <dgm:prSet/>
      <dgm:spPr/>
      <dgm:t>
        <a:bodyPr/>
        <a:lstStyle/>
        <a:p>
          <a:endParaRPr lang="en-US"/>
        </a:p>
      </dgm:t>
    </dgm:pt>
    <dgm:pt modelId="{3DCE903B-52A8-4091-A074-B0A8C268E9E9}" type="sibTrans" cxnId="{4F94D650-EADF-4071-A614-747E602C11E9}">
      <dgm:prSet/>
      <dgm:spPr/>
      <dgm:t>
        <a:bodyPr/>
        <a:lstStyle/>
        <a:p>
          <a:endParaRPr lang="en-US"/>
        </a:p>
      </dgm:t>
    </dgm:pt>
    <dgm:pt modelId="{9F8F9FFC-FA94-479A-A936-6A51E0A60761}">
      <dgm:prSet phldrT="[Text]"/>
      <dgm:spPr/>
      <dgm:t>
        <a:bodyPr/>
        <a:lstStyle/>
        <a:p>
          <a:pPr>
            <a:spcAft>
              <a:spcPts val="0"/>
            </a:spcAft>
          </a:pPr>
          <a:r>
            <a:rPr lang="en-US" b="1"/>
            <a:t>2023-24: </a:t>
          </a:r>
        </a:p>
        <a:p>
          <a:pPr>
            <a:spcAft>
              <a:spcPct val="35000"/>
            </a:spcAft>
          </a:pPr>
          <a:r>
            <a:rPr lang="en-US"/>
            <a:t>Partial statewide implementation</a:t>
          </a:r>
        </a:p>
      </dgm:t>
    </dgm:pt>
    <dgm:pt modelId="{659DB6D0-D45C-42F5-973B-0371F5A7E6B6}" type="parTrans" cxnId="{E469CD86-A101-4AFD-A8B2-859B15805818}">
      <dgm:prSet/>
      <dgm:spPr/>
      <dgm:t>
        <a:bodyPr/>
        <a:lstStyle/>
        <a:p>
          <a:endParaRPr lang="en-US"/>
        </a:p>
      </dgm:t>
    </dgm:pt>
    <dgm:pt modelId="{69DD6DA5-ABA6-4B10-8783-D561BEC7AAC9}" type="sibTrans" cxnId="{E469CD86-A101-4AFD-A8B2-859B15805818}">
      <dgm:prSet/>
      <dgm:spPr/>
      <dgm:t>
        <a:bodyPr/>
        <a:lstStyle/>
        <a:p>
          <a:endParaRPr lang="en-US"/>
        </a:p>
      </dgm:t>
    </dgm:pt>
    <dgm:pt modelId="{CE64C73C-22CF-4437-A760-9117AA4DA246}">
      <dgm:prSet phldrT="[Text]"/>
      <dgm:spPr/>
      <dgm:t>
        <a:bodyPr/>
        <a:lstStyle/>
        <a:p>
          <a:pPr>
            <a:spcAft>
              <a:spcPts val="0"/>
            </a:spcAft>
          </a:pPr>
          <a:r>
            <a:rPr lang="en-US" b="1"/>
            <a:t>2024-25</a:t>
          </a:r>
        </a:p>
        <a:p>
          <a:pPr>
            <a:spcAft>
              <a:spcPct val="35000"/>
            </a:spcAft>
          </a:pPr>
          <a:r>
            <a:rPr lang="en-US"/>
            <a:t>Full statewide implementation</a:t>
          </a:r>
        </a:p>
      </dgm:t>
    </dgm:pt>
    <dgm:pt modelId="{52AF2755-EA37-43A7-B299-711DA6B58D17}" type="parTrans" cxnId="{A0BFCED2-4E9E-4E2F-BDD4-76C44C44B702}">
      <dgm:prSet/>
      <dgm:spPr/>
      <dgm:t>
        <a:bodyPr/>
        <a:lstStyle/>
        <a:p>
          <a:endParaRPr lang="en-US"/>
        </a:p>
      </dgm:t>
    </dgm:pt>
    <dgm:pt modelId="{87F276F2-4E7E-4AED-A11F-0106C0803B42}" type="sibTrans" cxnId="{A0BFCED2-4E9E-4E2F-BDD4-76C44C44B702}">
      <dgm:prSet/>
      <dgm:spPr/>
      <dgm:t>
        <a:bodyPr/>
        <a:lstStyle/>
        <a:p>
          <a:endParaRPr lang="en-US"/>
        </a:p>
      </dgm:t>
    </dgm:pt>
    <dgm:pt modelId="{84645425-444A-4DE6-B88B-FD7DD83CF5A0}" type="pres">
      <dgm:prSet presAssocID="{05DB327D-FE6C-4AE3-B7A0-6F88EDF77E20}" presName="rootnode" presStyleCnt="0">
        <dgm:presLayoutVars>
          <dgm:chMax/>
          <dgm:chPref/>
          <dgm:dir/>
          <dgm:animLvl val="lvl"/>
        </dgm:presLayoutVars>
      </dgm:prSet>
      <dgm:spPr/>
    </dgm:pt>
    <dgm:pt modelId="{8D50F4A5-8316-441B-AAE5-19DDBA1CD978}" type="pres">
      <dgm:prSet presAssocID="{DACFA2B1-BE72-4495-8E3C-C7E969BFA502}" presName="composite" presStyleCnt="0"/>
      <dgm:spPr/>
    </dgm:pt>
    <dgm:pt modelId="{30E5A78D-DF29-42D9-AA5F-416E119183AE}" type="pres">
      <dgm:prSet presAssocID="{DACFA2B1-BE72-4495-8E3C-C7E969BFA502}" presName="LShape" presStyleLbl="alignNode1" presStyleIdx="0" presStyleCnt="9"/>
      <dgm:spPr/>
    </dgm:pt>
    <dgm:pt modelId="{9E342EB5-7530-442F-8BD0-036329CEFA53}" type="pres">
      <dgm:prSet presAssocID="{DACFA2B1-BE72-4495-8E3C-C7E969BFA502}" presName="ParentText" presStyleLbl="revTx" presStyleIdx="0" presStyleCnt="5">
        <dgm:presLayoutVars>
          <dgm:chMax val="0"/>
          <dgm:chPref val="0"/>
          <dgm:bulletEnabled val="1"/>
        </dgm:presLayoutVars>
      </dgm:prSet>
      <dgm:spPr/>
    </dgm:pt>
    <dgm:pt modelId="{492DDBB7-9A40-48D1-A391-A36BF12AC796}" type="pres">
      <dgm:prSet presAssocID="{DACFA2B1-BE72-4495-8E3C-C7E969BFA502}" presName="Triangle" presStyleLbl="alignNode1" presStyleIdx="1" presStyleCnt="9"/>
      <dgm:spPr/>
    </dgm:pt>
    <dgm:pt modelId="{11475FCD-CD2C-4A03-815D-A5FCC1599190}" type="pres">
      <dgm:prSet presAssocID="{15E450A4-F126-49FF-AB87-948FF317FAC1}" presName="sibTrans" presStyleCnt="0"/>
      <dgm:spPr/>
    </dgm:pt>
    <dgm:pt modelId="{9C049D74-4BA6-43A6-B463-8CB4E968F0D8}" type="pres">
      <dgm:prSet presAssocID="{15E450A4-F126-49FF-AB87-948FF317FAC1}" presName="space" presStyleCnt="0"/>
      <dgm:spPr/>
    </dgm:pt>
    <dgm:pt modelId="{B6557B7C-DC28-4E37-9AF7-7186B882CA42}" type="pres">
      <dgm:prSet presAssocID="{C97A0591-FC1B-4243-B185-B4656ABAC44A}" presName="composite" presStyleCnt="0"/>
      <dgm:spPr/>
    </dgm:pt>
    <dgm:pt modelId="{D3E942C4-D496-4131-B476-AA40EB757C8C}" type="pres">
      <dgm:prSet presAssocID="{C97A0591-FC1B-4243-B185-B4656ABAC44A}" presName="LShape" presStyleLbl="alignNode1" presStyleIdx="2" presStyleCnt="9"/>
      <dgm:spPr/>
    </dgm:pt>
    <dgm:pt modelId="{AE015CAF-0D14-4FC1-9A0B-578BE2520C57}" type="pres">
      <dgm:prSet presAssocID="{C97A0591-FC1B-4243-B185-B4656ABAC44A}" presName="ParentText" presStyleLbl="revTx" presStyleIdx="1" presStyleCnt="5">
        <dgm:presLayoutVars>
          <dgm:chMax val="0"/>
          <dgm:chPref val="0"/>
          <dgm:bulletEnabled val="1"/>
        </dgm:presLayoutVars>
      </dgm:prSet>
      <dgm:spPr/>
    </dgm:pt>
    <dgm:pt modelId="{F6CA958A-9ACA-4023-9CEF-B1F3E24382BE}" type="pres">
      <dgm:prSet presAssocID="{C97A0591-FC1B-4243-B185-B4656ABAC44A}" presName="Triangle" presStyleLbl="alignNode1" presStyleIdx="3" presStyleCnt="9"/>
      <dgm:spPr/>
    </dgm:pt>
    <dgm:pt modelId="{984002C7-E53B-4C17-B506-AFE069043AC5}" type="pres">
      <dgm:prSet presAssocID="{3DCE903B-52A8-4091-A074-B0A8C268E9E9}" presName="sibTrans" presStyleCnt="0"/>
      <dgm:spPr/>
    </dgm:pt>
    <dgm:pt modelId="{B27C532F-71D3-43C3-AAE2-FC08A5857A7F}" type="pres">
      <dgm:prSet presAssocID="{3DCE903B-52A8-4091-A074-B0A8C268E9E9}" presName="space" presStyleCnt="0"/>
      <dgm:spPr/>
    </dgm:pt>
    <dgm:pt modelId="{79187BDF-AAFF-4A7D-A77B-E33652D51FEC}" type="pres">
      <dgm:prSet presAssocID="{A3150CDE-A7F5-4932-8665-277F0B8FAE75}" presName="composite" presStyleCnt="0"/>
      <dgm:spPr/>
    </dgm:pt>
    <dgm:pt modelId="{3F94799B-B955-4E32-AAC7-8AF2F1D7E973}" type="pres">
      <dgm:prSet presAssocID="{A3150CDE-A7F5-4932-8665-277F0B8FAE75}" presName="LShape" presStyleLbl="alignNode1" presStyleIdx="4" presStyleCnt="9"/>
      <dgm:spPr/>
    </dgm:pt>
    <dgm:pt modelId="{AF008D0E-FA4A-4C3E-AFC5-6152EB893DAB}" type="pres">
      <dgm:prSet presAssocID="{A3150CDE-A7F5-4932-8665-277F0B8FAE75}" presName="ParentText" presStyleLbl="revTx" presStyleIdx="2" presStyleCnt="5">
        <dgm:presLayoutVars>
          <dgm:chMax val="0"/>
          <dgm:chPref val="0"/>
          <dgm:bulletEnabled val="1"/>
        </dgm:presLayoutVars>
      </dgm:prSet>
      <dgm:spPr/>
    </dgm:pt>
    <dgm:pt modelId="{4B6258A1-C217-40AE-9D1F-BC74B66BB73D}" type="pres">
      <dgm:prSet presAssocID="{A3150CDE-A7F5-4932-8665-277F0B8FAE75}" presName="Triangle" presStyleLbl="alignNode1" presStyleIdx="5" presStyleCnt="9"/>
      <dgm:spPr/>
    </dgm:pt>
    <dgm:pt modelId="{5A7F8321-BDEA-4A57-A691-783E70AFE3F1}" type="pres">
      <dgm:prSet presAssocID="{CC8419BF-5F39-4F62-A8F6-C381B5A9DEA3}" presName="sibTrans" presStyleCnt="0"/>
      <dgm:spPr/>
    </dgm:pt>
    <dgm:pt modelId="{0FB3E397-51C3-4342-A718-D8CF4E8240E9}" type="pres">
      <dgm:prSet presAssocID="{CC8419BF-5F39-4F62-A8F6-C381B5A9DEA3}" presName="space" presStyleCnt="0"/>
      <dgm:spPr/>
    </dgm:pt>
    <dgm:pt modelId="{2D77FF97-05A8-491D-ACA5-413CDA5012E5}" type="pres">
      <dgm:prSet presAssocID="{9F8F9FFC-FA94-479A-A936-6A51E0A60761}" presName="composite" presStyleCnt="0"/>
      <dgm:spPr/>
    </dgm:pt>
    <dgm:pt modelId="{AFA567DE-9762-4DAB-80C6-A52998F784EA}" type="pres">
      <dgm:prSet presAssocID="{9F8F9FFC-FA94-479A-A936-6A51E0A60761}" presName="LShape" presStyleLbl="alignNode1" presStyleIdx="6" presStyleCnt="9"/>
      <dgm:spPr/>
    </dgm:pt>
    <dgm:pt modelId="{96C5CEF2-CA56-4EDA-B4BB-E859F05A9BBD}" type="pres">
      <dgm:prSet presAssocID="{9F8F9FFC-FA94-479A-A936-6A51E0A60761}" presName="ParentText" presStyleLbl="revTx" presStyleIdx="3" presStyleCnt="5">
        <dgm:presLayoutVars>
          <dgm:chMax val="0"/>
          <dgm:chPref val="0"/>
          <dgm:bulletEnabled val="1"/>
        </dgm:presLayoutVars>
      </dgm:prSet>
      <dgm:spPr/>
    </dgm:pt>
    <dgm:pt modelId="{CFA99246-C211-49E2-9445-2FD1FA25D63D}" type="pres">
      <dgm:prSet presAssocID="{9F8F9FFC-FA94-479A-A936-6A51E0A60761}" presName="Triangle" presStyleLbl="alignNode1" presStyleIdx="7" presStyleCnt="9"/>
      <dgm:spPr/>
    </dgm:pt>
    <dgm:pt modelId="{7E76314F-D501-4CE5-B7FF-F2ED41475208}" type="pres">
      <dgm:prSet presAssocID="{69DD6DA5-ABA6-4B10-8783-D561BEC7AAC9}" presName="sibTrans" presStyleCnt="0"/>
      <dgm:spPr/>
    </dgm:pt>
    <dgm:pt modelId="{6B4416EA-686A-4D52-B28D-A09DD929D572}" type="pres">
      <dgm:prSet presAssocID="{69DD6DA5-ABA6-4B10-8783-D561BEC7AAC9}" presName="space" presStyleCnt="0"/>
      <dgm:spPr/>
    </dgm:pt>
    <dgm:pt modelId="{64D4BD14-BBFB-4E1D-B2C2-833891625469}" type="pres">
      <dgm:prSet presAssocID="{CE64C73C-22CF-4437-A760-9117AA4DA246}" presName="composite" presStyleCnt="0"/>
      <dgm:spPr/>
    </dgm:pt>
    <dgm:pt modelId="{571C2E81-18F5-43A2-A997-63EF023CAA23}" type="pres">
      <dgm:prSet presAssocID="{CE64C73C-22CF-4437-A760-9117AA4DA246}" presName="LShape" presStyleLbl="alignNode1" presStyleIdx="8" presStyleCnt="9"/>
      <dgm:spPr/>
    </dgm:pt>
    <dgm:pt modelId="{1FC1291D-A147-4217-8234-8A1E9F6B5896}" type="pres">
      <dgm:prSet presAssocID="{CE64C73C-22CF-4437-A760-9117AA4DA246}" presName="ParentText" presStyleLbl="revTx" presStyleIdx="4" presStyleCnt="5">
        <dgm:presLayoutVars>
          <dgm:chMax val="0"/>
          <dgm:chPref val="0"/>
          <dgm:bulletEnabled val="1"/>
        </dgm:presLayoutVars>
      </dgm:prSet>
      <dgm:spPr/>
    </dgm:pt>
  </dgm:ptLst>
  <dgm:cxnLst>
    <dgm:cxn modelId="{2999451B-7AFE-4D42-9979-B7CF0B7A126D}" type="presOf" srcId="{A3150CDE-A7F5-4932-8665-277F0B8FAE75}" destId="{AF008D0E-FA4A-4C3E-AFC5-6152EB893DAB}" srcOrd="0" destOrd="0" presId="urn:microsoft.com/office/officeart/2009/3/layout/StepUpProcess"/>
    <dgm:cxn modelId="{F37DD56A-E95D-4C29-A366-7FD0885D4873}" type="presOf" srcId="{DACFA2B1-BE72-4495-8E3C-C7E969BFA502}" destId="{9E342EB5-7530-442F-8BD0-036329CEFA53}" srcOrd="0" destOrd="0" presId="urn:microsoft.com/office/officeart/2009/3/layout/StepUpProcess"/>
    <dgm:cxn modelId="{4F94D650-EADF-4071-A614-747E602C11E9}" srcId="{05DB327D-FE6C-4AE3-B7A0-6F88EDF77E20}" destId="{C97A0591-FC1B-4243-B185-B4656ABAC44A}" srcOrd="1" destOrd="0" parTransId="{B28CE6B2-A126-406F-8DE2-33DCA687E52B}" sibTransId="{3DCE903B-52A8-4091-A074-B0A8C268E9E9}"/>
    <dgm:cxn modelId="{6D519B73-63B0-4C8D-8D4C-9B3BB621C7CD}" type="presOf" srcId="{9F8F9FFC-FA94-479A-A936-6A51E0A60761}" destId="{96C5CEF2-CA56-4EDA-B4BB-E859F05A9BBD}" srcOrd="0" destOrd="0" presId="urn:microsoft.com/office/officeart/2009/3/layout/StepUpProcess"/>
    <dgm:cxn modelId="{83DA0454-1B3B-4B12-8371-705C8B8FFD7C}" type="presOf" srcId="{C97A0591-FC1B-4243-B185-B4656ABAC44A}" destId="{AE015CAF-0D14-4FC1-9A0B-578BE2520C57}" srcOrd="0" destOrd="0" presId="urn:microsoft.com/office/officeart/2009/3/layout/StepUpProcess"/>
    <dgm:cxn modelId="{E469CD86-A101-4AFD-A8B2-859B15805818}" srcId="{05DB327D-FE6C-4AE3-B7A0-6F88EDF77E20}" destId="{9F8F9FFC-FA94-479A-A936-6A51E0A60761}" srcOrd="3" destOrd="0" parTransId="{659DB6D0-D45C-42F5-973B-0371F5A7E6B6}" sibTransId="{69DD6DA5-ABA6-4B10-8783-D561BEC7AAC9}"/>
    <dgm:cxn modelId="{1C783D89-4B8D-49B2-BBAE-4E4B2DF06F8A}" srcId="{05DB327D-FE6C-4AE3-B7A0-6F88EDF77E20}" destId="{DACFA2B1-BE72-4495-8E3C-C7E969BFA502}" srcOrd="0" destOrd="0" parTransId="{FC0A05E7-608F-42C6-9894-EC90E55A6433}" sibTransId="{15E450A4-F126-49FF-AB87-948FF317FAC1}"/>
    <dgm:cxn modelId="{16D9129C-6705-49BB-9B91-2EA7F9E72CA3}" type="presOf" srcId="{CE64C73C-22CF-4437-A760-9117AA4DA246}" destId="{1FC1291D-A147-4217-8234-8A1E9F6B5896}" srcOrd="0" destOrd="0" presId="urn:microsoft.com/office/officeart/2009/3/layout/StepUpProcess"/>
    <dgm:cxn modelId="{A0BFCED2-4E9E-4E2F-BDD4-76C44C44B702}" srcId="{05DB327D-FE6C-4AE3-B7A0-6F88EDF77E20}" destId="{CE64C73C-22CF-4437-A760-9117AA4DA246}" srcOrd="4" destOrd="0" parTransId="{52AF2755-EA37-43A7-B299-711DA6B58D17}" sibTransId="{87F276F2-4E7E-4AED-A11F-0106C0803B42}"/>
    <dgm:cxn modelId="{B19CCFD6-CA09-4E81-B463-DCF95CEB77C1}" srcId="{05DB327D-FE6C-4AE3-B7A0-6F88EDF77E20}" destId="{A3150CDE-A7F5-4932-8665-277F0B8FAE75}" srcOrd="2" destOrd="0" parTransId="{045F1BEE-1473-42EE-A278-22E95ACD205B}" sibTransId="{CC8419BF-5F39-4F62-A8F6-C381B5A9DEA3}"/>
    <dgm:cxn modelId="{6F73C3EC-12E6-45A6-81AA-2ABDB8400454}" type="presOf" srcId="{05DB327D-FE6C-4AE3-B7A0-6F88EDF77E20}" destId="{84645425-444A-4DE6-B88B-FD7DD83CF5A0}" srcOrd="0" destOrd="0" presId="urn:microsoft.com/office/officeart/2009/3/layout/StepUpProcess"/>
    <dgm:cxn modelId="{F491D02B-C24B-4C70-ADA4-F28B6E61C33E}" type="presParOf" srcId="{84645425-444A-4DE6-B88B-FD7DD83CF5A0}" destId="{8D50F4A5-8316-441B-AAE5-19DDBA1CD978}" srcOrd="0" destOrd="0" presId="urn:microsoft.com/office/officeart/2009/3/layout/StepUpProcess"/>
    <dgm:cxn modelId="{F690599D-7674-4D14-8BB4-00FFC8A75CAC}" type="presParOf" srcId="{8D50F4A5-8316-441B-AAE5-19DDBA1CD978}" destId="{30E5A78D-DF29-42D9-AA5F-416E119183AE}" srcOrd="0" destOrd="0" presId="urn:microsoft.com/office/officeart/2009/3/layout/StepUpProcess"/>
    <dgm:cxn modelId="{4A922F44-7115-4D79-831A-A65CF370846D}" type="presParOf" srcId="{8D50F4A5-8316-441B-AAE5-19DDBA1CD978}" destId="{9E342EB5-7530-442F-8BD0-036329CEFA53}" srcOrd="1" destOrd="0" presId="urn:microsoft.com/office/officeart/2009/3/layout/StepUpProcess"/>
    <dgm:cxn modelId="{FC5001E5-D274-43C7-8210-BA56B1B4C556}" type="presParOf" srcId="{8D50F4A5-8316-441B-AAE5-19DDBA1CD978}" destId="{492DDBB7-9A40-48D1-A391-A36BF12AC796}" srcOrd="2" destOrd="0" presId="urn:microsoft.com/office/officeart/2009/3/layout/StepUpProcess"/>
    <dgm:cxn modelId="{8E547892-60E6-437B-8B69-5B8256AAE594}" type="presParOf" srcId="{84645425-444A-4DE6-B88B-FD7DD83CF5A0}" destId="{11475FCD-CD2C-4A03-815D-A5FCC1599190}" srcOrd="1" destOrd="0" presId="urn:microsoft.com/office/officeart/2009/3/layout/StepUpProcess"/>
    <dgm:cxn modelId="{4FD8E791-7262-4BCC-8506-DBD6A158A5AB}" type="presParOf" srcId="{11475FCD-CD2C-4A03-815D-A5FCC1599190}" destId="{9C049D74-4BA6-43A6-B463-8CB4E968F0D8}" srcOrd="0" destOrd="0" presId="urn:microsoft.com/office/officeart/2009/3/layout/StepUpProcess"/>
    <dgm:cxn modelId="{42600461-288C-4900-884A-CECE968C0E20}" type="presParOf" srcId="{84645425-444A-4DE6-B88B-FD7DD83CF5A0}" destId="{B6557B7C-DC28-4E37-9AF7-7186B882CA42}" srcOrd="2" destOrd="0" presId="urn:microsoft.com/office/officeart/2009/3/layout/StepUpProcess"/>
    <dgm:cxn modelId="{AF81A8A4-3976-4C58-BB83-102E1E62840F}" type="presParOf" srcId="{B6557B7C-DC28-4E37-9AF7-7186B882CA42}" destId="{D3E942C4-D496-4131-B476-AA40EB757C8C}" srcOrd="0" destOrd="0" presId="urn:microsoft.com/office/officeart/2009/3/layout/StepUpProcess"/>
    <dgm:cxn modelId="{6F97DA80-0923-4C2B-881C-BE57B82FE900}" type="presParOf" srcId="{B6557B7C-DC28-4E37-9AF7-7186B882CA42}" destId="{AE015CAF-0D14-4FC1-9A0B-578BE2520C57}" srcOrd="1" destOrd="0" presId="urn:microsoft.com/office/officeart/2009/3/layout/StepUpProcess"/>
    <dgm:cxn modelId="{35892512-3972-4FE4-BD1F-C22FE620BE5F}" type="presParOf" srcId="{B6557B7C-DC28-4E37-9AF7-7186B882CA42}" destId="{F6CA958A-9ACA-4023-9CEF-B1F3E24382BE}" srcOrd="2" destOrd="0" presId="urn:microsoft.com/office/officeart/2009/3/layout/StepUpProcess"/>
    <dgm:cxn modelId="{A31F1831-B872-40DB-80F8-686E24CECD17}" type="presParOf" srcId="{84645425-444A-4DE6-B88B-FD7DD83CF5A0}" destId="{984002C7-E53B-4C17-B506-AFE069043AC5}" srcOrd="3" destOrd="0" presId="urn:microsoft.com/office/officeart/2009/3/layout/StepUpProcess"/>
    <dgm:cxn modelId="{5FBD8D23-272D-4EF6-94C5-2EACD2A78B2E}" type="presParOf" srcId="{984002C7-E53B-4C17-B506-AFE069043AC5}" destId="{B27C532F-71D3-43C3-AAE2-FC08A5857A7F}" srcOrd="0" destOrd="0" presId="urn:microsoft.com/office/officeart/2009/3/layout/StepUpProcess"/>
    <dgm:cxn modelId="{A85F688F-F616-4D96-B2BB-369C097F7399}" type="presParOf" srcId="{84645425-444A-4DE6-B88B-FD7DD83CF5A0}" destId="{79187BDF-AAFF-4A7D-A77B-E33652D51FEC}" srcOrd="4" destOrd="0" presId="urn:microsoft.com/office/officeart/2009/3/layout/StepUpProcess"/>
    <dgm:cxn modelId="{3B2A91CA-2ACF-4303-BBC4-4B7408E6D2C0}" type="presParOf" srcId="{79187BDF-AAFF-4A7D-A77B-E33652D51FEC}" destId="{3F94799B-B955-4E32-AAC7-8AF2F1D7E973}" srcOrd="0" destOrd="0" presId="urn:microsoft.com/office/officeart/2009/3/layout/StepUpProcess"/>
    <dgm:cxn modelId="{DCB26F84-2169-496E-8CD8-9FA6A0BA0DEC}" type="presParOf" srcId="{79187BDF-AAFF-4A7D-A77B-E33652D51FEC}" destId="{AF008D0E-FA4A-4C3E-AFC5-6152EB893DAB}" srcOrd="1" destOrd="0" presId="urn:microsoft.com/office/officeart/2009/3/layout/StepUpProcess"/>
    <dgm:cxn modelId="{BE2DE485-2FA3-4E55-8BE8-49F67559FABA}" type="presParOf" srcId="{79187BDF-AAFF-4A7D-A77B-E33652D51FEC}" destId="{4B6258A1-C217-40AE-9D1F-BC74B66BB73D}" srcOrd="2" destOrd="0" presId="urn:microsoft.com/office/officeart/2009/3/layout/StepUpProcess"/>
    <dgm:cxn modelId="{96C64CF1-CA43-4800-A51F-E1C8C5CEB6A2}" type="presParOf" srcId="{84645425-444A-4DE6-B88B-FD7DD83CF5A0}" destId="{5A7F8321-BDEA-4A57-A691-783E70AFE3F1}" srcOrd="5" destOrd="0" presId="urn:microsoft.com/office/officeart/2009/3/layout/StepUpProcess"/>
    <dgm:cxn modelId="{5DAC14EA-D8FE-4543-97E5-DE7694EC2E2E}" type="presParOf" srcId="{5A7F8321-BDEA-4A57-A691-783E70AFE3F1}" destId="{0FB3E397-51C3-4342-A718-D8CF4E8240E9}" srcOrd="0" destOrd="0" presId="urn:microsoft.com/office/officeart/2009/3/layout/StepUpProcess"/>
    <dgm:cxn modelId="{2CB700C9-B802-417A-B13E-40AB575C3033}" type="presParOf" srcId="{84645425-444A-4DE6-B88B-FD7DD83CF5A0}" destId="{2D77FF97-05A8-491D-ACA5-413CDA5012E5}" srcOrd="6" destOrd="0" presId="urn:microsoft.com/office/officeart/2009/3/layout/StepUpProcess"/>
    <dgm:cxn modelId="{5F3C20A0-A5A5-4109-939D-F469A754DDCB}" type="presParOf" srcId="{2D77FF97-05A8-491D-ACA5-413CDA5012E5}" destId="{AFA567DE-9762-4DAB-80C6-A52998F784EA}" srcOrd="0" destOrd="0" presId="urn:microsoft.com/office/officeart/2009/3/layout/StepUpProcess"/>
    <dgm:cxn modelId="{C164445A-F0F5-4811-9F53-969C7DDAA3BC}" type="presParOf" srcId="{2D77FF97-05A8-491D-ACA5-413CDA5012E5}" destId="{96C5CEF2-CA56-4EDA-B4BB-E859F05A9BBD}" srcOrd="1" destOrd="0" presId="urn:microsoft.com/office/officeart/2009/3/layout/StepUpProcess"/>
    <dgm:cxn modelId="{9C0D1F0C-864A-441C-AAC4-78EB3B4E8149}" type="presParOf" srcId="{2D77FF97-05A8-491D-ACA5-413CDA5012E5}" destId="{CFA99246-C211-49E2-9445-2FD1FA25D63D}" srcOrd="2" destOrd="0" presId="urn:microsoft.com/office/officeart/2009/3/layout/StepUpProcess"/>
    <dgm:cxn modelId="{3812BA59-F0F2-495D-8678-D0F14DD98F82}" type="presParOf" srcId="{84645425-444A-4DE6-B88B-FD7DD83CF5A0}" destId="{7E76314F-D501-4CE5-B7FF-F2ED41475208}" srcOrd="7" destOrd="0" presId="urn:microsoft.com/office/officeart/2009/3/layout/StepUpProcess"/>
    <dgm:cxn modelId="{0AF556E9-5440-41EB-9302-ED49037A8A3D}" type="presParOf" srcId="{7E76314F-D501-4CE5-B7FF-F2ED41475208}" destId="{6B4416EA-686A-4D52-B28D-A09DD929D572}" srcOrd="0" destOrd="0" presId="urn:microsoft.com/office/officeart/2009/3/layout/StepUpProcess"/>
    <dgm:cxn modelId="{BC9CEE08-AF4B-4E29-833F-699F1E4221D3}" type="presParOf" srcId="{84645425-444A-4DE6-B88B-FD7DD83CF5A0}" destId="{64D4BD14-BBFB-4E1D-B2C2-833891625469}" srcOrd="8" destOrd="0" presId="urn:microsoft.com/office/officeart/2009/3/layout/StepUpProcess"/>
    <dgm:cxn modelId="{9F831114-4EEE-4BB3-8E18-24927ECDD7BA}" type="presParOf" srcId="{64D4BD14-BBFB-4E1D-B2C2-833891625469}" destId="{571C2E81-18F5-43A2-A997-63EF023CAA23}" srcOrd="0" destOrd="0" presId="urn:microsoft.com/office/officeart/2009/3/layout/StepUpProcess"/>
    <dgm:cxn modelId="{05D6E80B-8EFF-46BD-B3B8-F4E600B4047B}" type="presParOf" srcId="{64D4BD14-BBFB-4E1D-B2C2-833891625469}" destId="{1FC1291D-A147-4217-8234-8A1E9F6B589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D51AD-BCFD-4787-89E8-2A71BA19C198}">
      <dsp:nvSpPr>
        <dsp:cNvPr id="0" name=""/>
        <dsp:cNvSpPr/>
      </dsp:nvSpPr>
      <dsp:spPr>
        <a:xfrm>
          <a:off x="0" y="61556"/>
          <a:ext cx="9551342" cy="3378835"/>
        </a:xfrm>
        <a:prstGeom prst="rightArrow">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7EF75-5990-48CE-B589-98C55988D8FF}">
      <dsp:nvSpPr>
        <dsp:cNvPr id="0" name=""/>
        <dsp:cNvSpPr/>
      </dsp:nvSpPr>
      <dsp:spPr>
        <a:xfrm>
          <a:off x="6983811" y="1069018"/>
          <a:ext cx="1723252" cy="97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latin typeface="Quattrocento Sans" panose="020B0502050000020003" pitchFamily="34" charset="0"/>
            </a:rPr>
            <a:t>Formal Reviews (2024)</a:t>
          </a:r>
        </a:p>
      </dsp:txBody>
      <dsp:txXfrm>
        <a:off x="6983811" y="1069018"/>
        <a:ext cx="1723252" cy="972175"/>
      </dsp:txXfrm>
    </dsp:sp>
    <dsp:sp modelId="{47D41126-F574-4A5C-A678-25D4A06E6866}">
      <dsp:nvSpPr>
        <dsp:cNvPr id="0" name=""/>
        <dsp:cNvSpPr/>
      </dsp:nvSpPr>
      <dsp:spPr>
        <a:xfrm>
          <a:off x="4900088" y="875487"/>
          <a:ext cx="1723252" cy="142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bg1"/>
              </a:solidFill>
              <a:latin typeface="Quattrocento Sans" panose="020B0502050000020003" pitchFamily="34" charset="0"/>
            </a:rPr>
            <a:t>Classroom Observation &amp; Feedback Protocol (2023)</a:t>
          </a:r>
        </a:p>
      </dsp:txBody>
      <dsp:txXfrm>
        <a:off x="4900088" y="875487"/>
        <a:ext cx="1723252" cy="1424973"/>
      </dsp:txXfrm>
    </dsp:sp>
    <dsp:sp modelId="{A53FA1BD-AD8D-4B2D-A805-231FAA865657}">
      <dsp:nvSpPr>
        <dsp:cNvPr id="0" name=""/>
        <dsp:cNvSpPr/>
      </dsp:nvSpPr>
      <dsp:spPr>
        <a:xfrm>
          <a:off x="2832185" y="875487"/>
          <a:ext cx="1723252" cy="142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latin typeface="Quattrocento Sans" panose="020B0502050000020003" pitchFamily="34" charset="0"/>
            </a:rPr>
            <a:t>Program Expectations &amp; Formative Reviews </a:t>
          </a:r>
          <a:br>
            <a:rPr lang="en-US" sz="1700" kern="1200">
              <a:solidFill>
                <a:schemeClr val="bg1"/>
              </a:solidFill>
              <a:latin typeface="Quattrocento Sans" panose="020B0502050000020003" pitchFamily="34" charset="0"/>
            </a:rPr>
          </a:br>
          <a:r>
            <a:rPr lang="en-US" sz="1700" kern="1200">
              <a:solidFill>
                <a:schemeClr val="bg1"/>
              </a:solidFill>
              <a:latin typeface="Quattrocento Sans" panose="020B0502050000020003" pitchFamily="34" charset="0"/>
            </a:rPr>
            <a:t>(2022-2024)</a:t>
          </a:r>
        </a:p>
      </dsp:txBody>
      <dsp:txXfrm>
        <a:off x="2832185" y="875487"/>
        <a:ext cx="1723252" cy="1424973"/>
      </dsp:txXfrm>
    </dsp:sp>
    <dsp:sp modelId="{FB22C3C5-7267-40B9-AB7A-C37FB1C00D56}">
      <dsp:nvSpPr>
        <dsp:cNvPr id="0" name=""/>
        <dsp:cNvSpPr/>
      </dsp:nvSpPr>
      <dsp:spPr>
        <a:xfrm>
          <a:off x="811758" y="954289"/>
          <a:ext cx="1723252" cy="125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1"/>
              </a:solidFill>
              <a:latin typeface="Quattrocento Sans" panose="020B0502050000020003" pitchFamily="34" charset="0"/>
            </a:rPr>
            <a:t>Foundations of Reading MTEL (2021)</a:t>
          </a:r>
        </a:p>
      </dsp:txBody>
      <dsp:txXfrm>
        <a:off x="811758" y="954289"/>
        <a:ext cx="1723252" cy="1256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4A0B6-1030-4AD1-8D26-6A26D0BEFE64}">
      <dsp:nvSpPr>
        <dsp:cNvPr id="0" name=""/>
        <dsp:cNvSpPr/>
      </dsp:nvSpPr>
      <dsp:spPr>
        <a:xfrm rot="10800000">
          <a:off x="1581604" y="901"/>
          <a:ext cx="5763503" cy="519581"/>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2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Quattrocento Sans" panose="020B0502050000020003" pitchFamily="34" charset="0"/>
            </a:rPr>
            <a:t>Guidance, Resources, Information</a:t>
          </a:r>
        </a:p>
      </dsp:txBody>
      <dsp:txXfrm rot="10800000">
        <a:off x="1711499" y="901"/>
        <a:ext cx="5633608" cy="519581"/>
      </dsp:txXfrm>
    </dsp:sp>
    <dsp:sp modelId="{E0362C47-C410-4B70-B6E9-5450CA56035B}">
      <dsp:nvSpPr>
        <dsp:cNvPr id="0" name=""/>
        <dsp:cNvSpPr/>
      </dsp:nvSpPr>
      <dsp:spPr>
        <a:xfrm>
          <a:off x="966066" y="36976"/>
          <a:ext cx="519581" cy="51958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77882-F0D3-464B-B573-1212435D4BDF}">
      <dsp:nvSpPr>
        <dsp:cNvPr id="0" name=""/>
        <dsp:cNvSpPr/>
      </dsp:nvSpPr>
      <dsp:spPr>
        <a:xfrm rot="10800000">
          <a:off x="1581604" y="662141"/>
          <a:ext cx="5763503" cy="519581"/>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2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Quattrocento Sans" panose="020B0502050000020003" pitchFamily="34" charset="0"/>
            </a:rPr>
            <a:t>High Quality Instructional Materials</a:t>
          </a:r>
        </a:p>
      </dsp:txBody>
      <dsp:txXfrm rot="10800000">
        <a:off x="1711499" y="662141"/>
        <a:ext cx="5633608" cy="519581"/>
      </dsp:txXfrm>
    </dsp:sp>
    <dsp:sp modelId="{6B88E9CC-999E-42E2-9E76-B9E26B8CE28C}">
      <dsp:nvSpPr>
        <dsp:cNvPr id="0" name=""/>
        <dsp:cNvSpPr/>
      </dsp:nvSpPr>
      <dsp:spPr>
        <a:xfrm>
          <a:off x="973476" y="654727"/>
          <a:ext cx="519581" cy="51958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E5B268-C187-46DE-89C0-5F20C0824D12}">
      <dsp:nvSpPr>
        <dsp:cNvPr id="0" name=""/>
        <dsp:cNvSpPr/>
      </dsp:nvSpPr>
      <dsp:spPr>
        <a:xfrm rot="10800000">
          <a:off x="1581604" y="1323381"/>
          <a:ext cx="5763503" cy="519581"/>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2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Quattrocento Sans" panose="020B0502050000020003" pitchFamily="34" charset="0"/>
            </a:rPr>
            <a:t>Professional Learning</a:t>
          </a:r>
        </a:p>
      </dsp:txBody>
      <dsp:txXfrm rot="10800000">
        <a:off x="1711499" y="1323381"/>
        <a:ext cx="5633608" cy="519581"/>
      </dsp:txXfrm>
    </dsp:sp>
    <dsp:sp modelId="{4DF81193-9F41-4D74-870C-9A6EF5C3FBA5}">
      <dsp:nvSpPr>
        <dsp:cNvPr id="0" name=""/>
        <dsp:cNvSpPr/>
      </dsp:nvSpPr>
      <dsp:spPr>
        <a:xfrm>
          <a:off x="973476" y="1323381"/>
          <a:ext cx="519581" cy="51958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81824-29A0-4885-8E91-93B306344FB0}">
      <dsp:nvSpPr>
        <dsp:cNvPr id="0" name=""/>
        <dsp:cNvSpPr/>
      </dsp:nvSpPr>
      <dsp:spPr>
        <a:xfrm rot="10800000">
          <a:off x="1581604" y="1984621"/>
          <a:ext cx="5763503" cy="519581"/>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2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Quattrocento Sans" panose="020B0502050000020003" pitchFamily="34" charset="0"/>
            </a:rPr>
            <a:t>Funding</a:t>
          </a:r>
        </a:p>
      </dsp:txBody>
      <dsp:txXfrm rot="10800000">
        <a:off x="1711499" y="1984621"/>
        <a:ext cx="5633608" cy="519581"/>
      </dsp:txXfrm>
    </dsp:sp>
    <dsp:sp modelId="{46A67518-A5A4-4B35-82F3-2FD46B72C51A}">
      <dsp:nvSpPr>
        <dsp:cNvPr id="0" name=""/>
        <dsp:cNvSpPr/>
      </dsp:nvSpPr>
      <dsp:spPr>
        <a:xfrm>
          <a:off x="995709" y="1984621"/>
          <a:ext cx="519581" cy="51958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1B182-8C26-47B7-8AF6-BE646BB36C2B}">
      <dsp:nvSpPr>
        <dsp:cNvPr id="0" name=""/>
        <dsp:cNvSpPr/>
      </dsp:nvSpPr>
      <dsp:spPr>
        <a:xfrm rot="10800000">
          <a:off x="1581604" y="2645861"/>
          <a:ext cx="5763503" cy="519581"/>
        </a:xfrm>
        <a:prstGeom prst="homePlate">
          <a:avLst/>
        </a:prstGeom>
        <a:solidFill>
          <a:schemeClr val="accent2"/>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2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Quattrocento Sans" panose="020B0502050000020003" pitchFamily="34" charset="0"/>
            </a:rPr>
            <a:t>Educator Preparation</a:t>
          </a:r>
        </a:p>
      </dsp:txBody>
      <dsp:txXfrm rot="10800000">
        <a:off x="1711499" y="2645861"/>
        <a:ext cx="5633608" cy="519581"/>
      </dsp:txXfrm>
    </dsp:sp>
    <dsp:sp modelId="{12EBDB56-A385-4293-BBB7-AEA7F6F0D383}">
      <dsp:nvSpPr>
        <dsp:cNvPr id="0" name=""/>
        <dsp:cNvSpPr/>
      </dsp:nvSpPr>
      <dsp:spPr>
        <a:xfrm>
          <a:off x="960751" y="2645861"/>
          <a:ext cx="519581" cy="51958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01A3E-7543-4A0D-B6B0-DFF281DD78DA}">
      <dsp:nvSpPr>
        <dsp:cNvPr id="0" name=""/>
        <dsp:cNvSpPr/>
      </dsp:nvSpPr>
      <dsp:spPr>
        <a:xfrm>
          <a:off x="0" y="0"/>
          <a:ext cx="7971645" cy="2539998"/>
        </a:xfrm>
        <a:prstGeom prst="rightArrow">
          <a:avLst/>
        </a:prstGeom>
        <a:solidFill>
          <a:srgbClr val="3E51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2C867-CE3D-4B62-B89D-5471C8B05584}">
      <dsp:nvSpPr>
        <dsp:cNvPr id="0" name=""/>
        <dsp:cNvSpPr/>
      </dsp:nvSpPr>
      <dsp:spPr>
        <a:xfrm>
          <a:off x="5880037" y="640588"/>
          <a:ext cx="1453813" cy="1269999"/>
        </a:xfrm>
        <a:prstGeom prst="rect">
          <a:avLst/>
        </a:prstGeom>
        <a:solidFill>
          <a:schemeClr val="accent1">
            <a:hueOff val="0"/>
            <a:satOff val="0"/>
            <a:lumOff val="0"/>
            <a:alpha val="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Quattrocento Sans" panose="020B0502050000020003" pitchFamily="34" charset="0"/>
            </a:rPr>
            <a:t>Formal Reviews (2024)</a:t>
          </a:r>
        </a:p>
      </dsp:txBody>
      <dsp:txXfrm>
        <a:off x="5880037" y="640588"/>
        <a:ext cx="1453813" cy="1269999"/>
      </dsp:txXfrm>
    </dsp:sp>
    <dsp:sp modelId="{521033FC-A3D1-4CE1-BDC6-A7884BE377DE}">
      <dsp:nvSpPr>
        <dsp:cNvPr id="0" name=""/>
        <dsp:cNvSpPr/>
      </dsp:nvSpPr>
      <dsp:spPr>
        <a:xfrm>
          <a:off x="4135461" y="640588"/>
          <a:ext cx="1453813" cy="1269999"/>
        </a:xfrm>
        <a:prstGeom prst="rect">
          <a:avLst/>
        </a:prstGeom>
        <a:solidFill>
          <a:schemeClr val="accent1">
            <a:hueOff val="0"/>
            <a:satOff val="0"/>
            <a:lumOff val="0"/>
            <a:alpha val="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rtl="0">
            <a:lnSpc>
              <a:spcPct val="90000"/>
            </a:lnSpc>
            <a:spcBef>
              <a:spcPct val="0"/>
            </a:spcBef>
            <a:spcAft>
              <a:spcPct val="35000"/>
            </a:spcAft>
            <a:buNone/>
          </a:pPr>
          <a:r>
            <a:rPr lang="en-US" sz="1500" kern="1200">
              <a:solidFill>
                <a:srgbClr val="F7C756"/>
              </a:solidFill>
              <a:latin typeface="Quattrocento Sans" panose="020B0502050000020003" pitchFamily="34" charset="0"/>
            </a:rPr>
            <a:t>Classroom Observation &amp; Feedback Protocol (2023</a:t>
          </a:r>
          <a:r>
            <a:rPr lang="en-US" sz="1400" kern="1200">
              <a:solidFill>
                <a:srgbClr val="F7C756"/>
              </a:solidFill>
              <a:latin typeface="Quattrocento Sans" panose="020B0502050000020003" pitchFamily="34" charset="0"/>
            </a:rPr>
            <a:t>)</a:t>
          </a:r>
        </a:p>
      </dsp:txBody>
      <dsp:txXfrm>
        <a:off x="4135461" y="640588"/>
        <a:ext cx="1453813" cy="1269999"/>
      </dsp:txXfrm>
    </dsp:sp>
    <dsp:sp modelId="{86E3EC24-09C6-455E-B8AE-6F0CB78E2399}">
      <dsp:nvSpPr>
        <dsp:cNvPr id="0" name=""/>
        <dsp:cNvSpPr/>
      </dsp:nvSpPr>
      <dsp:spPr>
        <a:xfrm>
          <a:off x="2390886" y="640588"/>
          <a:ext cx="1453813" cy="1269999"/>
        </a:xfrm>
        <a:prstGeom prst="rect">
          <a:avLst/>
        </a:prstGeom>
        <a:solidFill>
          <a:schemeClr val="accent1">
            <a:hueOff val="0"/>
            <a:satOff val="0"/>
            <a:lumOff val="0"/>
            <a:alpha val="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Quattrocento Sans" panose="020B0502050000020003" pitchFamily="34" charset="0"/>
            </a:rPr>
            <a:t>Program Expectations &amp; Formative Reviews </a:t>
          </a:r>
          <a:br>
            <a:rPr lang="en-US" sz="1500" kern="1200">
              <a:solidFill>
                <a:schemeClr val="bg1"/>
              </a:solidFill>
              <a:latin typeface="Quattrocento Sans" panose="020B0502050000020003" pitchFamily="34" charset="0"/>
            </a:rPr>
          </a:br>
          <a:r>
            <a:rPr lang="en-US" sz="1500" kern="1200">
              <a:solidFill>
                <a:schemeClr val="bg1"/>
              </a:solidFill>
              <a:latin typeface="Quattrocento Sans" panose="020B0502050000020003" pitchFamily="34" charset="0"/>
            </a:rPr>
            <a:t>(2022-2024)</a:t>
          </a:r>
        </a:p>
      </dsp:txBody>
      <dsp:txXfrm>
        <a:off x="2390886" y="640588"/>
        <a:ext cx="1453813" cy="1269999"/>
      </dsp:txXfrm>
    </dsp:sp>
    <dsp:sp modelId="{0A72205B-8A05-4D70-86E4-192A1DA85967}">
      <dsp:nvSpPr>
        <dsp:cNvPr id="0" name=""/>
        <dsp:cNvSpPr/>
      </dsp:nvSpPr>
      <dsp:spPr>
        <a:xfrm>
          <a:off x="646310" y="640588"/>
          <a:ext cx="1453813"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Quattrocento Sans" panose="020B0502050000020003" pitchFamily="34" charset="0"/>
            </a:rPr>
            <a:t>Foundations of Reading MTEL (2021)</a:t>
          </a:r>
        </a:p>
      </dsp:txBody>
      <dsp:txXfrm>
        <a:off x="646310" y="640588"/>
        <a:ext cx="1453813" cy="1269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5A78D-DF29-42D9-AA5F-416E119183AE}">
      <dsp:nvSpPr>
        <dsp:cNvPr id="0" name=""/>
        <dsp:cNvSpPr/>
      </dsp:nvSpPr>
      <dsp:spPr>
        <a:xfrm rot="5400000">
          <a:off x="444619" y="2493077"/>
          <a:ext cx="1328051" cy="220984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42EB5-7530-442F-8BD0-036329CEFA53}">
      <dsp:nvSpPr>
        <dsp:cNvPr id="0" name=""/>
        <dsp:cNvSpPr/>
      </dsp:nvSpPr>
      <dsp:spPr>
        <a:xfrm>
          <a:off x="222934" y="3153346"/>
          <a:ext cx="1995063" cy="174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2020-21: </a:t>
          </a:r>
          <a:r>
            <a:rPr lang="en-US" sz="2200" kern="1200"/>
            <a:t>Development with Early Lit Ed Prep Network</a:t>
          </a:r>
        </a:p>
      </dsp:txBody>
      <dsp:txXfrm>
        <a:off x="222934" y="3153346"/>
        <a:ext cx="1995063" cy="1748790"/>
      </dsp:txXfrm>
    </dsp:sp>
    <dsp:sp modelId="{492DDBB7-9A40-48D1-A391-A36BF12AC796}">
      <dsp:nvSpPr>
        <dsp:cNvPr id="0" name=""/>
        <dsp:cNvSpPr/>
      </dsp:nvSpPr>
      <dsp:spPr>
        <a:xfrm>
          <a:off x="1841570" y="2330386"/>
          <a:ext cx="376427" cy="37642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942C4-D496-4131-B476-AA40EB757C8C}">
      <dsp:nvSpPr>
        <dsp:cNvPr id="0" name=""/>
        <dsp:cNvSpPr/>
      </dsp:nvSpPr>
      <dsp:spPr>
        <a:xfrm rot="5400000">
          <a:off x="2886966" y="1888716"/>
          <a:ext cx="1328051" cy="220984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5CAF-0D14-4FC1-9A0B-578BE2520C57}">
      <dsp:nvSpPr>
        <dsp:cNvPr id="0" name=""/>
        <dsp:cNvSpPr/>
      </dsp:nvSpPr>
      <dsp:spPr>
        <a:xfrm>
          <a:off x="2665281" y="2548984"/>
          <a:ext cx="1995063" cy="174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ts val="0"/>
            </a:spcAft>
            <a:buNone/>
          </a:pPr>
          <a:r>
            <a:rPr lang="en-US" sz="2200" b="1" kern="1200"/>
            <a:t>2021-22:</a:t>
          </a:r>
        </a:p>
        <a:p>
          <a:pPr marL="0" lvl="0" indent="0" algn="l" defTabSz="977900">
            <a:lnSpc>
              <a:spcPct val="90000"/>
            </a:lnSpc>
            <a:spcBef>
              <a:spcPct val="0"/>
            </a:spcBef>
            <a:spcAft>
              <a:spcPct val="35000"/>
            </a:spcAft>
            <a:buNone/>
          </a:pPr>
          <a:r>
            <a:rPr lang="en-US" sz="2200" kern="1200"/>
            <a:t>Pilot and refinement of the tool</a:t>
          </a:r>
        </a:p>
      </dsp:txBody>
      <dsp:txXfrm>
        <a:off x="2665281" y="2548984"/>
        <a:ext cx="1995063" cy="1748790"/>
      </dsp:txXfrm>
    </dsp:sp>
    <dsp:sp modelId="{F6CA958A-9ACA-4023-9CEF-B1F3E24382BE}">
      <dsp:nvSpPr>
        <dsp:cNvPr id="0" name=""/>
        <dsp:cNvSpPr/>
      </dsp:nvSpPr>
      <dsp:spPr>
        <a:xfrm>
          <a:off x="4283917" y="1726024"/>
          <a:ext cx="376427" cy="37642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4799B-B955-4E32-AAC7-8AF2F1D7E973}">
      <dsp:nvSpPr>
        <dsp:cNvPr id="0" name=""/>
        <dsp:cNvSpPr/>
      </dsp:nvSpPr>
      <dsp:spPr>
        <a:xfrm rot="5400000">
          <a:off x="5329313" y="1284355"/>
          <a:ext cx="1328051" cy="220984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08D0E-FA4A-4C3E-AFC5-6152EB893DAB}">
      <dsp:nvSpPr>
        <dsp:cNvPr id="0" name=""/>
        <dsp:cNvSpPr/>
      </dsp:nvSpPr>
      <dsp:spPr>
        <a:xfrm>
          <a:off x="5107628" y="1944623"/>
          <a:ext cx="1995063" cy="174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ts val="0"/>
            </a:spcAft>
            <a:buNone/>
          </a:pPr>
          <a:r>
            <a:rPr lang="en-US" sz="2200" b="1" kern="1200"/>
            <a:t>2022-23: </a:t>
          </a:r>
        </a:p>
        <a:p>
          <a:pPr marL="0" lvl="0" indent="0" algn="l" defTabSz="977900">
            <a:lnSpc>
              <a:spcPct val="90000"/>
            </a:lnSpc>
            <a:spcBef>
              <a:spcPct val="0"/>
            </a:spcBef>
            <a:spcAft>
              <a:spcPts val="0"/>
            </a:spcAft>
            <a:buNone/>
          </a:pPr>
          <a:r>
            <a:rPr lang="en-US" sz="2200" kern="1200"/>
            <a:t>Observation Form available as a resource</a:t>
          </a:r>
        </a:p>
      </dsp:txBody>
      <dsp:txXfrm>
        <a:off x="5107628" y="1944623"/>
        <a:ext cx="1995063" cy="1748790"/>
      </dsp:txXfrm>
    </dsp:sp>
    <dsp:sp modelId="{4B6258A1-C217-40AE-9D1F-BC74B66BB73D}">
      <dsp:nvSpPr>
        <dsp:cNvPr id="0" name=""/>
        <dsp:cNvSpPr/>
      </dsp:nvSpPr>
      <dsp:spPr>
        <a:xfrm>
          <a:off x="6726265" y="1121663"/>
          <a:ext cx="376427" cy="37642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567DE-9762-4DAB-80C6-A52998F784EA}">
      <dsp:nvSpPr>
        <dsp:cNvPr id="0" name=""/>
        <dsp:cNvSpPr/>
      </dsp:nvSpPr>
      <dsp:spPr>
        <a:xfrm rot="5400000">
          <a:off x="7771661" y="679993"/>
          <a:ext cx="1328051" cy="220984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5CEF2-CA56-4EDA-B4BB-E859F05A9BBD}">
      <dsp:nvSpPr>
        <dsp:cNvPr id="0" name=""/>
        <dsp:cNvSpPr/>
      </dsp:nvSpPr>
      <dsp:spPr>
        <a:xfrm>
          <a:off x="7549976" y="1340262"/>
          <a:ext cx="1995063" cy="174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ts val="0"/>
            </a:spcAft>
            <a:buNone/>
          </a:pPr>
          <a:r>
            <a:rPr lang="en-US" sz="2200" b="1" kern="1200"/>
            <a:t>2023-24: </a:t>
          </a:r>
        </a:p>
        <a:p>
          <a:pPr marL="0" lvl="0" indent="0" algn="l" defTabSz="977900">
            <a:lnSpc>
              <a:spcPct val="90000"/>
            </a:lnSpc>
            <a:spcBef>
              <a:spcPct val="0"/>
            </a:spcBef>
            <a:spcAft>
              <a:spcPct val="35000"/>
            </a:spcAft>
            <a:buNone/>
          </a:pPr>
          <a:r>
            <a:rPr lang="en-US" sz="2200" kern="1200"/>
            <a:t>Partial statewide implementation</a:t>
          </a:r>
        </a:p>
      </dsp:txBody>
      <dsp:txXfrm>
        <a:off x="7549976" y="1340262"/>
        <a:ext cx="1995063" cy="1748790"/>
      </dsp:txXfrm>
    </dsp:sp>
    <dsp:sp modelId="{CFA99246-C211-49E2-9445-2FD1FA25D63D}">
      <dsp:nvSpPr>
        <dsp:cNvPr id="0" name=""/>
        <dsp:cNvSpPr/>
      </dsp:nvSpPr>
      <dsp:spPr>
        <a:xfrm>
          <a:off x="9168612" y="517302"/>
          <a:ext cx="376427" cy="37642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C2E81-18F5-43A2-A997-63EF023CAA23}">
      <dsp:nvSpPr>
        <dsp:cNvPr id="0" name=""/>
        <dsp:cNvSpPr/>
      </dsp:nvSpPr>
      <dsp:spPr>
        <a:xfrm rot="5400000">
          <a:off x="10214008" y="75632"/>
          <a:ext cx="1328051" cy="220984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1291D-A147-4217-8234-8A1E9F6B5896}">
      <dsp:nvSpPr>
        <dsp:cNvPr id="0" name=""/>
        <dsp:cNvSpPr/>
      </dsp:nvSpPr>
      <dsp:spPr>
        <a:xfrm>
          <a:off x="9992323" y="735901"/>
          <a:ext cx="1995063" cy="174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ts val="0"/>
            </a:spcAft>
            <a:buNone/>
          </a:pPr>
          <a:r>
            <a:rPr lang="en-US" sz="2200" b="1" kern="1200"/>
            <a:t>2024-25</a:t>
          </a:r>
        </a:p>
        <a:p>
          <a:pPr marL="0" lvl="0" indent="0" algn="l" defTabSz="977900">
            <a:lnSpc>
              <a:spcPct val="90000"/>
            </a:lnSpc>
            <a:spcBef>
              <a:spcPct val="0"/>
            </a:spcBef>
            <a:spcAft>
              <a:spcPct val="35000"/>
            </a:spcAft>
            <a:buNone/>
          </a:pPr>
          <a:r>
            <a:rPr lang="en-US" sz="2200" kern="1200"/>
            <a:t>Full statewide implementation</a:t>
          </a:r>
        </a:p>
      </dsp:txBody>
      <dsp:txXfrm>
        <a:off x="9992323" y="735901"/>
        <a:ext cx="1995063" cy="17487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9/7/2023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eystoliteracy.com/mass-literacy-online-cours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oe.mass.edu/edprep/resources/qrg.doc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e.mass.edu/instruction/culturally-sustaining/default.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oe.mass.edu/edprep/resources/early-literacy-observa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thank you for joining us today. My name is Shannon Clancy and I’m joined by my colleague Siobhan Allen. We’re going to provide information about the Early Literacy Observation Form, a new required component of the CAP for teacher candidates in elementary, early childhood, and moderate disabilities programs. This session will be recorded and shared back with everyone who has registered. </a:t>
            </a: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13282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tool includes a set of Look Fors that identify observable, evidence-based teacher and student actions during each component of the core literacy block. Culturally and linguistically sustaining practices are integrated throughout as critical to our definition of effectiveness. </a:t>
            </a:r>
          </a:p>
          <a:p>
            <a:endParaRPr lang="en-US" dirty="0"/>
          </a:p>
          <a:p>
            <a:r>
              <a:rPr lang="en-US" dirty="0"/>
              <a:t>There are two versions of the Look Fors included in the observation form – one for candidates that are placed in PK-3 classrooms and one for candidates completing their practicum in Grades 4-6. The Look Fors are very similar but adapted to meet the needs of each of those grade-spans.</a:t>
            </a:r>
          </a:p>
          <a:p>
            <a:endParaRPr lang="en-US" dirty="0"/>
          </a:p>
          <a:p>
            <a:r>
              <a:rPr lang="en-US" dirty="0"/>
              <a:t>These Look Fors provide a supervisor with a guide for what they should expect to see during the observation. They help the observer focus in on important, evidence-based practices for an early literacy teacher. We recommend that supervisors read through these Look Fors before the observation, and then during the observation, capture notes based on what they see and hear. There is a “Notes” space on the form that is for this purpose.</a:t>
            </a:r>
          </a:p>
          <a:p>
            <a:endParaRPr lang="en-US" dirty="0"/>
          </a:p>
          <a:p>
            <a:r>
              <a:rPr lang="en-US" dirty="0"/>
              <a:t>Each Look For is aligned with one or more CAP elements – Subject Matter Knowledge, Well Structured Units and Lessons, and High Expectations. </a:t>
            </a: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2045737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component of the tool is the Observation Form template itself. This part should be familiar to supervisors because it was designed to mirror the general observation form in CAP. There is the general observation information up top, and then in the middle is a place to synthesize and record evidence for each focus element. This is where the supervisor should draw from what they saw and heard relative to the Look Fors.  As I mentioned before, each Look For is tagged to an element, which is meant to help with sorting and synthesizing the evidence that is shared back with the candidate. As we recommend with the general CAP observation form, the intention is not to include every moment of evidence from the observation, but to synthesize and summarize the most salient information for the candidate. </a:t>
            </a:r>
          </a:p>
          <a:p>
            <a:endParaRPr lang="en-US" dirty="0"/>
          </a:p>
          <a:p>
            <a:r>
              <a:rPr lang="en-US" dirty="0"/>
              <a:t>After the evidence section is where the supervisor enters feedback – again these parallel the general observation form with Reinforcement and Refinement areas, but we’ve included some prompts more specific to early literacy.</a:t>
            </a:r>
          </a:p>
          <a:p>
            <a:endParaRPr lang="en-US" dirty="0"/>
          </a:p>
          <a:p>
            <a:r>
              <a:rPr lang="en-US" dirty="0"/>
              <a:t>Finally, there’s an optional space at the bottom for the educator to share their reflection on the observation and feedback.</a:t>
            </a: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322891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a:p>
            <a:endParaRPr lang="en-US" dirty="0"/>
          </a:p>
          <a:p>
            <a:r>
              <a:rPr lang="en-US" dirty="0"/>
              <a:t>I’ll shift now to more information on implementation in CAP.</a:t>
            </a: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228424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2023-24 school year, we will begin partial implementation of the form, with the goal of identifying systems and supports necessary for full implementation in 2024-25. All SOs are expected to use the form during CAP with at least 10 candidates in each relevant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phase is </a:t>
            </a:r>
            <a:r>
              <a:rPr lang="en-US" sz="1200" dirty="0">
                <a:effectLst/>
                <a:latin typeface="Calibri" panose="020F0502020204030204" pitchFamily="34" charset="0"/>
                <a:ea typeface="Calibri" panose="020F0502020204030204" pitchFamily="34" charset="0"/>
              </a:rPr>
              <a:t>intended to provide flexibility for supplemental work like strengthening content knowledge/skills of supervisors</a:t>
            </a:r>
            <a:r>
              <a:rPr lang="en-US" sz="1200" i="1"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before full implementation. While the form is being implemented with some candidates and supervisors, SOs can be working to ensure that all candidates and supervisors will be prepared to implement the following year.</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361218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logistical considerations for implementing the form in CAP that I want to highlight for you.</a:t>
            </a:r>
          </a:p>
          <a:p>
            <a:endParaRPr lang="en-US" dirty="0"/>
          </a:p>
          <a:p>
            <a:r>
              <a:rPr lang="en-US" dirty="0"/>
              <a:t>First, the form is designed to be used during AO2 because a candidate will need to have responsibility for a full core literacy block. This means that it will be necessary to switch the order of focus elements, as you can see in this chart. The dark blue row is the traditional sequence of observed elements based on the CAP Guidelines, and the light blue row on the bottom is an alternative sequence for candidates participating in this early literacy observation. </a:t>
            </a:r>
          </a:p>
          <a:p>
            <a:endParaRPr lang="en-US" dirty="0"/>
          </a:p>
          <a:p>
            <a:r>
              <a:rPr lang="en-US" dirty="0"/>
              <a:t>If your program uses paper forms for CAP, The Early Literacy Observation Form will replace the general observation form. If you use the Online Platform, you can continue to use the system with some modifications, which I’ll share on the next slide.</a:t>
            </a: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334039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can continue to use the online platform for this observation, its important to note that the Early Literacy Observation Form is NOT directly integrated. This means that supervisors will continue to see the general observation forms when they are using the Online Platform, but the content of the early literacy observation look fors will not be there so they will need to refer to the protocol itself to guide observations and feedback. </a:t>
            </a:r>
          </a:p>
          <a:p>
            <a:endParaRPr lang="en-US" dirty="0"/>
          </a:p>
          <a:p>
            <a:r>
              <a:rPr lang="en-US" dirty="0"/>
              <a:t>Also, because the focus elements for announced observations will be different, the “required fields” in the system will not align with the focus elements. Supervisors will need to enter text into all required fields, even if they aren’t identified as focus elements, in order for the form to be completed according to the requirements of the platform.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full protocol should be shared with PS’ separately from the online platform to ensure that they are able to integrate the Look Fors into the evidence and feedback. We will communicate that on the platform itself as clearly as we’re able to, but it will be best if SOs can also support that communication to ensure that the form is being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that you may have questions at this point so please feel free to drop them in the Q&amp;A and we will be sure to address them.</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317974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resources and supports for implementing this observation form that we want to highlight with you today.</a:t>
            </a:r>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2945820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First is the Mass Literacy Online Overview Course.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To support all educators in getting to know the wealth of information and resources within the Mass Literacy Guide, DESE is providing an</a:t>
            </a:r>
            <a:r>
              <a:rPr lang="en-US" sz="1200" dirty="0">
                <a:solidFill>
                  <a:srgbClr val="000000"/>
                </a:solidFill>
                <a:effectLst/>
                <a:latin typeface="Calibri" panose="020F0502020204030204" pitchFamily="34" charset="0"/>
                <a:ea typeface="Calibri" panose="020F0502020204030204" pitchFamily="34" charset="0"/>
              </a:rPr>
              <a:t> asynchronous online course, available at</a:t>
            </a:r>
            <a:r>
              <a:rPr lang="en-US" sz="1200" b="1" dirty="0">
                <a:solidFill>
                  <a:srgbClr val="000000"/>
                </a:solidFill>
                <a:effectLst/>
                <a:latin typeface="Calibri" panose="020F0502020204030204" pitchFamily="34" charset="0"/>
                <a:ea typeface="Calibri" panose="020F0502020204030204" pitchFamily="34" charset="0"/>
              </a:rPr>
              <a:t> no cost </a:t>
            </a:r>
            <a:r>
              <a:rPr lang="en-US" sz="1200" dirty="0">
                <a:solidFill>
                  <a:srgbClr val="000000"/>
                </a:solidFill>
                <a:effectLst/>
                <a:latin typeface="Calibri" panose="020F0502020204030204" pitchFamily="34" charset="0"/>
                <a:ea typeface="Calibri" panose="020F0502020204030204" pitchFamily="34" charset="0"/>
              </a:rPr>
              <a:t>to any educator who works in a Massachusetts education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rPr>
              <a:t>This course includes 7 modules and is an opportunity to gain a deeper understanding of the information and resources available in the Mass Literacy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rPr>
              <a:t>Here is the link to register: </a:t>
            </a:r>
            <a:r>
              <a:rPr lang="en-US" dirty="0">
                <a:hlinkClick r:id="rId3"/>
              </a:rPr>
              <a:t>https://keystoliteracy.com/mass-literacy-online-course/</a:t>
            </a:r>
            <a:endParaRPr lang="en-US" sz="12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337416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complement to the online course, we are offering a Community of Practice for supervisors who would like to build their understanding of evidence based early literacy practices and strengthen their skills in observing and providing feedback to candidates. The Community of Practice will meet four times throughout the year. In between sessions, participants will complete modules from the Mass Literacy Online Overview Course. We’ll then come together to discuss learnings and how it applies to their role as supervisors.</a:t>
            </a:r>
          </a:p>
          <a:p>
            <a:endParaRPr lang="en-US" dirty="0"/>
          </a:p>
          <a:p>
            <a:r>
              <a:rPr lang="en-US" dirty="0"/>
              <a:t>The intended participants for this opportunity are Program Supervisors, so please consider forwarding this registration link to those in your org: </a:t>
            </a:r>
          </a:p>
          <a:p>
            <a:endParaRPr lang="en-US" dirty="0"/>
          </a:p>
          <a:p>
            <a:r>
              <a:rPr lang="en-US" dirty="0"/>
              <a:t>CoP Schedule and Registration: https://survey.alchemer.com/s3/7384150/Early-Literacy-Community-of-Practice-for-Program-Supervisors </a:t>
            </a:r>
            <a:br>
              <a:rPr lang="en-US" dirty="0"/>
            </a:b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729980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resource available to share with PS’ is this 2-page Quick Reference Guide, which includes background and context about the Early Literacy Observation Form as well as some guidance on implementation during CAP and with the Online Platform.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it here: </a:t>
            </a:r>
            <a:r>
              <a:rPr lang="en-US" dirty="0">
                <a:hlinkClick r:id="rId3"/>
              </a:rPr>
              <a:t>https://www.doe.mass.edu/edprep/resources/qrg.docx</a:t>
            </a:r>
            <a:r>
              <a:rPr lang="en-US" dirty="0"/>
              <a:t> </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210941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agenda. We will provide some background and context about the purpose and development of the form, I’ll share more about its content and structure, implementation in CAP, and then we’ll review some available resources and supports. Please feel free to ask questions through the Q&amp;A feature in the webinar. We’ll try to answer them as we go and there </a:t>
            </a:r>
            <a:r>
              <a:rPr lang="en-US" dirty="0" err="1"/>
              <a:t>wil</a:t>
            </a:r>
            <a:r>
              <a:rPr lang="en-US" dirty="0"/>
              <a:t> </a:t>
            </a:r>
            <a:r>
              <a:rPr lang="en-US" dirty="0" err="1"/>
              <a:t>lalso</a:t>
            </a:r>
            <a:r>
              <a:rPr lang="en-US" dirty="0"/>
              <a:t> be dedicated Q&amp;A time later on.</a:t>
            </a: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2715480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a:t>
            </a:r>
          </a:p>
          <a:p>
            <a:endParaRPr lang="en-US" dirty="0"/>
          </a:p>
          <a:p>
            <a:r>
              <a:rPr lang="en-US" dirty="0"/>
              <a:t>Full core literacy block?</a:t>
            </a:r>
          </a:p>
          <a:p>
            <a:r>
              <a:rPr lang="en-US" dirty="0"/>
              <a:t>We know that teaching a full core literacy block is an important part of readiness.. </a:t>
            </a:r>
            <a:r>
              <a:rPr lang="en-US" sz="1800" dirty="0">
                <a:effectLst/>
                <a:latin typeface="Calibri" panose="020F0502020204030204" pitchFamily="34" charset="0"/>
                <a:ea typeface="Times New Roman" panose="02020603050405020304" pitchFamily="18" charset="0"/>
              </a:rPr>
              <a:t>This observation can occur in 1-2 parts but must encompass all three components of the core literacy block (teaching of foundational skills, engaging with complex text, and writing).</a:t>
            </a:r>
          </a:p>
          <a:p>
            <a:endParaRPr lang="en-US" sz="1800" dirty="0">
              <a:effectLst/>
              <a:latin typeface="Calibri" panose="020F0502020204030204" pitchFamily="34" charset="0"/>
            </a:endParaRPr>
          </a:p>
          <a:p>
            <a:r>
              <a:rPr lang="en-US" sz="1800" dirty="0">
                <a:effectLst/>
                <a:latin typeface="Calibri" panose="020F0502020204030204" pitchFamily="34" charset="0"/>
              </a:rPr>
              <a:t>Implement with fewer than 10?</a:t>
            </a:r>
          </a:p>
          <a:p>
            <a:r>
              <a:rPr lang="en-US" sz="1800" dirty="0">
                <a:effectLst/>
                <a:latin typeface="Calibri" panose="020F0502020204030204" pitchFamily="34" charset="0"/>
                <a:ea typeface="Calibri" panose="020F0502020204030204" pitchFamily="34" charset="0"/>
              </a:rPr>
              <a:t>This year is a partial implementation phase, which is intended to provide flexibility for supplemental support work like strengthening content knowledge/skills of supervisors</a:t>
            </a:r>
            <a:r>
              <a:rPr lang="en-US" sz="1800" i="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before full implementation. </a:t>
            </a:r>
            <a:r>
              <a:rPr lang="en-US" sz="1800" dirty="0">
                <a:solidFill>
                  <a:srgbClr val="4472C4"/>
                </a:solidFill>
                <a:effectLst/>
                <a:latin typeface="Calibri" panose="020F0502020204030204" pitchFamily="34" charset="0"/>
                <a:ea typeface="Calibri" panose="020F0502020204030204" pitchFamily="34" charset="0"/>
              </a:rPr>
              <a:t>our goal is that SOs implement the form with enough candidates to be ready to fully implement it with all candidates by 2024-25. If piloting with less than 10 candidates per program is more appropriate in a given context, please let us know and we can be flexible. </a:t>
            </a:r>
            <a:r>
              <a:rPr lang="en-US" sz="1800" dirty="0">
                <a:effectLst/>
                <a:latin typeface="Calibri" panose="020F0502020204030204" pitchFamily="34" charset="0"/>
                <a:ea typeface="Calibri" panose="020F0502020204030204" pitchFamily="34" charset="0"/>
              </a:rPr>
              <a:t>So while the form is being implemented with some candidates and supervisors, SOs can be working to ensure that all candidates and supervisors will be prepared to implement the following year.</a:t>
            </a:r>
          </a:p>
          <a:p>
            <a:endParaRPr lang="en-US" sz="1800" dirty="0">
              <a:effectLst/>
              <a:latin typeface="Calibri" panose="020F0502020204030204" pitchFamily="34" charset="0"/>
            </a:endParaRPr>
          </a:p>
          <a:p>
            <a:r>
              <a:rPr lang="en-US" sz="1800" dirty="0">
                <a:effectLst/>
                <a:latin typeface="Calibri" panose="020F0502020204030204" pitchFamily="34" charset="0"/>
              </a:rPr>
              <a:t>Example of CLSP?</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61197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Siobhan</a:t>
            </a:r>
          </a:p>
          <a:p>
            <a:endParaRPr lang="en-US" dirty="0"/>
          </a:p>
          <a:p>
            <a:r>
              <a:rPr lang="en-US" dirty="0"/>
              <a:t>Many of you on the call today are deeply familiar with this work, but if you’re not, I’ll briefly share a little bit of background and context.</a:t>
            </a: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1611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a:cs typeface="Calibri"/>
              </a:rPr>
              <a:t>Siobhan</a:t>
            </a:r>
            <a:endParaRPr lang="en-US" sz="1300"/>
          </a:p>
          <a:p>
            <a:r>
              <a:rPr lang="en-US" sz="1300"/>
              <a:t>The early literacy observation form is one component of our work to ensure that that by School Year 2024-25, aspiring teachers are being prepared in early literacy instructional practices that are </a:t>
            </a:r>
            <a:r>
              <a:rPr lang="en-US"/>
              <a:t>evidence-based and culturally and linguistically sustaining </a:t>
            </a:r>
            <a:r>
              <a:rPr lang="en-US" i="1"/>
              <a:t>as outlined in the Mass Literacy Guide</a:t>
            </a:r>
            <a:r>
              <a:rPr lang="en-US" sz="1300"/>
              <a:t>, through coursework and field-based placements. </a:t>
            </a:r>
            <a:endParaRPr lang="en-US" sz="1300" i="0">
              <a:solidFill>
                <a:srgbClr val="222222"/>
              </a:solidFill>
              <a:latin typeface="-apple-system"/>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373696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22222"/>
                </a:solidFill>
                <a:latin typeface="-apple-system"/>
              </a:rPr>
              <a:t>Siobhan</a:t>
            </a:r>
          </a:p>
          <a:p>
            <a:pPr algn="l"/>
            <a:r>
              <a:rPr lang="en-US" b="0" i="0">
                <a:solidFill>
                  <a:srgbClr val="222222"/>
                </a:solidFill>
                <a:effectLst/>
                <a:latin typeface="-apple-system"/>
              </a:rPr>
              <a:t>We know that in MA and nationwide, many children do not receive the instruction and support they need to develop a strong foundation for literacy in grades </a:t>
            </a:r>
            <a:r>
              <a:rPr lang="en-US" b="0" i="0" err="1">
                <a:solidFill>
                  <a:srgbClr val="222222"/>
                </a:solidFill>
                <a:effectLst/>
                <a:latin typeface="-apple-system"/>
              </a:rPr>
              <a:t>preK</a:t>
            </a:r>
            <a:r>
              <a:rPr lang="en-US" b="0" i="0">
                <a:solidFill>
                  <a:srgbClr val="222222"/>
                </a:solidFill>
                <a:effectLst/>
                <a:latin typeface="-apple-system"/>
              </a:rPr>
              <a:t>–3.</a:t>
            </a:r>
            <a:endParaRPr lang="en-US"/>
          </a:p>
          <a:p>
            <a:pPr algn="l"/>
            <a:r>
              <a:rPr lang="en-US" b="0" i="0">
                <a:solidFill>
                  <a:srgbClr val="222222"/>
                </a:solidFill>
                <a:effectLst/>
                <a:latin typeface="-apple-system"/>
              </a:rPr>
              <a:t>Mass Literacy is a statewide effort to empower educators with the evidence-based practices for literacy that all students need. Evidence-based instruction, provided within schools and classrooms that are </a:t>
            </a:r>
            <a:r>
              <a:rPr lang="en-US" b="0" i="0" u="none" strike="noStrike">
                <a:solidFill>
                  <a:srgbClr val="0060C7"/>
                </a:solidFill>
                <a:effectLst/>
                <a:latin typeface="-apple-system"/>
                <a:hlinkClick r:id="rId3"/>
              </a:rPr>
              <a:t>culturally and linguistically sustaining</a:t>
            </a:r>
            <a:r>
              <a:rPr lang="en-US" b="0" i="0">
                <a:solidFill>
                  <a:srgbClr val="222222"/>
                </a:solidFill>
                <a:effectLst/>
                <a:latin typeface="-apple-system"/>
              </a:rPr>
              <a:t>, will put our youngest students on a path toward literacy for life.</a:t>
            </a:r>
          </a:p>
          <a:p>
            <a:pPr algn="l"/>
            <a:br>
              <a:rPr lang="en-US" b="0" i="0">
                <a:effectLst/>
                <a:latin typeface="-apple-system"/>
              </a:rPr>
            </a:br>
            <a:r>
              <a:rPr lang="en-US" b="0" i="0">
                <a:solidFill>
                  <a:srgbClr val="222222"/>
                </a:solidFill>
                <a:effectLst/>
                <a:latin typeface="-apple-system"/>
              </a:rPr>
              <a:t>Educator preparation plays an important role in reaching this vision.</a:t>
            </a: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98399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Siobhan</a:t>
            </a:r>
            <a:endParaRPr lang="en-US"/>
          </a:p>
          <a:p>
            <a:r>
              <a:rPr lang="en-US"/>
              <a:t>The Early Literacy Observation and Feedback Tool is designed to e</a:t>
            </a:r>
            <a:r>
              <a:rPr lang="en-US">
                <a:latin typeface="Quattrocento Sans"/>
              </a:rPr>
              <a:t>nsure</a:t>
            </a:r>
            <a:r>
              <a:rPr lang="en-US" sz="1200">
                <a:solidFill>
                  <a:srgbClr val="000000"/>
                </a:solidFill>
                <a:latin typeface="Quattrocento Sans"/>
                <a:ea typeface="Quattrocento Sans"/>
                <a:cs typeface="Quattrocento Sans"/>
                <a:sym typeface="Quattrocento Sans"/>
              </a:rPr>
              <a:t> that teacher candidates </a:t>
            </a:r>
            <a:r>
              <a:rPr lang="en-US">
                <a:solidFill>
                  <a:srgbClr val="000000"/>
                </a:solidFill>
                <a:latin typeface="Quattrocento Sans"/>
                <a:ea typeface="Quattrocento Sans"/>
                <a:cs typeface="Quattrocento Sans"/>
                <a:sym typeface="Quattrocento Sans"/>
              </a:rPr>
              <a:t>not only have</a:t>
            </a:r>
            <a:r>
              <a:rPr lang="en-US" sz="1200">
                <a:solidFill>
                  <a:srgbClr val="000000"/>
                </a:solidFill>
                <a:latin typeface="Quattrocento Sans"/>
                <a:ea typeface="Quattrocento Sans"/>
                <a:cs typeface="Quattrocento Sans"/>
                <a:sym typeface="Quattrocento Sans"/>
              </a:rPr>
              <a:t> </a:t>
            </a:r>
            <a:r>
              <a:rPr lang="en-US">
                <a:solidFill>
                  <a:srgbClr val="000000"/>
                </a:solidFill>
                <a:latin typeface="Quattrocento Sans"/>
                <a:ea typeface="Quattrocento Sans"/>
                <a:cs typeface="Quattrocento Sans"/>
                <a:sym typeface="Quattrocento Sans"/>
              </a:rPr>
              <a:t>opportunities to</a:t>
            </a:r>
            <a:r>
              <a:rPr lang="en-US" sz="1200">
                <a:solidFill>
                  <a:srgbClr val="000000"/>
                </a:solidFill>
                <a:latin typeface="Quattrocento Sans"/>
                <a:ea typeface="Quattrocento Sans"/>
                <a:cs typeface="Quattrocento Sans"/>
                <a:sym typeface="Quattrocento Sans"/>
              </a:rPr>
              <a:t> </a:t>
            </a:r>
            <a:r>
              <a:rPr lang="en-US" sz="1200" b="1">
                <a:solidFill>
                  <a:srgbClr val="000000"/>
                </a:solidFill>
                <a:latin typeface="Quattrocento Sans"/>
                <a:ea typeface="Quattrocento Sans"/>
                <a:cs typeface="Quattrocento Sans"/>
                <a:sym typeface="Quattrocento Sans"/>
              </a:rPr>
              <a:t>demonstrate their knowledge and skills </a:t>
            </a:r>
            <a:r>
              <a:rPr lang="en-US" sz="1200">
                <a:solidFill>
                  <a:srgbClr val="000000"/>
                </a:solidFill>
                <a:latin typeface="Quattrocento Sans"/>
                <a:ea typeface="Quattrocento Sans"/>
                <a:cs typeface="Quattrocento Sans"/>
                <a:sym typeface="Quattrocento Sans"/>
              </a:rPr>
              <a:t>in evidence-based early literacy during field-based </a:t>
            </a:r>
            <a:r>
              <a:rPr lang="en-US">
                <a:solidFill>
                  <a:srgbClr val="000000"/>
                </a:solidFill>
                <a:latin typeface="Quattrocento Sans"/>
                <a:ea typeface="Quattrocento Sans"/>
                <a:cs typeface="Quattrocento Sans"/>
                <a:sym typeface="Quattrocento Sans"/>
              </a:rPr>
              <a:t>placements but also that all candidates</a:t>
            </a:r>
            <a:r>
              <a:rPr lang="en-US" sz="1200">
                <a:solidFill>
                  <a:srgbClr val="000000"/>
                </a:solidFill>
                <a:latin typeface="Quattrocento Sans"/>
                <a:ea typeface="Quattrocento Sans"/>
                <a:cs typeface="Quattrocento Sans"/>
                <a:sym typeface="Quattrocento Sans"/>
              </a:rPr>
              <a:t> </a:t>
            </a:r>
            <a:r>
              <a:rPr lang="en-US">
                <a:solidFill>
                  <a:srgbClr val="000000"/>
                </a:solidFill>
                <a:latin typeface="Quattrocento Sans"/>
                <a:ea typeface="Quattrocento Sans"/>
                <a:cs typeface="Quattrocento Sans"/>
                <a:sym typeface="Quattrocento Sans"/>
              </a:rPr>
              <a:t>receive </a:t>
            </a:r>
            <a:r>
              <a:rPr lang="en-US" sz="1200" b="1">
                <a:solidFill>
                  <a:srgbClr val="000000"/>
                </a:solidFill>
                <a:latin typeface="Quattrocento Sans"/>
                <a:ea typeface="Quattrocento Sans"/>
                <a:cs typeface="Quattrocento Sans"/>
                <a:sym typeface="Quattrocento Sans"/>
              </a:rPr>
              <a:t>high-quality feedback</a:t>
            </a:r>
            <a:r>
              <a:rPr lang="en-US" sz="1200">
                <a:solidFill>
                  <a:srgbClr val="000000"/>
                </a:solidFill>
                <a:latin typeface="Quattrocento Sans"/>
                <a:ea typeface="Quattrocento Sans"/>
                <a:cs typeface="Quattrocento Sans"/>
                <a:sym typeface="Quattrocento Sans"/>
              </a:rPr>
              <a:t> to support them in being fully ready as early literacy </a:t>
            </a:r>
            <a:r>
              <a:rPr lang="en-US">
                <a:solidFill>
                  <a:srgbClr val="000000"/>
                </a:solidFill>
                <a:latin typeface="Quattrocento Sans"/>
                <a:ea typeface="Quattrocento Sans"/>
                <a:cs typeface="Quattrocento Sans"/>
                <a:sym typeface="Quattrocento Sans"/>
              </a:rPr>
              <a:t>teachers. Additionally, the Observation Tool is mean to support </a:t>
            </a:r>
            <a:r>
              <a:rPr lang="en-US" sz="1200">
                <a:solidFill>
                  <a:srgbClr val="000000"/>
                </a:solidFill>
                <a:latin typeface="Quattrocento Sans"/>
                <a:ea typeface="Quattrocento Sans"/>
                <a:cs typeface="Quattrocento Sans"/>
                <a:sym typeface="Quattrocento Sans"/>
              </a:rPr>
              <a:t> </a:t>
            </a:r>
            <a:r>
              <a:rPr lang="en-US">
                <a:solidFill>
                  <a:srgbClr val="000000"/>
                </a:solidFill>
                <a:latin typeface="Quattrocento Sans"/>
                <a:ea typeface="Quattrocento Sans"/>
                <a:cs typeface="Quattrocento Sans"/>
                <a:sym typeface="Quattrocento Sans"/>
              </a:rPr>
              <a:t>sponsoring organization's</a:t>
            </a:r>
            <a:r>
              <a:rPr lang="en-US" sz="1200">
                <a:solidFill>
                  <a:srgbClr val="000000"/>
                </a:solidFill>
                <a:latin typeface="Quattrocento Sans"/>
                <a:ea typeface="Quattrocento Sans"/>
                <a:cs typeface="Quattrocento Sans"/>
                <a:sym typeface="Quattrocento Sans"/>
              </a:rPr>
              <a:t> data-driven </a:t>
            </a:r>
            <a:r>
              <a:rPr lang="en-US" sz="1200" b="1">
                <a:solidFill>
                  <a:srgbClr val="000000"/>
                </a:solidFill>
                <a:latin typeface="Quattrocento Sans"/>
                <a:ea typeface="Quattrocento Sans"/>
                <a:cs typeface="Quattrocento Sans"/>
                <a:sym typeface="Quattrocento Sans"/>
              </a:rPr>
              <a:t>continuous improvement </a:t>
            </a:r>
            <a:r>
              <a:rPr lang="en-US" sz="1200">
                <a:solidFill>
                  <a:srgbClr val="000000"/>
                </a:solidFill>
                <a:latin typeface="Quattrocento Sans"/>
                <a:ea typeface="Quattrocento Sans"/>
                <a:cs typeface="Quattrocento Sans"/>
                <a:sym typeface="Quattrocento Sans"/>
              </a:rPr>
              <a:t>by providing important insights into trends in candidate practice and areas for continued or increased investment in program supports.</a:t>
            </a:r>
            <a:endParaRPr lang="en-US" sz="1800">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172350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Siobhan</a:t>
            </a:r>
            <a:endParaRPr lang="en-US"/>
          </a:p>
          <a:p>
            <a:r>
              <a:rPr lang="en-US" dirty="0"/>
              <a:t>The Early Literacy Observation Form is the product of multiple years of input, piloting, and refinement. First in 2020-21, some of you joined us in the Early Literacy Ed Prep Network, where we first drafted Look Fors and began to build out the form. The following year a group of you piloted the tool and gave us additional feedback that helped further develop the form. Last year, while we released the draft program approval criteria and kicked off formative feedback reviews, the observation form was available as a resource to begin incorporating into programs. This coming year in 2023-24 will be a partial statewide implementation year, which we’ll talk about in a moment, and in 2024-25 the form will be fully implemented statewide.</a:t>
            </a:r>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282507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a:p>
            <a:endParaRPr lang="en-US" dirty="0"/>
          </a:p>
          <a:p>
            <a:r>
              <a:rPr lang="en-US" dirty="0"/>
              <a:t>Thanks, Siobhan. So now I will walk you through the components of the form itself. </a:t>
            </a: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35124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core literacy instruction includes the teaching of foundational skills, engaging with complex text, and writing, with oral language developed throughout. </a:t>
            </a:r>
            <a:r>
              <a:rPr lang="en-US" b="0" i="0" dirty="0">
                <a:solidFill>
                  <a:srgbClr val="222222"/>
                </a:solidFill>
                <a:effectLst/>
                <a:latin typeface="-apple-system"/>
              </a:rPr>
              <a:t>Evidence-based instruction, provided within schools and classrooms that are culturally responsive and sustaining, is necessary for all our students to thrive. </a:t>
            </a:r>
          </a:p>
          <a:p>
            <a:endParaRPr lang="en-US" b="0" i="0" dirty="0">
              <a:solidFill>
                <a:srgbClr val="222222"/>
              </a:solidFill>
              <a:effectLst/>
              <a:latin typeface="-apple-system"/>
            </a:endParaRPr>
          </a:p>
          <a:p>
            <a:r>
              <a:rPr lang="en-US" b="0" i="0" dirty="0">
                <a:solidFill>
                  <a:srgbClr val="222222"/>
                </a:solidFill>
                <a:effectLst/>
                <a:latin typeface="-apple-system"/>
              </a:rPr>
              <a:t>The Early Literacy Observation Form includes all of these components, with direct links to resources and guidance from Mass Literacy.</a:t>
            </a:r>
          </a:p>
          <a:p>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find the Early Literacy Observation Form at this link: </a:t>
            </a:r>
            <a:r>
              <a:rPr lang="en-US" dirty="0">
                <a:hlinkClick r:id="rId3"/>
              </a:rPr>
              <a:t>https://www.doe.mass.edu/edprep/resources/early-literacy-observation.html</a:t>
            </a:r>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861490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e.mass.edu/edprep/resources/qrg.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edprep/resources/qrg.docx" TargetMode="External"/><Relationship Id="rId7" Type="http://schemas.openxmlformats.org/officeDocument/2006/relationships/hyperlink" Target="https://keystoliteracy.com/mass-literacy-online-course/" TargetMode="External"/><Relationship Id="rId2" Type="http://schemas.openxmlformats.org/officeDocument/2006/relationships/hyperlink" Target="https://www.doe.mass.edu/edprep/resources/early-literacy-observation.html" TargetMode="External"/><Relationship Id="rId1" Type="http://schemas.openxmlformats.org/officeDocument/2006/relationships/slideLayout" Target="../slideLayouts/slideLayout2.xml"/><Relationship Id="rId6" Type="http://schemas.openxmlformats.org/officeDocument/2006/relationships/hyperlink" Target="https://www.doe.mass.edu/massliteracy/" TargetMode="External"/><Relationship Id="rId5" Type="http://schemas.openxmlformats.org/officeDocument/2006/relationships/hyperlink" Target="https://www.doe.mass.edu/edprep/resources/early-literacy.html" TargetMode="External"/><Relationship Id="rId4" Type="http://schemas.openxmlformats.org/officeDocument/2006/relationships/hyperlink" Target="https://survey.alchemer.com/s3/7384150/Early-Literacy-Community-of-Practice-for-Program-Supervisors"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doe.mass.edu/edprep/resources/early-literacy.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oe.mass.edu/edprep/resources/early-literacy-observati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11016288" cy="2118805"/>
          </a:xfrm>
        </p:spPr>
        <p:txBody>
          <a:bodyPr>
            <a:noAutofit/>
          </a:bodyPr>
          <a:lstStyle/>
          <a:p>
            <a:r>
              <a:rPr lang="en-US" sz="5400" dirty="0"/>
              <a:t>Early Literacy Observation Form</a:t>
            </a:r>
          </a:p>
        </p:txBody>
      </p:sp>
      <p:sp>
        <p:nvSpPr>
          <p:cNvPr id="3" name="Subtitle 2">
            <a:extLst>
              <a:ext uri="{FF2B5EF4-FFF2-40B4-BE49-F238E27FC236}">
                <a16:creationId xmlns:a16="http://schemas.microsoft.com/office/drawing/2014/main" id="{451FB839-A537-685A-EE8C-AF8C11F1A27D}"/>
              </a:ext>
              <a:ext uri="{C183D7F6-B498-43B3-948B-1728B52AA6E4}">
                <adec:decorative xmlns:adec="http://schemas.microsoft.com/office/drawing/2017/decorative" val="1"/>
              </a:ext>
            </a:extLst>
          </p:cNvPr>
          <p:cNvSpPr>
            <a:spLocks noGrp="1"/>
          </p:cNvSpPr>
          <p:nvPr>
            <p:ph type="subTitle" idx="1"/>
          </p:nvPr>
        </p:nvSpPr>
        <p:spPr>
          <a:xfrm>
            <a:off x="501391" y="4984023"/>
            <a:ext cx="11020735" cy="1183626"/>
          </a:xfrm>
        </p:spPr>
        <p:txBody>
          <a:bodyPr vert="horz" lIns="91440" tIns="45720" rIns="91440" bIns="45720" rtlCol="0" anchor="t">
            <a:normAutofit/>
          </a:bodyPr>
          <a:lstStyle/>
          <a:p>
            <a:r>
              <a:rPr lang="en-US"/>
              <a:t>Informational Webinar</a:t>
            </a:r>
          </a:p>
          <a:p>
            <a:r>
              <a:rPr lang="en-US"/>
              <a:t>August 22,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F3EDB8-377D-9282-C3C1-4FD51416D18D}"/>
              </a:ext>
            </a:extLst>
          </p:cNvPr>
          <p:cNvSpPr>
            <a:spLocks noGrp="1"/>
          </p:cNvSpPr>
          <p:nvPr>
            <p:ph type="title"/>
          </p:nvPr>
        </p:nvSpPr>
        <p:spPr/>
        <p:txBody>
          <a:bodyPr/>
          <a:lstStyle/>
          <a:p>
            <a:r>
              <a:rPr lang="en-US"/>
              <a:t>Look Fors</a:t>
            </a:r>
          </a:p>
        </p:txBody>
      </p:sp>
      <p:sp>
        <p:nvSpPr>
          <p:cNvPr id="2" name="Content Placeholder 1">
            <a:extLst>
              <a:ext uri="{FF2B5EF4-FFF2-40B4-BE49-F238E27FC236}">
                <a16:creationId xmlns:a16="http://schemas.microsoft.com/office/drawing/2014/main" id="{EB36B9FD-CF28-4303-1DC3-447400155EE4}"/>
              </a:ext>
            </a:extLst>
          </p:cNvPr>
          <p:cNvSpPr>
            <a:spLocks noGrp="1"/>
          </p:cNvSpPr>
          <p:nvPr>
            <p:ph idx="1"/>
          </p:nvPr>
        </p:nvSpPr>
        <p:spPr>
          <a:xfrm>
            <a:off x="415636" y="1781676"/>
            <a:ext cx="4835237" cy="4711198"/>
          </a:xfrm>
        </p:spPr>
        <p:txBody>
          <a:bodyPr>
            <a:normAutofit/>
          </a:bodyPr>
          <a:lstStyle/>
          <a:p>
            <a:pPr>
              <a:spcAft>
                <a:spcPts val="600"/>
              </a:spcAft>
            </a:pPr>
            <a:r>
              <a:rPr lang="en-US" sz="2600" dirty="0"/>
              <a:t>Observable, evidence-based, culturally and linguistically sustaining practices</a:t>
            </a:r>
          </a:p>
          <a:p>
            <a:pPr>
              <a:spcAft>
                <a:spcPts val="600"/>
              </a:spcAft>
            </a:pPr>
            <a:r>
              <a:rPr lang="en-US" sz="2600" dirty="0"/>
              <a:t>Aligned with CAP elements:</a:t>
            </a:r>
          </a:p>
          <a:p>
            <a:pPr lvl="1">
              <a:spcAft>
                <a:spcPts val="600"/>
              </a:spcAft>
            </a:pPr>
            <a:r>
              <a:rPr lang="en-US" sz="2000" dirty="0"/>
              <a:t>1.A.1 Subject Matter Knowledge</a:t>
            </a:r>
          </a:p>
          <a:p>
            <a:pPr lvl="1">
              <a:spcAft>
                <a:spcPts val="600"/>
              </a:spcAft>
            </a:pPr>
            <a:r>
              <a:rPr lang="en-US" sz="2000" dirty="0"/>
              <a:t>1.A.3 Well-Structured Units and Lessons</a:t>
            </a:r>
          </a:p>
          <a:p>
            <a:pPr lvl="1">
              <a:spcAft>
                <a:spcPts val="600"/>
              </a:spcAft>
            </a:pPr>
            <a:r>
              <a:rPr lang="en-US" sz="2000" dirty="0"/>
              <a:t>2.E.1 High Expectations</a:t>
            </a:r>
          </a:p>
          <a:p>
            <a:pPr>
              <a:spcAft>
                <a:spcPts val="600"/>
              </a:spcAft>
            </a:pPr>
            <a:r>
              <a:rPr lang="en-US" sz="2600" dirty="0"/>
              <a:t>Grades PK-3 and 4-6</a:t>
            </a:r>
          </a:p>
          <a:p>
            <a:pPr marL="0" indent="0">
              <a:buNone/>
            </a:pPr>
            <a:endParaRPr lang="en-US" dirty="0"/>
          </a:p>
        </p:txBody>
      </p:sp>
      <p:sp>
        <p:nvSpPr>
          <p:cNvPr id="6" name="TextBox 5">
            <a:extLst>
              <a:ext uri="{FF2B5EF4-FFF2-40B4-BE49-F238E27FC236}">
                <a16:creationId xmlns:a16="http://schemas.microsoft.com/office/drawing/2014/main" id="{E9D7973B-D1D4-C436-48FC-3B6EC92193EA}"/>
              </a:ext>
            </a:extLst>
          </p:cNvPr>
          <p:cNvSpPr txBox="1"/>
          <p:nvPr/>
        </p:nvSpPr>
        <p:spPr>
          <a:xfrm>
            <a:off x="5459508" y="2595899"/>
            <a:ext cx="1558635" cy="2031325"/>
          </a:xfrm>
          <a:prstGeom prst="rect">
            <a:avLst/>
          </a:prstGeom>
          <a:solidFill>
            <a:srgbClr val="009242"/>
          </a:solidFill>
        </p:spPr>
        <p:txBody>
          <a:bodyPr wrap="square" rtlCol="0">
            <a:spAutoFit/>
          </a:bodyPr>
          <a:lstStyle/>
          <a:p>
            <a:r>
              <a:rPr lang="en-US" dirty="0">
                <a:solidFill>
                  <a:schemeClr val="bg1"/>
                </a:solidFill>
              </a:rPr>
              <a:t>Each component of the core literacy block (oral language developed throughout)</a:t>
            </a:r>
          </a:p>
        </p:txBody>
      </p:sp>
      <p:sp>
        <p:nvSpPr>
          <p:cNvPr id="4" name="TextBox 3">
            <a:extLst>
              <a:ext uri="{FF2B5EF4-FFF2-40B4-BE49-F238E27FC236}">
                <a16:creationId xmlns:a16="http://schemas.microsoft.com/office/drawing/2014/main" id="{AF138405-9288-172E-6C8B-DBB0A9ABC15A}"/>
              </a:ext>
            </a:extLst>
          </p:cNvPr>
          <p:cNvSpPr txBox="1"/>
          <p:nvPr/>
        </p:nvSpPr>
        <p:spPr>
          <a:xfrm>
            <a:off x="8067624" y="0"/>
            <a:ext cx="2867892" cy="369332"/>
          </a:xfrm>
          <a:prstGeom prst="rect">
            <a:avLst/>
          </a:prstGeom>
          <a:solidFill>
            <a:srgbClr val="009242"/>
          </a:solidFill>
        </p:spPr>
        <p:txBody>
          <a:bodyPr wrap="square" rtlCol="0">
            <a:spAutoFit/>
          </a:bodyPr>
          <a:lstStyle/>
          <a:p>
            <a:r>
              <a:rPr lang="en-US" dirty="0">
                <a:solidFill>
                  <a:schemeClr val="bg1"/>
                </a:solidFill>
              </a:rPr>
              <a:t>Teacher and student actions</a:t>
            </a:r>
          </a:p>
        </p:txBody>
      </p:sp>
      <p:pic>
        <p:nvPicPr>
          <p:cNvPr id="11" name="Picture 10" descr="Screenshot of Look Fors from the observation form.">
            <a:extLst>
              <a:ext uri="{FF2B5EF4-FFF2-40B4-BE49-F238E27FC236}">
                <a16:creationId xmlns:a16="http://schemas.microsoft.com/office/drawing/2014/main" id="{9CD9DFB8-0D40-8BEA-E819-C97EA2179985}"/>
              </a:ext>
            </a:extLst>
          </p:cNvPr>
          <p:cNvPicPr>
            <a:picLocks noChangeAspect="1"/>
          </p:cNvPicPr>
          <p:nvPr/>
        </p:nvPicPr>
        <p:blipFill>
          <a:blip r:embed="rId3"/>
          <a:stretch>
            <a:fillRect/>
          </a:stretch>
        </p:blipFill>
        <p:spPr>
          <a:xfrm>
            <a:off x="7226778" y="365125"/>
            <a:ext cx="4549585" cy="6492875"/>
          </a:xfrm>
          <a:prstGeom prst="rect">
            <a:avLst/>
          </a:prstGeom>
        </p:spPr>
      </p:pic>
      <p:cxnSp>
        <p:nvCxnSpPr>
          <p:cNvPr id="7" name="Straight Connector 6">
            <a:extLst>
              <a:ext uri="{FF2B5EF4-FFF2-40B4-BE49-F238E27FC236}">
                <a16:creationId xmlns:a16="http://schemas.microsoft.com/office/drawing/2014/main" id="{D5B0060E-2345-B6BF-6A2A-13FC7E697326}"/>
              </a:ext>
              <a:ext uri="{C183D7F6-B498-43B3-948B-1728B52AA6E4}">
                <adec:decorative xmlns:adec="http://schemas.microsoft.com/office/drawing/2017/decorative" val="1"/>
              </a:ext>
            </a:extLst>
          </p:cNvPr>
          <p:cNvCxnSpPr>
            <a:cxnSpLocks/>
          </p:cNvCxnSpPr>
          <p:nvPr/>
        </p:nvCxnSpPr>
        <p:spPr>
          <a:xfrm flipV="1">
            <a:off x="6941129" y="2230776"/>
            <a:ext cx="285649" cy="401588"/>
          </a:xfrm>
          <a:prstGeom prst="line">
            <a:avLst/>
          </a:prstGeom>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0F7A0C84-0590-515B-9275-99EA8F816FB2}"/>
              </a:ext>
              <a:ext uri="{C183D7F6-B498-43B3-948B-1728B52AA6E4}">
                <adec:decorative xmlns:adec="http://schemas.microsoft.com/office/drawing/2017/decorative" val="1"/>
              </a:ext>
            </a:extLst>
          </p:cNvPr>
          <p:cNvCxnSpPr>
            <a:cxnSpLocks/>
            <a:stCxn id="6" idx="3"/>
            <a:endCxn id="11" idx="1"/>
          </p:cNvCxnSpPr>
          <p:nvPr/>
        </p:nvCxnSpPr>
        <p:spPr>
          <a:xfrm>
            <a:off x="7018143" y="3611562"/>
            <a:ext cx="208635" cy="1"/>
          </a:xfrm>
          <a:prstGeom prst="line">
            <a:avLst/>
          </a:prstGeom>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17B7C4E7-5410-9901-828C-47462B3E50CF}"/>
              </a:ext>
              <a:ext uri="{C183D7F6-B498-43B3-948B-1728B52AA6E4}">
                <adec:decorative xmlns:adec="http://schemas.microsoft.com/office/drawing/2017/decorative" val="1"/>
              </a:ext>
            </a:extLst>
          </p:cNvPr>
          <p:cNvCxnSpPr>
            <a:cxnSpLocks/>
          </p:cNvCxnSpPr>
          <p:nvPr/>
        </p:nvCxnSpPr>
        <p:spPr>
          <a:xfrm>
            <a:off x="6719455" y="4627224"/>
            <a:ext cx="584337" cy="97919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8109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582B0-D533-8951-8A6B-71B76250B21E}"/>
              </a:ext>
            </a:extLst>
          </p:cNvPr>
          <p:cNvSpPr>
            <a:spLocks noGrp="1"/>
          </p:cNvSpPr>
          <p:nvPr>
            <p:ph type="title"/>
          </p:nvPr>
        </p:nvSpPr>
        <p:spPr/>
        <p:txBody>
          <a:bodyPr/>
          <a:lstStyle/>
          <a:p>
            <a:r>
              <a:rPr lang="en-US"/>
              <a:t>Observation Form Template</a:t>
            </a:r>
          </a:p>
        </p:txBody>
      </p:sp>
      <p:sp>
        <p:nvSpPr>
          <p:cNvPr id="8" name="TextBox 7">
            <a:extLst>
              <a:ext uri="{FF2B5EF4-FFF2-40B4-BE49-F238E27FC236}">
                <a16:creationId xmlns:a16="http://schemas.microsoft.com/office/drawing/2014/main" id="{D6C02920-BA69-D733-E298-F51E5FBC6235}"/>
              </a:ext>
            </a:extLst>
          </p:cNvPr>
          <p:cNvSpPr txBox="1"/>
          <p:nvPr/>
        </p:nvSpPr>
        <p:spPr>
          <a:xfrm>
            <a:off x="-140208" y="1972697"/>
            <a:ext cx="6425045" cy="892552"/>
          </a:xfrm>
          <a:prstGeom prst="rect">
            <a:avLst/>
          </a:prstGeom>
          <a:noFill/>
        </p:spPr>
        <p:txBody>
          <a:bodyPr wrap="square" rtlCol="0">
            <a:spAutoFit/>
          </a:bodyPr>
          <a:lstStyle/>
          <a:p>
            <a:pPr algn="r"/>
            <a:r>
              <a:rPr lang="en-US" sz="2800"/>
              <a:t>Mirrors general observation form</a:t>
            </a:r>
          </a:p>
          <a:p>
            <a:endParaRPr lang="en-US" sz="2400"/>
          </a:p>
        </p:txBody>
      </p:sp>
      <p:sp>
        <p:nvSpPr>
          <p:cNvPr id="11" name="Arrow: Right 10">
            <a:extLst>
              <a:ext uri="{FF2B5EF4-FFF2-40B4-BE49-F238E27FC236}">
                <a16:creationId xmlns:a16="http://schemas.microsoft.com/office/drawing/2014/main" id="{E44287E7-4133-11E2-45DD-5F68F6000EDB}"/>
              </a:ext>
              <a:ext uri="{C183D7F6-B498-43B3-948B-1728B52AA6E4}">
                <adec:decorative xmlns:adec="http://schemas.microsoft.com/office/drawing/2017/decorative" val="1"/>
              </a:ext>
            </a:extLst>
          </p:cNvPr>
          <p:cNvSpPr/>
          <p:nvPr/>
        </p:nvSpPr>
        <p:spPr>
          <a:xfrm>
            <a:off x="6748272" y="3862777"/>
            <a:ext cx="512064" cy="288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1166C7-B02F-9B8D-A626-252C03E58B50}"/>
              </a:ext>
            </a:extLst>
          </p:cNvPr>
          <p:cNvSpPr txBox="1"/>
          <p:nvPr/>
        </p:nvSpPr>
        <p:spPr>
          <a:xfrm>
            <a:off x="0" y="3428032"/>
            <a:ext cx="6425045" cy="1323439"/>
          </a:xfrm>
          <a:prstGeom prst="rect">
            <a:avLst/>
          </a:prstGeom>
          <a:noFill/>
        </p:spPr>
        <p:txBody>
          <a:bodyPr wrap="square" rtlCol="0">
            <a:spAutoFit/>
          </a:bodyPr>
          <a:lstStyle/>
          <a:p>
            <a:pPr algn="r"/>
            <a:r>
              <a:rPr lang="en-US" sz="2800"/>
              <a:t>Synthesize and record </a:t>
            </a:r>
            <a:r>
              <a:rPr lang="en-US" sz="2800" b="1"/>
              <a:t>evidence</a:t>
            </a:r>
            <a:r>
              <a:rPr lang="en-US" sz="2800"/>
              <a:t> for each focus element (based on Look Fors)</a:t>
            </a:r>
          </a:p>
          <a:p>
            <a:endParaRPr lang="en-US" sz="2400"/>
          </a:p>
        </p:txBody>
      </p:sp>
      <p:sp>
        <p:nvSpPr>
          <p:cNvPr id="12" name="Arrow: Right 11">
            <a:extLst>
              <a:ext uri="{FF2B5EF4-FFF2-40B4-BE49-F238E27FC236}">
                <a16:creationId xmlns:a16="http://schemas.microsoft.com/office/drawing/2014/main" id="{DE0F6A37-DFB1-2442-2DEF-AEDF2CD0CBBD}"/>
              </a:ext>
              <a:ext uri="{C183D7F6-B498-43B3-948B-1728B52AA6E4}">
                <adec:decorative xmlns:adec="http://schemas.microsoft.com/office/drawing/2017/decorative" val="1"/>
              </a:ext>
            </a:extLst>
          </p:cNvPr>
          <p:cNvSpPr/>
          <p:nvPr/>
        </p:nvSpPr>
        <p:spPr>
          <a:xfrm>
            <a:off x="6684126" y="5056082"/>
            <a:ext cx="512064" cy="288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63C772-F35C-6F61-9FF5-BF5246A00248}"/>
              </a:ext>
            </a:extLst>
          </p:cNvPr>
          <p:cNvSpPr txBox="1"/>
          <p:nvPr/>
        </p:nvSpPr>
        <p:spPr>
          <a:xfrm>
            <a:off x="0" y="4682962"/>
            <a:ext cx="6425045" cy="1323439"/>
          </a:xfrm>
          <a:prstGeom prst="rect">
            <a:avLst/>
          </a:prstGeom>
          <a:noFill/>
        </p:spPr>
        <p:txBody>
          <a:bodyPr wrap="square" rtlCol="0">
            <a:spAutoFit/>
          </a:bodyPr>
          <a:lstStyle/>
          <a:p>
            <a:pPr algn="r"/>
            <a:r>
              <a:rPr lang="en-US" sz="2800"/>
              <a:t>Provide</a:t>
            </a:r>
            <a:r>
              <a:rPr lang="en-US" sz="2800" b="1"/>
              <a:t> feedback </a:t>
            </a:r>
            <a:r>
              <a:rPr lang="en-US" sz="2800"/>
              <a:t>focused on evidence-based early literacy practices</a:t>
            </a:r>
          </a:p>
          <a:p>
            <a:endParaRPr lang="en-US" sz="2400"/>
          </a:p>
        </p:txBody>
      </p:sp>
      <p:sp>
        <p:nvSpPr>
          <p:cNvPr id="13" name="Arrow: Right 12">
            <a:extLst>
              <a:ext uri="{FF2B5EF4-FFF2-40B4-BE49-F238E27FC236}">
                <a16:creationId xmlns:a16="http://schemas.microsoft.com/office/drawing/2014/main" id="{2D772CB3-837D-7E2D-B9AA-A6158D826831}"/>
              </a:ext>
              <a:ext uri="{C183D7F6-B498-43B3-948B-1728B52AA6E4}">
                <adec:decorative xmlns:adec="http://schemas.microsoft.com/office/drawing/2017/decorative" val="1"/>
              </a:ext>
            </a:extLst>
          </p:cNvPr>
          <p:cNvSpPr/>
          <p:nvPr/>
        </p:nvSpPr>
        <p:spPr>
          <a:xfrm>
            <a:off x="6705531" y="2112086"/>
            <a:ext cx="512064" cy="288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6B1318-D205-6F09-44C0-A14C846658AF}"/>
              </a:ext>
            </a:extLst>
          </p:cNvPr>
          <p:cNvSpPr txBox="1"/>
          <p:nvPr/>
        </p:nvSpPr>
        <p:spPr>
          <a:xfrm>
            <a:off x="161613" y="5969654"/>
            <a:ext cx="6425045" cy="523220"/>
          </a:xfrm>
          <a:prstGeom prst="rect">
            <a:avLst/>
          </a:prstGeom>
          <a:noFill/>
        </p:spPr>
        <p:txBody>
          <a:bodyPr wrap="square" rtlCol="0">
            <a:spAutoFit/>
          </a:bodyPr>
          <a:lstStyle/>
          <a:p>
            <a:pPr algn="r"/>
            <a:r>
              <a:rPr lang="en-US" sz="2800"/>
              <a:t>Space for educator </a:t>
            </a:r>
            <a:r>
              <a:rPr lang="en-US" sz="2800" b="1"/>
              <a:t>reflection</a:t>
            </a:r>
            <a:r>
              <a:rPr lang="en-US" sz="2800"/>
              <a:t> (optional)</a:t>
            </a:r>
          </a:p>
        </p:txBody>
      </p:sp>
      <p:sp>
        <p:nvSpPr>
          <p:cNvPr id="15" name="Arrow: Right 14">
            <a:extLst>
              <a:ext uri="{FF2B5EF4-FFF2-40B4-BE49-F238E27FC236}">
                <a16:creationId xmlns:a16="http://schemas.microsoft.com/office/drawing/2014/main" id="{E6077D8A-531B-B97D-BE49-3FF3E41CC287}"/>
              </a:ext>
              <a:ext uri="{C183D7F6-B498-43B3-948B-1728B52AA6E4}">
                <adec:decorative xmlns:adec="http://schemas.microsoft.com/office/drawing/2017/decorative" val="1"/>
              </a:ext>
            </a:extLst>
          </p:cNvPr>
          <p:cNvSpPr/>
          <p:nvPr/>
        </p:nvSpPr>
        <p:spPr>
          <a:xfrm>
            <a:off x="6786337" y="6064442"/>
            <a:ext cx="512064" cy="288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the observation form.">
            <a:extLst>
              <a:ext uri="{FF2B5EF4-FFF2-40B4-BE49-F238E27FC236}">
                <a16:creationId xmlns:a16="http://schemas.microsoft.com/office/drawing/2014/main" id="{3EBDCF2C-32D8-71F3-BC81-D3BBA683C282}"/>
              </a:ext>
            </a:extLst>
          </p:cNvPr>
          <p:cNvPicPr>
            <a:picLocks noChangeAspect="1"/>
          </p:cNvPicPr>
          <p:nvPr/>
        </p:nvPicPr>
        <p:blipFill>
          <a:blip r:embed="rId3"/>
          <a:stretch>
            <a:fillRect/>
          </a:stretch>
        </p:blipFill>
        <p:spPr>
          <a:xfrm>
            <a:off x="7498080" y="1185718"/>
            <a:ext cx="4105101" cy="53541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416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fontScale="90000"/>
          </a:bodyPr>
          <a:lstStyle/>
          <a:p>
            <a:r>
              <a:rPr lang="en-US" dirty="0"/>
              <a:t>Overview of Implementation in CAP</a:t>
            </a:r>
          </a:p>
        </p:txBody>
      </p:sp>
    </p:spTree>
    <p:extLst>
      <p:ext uri="{BB962C8B-B14F-4D97-AF65-F5344CB8AC3E}">
        <p14:creationId xmlns:p14="http://schemas.microsoft.com/office/powerpoint/2010/main" val="311729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078D3-3B6D-B5B4-5F47-DF1134EBAF3A}"/>
              </a:ext>
            </a:extLst>
          </p:cNvPr>
          <p:cNvSpPr>
            <a:spLocks noGrp="1"/>
          </p:cNvSpPr>
          <p:nvPr>
            <p:ph type="title"/>
          </p:nvPr>
        </p:nvSpPr>
        <p:spPr/>
        <p:txBody>
          <a:bodyPr/>
          <a:lstStyle/>
          <a:p>
            <a:r>
              <a:rPr lang="en-US"/>
              <a:t>2023-24 Partial Implementation</a:t>
            </a:r>
          </a:p>
        </p:txBody>
      </p:sp>
      <p:sp>
        <p:nvSpPr>
          <p:cNvPr id="2" name="Content Placeholder 1">
            <a:extLst>
              <a:ext uri="{FF2B5EF4-FFF2-40B4-BE49-F238E27FC236}">
                <a16:creationId xmlns:a16="http://schemas.microsoft.com/office/drawing/2014/main" id="{91D327D7-BFEE-D870-CDE3-5736F155BCF1}"/>
              </a:ext>
            </a:extLst>
          </p:cNvPr>
          <p:cNvSpPr>
            <a:spLocks noGrp="1"/>
          </p:cNvSpPr>
          <p:nvPr>
            <p:ph idx="1"/>
          </p:nvPr>
        </p:nvSpPr>
        <p:spPr>
          <a:xfrm>
            <a:off x="530352" y="2068696"/>
            <a:ext cx="10332720" cy="4052559"/>
          </a:xfrm>
        </p:spPr>
        <p:txBody>
          <a:bodyPr/>
          <a:lstStyle/>
          <a:p>
            <a:pPr>
              <a:spcAft>
                <a:spcPts val="1200"/>
              </a:spcAft>
            </a:pPr>
            <a:r>
              <a:rPr lang="en-US" b="1"/>
              <a:t>Goal: </a:t>
            </a:r>
            <a:r>
              <a:rPr lang="en-US"/>
              <a:t>Begin implementing across programs in order to identify systems and supports necessary for full implementation in 2024-25.</a:t>
            </a:r>
          </a:p>
          <a:p>
            <a:pPr>
              <a:spcAft>
                <a:spcPts val="1200"/>
              </a:spcAft>
            </a:pPr>
            <a:r>
              <a:rPr lang="en-US"/>
              <a:t>Use with at least 10 candidates in each relevant program (Early Childhood, Elementary, and Moderate Disabilities) during CAP</a:t>
            </a:r>
          </a:p>
        </p:txBody>
      </p:sp>
    </p:spTree>
    <p:extLst>
      <p:ext uri="{BB962C8B-B14F-4D97-AF65-F5344CB8AC3E}">
        <p14:creationId xmlns:p14="http://schemas.microsoft.com/office/powerpoint/2010/main" val="81576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25923-EAE9-4C65-F03F-71BCAD463B01}"/>
              </a:ext>
            </a:extLst>
          </p:cNvPr>
          <p:cNvSpPr>
            <a:spLocks noGrp="1"/>
          </p:cNvSpPr>
          <p:nvPr>
            <p:ph type="title"/>
          </p:nvPr>
        </p:nvSpPr>
        <p:spPr/>
        <p:txBody>
          <a:bodyPr/>
          <a:lstStyle/>
          <a:p>
            <a:r>
              <a:rPr lang="en-US"/>
              <a:t>Implementation in CAP</a:t>
            </a:r>
          </a:p>
        </p:txBody>
      </p:sp>
      <p:sp>
        <p:nvSpPr>
          <p:cNvPr id="9" name="TextBox 8">
            <a:extLst>
              <a:ext uri="{FF2B5EF4-FFF2-40B4-BE49-F238E27FC236}">
                <a16:creationId xmlns:a16="http://schemas.microsoft.com/office/drawing/2014/main" id="{E9AB1239-4A2C-79CE-A9E9-91F1CD288E7F}"/>
              </a:ext>
            </a:extLst>
          </p:cNvPr>
          <p:cNvSpPr txBox="1"/>
          <p:nvPr/>
        </p:nvSpPr>
        <p:spPr>
          <a:xfrm>
            <a:off x="213360" y="2955366"/>
            <a:ext cx="1920240" cy="707886"/>
          </a:xfrm>
          <a:prstGeom prst="rect">
            <a:avLst/>
          </a:prstGeom>
          <a:noFill/>
        </p:spPr>
        <p:txBody>
          <a:bodyPr wrap="square" rtlCol="0">
            <a:spAutoFit/>
          </a:bodyPr>
          <a:lstStyle/>
          <a:p>
            <a:pPr algn="ctr"/>
            <a:r>
              <a:rPr lang="en-US" sz="2000"/>
              <a:t>Traditional (CAP Guidelines)</a:t>
            </a:r>
          </a:p>
        </p:txBody>
      </p:sp>
      <p:sp>
        <p:nvSpPr>
          <p:cNvPr id="11" name="Left Brace 10">
            <a:extLst>
              <a:ext uri="{FF2B5EF4-FFF2-40B4-BE49-F238E27FC236}">
                <a16:creationId xmlns:a16="http://schemas.microsoft.com/office/drawing/2014/main" id="{56341EDF-B0AB-411C-F115-13A1B701E80B}"/>
              </a:ext>
              <a:ext uri="{C183D7F6-B498-43B3-948B-1728B52AA6E4}">
                <adec:decorative xmlns:adec="http://schemas.microsoft.com/office/drawing/2017/decorative" val="1"/>
              </a:ext>
            </a:extLst>
          </p:cNvPr>
          <p:cNvSpPr/>
          <p:nvPr/>
        </p:nvSpPr>
        <p:spPr>
          <a:xfrm>
            <a:off x="2133600" y="2619126"/>
            <a:ext cx="445008" cy="1380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711A28C4-8A11-2600-76F8-3AF4AE81F2E9}"/>
              </a:ext>
            </a:extLst>
          </p:cNvPr>
          <p:cNvSpPr txBox="1"/>
          <p:nvPr/>
        </p:nvSpPr>
        <p:spPr>
          <a:xfrm>
            <a:off x="235712" y="4537208"/>
            <a:ext cx="1920240" cy="707886"/>
          </a:xfrm>
          <a:prstGeom prst="rect">
            <a:avLst/>
          </a:prstGeom>
          <a:noFill/>
        </p:spPr>
        <p:txBody>
          <a:bodyPr wrap="square" rtlCol="0">
            <a:spAutoFit/>
          </a:bodyPr>
          <a:lstStyle/>
          <a:p>
            <a:pPr algn="ctr"/>
            <a:r>
              <a:rPr lang="en-US" sz="2000" b="1"/>
              <a:t>Alternative for Early Literacy</a:t>
            </a:r>
          </a:p>
        </p:txBody>
      </p:sp>
      <p:sp>
        <p:nvSpPr>
          <p:cNvPr id="12" name="Left Brace 11">
            <a:extLst>
              <a:ext uri="{FF2B5EF4-FFF2-40B4-BE49-F238E27FC236}">
                <a16:creationId xmlns:a16="http://schemas.microsoft.com/office/drawing/2014/main" id="{AE30CA78-94FB-0F4A-8705-3EAF59013DEC}"/>
              </a:ext>
              <a:ext uri="{C183D7F6-B498-43B3-948B-1728B52AA6E4}">
                <adec:decorative xmlns:adec="http://schemas.microsoft.com/office/drawing/2017/decorative" val="1"/>
              </a:ext>
            </a:extLst>
          </p:cNvPr>
          <p:cNvSpPr/>
          <p:nvPr/>
        </p:nvSpPr>
        <p:spPr>
          <a:xfrm>
            <a:off x="2160524" y="4101483"/>
            <a:ext cx="445008" cy="15793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Table 8">
            <a:extLst>
              <a:ext uri="{FF2B5EF4-FFF2-40B4-BE49-F238E27FC236}">
                <a16:creationId xmlns:a16="http://schemas.microsoft.com/office/drawing/2014/main" id="{8CE365CF-F77C-D705-48DE-5A63AAC82526}"/>
              </a:ext>
            </a:extLst>
          </p:cNvPr>
          <p:cNvGraphicFramePr>
            <a:graphicFrameLocks noGrp="1"/>
          </p:cNvGraphicFramePr>
          <p:nvPr>
            <p:extLst>
              <p:ext uri="{D42A27DB-BD31-4B8C-83A1-F6EECF244321}">
                <p14:modId xmlns:p14="http://schemas.microsoft.com/office/powerpoint/2010/main" val="1213409011"/>
              </p:ext>
            </p:extLst>
          </p:nvPr>
        </p:nvGraphicFramePr>
        <p:xfrm>
          <a:off x="2723896" y="1762082"/>
          <a:ext cx="9254744" cy="4406420"/>
        </p:xfrm>
        <a:graphic>
          <a:graphicData uri="http://schemas.openxmlformats.org/drawingml/2006/table">
            <a:tbl>
              <a:tblPr firstRow="1" bandRow="1">
                <a:tableStyleId>{5C22544A-7EE6-4342-B048-85BDC9FD1C3A}</a:tableStyleId>
              </a:tblPr>
              <a:tblGrid>
                <a:gridCol w="2313686">
                  <a:extLst>
                    <a:ext uri="{9D8B030D-6E8A-4147-A177-3AD203B41FA5}">
                      <a16:colId xmlns:a16="http://schemas.microsoft.com/office/drawing/2014/main" val="3699116470"/>
                    </a:ext>
                  </a:extLst>
                </a:gridCol>
                <a:gridCol w="2259330">
                  <a:extLst>
                    <a:ext uri="{9D8B030D-6E8A-4147-A177-3AD203B41FA5}">
                      <a16:colId xmlns:a16="http://schemas.microsoft.com/office/drawing/2014/main" val="35533156"/>
                    </a:ext>
                  </a:extLst>
                </a:gridCol>
                <a:gridCol w="2368042">
                  <a:extLst>
                    <a:ext uri="{9D8B030D-6E8A-4147-A177-3AD203B41FA5}">
                      <a16:colId xmlns:a16="http://schemas.microsoft.com/office/drawing/2014/main" val="1180195494"/>
                    </a:ext>
                  </a:extLst>
                </a:gridCol>
                <a:gridCol w="2313686">
                  <a:extLst>
                    <a:ext uri="{9D8B030D-6E8A-4147-A177-3AD203B41FA5}">
                      <a16:colId xmlns:a16="http://schemas.microsoft.com/office/drawing/2014/main" val="1033443386"/>
                    </a:ext>
                  </a:extLst>
                </a:gridCol>
              </a:tblGrid>
              <a:tr h="809780">
                <a:tc>
                  <a:txBody>
                    <a:bodyPr/>
                    <a:lstStyle/>
                    <a:p>
                      <a:pPr algn="ctr"/>
                      <a:r>
                        <a:rPr lang="en-US"/>
                        <a:t>Announced Observation 1</a:t>
                      </a:r>
                    </a:p>
                  </a:txBody>
                  <a:tcPr/>
                </a:tc>
                <a:tc>
                  <a:txBody>
                    <a:bodyPr/>
                    <a:lstStyle/>
                    <a:p>
                      <a:pPr algn="ctr"/>
                      <a:r>
                        <a:rPr lang="en-US"/>
                        <a:t>Unannounced Observation 1</a:t>
                      </a:r>
                    </a:p>
                  </a:txBody>
                  <a:tcPr/>
                </a:tc>
                <a:tc>
                  <a:txBody>
                    <a:bodyPr/>
                    <a:lstStyle/>
                    <a:p>
                      <a:pPr algn="ctr"/>
                      <a:r>
                        <a:rPr lang="en-US"/>
                        <a:t>Announced Observation 2</a:t>
                      </a:r>
                    </a:p>
                  </a:txBody>
                  <a:tcPr/>
                </a:tc>
                <a:tc>
                  <a:txBody>
                    <a:bodyPr/>
                    <a:lstStyle/>
                    <a:p>
                      <a:pPr algn="ctr"/>
                      <a:r>
                        <a:rPr lang="en-US"/>
                        <a:t>Unannounced Observation 2</a:t>
                      </a:r>
                    </a:p>
                  </a:txBody>
                  <a:tcPr/>
                </a:tc>
                <a:extLst>
                  <a:ext uri="{0D108BD9-81ED-4DB2-BD59-A6C34878D82A}">
                    <a16:rowId xmlns:a16="http://schemas.microsoft.com/office/drawing/2014/main" val="1555254088"/>
                  </a:ext>
                </a:extLst>
              </a:tr>
              <a:tr h="1027501">
                <a:tc>
                  <a:txBody>
                    <a:bodyPr/>
                    <a:lstStyle/>
                    <a:p>
                      <a:pPr marL="285750" indent="-285750">
                        <a:buFont typeface="Arial" panose="020B0604020202020204" pitchFamily="34" charset="0"/>
                        <a:buChar char="•"/>
                      </a:pPr>
                      <a:r>
                        <a:rPr lang="en-US" sz="1600"/>
                        <a:t>1.A.1 Subject Matter Knowledge</a:t>
                      </a:r>
                    </a:p>
                    <a:p>
                      <a:pPr marL="285750" indent="-285750">
                        <a:buFont typeface="Arial" panose="020B0604020202020204" pitchFamily="34" charset="0"/>
                        <a:buChar char="•"/>
                      </a:pPr>
                      <a:r>
                        <a:rPr lang="en-US" sz="1600"/>
                        <a:t>1.A.3 Well-Structured Units and Lessons</a:t>
                      </a:r>
                    </a:p>
                    <a:p>
                      <a:pPr marL="285750" indent="-285750">
                        <a:buFont typeface="Arial" panose="020B0604020202020204" pitchFamily="34" charset="0"/>
                        <a:buChar char="•"/>
                      </a:pPr>
                      <a:r>
                        <a:rPr lang="en-US" sz="1600"/>
                        <a:t>2.E.1 High Expectations</a:t>
                      </a:r>
                    </a:p>
                  </a:txBody>
                  <a:tcPr/>
                </a:tc>
                <a:tc>
                  <a:txBody>
                    <a:bodyPr/>
                    <a:lstStyle/>
                    <a:p>
                      <a:pPr marL="285750" indent="-285750">
                        <a:buFont typeface="Arial" panose="020B0604020202020204" pitchFamily="34" charset="0"/>
                        <a:buChar char="•"/>
                      </a:pPr>
                      <a:r>
                        <a:rPr lang="en-US" sz="1600"/>
                        <a:t>1.A.1 Subject Matter Knowledge</a:t>
                      </a:r>
                    </a:p>
                    <a:p>
                      <a:pPr marL="285750" indent="-285750">
                        <a:buFont typeface="Arial" panose="020B0604020202020204" pitchFamily="34" charset="0"/>
                        <a:buChar char="•"/>
                      </a:pPr>
                      <a:r>
                        <a:rPr lang="en-US" sz="1600"/>
                        <a:t>1.A.3 Well-Structured Units and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2.B.1 Safe Learning Environment</a:t>
                      </a:r>
                    </a:p>
                    <a:p>
                      <a:endParaRPr lang="en-US" sz="1600"/>
                    </a:p>
                  </a:txBody>
                  <a:tcPr/>
                </a:tc>
                <a:tc>
                  <a:txBody>
                    <a:bodyPr/>
                    <a:lstStyle/>
                    <a:p>
                      <a:pPr marL="285750" indent="-285750">
                        <a:buFont typeface="Arial" panose="020B0604020202020204" pitchFamily="34" charset="0"/>
                        <a:buChar char="•"/>
                      </a:pPr>
                      <a:r>
                        <a:rPr lang="en-US" sz="1600" dirty="0"/>
                        <a:t>1.B.2 Adjustments to Practice</a:t>
                      </a:r>
                    </a:p>
                    <a:p>
                      <a:pPr marL="285750" indent="-285750">
                        <a:buFont typeface="Arial" panose="020B0604020202020204" pitchFamily="34" charset="0"/>
                        <a:buChar char="•"/>
                      </a:pPr>
                      <a:r>
                        <a:rPr lang="en-US" sz="1600" dirty="0"/>
                        <a:t>2.A.3 Meeting Diverse Needs</a:t>
                      </a:r>
                    </a:p>
                    <a:p>
                      <a:pPr marL="285750" indent="-285750">
                        <a:buFont typeface="Arial" panose="020B0604020202020204" pitchFamily="34" charset="0"/>
                        <a:buChar char="•"/>
                      </a:pPr>
                      <a:endParaRPr lang="en-US" sz="1600" dirty="0"/>
                    </a:p>
                  </a:txBody>
                  <a:tcPr/>
                </a:tc>
                <a:tc>
                  <a:txBody>
                    <a:bodyPr/>
                    <a:lstStyle/>
                    <a:p>
                      <a:pPr marL="285750" indent="-285750">
                        <a:buFont typeface="Arial" panose="020B0604020202020204" pitchFamily="34" charset="0"/>
                        <a:buChar char="•"/>
                      </a:pPr>
                      <a:r>
                        <a:rPr lang="en-US" sz="1600" dirty="0"/>
                        <a:t>1.B.2 Adjustments to Practice</a:t>
                      </a:r>
                    </a:p>
                  </a:txBody>
                  <a:tcPr/>
                </a:tc>
                <a:extLst>
                  <a:ext uri="{0D108BD9-81ED-4DB2-BD59-A6C34878D82A}">
                    <a16:rowId xmlns:a16="http://schemas.microsoft.com/office/drawing/2014/main" val="3813212861"/>
                  </a:ext>
                </a:extLst>
              </a:tr>
              <a:tr h="1027501">
                <a:tc>
                  <a:txBody>
                    <a:bodyPr/>
                    <a:lstStyle/>
                    <a:p>
                      <a:pPr marL="285750" indent="-285750">
                        <a:buFont typeface="Arial" panose="020B0604020202020204" pitchFamily="34" charset="0"/>
                        <a:buChar char="•"/>
                      </a:pPr>
                      <a:r>
                        <a:rPr lang="en-US" sz="1600"/>
                        <a:t>1.A.1 Subject Matter Knowledge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2.A.3 Meeting Diverse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2.E.1 High Expectations</a:t>
                      </a:r>
                    </a:p>
                    <a:p>
                      <a:endParaRPr lang="en-US" sz="1600"/>
                    </a:p>
                  </a:txBody>
                  <a:tcPr/>
                </a:tc>
                <a:tc>
                  <a:txBody>
                    <a:bodyPr/>
                    <a:lstStyle/>
                    <a:p>
                      <a:pPr marL="285750" indent="-285750">
                        <a:buFont typeface="Arial" panose="020B0604020202020204" pitchFamily="34" charset="0"/>
                        <a:buChar char="•"/>
                      </a:pPr>
                      <a:r>
                        <a:rPr lang="en-US" sz="1600"/>
                        <a:t>1.A.1 Subject Matter Knowledge</a:t>
                      </a:r>
                    </a:p>
                    <a:p>
                      <a:pPr marL="285750" indent="-285750">
                        <a:buFont typeface="Arial" panose="020B0604020202020204" pitchFamily="34" charset="0"/>
                        <a:buChar char="•"/>
                      </a:pPr>
                      <a:r>
                        <a:rPr lang="en-US" sz="1600"/>
                        <a:t>1.A.3 Well-Structured Units and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2.B.1 Safe Learning Environment</a:t>
                      </a:r>
                    </a:p>
                    <a:p>
                      <a:endParaRPr lang="en-US" sz="1600"/>
                    </a:p>
                  </a:txBody>
                  <a:tcPr/>
                </a:tc>
                <a:tc>
                  <a:txBody>
                    <a:bodyPr/>
                    <a:lstStyle/>
                    <a:p>
                      <a:pPr marL="285750" indent="-285750">
                        <a:buFont typeface="Arial" panose="020B0604020202020204" pitchFamily="34" charset="0"/>
                        <a:buChar char="•"/>
                      </a:pPr>
                      <a:r>
                        <a:rPr lang="en-US" sz="1600"/>
                        <a:t>1.A.1 Subject Matter Knowledge</a:t>
                      </a:r>
                    </a:p>
                    <a:p>
                      <a:pPr marL="285750" indent="-285750">
                        <a:buFont typeface="Arial" panose="020B0604020202020204" pitchFamily="34" charset="0"/>
                        <a:buChar char="•"/>
                      </a:pPr>
                      <a:r>
                        <a:rPr lang="en-US" sz="1600"/>
                        <a:t>1.A.3 Well-Structured Units and Lessons</a:t>
                      </a:r>
                    </a:p>
                    <a:p>
                      <a:pPr marL="285750" indent="-285750">
                        <a:buFont typeface="Arial" panose="020B0604020202020204" pitchFamily="34" charset="0"/>
                        <a:buChar char="•"/>
                      </a:pPr>
                      <a:r>
                        <a:rPr lang="en-US" sz="1600"/>
                        <a:t>2.E.1 High Expectations</a:t>
                      </a:r>
                    </a:p>
                  </a:txBody>
                  <a:tcPr/>
                </a:tc>
                <a:tc>
                  <a:txBody>
                    <a:bodyPr/>
                    <a:lstStyle/>
                    <a:p>
                      <a:pPr marL="285750" indent="-285750">
                        <a:buFont typeface="Arial" panose="020B0604020202020204" pitchFamily="34" charset="0"/>
                        <a:buChar char="•"/>
                      </a:pPr>
                      <a:r>
                        <a:rPr lang="en-US" sz="1600"/>
                        <a:t>1.B.2 Adjustments to Practice</a:t>
                      </a:r>
                    </a:p>
                    <a:p>
                      <a:endParaRPr lang="en-US" sz="1600" dirty="0"/>
                    </a:p>
                  </a:txBody>
                  <a:tcPr/>
                </a:tc>
                <a:extLst>
                  <a:ext uri="{0D108BD9-81ED-4DB2-BD59-A6C34878D82A}">
                    <a16:rowId xmlns:a16="http://schemas.microsoft.com/office/drawing/2014/main" val="3722356516"/>
                  </a:ext>
                </a:extLst>
              </a:tr>
            </a:tbl>
          </a:graphicData>
        </a:graphic>
      </p:graphicFrame>
      <p:sp>
        <p:nvSpPr>
          <p:cNvPr id="13" name="Rectangle 12">
            <a:extLst>
              <a:ext uri="{FF2B5EF4-FFF2-40B4-BE49-F238E27FC236}">
                <a16:creationId xmlns:a16="http://schemas.microsoft.com/office/drawing/2014/main" id="{67F7A347-E076-D304-6357-3348EB5295CE}"/>
              </a:ext>
              <a:ext uri="{C183D7F6-B498-43B3-948B-1728B52AA6E4}">
                <adec:decorative xmlns:adec="http://schemas.microsoft.com/office/drawing/2017/decorative" val="1"/>
              </a:ext>
            </a:extLst>
          </p:cNvPr>
          <p:cNvSpPr/>
          <p:nvPr/>
        </p:nvSpPr>
        <p:spPr>
          <a:xfrm>
            <a:off x="7351268" y="4309547"/>
            <a:ext cx="2450592" cy="18105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980D91-D552-6313-79C4-BDD5B9D71FA2}"/>
              </a:ext>
              <a:ext uri="{C183D7F6-B498-43B3-948B-1728B52AA6E4}">
                <adec:decorative xmlns:adec="http://schemas.microsoft.com/office/drawing/2017/decorative" val="1"/>
              </a:ext>
            </a:extLst>
          </p:cNvPr>
          <p:cNvSpPr/>
          <p:nvPr/>
        </p:nvSpPr>
        <p:spPr>
          <a:xfrm>
            <a:off x="7351268" y="1713870"/>
            <a:ext cx="2450592" cy="9052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44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8BA71-D399-5458-C149-1C03586CE308}"/>
              </a:ext>
            </a:extLst>
          </p:cNvPr>
          <p:cNvSpPr>
            <a:spLocks noGrp="1"/>
          </p:cNvSpPr>
          <p:nvPr>
            <p:ph type="title"/>
          </p:nvPr>
        </p:nvSpPr>
        <p:spPr/>
        <p:txBody>
          <a:bodyPr/>
          <a:lstStyle/>
          <a:p>
            <a:r>
              <a:rPr lang="en-US"/>
              <a:t>Considerations for Online Platform users</a:t>
            </a:r>
          </a:p>
        </p:txBody>
      </p:sp>
      <p:sp>
        <p:nvSpPr>
          <p:cNvPr id="4" name="Content Placeholder 1">
            <a:extLst>
              <a:ext uri="{FF2B5EF4-FFF2-40B4-BE49-F238E27FC236}">
                <a16:creationId xmlns:a16="http://schemas.microsoft.com/office/drawing/2014/main" id="{86901F72-4AEE-852B-CA5A-359C1DE1AF52}"/>
              </a:ext>
            </a:extLst>
          </p:cNvPr>
          <p:cNvSpPr>
            <a:spLocks noGrp="1"/>
          </p:cNvSpPr>
          <p:nvPr>
            <p:ph idx="1"/>
          </p:nvPr>
        </p:nvSpPr>
        <p:spPr>
          <a:xfrm>
            <a:off x="509016" y="1923026"/>
            <a:ext cx="11173968" cy="4569848"/>
          </a:xfrm>
        </p:spPr>
        <p:txBody>
          <a:bodyPr>
            <a:normAutofit/>
          </a:bodyPr>
          <a:lstStyle/>
          <a:p>
            <a:pPr>
              <a:buFont typeface="Arial"/>
              <a:buChar char="•"/>
            </a:pPr>
            <a:r>
              <a:rPr lang="en-US">
                <a:latin typeface="Segoe UI"/>
                <a:cs typeface="Segoe UI"/>
              </a:rPr>
              <a:t>The Early Literacy Observation Form (in its entirety) is </a:t>
            </a:r>
            <a:r>
              <a:rPr lang="en-US" b="1">
                <a:latin typeface="Segoe UI"/>
                <a:cs typeface="Segoe UI"/>
              </a:rPr>
              <a:t>not</a:t>
            </a:r>
            <a:r>
              <a:rPr lang="en-US">
                <a:latin typeface="Segoe UI"/>
                <a:cs typeface="Segoe UI"/>
              </a:rPr>
              <a:t> directly integrated into the CAP Online Platform</a:t>
            </a:r>
          </a:p>
          <a:p>
            <a:pPr lvl="1">
              <a:buFont typeface="Arial"/>
              <a:buChar char="•"/>
            </a:pPr>
            <a:r>
              <a:rPr lang="en-US">
                <a:latin typeface="Segoe UI"/>
                <a:cs typeface="Segoe UI"/>
              </a:rPr>
              <a:t>The full protocol should be provided to PSs separately to ensure integration of Look Fors into evidence and feedback</a:t>
            </a:r>
          </a:p>
          <a:p>
            <a:pPr>
              <a:buFont typeface="Arial"/>
              <a:buChar char="•"/>
            </a:pPr>
            <a:endParaRPr lang="en-US">
              <a:latin typeface="Segoe UI"/>
              <a:cs typeface="Segoe UI"/>
            </a:endParaRPr>
          </a:p>
          <a:p>
            <a:pPr>
              <a:buFont typeface="Arial"/>
              <a:buChar char="•"/>
            </a:pPr>
            <a:r>
              <a:rPr lang="en-US">
                <a:latin typeface="Segoe UI"/>
                <a:cs typeface="Segoe UI"/>
              </a:rPr>
              <a:t>However, PSs</a:t>
            </a:r>
            <a:r>
              <a:rPr lang="en-US" b="1">
                <a:latin typeface="Segoe UI"/>
                <a:cs typeface="Segoe UI"/>
              </a:rPr>
              <a:t> can</a:t>
            </a:r>
            <a:r>
              <a:rPr lang="en-US">
                <a:latin typeface="Segoe UI"/>
                <a:cs typeface="Segoe UI"/>
              </a:rPr>
              <a:t> complete the observation forms in the Online Platform, with minor adjustments:</a:t>
            </a:r>
          </a:p>
          <a:p>
            <a:pPr lvl="1">
              <a:buFont typeface="Arial"/>
              <a:buChar char="•"/>
            </a:pPr>
            <a:r>
              <a:rPr lang="en-US">
                <a:latin typeface="Segoe UI"/>
                <a:cs typeface="Segoe UI"/>
              </a:rPr>
              <a:t>Use Look Fors to guide observations/feedback</a:t>
            </a:r>
          </a:p>
          <a:p>
            <a:pPr lvl="1">
              <a:buFont typeface="Arial"/>
              <a:buChar char="•"/>
            </a:pPr>
            <a:r>
              <a:rPr lang="en-US">
                <a:latin typeface="Segoe UI"/>
                <a:cs typeface="Segoe UI"/>
              </a:rPr>
              <a:t>Different focus elements for announced observations </a:t>
            </a:r>
            <a:r>
              <a:rPr lang="en-US">
                <a:latin typeface="Segoe UI"/>
                <a:cs typeface="Segoe UI"/>
                <a:sym typeface="Wingdings" panose="05000000000000000000" pitchFamily="2" charset="2"/>
              </a:rPr>
              <a:t> “required” fields will not align with focus elements.</a:t>
            </a:r>
          </a:p>
          <a:p>
            <a:pPr lvl="2">
              <a:buFont typeface="Arial"/>
              <a:buChar char="•"/>
            </a:pPr>
            <a:r>
              <a:rPr lang="en-US"/>
              <a:t>Will need to enter text in all “required” fields for forms to be “complete” in the system</a:t>
            </a:r>
          </a:p>
        </p:txBody>
      </p:sp>
    </p:spTree>
    <p:extLst>
      <p:ext uri="{BB962C8B-B14F-4D97-AF65-F5344CB8AC3E}">
        <p14:creationId xmlns:p14="http://schemas.microsoft.com/office/powerpoint/2010/main" val="362269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Resources and Supports</a:t>
            </a:r>
          </a:p>
        </p:txBody>
      </p:sp>
    </p:spTree>
    <p:extLst>
      <p:ext uri="{BB962C8B-B14F-4D97-AF65-F5344CB8AC3E}">
        <p14:creationId xmlns:p14="http://schemas.microsoft.com/office/powerpoint/2010/main" val="109051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B32174-1F3B-9440-337D-124C586A5683}"/>
              </a:ext>
            </a:extLst>
          </p:cNvPr>
          <p:cNvSpPr>
            <a:spLocks noGrp="1"/>
          </p:cNvSpPr>
          <p:nvPr>
            <p:ph type="title"/>
          </p:nvPr>
        </p:nvSpPr>
        <p:spPr/>
        <p:txBody>
          <a:bodyPr/>
          <a:lstStyle/>
          <a:p>
            <a:r>
              <a:rPr lang="en-US"/>
              <a:t>Mass Literacy Online Overview Course</a:t>
            </a:r>
          </a:p>
        </p:txBody>
      </p:sp>
      <p:sp>
        <p:nvSpPr>
          <p:cNvPr id="2" name="Content Placeholder 1">
            <a:extLst>
              <a:ext uri="{FF2B5EF4-FFF2-40B4-BE49-F238E27FC236}">
                <a16:creationId xmlns:a16="http://schemas.microsoft.com/office/drawing/2014/main" id="{9D99F890-94E9-5958-3BCF-BFAA2859D6FB}"/>
              </a:ext>
            </a:extLst>
          </p:cNvPr>
          <p:cNvSpPr>
            <a:spLocks noGrp="1"/>
          </p:cNvSpPr>
          <p:nvPr>
            <p:ph idx="1"/>
          </p:nvPr>
        </p:nvSpPr>
        <p:spPr>
          <a:xfrm>
            <a:off x="509016" y="1940680"/>
            <a:ext cx="6019800" cy="4552194"/>
          </a:xfrm>
        </p:spPr>
        <p:txBody>
          <a:bodyPr>
            <a:normAutofit/>
          </a:bodyPr>
          <a:lstStyle/>
          <a:p>
            <a:r>
              <a:rPr lang="en-US">
                <a:solidFill>
                  <a:srgbClr val="3A3A3A"/>
                </a:solidFill>
                <a:latin typeface="+mn-lt"/>
              </a:rPr>
              <a:t>C</a:t>
            </a:r>
            <a:r>
              <a:rPr lang="en-US" b="0" i="0">
                <a:solidFill>
                  <a:srgbClr val="3A3A3A"/>
                </a:solidFill>
                <a:effectLst/>
                <a:latin typeface="+mn-lt"/>
              </a:rPr>
              <a:t>ompanion course to the </a:t>
            </a:r>
            <a:r>
              <a:rPr lang="en-US" b="0" i="1">
                <a:solidFill>
                  <a:srgbClr val="3A3A3A"/>
                </a:solidFill>
                <a:effectLst/>
                <a:latin typeface="+mn-lt"/>
              </a:rPr>
              <a:t>Mass Literacy Guide</a:t>
            </a:r>
            <a:r>
              <a:rPr lang="en-US" b="0" i="0">
                <a:solidFill>
                  <a:srgbClr val="3A3A3A"/>
                </a:solidFill>
                <a:effectLst/>
                <a:latin typeface="+mn-lt"/>
              </a:rPr>
              <a:t>, which houses an extensive collection of resources for educators that includes links to articles, videos, literacy websites, and much more</a:t>
            </a:r>
            <a:endParaRPr lang="en-US">
              <a:effectLst/>
              <a:latin typeface="+mn-lt"/>
              <a:ea typeface="Calibri" panose="020F0502020204030204" pitchFamily="34" charset="0"/>
            </a:endParaRPr>
          </a:p>
          <a:p>
            <a:r>
              <a:rPr lang="en-US">
                <a:solidFill>
                  <a:srgbClr val="000000"/>
                </a:solidFill>
                <a:latin typeface="+mn-lt"/>
                <a:ea typeface="Calibri" panose="020F0502020204030204" pitchFamily="34" charset="0"/>
              </a:rPr>
              <a:t>7 modules </a:t>
            </a:r>
          </a:p>
          <a:p>
            <a:r>
              <a:rPr lang="en-US">
                <a:solidFill>
                  <a:srgbClr val="000000"/>
                </a:solidFill>
                <a:effectLst/>
                <a:latin typeface="+mn-lt"/>
                <a:ea typeface="Calibri" panose="020F0502020204030204" pitchFamily="34" charset="0"/>
              </a:rPr>
              <a:t>Participants who complete the course are eligible for 15 PDPs.</a:t>
            </a:r>
            <a:r>
              <a:rPr lang="en-US">
                <a:effectLst/>
                <a:latin typeface="+mn-lt"/>
                <a:ea typeface="Calibri" panose="020F0502020204030204" pitchFamily="34" charset="0"/>
              </a:rPr>
              <a:t> </a:t>
            </a:r>
          </a:p>
          <a:p>
            <a:pPr marL="0" indent="0">
              <a:buNone/>
            </a:pPr>
            <a:endParaRPr lang="en-US"/>
          </a:p>
        </p:txBody>
      </p:sp>
      <p:pic>
        <p:nvPicPr>
          <p:cNvPr id="7" name="Picture 6" descr="Screenshot of the Mass Literacy Online Overview Course">
            <a:extLst>
              <a:ext uri="{FF2B5EF4-FFF2-40B4-BE49-F238E27FC236}">
                <a16:creationId xmlns:a16="http://schemas.microsoft.com/office/drawing/2014/main" id="{27CD0C3F-088B-FD66-6B13-B2531C6B95A0}"/>
              </a:ext>
            </a:extLst>
          </p:cNvPr>
          <p:cNvPicPr>
            <a:picLocks noChangeAspect="1"/>
          </p:cNvPicPr>
          <p:nvPr/>
        </p:nvPicPr>
        <p:blipFill>
          <a:blip r:embed="rId3"/>
          <a:stretch>
            <a:fillRect/>
          </a:stretch>
        </p:blipFill>
        <p:spPr>
          <a:xfrm>
            <a:off x="7062466" y="1940680"/>
            <a:ext cx="4894837" cy="4052559"/>
          </a:xfrm>
          <a:prstGeom prst="rect">
            <a:avLst/>
          </a:prstGeom>
        </p:spPr>
      </p:pic>
    </p:spTree>
    <p:extLst>
      <p:ext uri="{BB962C8B-B14F-4D97-AF65-F5344CB8AC3E}">
        <p14:creationId xmlns:p14="http://schemas.microsoft.com/office/powerpoint/2010/main" val="300468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9DDC7F-2193-F56D-06E3-892524AA3E66}"/>
              </a:ext>
            </a:extLst>
          </p:cNvPr>
          <p:cNvSpPr>
            <a:spLocks noGrp="1"/>
          </p:cNvSpPr>
          <p:nvPr>
            <p:ph type="title"/>
          </p:nvPr>
        </p:nvSpPr>
        <p:spPr/>
        <p:txBody>
          <a:bodyPr>
            <a:normAutofit fontScale="90000"/>
          </a:bodyPr>
          <a:lstStyle/>
          <a:p>
            <a:r>
              <a:rPr lang="en-US"/>
              <a:t>Community of Practice for Program Supervisors</a:t>
            </a:r>
          </a:p>
        </p:txBody>
      </p:sp>
      <p:sp>
        <p:nvSpPr>
          <p:cNvPr id="5" name="TextBox 4">
            <a:extLst>
              <a:ext uri="{FF2B5EF4-FFF2-40B4-BE49-F238E27FC236}">
                <a16:creationId xmlns:a16="http://schemas.microsoft.com/office/drawing/2014/main" id="{85E96846-9898-01F8-44B7-613D05E8B5E9}"/>
              </a:ext>
            </a:extLst>
          </p:cNvPr>
          <p:cNvSpPr txBox="1"/>
          <p:nvPr/>
        </p:nvSpPr>
        <p:spPr>
          <a:xfrm>
            <a:off x="172995" y="1718817"/>
            <a:ext cx="12019005" cy="461665"/>
          </a:xfrm>
          <a:prstGeom prst="rect">
            <a:avLst/>
          </a:prstGeom>
          <a:noFill/>
        </p:spPr>
        <p:txBody>
          <a:bodyPr wrap="square">
            <a:spAutoFit/>
          </a:bodyPr>
          <a:lstStyle/>
          <a:p>
            <a:pPr marL="0" indent="0" algn="l">
              <a:buNone/>
            </a:pPr>
            <a:r>
              <a:rPr lang="en-US" sz="2400" b="1" i="1">
                <a:solidFill>
                  <a:srgbClr val="222222"/>
                </a:solidFill>
                <a:effectLst/>
                <a:latin typeface="-apple-system"/>
              </a:rPr>
              <a:t>For Program Supervisors of Early Childhood, Elementary, and Moderate Disabilities programs</a:t>
            </a:r>
          </a:p>
        </p:txBody>
      </p:sp>
      <p:sp>
        <p:nvSpPr>
          <p:cNvPr id="2" name="Content Placeholder 1">
            <a:extLst>
              <a:ext uri="{FF2B5EF4-FFF2-40B4-BE49-F238E27FC236}">
                <a16:creationId xmlns:a16="http://schemas.microsoft.com/office/drawing/2014/main" id="{297206A4-D0CF-6679-BAD9-B22142110473}"/>
              </a:ext>
            </a:extLst>
          </p:cNvPr>
          <p:cNvSpPr>
            <a:spLocks noGrp="1"/>
          </p:cNvSpPr>
          <p:nvPr>
            <p:ph idx="1"/>
          </p:nvPr>
        </p:nvSpPr>
        <p:spPr>
          <a:xfrm>
            <a:off x="307848" y="2440315"/>
            <a:ext cx="7354824" cy="4052559"/>
          </a:xfrm>
        </p:spPr>
        <p:txBody>
          <a:bodyPr>
            <a:normAutofit/>
          </a:bodyPr>
          <a:lstStyle/>
          <a:p>
            <a:pPr marL="0" indent="0" algn="l">
              <a:buNone/>
            </a:pPr>
            <a:r>
              <a:rPr lang="en-US" b="1" i="0">
                <a:solidFill>
                  <a:srgbClr val="222222"/>
                </a:solidFill>
                <a:effectLst/>
                <a:latin typeface="-apple-system"/>
              </a:rPr>
              <a:t>Goals:</a:t>
            </a:r>
            <a:endParaRPr lang="en-US" b="0" i="0">
              <a:solidFill>
                <a:srgbClr val="222222"/>
              </a:solidFill>
              <a:effectLst/>
              <a:latin typeface="-apple-system"/>
            </a:endParaRPr>
          </a:p>
          <a:p>
            <a:pPr algn="l">
              <a:buFont typeface="Arial" panose="020B0604020202020204" pitchFamily="34" charset="0"/>
              <a:buChar char="•"/>
            </a:pPr>
            <a:r>
              <a:rPr lang="en-US" b="0" i="0">
                <a:solidFill>
                  <a:srgbClr val="212529"/>
                </a:solidFill>
                <a:effectLst/>
                <a:latin typeface="-apple-system"/>
              </a:rPr>
              <a:t>Build understanding of evidence-based early literacy practices aligned to Mass Literacy (by completing the Mass Literacy Online Course and discussing with colleagues)</a:t>
            </a:r>
          </a:p>
          <a:p>
            <a:pPr algn="l">
              <a:buFont typeface="Arial" panose="020B0604020202020204" pitchFamily="34" charset="0"/>
              <a:buChar char="•"/>
            </a:pPr>
            <a:r>
              <a:rPr lang="en-US" b="0" i="0">
                <a:solidFill>
                  <a:srgbClr val="212529"/>
                </a:solidFill>
                <a:effectLst/>
                <a:latin typeface="-apple-system"/>
              </a:rPr>
              <a:t>Strengthen skills in observing and providing high-quality feedback in early literacy</a:t>
            </a:r>
          </a:p>
          <a:p>
            <a:pPr algn="l">
              <a:buFont typeface="Arial" panose="020B0604020202020204" pitchFamily="34" charset="0"/>
              <a:buChar char="•"/>
            </a:pPr>
            <a:r>
              <a:rPr lang="en-US" b="0" i="0">
                <a:solidFill>
                  <a:srgbClr val="212529"/>
                </a:solidFill>
                <a:effectLst/>
                <a:latin typeface="-apple-system"/>
              </a:rPr>
              <a:t>Collaborate with other PS’ across organizations</a:t>
            </a:r>
          </a:p>
        </p:txBody>
      </p:sp>
      <p:pic>
        <p:nvPicPr>
          <p:cNvPr id="6" name="Picture 5">
            <a:extLst>
              <a:ext uri="{FF2B5EF4-FFF2-40B4-BE49-F238E27FC236}">
                <a16:creationId xmlns:a16="http://schemas.microsoft.com/office/drawing/2014/main" id="{8885FDF1-15B7-E164-AE20-0822DF61C5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06753" y="3429000"/>
            <a:ext cx="3447047" cy="1746504"/>
          </a:xfrm>
          <a:prstGeom prst="rect">
            <a:avLst/>
          </a:prstGeom>
        </p:spPr>
      </p:pic>
    </p:spTree>
    <p:extLst>
      <p:ext uri="{BB962C8B-B14F-4D97-AF65-F5344CB8AC3E}">
        <p14:creationId xmlns:p14="http://schemas.microsoft.com/office/powerpoint/2010/main" val="391425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04A5C-A5F7-9629-972A-BF20AB629861}"/>
              </a:ext>
            </a:extLst>
          </p:cNvPr>
          <p:cNvSpPr>
            <a:spLocks noGrp="1"/>
          </p:cNvSpPr>
          <p:nvPr>
            <p:ph type="title"/>
          </p:nvPr>
        </p:nvSpPr>
        <p:spPr/>
        <p:txBody>
          <a:bodyPr/>
          <a:lstStyle/>
          <a:p>
            <a:r>
              <a:rPr lang="en-US"/>
              <a:t>Quick Reference Guide</a:t>
            </a:r>
          </a:p>
        </p:txBody>
      </p:sp>
      <p:sp>
        <p:nvSpPr>
          <p:cNvPr id="2" name="Content Placeholder 1">
            <a:extLst>
              <a:ext uri="{FF2B5EF4-FFF2-40B4-BE49-F238E27FC236}">
                <a16:creationId xmlns:a16="http://schemas.microsoft.com/office/drawing/2014/main" id="{E093A9CF-27F3-F0AF-946C-B2C14B3FAC37}"/>
              </a:ext>
            </a:extLst>
          </p:cNvPr>
          <p:cNvSpPr>
            <a:spLocks noGrp="1"/>
          </p:cNvSpPr>
          <p:nvPr>
            <p:ph idx="1"/>
          </p:nvPr>
        </p:nvSpPr>
        <p:spPr>
          <a:xfrm>
            <a:off x="256309" y="2086984"/>
            <a:ext cx="5160818" cy="4052559"/>
          </a:xfrm>
        </p:spPr>
        <p:txBody>
          <a:bodyPr/>
          <a:lstStyle/>
          <a:p>
            <a:r>
              <a:rPr lang="en-US" dirty="0"/>
              <a:t>2-page overview of Early Literacy Observation Form and its use during CAP</a:t>
            </a:r>
          </a:p>
          <a:p>
            <a:r>
              <a:rPr lang="en-US" dirty="0"/>
              <a:t>FAQs for Program Supervisors</a:t>
            </a:r>
          </a:p>
          <a:p>
            <a:r>
              <a:rPr lang="en-US" dirty="0"/>
              <a:t>Access it here: </a:t>
            </a:r>
            <a:r>
              <a:rPr lang="en-US" dirty="0">
                <a:hlinkClick r:id="rId3"/>
              </a:rPr>
              <a:t>https://www.doe.mass.edu/edprep/resources/qrg.docx</a:t>
            </a:r>
            <a:r>
              <a:rPr lang="en-US" dirty="0"/>
              <a:t> </a:t>
            </a:r>
          </a:p>
        </p:txBody>
      </p:sp>
      <p:pic>
        <p:nvPicPr>
          <p:cNvPr id="5" name="Picture 4" descr="Screenshot of page 1 of the Quick Reference Guide">
            <a:extLst>
              <a:ext uri="{FF2B5EF4-FFF2-40B4-BE49-F238E27FC236}">
                <a16:creationId xmlns:a16="http://schemas.microsoft.com/office/drawing/2014/main" id="{6EFF2346-2F66-D54D-ABEA-250DA45E7BDD}"/>
              </a:ext>
            </a:extLst>
          </p:cNvPr>
          <p:cNvPicPr>
            <a:picLocks noChangeAspect="1"/>
          </p:cNvPicPr>
          <p:nvPr/>
        </p:nvPicPr>
        <p:blipFill>
          <a:blip r:embed="rId4"/>
          <a:stretch>
            <a:fillRect/>
          </a:stretch>
        </p:blipFill>
        <p:spPr>
          <a:xfrm>
            <a:off x="5624901" y="1328184"/>
            <a:ext cx="3650861" cy="4811359"/>
          </a:xfrm>
          <a:prstGeom prst="rect">
            <a:avLst/>
          </a:prstGeom>
          <a:ln>
            <a:noFill/>
          </a:ln>
          <a:effectLst>
            <a:outerShdw blurRad="292100" dist="139700" dir="2700000" algn="tl" rotWithShape="0">
              <a:srgbClr val="333333">
                <a:alpha val="65000"/>
              </a:srgbClr>
            </a:outerShdw>
          </a:effectLst>
        </p:spPr>
      </p:pic>
      <p:pic>
        <p:nvPicPr>
          <p:cNvPr id="6" name="Picture 5" descr="Screenshot of page 2 of the Quick Reference Guide">
            <a:extLst>
              <a:ext uri="{FF2B5EF4-FFF2-40B4-BE49-F238E27FC236}">
                <a16:creationId xmlns:a16="http://schemas.microsoft.com/office/drawing/2014/main" id="{BD6F6953-8099-FC76-5594-1DA4CCDAB344}"/>
              </a:ext>
            </a:extLst>
          </p:cNvPr>
          <p:cNvPicPr>
            <a:picLocks noChangeAspect="1"/>
          </p:cNvPicPr>
          <p:nvPr/>
        </p:nvPicPr>
        <p:blipFill>
          <a:blip r:embed="rId5"/>
          <a:stretch>
            <a:fillRect/>
          </a:stretch>
        </p:blipFill>
        <p:spPr>
          <a:xfrm>
            <a:off x="8488496" y="2282278"/>
            <a:ext cx="3703504" cy="4366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012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p:txBody>
          <a:bodyPr vert="horz" lIns="91440" tIns="45720" rIns="91440" bIns="45720" rtlCol="0" anchor="t">
            <a:normAutofit lnSpcReduction="10000"/>
          </a:bodyPr>
          <a:lstStyle/>
          <a:p>
            <a:pPr>
              <a:spcAft>
                <a:spcPts val="1200"/>
              </a:spcAft>
            </a:pPr>
            <a:r>
              <a:rPr lang="en-US" dirty="0">
                <a:latin typeface="Arial"/>
                <a:cs typeface="Arial"/>
              </a:rPr>
              <a:t>Background and context</a:t>
            </a:r>
          </a:p>
          <a:p>
            <a:pPr lvl="1">
              <a:spcAft>
                <a:spcPts val="1200"/>
              </a:spcAft>
            </a:pPr>
            <a:r>
              <a:rPr lang="en-US" dirty="0">
                <a:latin typeface="Arial"/>
                <a:cs typeface="Arial"/>
              </a:rPr>
              <a:t>Early Literacy in Educator Preparation</a:t>
            </a:r>
          </a:p>
          <a:p>
            <a:pPr lvl="1">
              <a:spcAft>
                <a:spcPts val="1200"/>
              </a:spcAft>
            </a:pPr>
            <a:r>
              <a:rPr lang="en-US" dirty="0">
                <a:latin typeface="Arial"/>
                <a:cs typeface="Arial"/>
              </a:rPr>
              <a:t>Purpose of the Early Literacy Observation Form</a:t>
            </a:r>
          </a:p>
          <a:p>
            <a:pPr lvl="1">
              <a:spcAft>
                <a:spcPts val="1200"/>
              </a:spcAft>
            </a:pPr>
            <a:r>
              <a:rPr lang="en-US" dirty="0">
                <a:latin typeface="Arial"/>
                <a:cs typeface="Arial"/>
              </a:rPr>
              <a:t>Development and implementation timeline</a:t>
            </a:r>
          </a:p>
          <a:p>
            <a:pPr>
              <a:spcAft>
                <a:spcPts val="1200"/>
              </a:spcAft>
            </a:pPr>
            <a:r>
              <a:rPr lang="en-US" dirty="0">
                <a:latin typeface="Arial"/>
                <a:cs typeface="Arial"/>
              </a:rPr>
              <a:t>Early Literacy Observation Form Content and Structure</a:t>
            </a:r>
          </a:p>
          <a:p>
            <a:pPr>
              <a:spcAft>
                <a:spcPts val="1200"/>
              </a:spcAft>
            </a:pPr>
            <a:r>
              <a:rPr lang="en-US" dirty="0">
                <a:latin typeface="Arial"/>
                <a:cs typeface="Arial"/>
              </a:rPr>
              <a:t>Implementation in CAP</a:t>
            </a:r>
          </a:p>
          <a:p>
            <a:pPr>
              <a:spcAft>
                <a:spcPts val="1200"/>
              </a:spcAft>
            </a:pPr>
            <a:r>
              <a:rPr lang="en-US" dirty="0">
                <a:latin typeface="Arial"/>
                <a:cs typeface="Arial"/>
              </a:rPr>
              <a:t>Resources and supports</a:t>
            </a:r>
          </a:p>
        </p:txBody>
      </p:sp>
    </p:spTree>
    <p:extLst>
      <p:ext uri="{BB962C8B-B14F-4D97-AF65-F5344CB8AC3E}">
        <p14:creationId xmlns:p14="http://schemas.microsoft.com/office/powerpoint/2010/main" val="407222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77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D495C1A-39A9-AB91-828C-422BF85483D2}"/>
              </a:ext>
            </a:extLst>
          </p:cNvPr>
          <p:cNvSpPr>
            <a:spLocks noGrp="1"/>
          </p:cNvSpPr>
          <p:nvPr>
            <p:ph type="title" idx="4294967295"/>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Q&amp;A</a:t>
            </a:r>
          </a:p>
        </p:txBody>
      </p:sp>
      <p:pic>
        <p:nvPicPr>
          <p:cNvPr id="4" name="Picture 3" descr="Questions?">
            <a:extLst>
              <a:ext uri="{FF2B5EF4-FFF2-40B4-BE49-F238E27FC236}">
                <a16:creationId xmlns:a16="http://schemas.microsoft.com/office/drawing/2014/main" id="{04446388-9568-0D0A-FD42-FC1E684230BE}"/>
              </a:ext>
            </a:extLst>
          </p:cNvPr>
          <p:cNvPicPr>
            <a:picLocks noChangeAspect="1"/>
          </p:cNvPicPr>
          <p:nvPr/>
        </p:nvPicPr>
        <p:blipFill>
          <a:blip r:embed="rId3"/>
          <a:stretch>
            <a:fillRect/>
          </a:stretch>
        </p:blipFill>
        <p:spPr>
          <a:xfrm>
            <a:off x="4032514" y="1562833"/>
            <a:ext cx="7188199" cy="3732334"/>
          </a:xfrm>
          <a:prstGeom prst="rect">
            <a:avLst/>
          </a:prstGeom>
        </p:spPr>
      </p:pic>
    </p:spTree>
    <p:extLst>
      <p:ext uri="{BB962C8B-B14F-4D97-AF65-F5344CB8AC3E}">
        <p14:creationId xmlns:p14="http://schemas.microsoft.com/office/powerpoint/2010/main" val="2823110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A7F0-04D4-A6FC-49D4-8DA7C5B1DDFE}"/>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F75E47EE-6DAB-35DB-69AC-937B29D3886C}"/>
              </a:ext>
            </a:extLst>
          </p:cNvPr>
          <p:cNvSpPr>
            <a:spLocks noGrp="1"/>
          </p:cNvSpPr>
          <p:nvPr>
            <p:ph idx="1"/>
          </p:nvPr>
        </p:nvSpPr>
        <p:spPr/>
        <p:txBody>
          <a:bodyPr>
            <a:normAutofit lnSpcReduction="10000"/>
          </a:bodyPr>
          <a:lstStyle/>
          <a:p>
            <a:pPr>
              <a:spcAft>
                <a:spcPts val="1200"/>
              </a:spcAft>
            </a:pPr>
            <a:r>
              <a:rPr lang="en-US" dirty="0">
                <a:hlinkClick r:id="rId2"/>
              </a:rPr>
              <a:t>Early Literacy Observation Form</a:t>
            </a:r>
            <a:endParaRPr lang="en-US" dirty="0"/>
          </a:p>
          <a:p>
            <a:pPr>
              <a:spcAft>
                <a:spcPts val="1200"/>
              </a:spcAft>
            </a:pPr>
            <a:r>
              <a:rPr lang="en-US" dirty="0">
                <a:hlinkClick r:id="rId3"/>
              </a:rPr>
              <a:t>Quick Reference Guide: Early Literacy Observation Form and CAP</a:t>
            </a:r>
            <a:endParaRPr lang="en-US" dirty="0"/>
          </a:p>
          <a:p>
            <a:pPr>
              <a:spcAft>
                <a:spcPts val="1200"/>
              </a:spcAft>
            </a:pPr>
            <a:r>
              <a:rPr lang="en-US" dirty="0">
                <a:hlinkClick r:id="rId4"/>
              </a:rPr>
              <a:t>Registration Form for CoP</a:t>
            </a:r>
            <a:endParaRPr lang="en-US" dirty="0"/>
          </a:p>
          <a:p>
            <a:pPr>
              <a:spcAft>
                <a:spcPts val="1200"/>
              </a:spcAft>
            </a:pPr>
            <a:r>
              <a:rPr lang="en-US" dirty="0">
                <a:hlinkClick r:id="rId5"/>
              </a:rPr>
              <a:t>Early Literacy in Educator Preparation Initiative</a:t>
            </a:r>
            <a:endParaRPr lang="en-US" dirty="0"/>
          </a:p>
          <a:p>
            <a:pPr>
              <a:spcAft>
                <a:spcPts val="1200"/>
              </a:spcAft>
            </a:pPr>
            <a:r>
              <a:rPr lang="en-US" dirty="0">
                <a:hlinkClick r:id="rId6"/>
              </a:rPr>
              <a:t>Mass Literacy Guide</a:t>
            </a:r>
            <a:endParaRPr lang="en-US" dirty="0"/>
          </a:p>
          <a:p>
            <a:pPr>
              <a:spcAft>
                <a:spcPts val="1200"/>
              </a:spcAft>
            </a:pPr>
            <a:r>
              <a:rPr lang="en-US" dirty="0">
                <a:hlinkClick r:id="rId7"/>
              </a:rPr>
              <a:t>Mass Literacy Online Course</a:t>
            </a:r>
            <a:endParaRPr lang="en-US" dirty="0"/>
          </a:p>
        </p:txBody>
      </p:sp>
    </p:spTree>
    <p:extLst>
      <p:ext uri="{BB962C8B-B14F-4D97-AF65-F5344CB8AC3E}">
        <p14:creationId xmlns:p14="http://schemas.microsoft.com/office/powerpoint/2010/main" val="174463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E466-AF1F-5A22-93A6-763DBE4B63B3}"/>
              </a:ext>
            </a:extLst>
          </p:cNvPr>
          <p:cNvSpPr>
            <a:spLocks noGrp="1"/>
          </p:cNvSpPr>
          <p:nvPr>
            <p:ph type="title"/>
          </p:nvPr>
        </p:nvSpPr>
        <p:spPr/>
        <p:txBody>
          <a:bodyPr/>
          <a:lstStyle/>
          <a:p>
            <a:r>
              <a:rPr lang="en-US"/>
              <a:t>Thank you!</a:t>
            </a:r>
          </a:p>
        </p:txBody>
      </p:sp>
      <p:sp>
        <p:nvSpPr>
          <p:cNvPr id="5" name="Content Placeholder 4">
            <a:extLst>
              <a:ext uri="{FF2B5EF4-FFF2-40B4-BE49-F238E27FC236}">
                <a16:creationId xmlns:a16="http://schemas.microsoft.com/office/drawing/2014/main" id="{4359EDEC-06B4-E575-5A42-F456D188538D}"/>
              </a:ext>
            </a:extLst>
          </p:cNvPr>
          <p:cNvSpPr>
            <a:spLocks noGrp="1"/>
          </p:cNvSpPr>
          <p:nvPr>
            <p:ph sz="half" idx="1"/>
          </p:nvPr>
        </p:nvSpPr>
        <p:spPr>
          <a:xfrm>
            <a:off x="838200" y="2119257"/>
            <a:ext cx="5181600" cy="1794376"/>
          </a:xfrm>
        </p:spPr>
        <p:txBody>
          <a:bodyPr/>
          <a:lstStyle/>
          <a:p>
            <a:pPr marL="0" indent="0">
              <a:buNone/>
            </a:pPr>
            <a:r>
              <a:rPr lang="en-US"/>
              <a:t>Shannon Clancy</a:t>
            </a:r>
          </a:p>
          <a:p>
            <a:pPr marL="0" indent="0">
              <a:buNone/>
            </a:pPr>
            <a:r>
              <a:rPr lang="en-US" sz="2400"/>
              <a:t>Educator Effectiveness Coordinator</a:t>
            </a:r>
          </a:p>
          <a:p>
            <a:pPr marL="0" indent="0">
              <a:buNone/>
            </a:pPr>
            <a:r>
              <a:rPr lang="en-US" sz="2400"/>
              <a:t>Shannon.Clancy@mass.gov</a:t>
            </a:r>
          </a:p>
        </p:txBody>
      </p:sp>
      <p:sp>
        <p:nvSpPr>
          <p:cNvPr id="6" name="Content Placeholder 5">
            <a:extLst>
              <a:ext uri="{FF2B5EF4-FFF2-40B4-BE49-F238E27FC236}">
                <a16:creationId xmlns:a16="http://schemas.microsoft.com/office/drawing/2014/main" id="{9297B7F1-39B5-527D-1516-E57B217A873B}"/>
              </a:ext>
            </a:extLst>
          </p:cNvPr>
          <p:cNvSpPr>
            <a:spLocks noGrp="1"/>
          </p:cNvSpPr>
          <p:nvPr>
            <p:ph sz="half" idx="2"/>
          </p:nvPr>
        </p:nvSpPr>
        <p:spPr>
          <a:xfrm>
            <a:off x="6172200" y="2119257"/>
            <a:ext cx="5181600" cy="1611496"/>
          </a:xfrm>
        </p:spPr>
        <p:txBody>
          <a:bodyPr/>
          <a:lstStyle/>
          <a:p>
            <a:pPr marL="0" indent="0">
              <a:buNone/>
            </a:pPr>
            <a:r>
              <a:rPr lang="en-US"/>
              <a:t>Siobhan Allen</a:t>
            </a:r>
          </a:p>
          <a:p>
            <a:pPr marL="0" indent="0">
              <a:buNone/>
            </a:pPr>
            <a:r>
              <a:rPr lang="en-US" sz="2400"/>
              <a:t>Educator Effectiveness Specialist</a:t>
            </a:r>
          </a:p>
          <a:p>
            <a:pPr marL="0" indent="0">
              <a:buNone/>
            </a:pPr>
            <a:r>
              <a:rPr lang="en-US" sz="2400"/>
              <a:t>Siobhan.M.Allen@mass.gov</a:t>
            </a:r>
          </a:p>
        </p:txBody>
      </p:sp>
      <p:sp>
        <p:nvSpPr>
          <p:cNvPr id="7" name="TextBox 6">
            <a:extLst>
              <a:ext uri="{FF2B5EF4-FFF2-40B4-BE49-F238E27FC236}">
                <a16:creationId xmlns:a16="http://schemas.microsoft.com/office/drawing/2014/main" id="{4B6FDD85-D324-B17E-1269-BB828EA05B07}"/>
              </a:ext>
            </a:extLst>
          </p:cNvPr>
          <p:cNvSpPr txBox="1"/>
          <p:nvPr/>
        </p:nvSpPr>
        <p:spPr>
          <a:xfrm>
            <a:off x="1130808" y="4990672"/>
            <a:ext cx="10222992" cy="523220"/>
          </a:xfrm>
          <a:prstGeom prst="rect">
            <a:avLst/>
          </a:prstGeom>
          <a:noFill/>
        </p:spPr>
        <p:txBody>
          <a:bodyPr wrap="square" rtlCol="0">
            <a:spAutoFit/>
          </a:bodyPr>
          <a:lstStyle/>
          <a:p>
            <a:r>
              <a:rPr lang="en-US" sz="2800">
                <a:hlinkClick r:id="rId2"/>
              </a:rPr>
              <a:t>https://www.doe.mass.edu/edprep/resources/early-literacy.html</a:t>
            </a:r>
            <a:r>
              <a:rPr lang="en-US" sz="2800"/>
              <a:t> </a:t>
            </a:r>
          </a:p>
        </p:txBody>
      </p:sp>
    </p:spTree>
    <p:extLst>
      <p:ext uri="{BB962C8B-B14F-4D97-AF65-F5344CB8AC3E}">
        <p14:creationId xmlns:p14="http://schemas.microsoft.com/office/powerpoint/2010/main" val="329678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lstStyle/>
          <a:p>
            <a:r>
              <a:rPr lang="en-US">
                <a:latin typeface="Arial"/>
                <a:cs typeface="Arial"/>
              </a:rPr>
              <a:t>Background and context</a:t>
            </a:r>
            <a:endParaRPr lang="en-US"/>
          </a:p>
        </p:txBody>
      </p:sp>
    </p:spTree>
    <p:extLst>
      <p:ext uri="{BB962C8B-B14F-4D97-AF65-F5344CB8AC3E}">
        <p14:creationId xmlns:p14="http://schemas.microsoft.com/office/powerpoint/2010/main" val="334463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487C42-C725-48D2-8DEB-2A862726A637}"/>
              </a:ext>
            </a:extLst>
          </p:cNvPr>
          <p:cNvSpPr>
            <a:spLocks noGrp="1"/>
          </p:cNvSpPr>
          <p:nvPr>
            <p:ph type="title"/>
          </p:nvPr>
        </p:nvSpPr>
        <p:spPr/>
        <p:txBody>
          <a:bodyPr>
            <a:normAutofit fontScale="90000"/>
          </a:bodyPr>
          <a:lstStyle/>
          <a:p>
            <a:r>
              <a:rPr lang="en-US">
                <a:latin typeface="Quattrocento Sans"/>
                <a:cs typeface="Arial"/>
              </a:rPr>
              <a:t>Ensuring Educators are Prepared in Evidence-Based Early Literacy Instruction</a:t>
            </a:r>
          </a:p>
        </p:txBody>
      </p:sp>
      <p:sp>
        <p:nvSpPr>
          <p:cNvPr id="5" name="Content Placeholder 4">
            <a:extLst>
              <a:ext uri="{FF2B5EF4-FFF2-40B4-BE49-F238E27FC236}">
                <a16:creationId xmlns:a16="http://schemas.microsoft.com/office/drawing/2014/main" id="{ABB6D8B9-46D9-461B-B5CF-7AE14446B1C1}"/>
              </a:ext>
            </a:extLst>
          </p:cNvPr>
          <p:cNvSpPr>
            <a:spLocks noGrp="1"/>
          </p:cNvSpPr>
          <p:nvPr>
            <p:ph idx="1"/>
          </p:nvPr>
        </p:nvSpPr>
        <p:spPr>
          <a:xfrm>
            <a:off x="838200" y="2188396"/>
            <a:ext cx="10515600" cy="3951147"/>
          </a:xfrm>
        </p:spPr>
        <p:txBody>
          <a:bodyPr vert="horz" lIns="91440" tIns="45720" rIns="91440" bIns="45720" rtlCol="0" anchor="t">
            <a:normAutofit/>
          </a:bodyPr>
          <a:lstStyle/>
          <a:p>
            <a:pPr marL="0" indent="0" algn="ctr">
              <a:lnSpc>
                <a:spcPct val="110000"/>
              </a:lnSpc>
              <a:buNone/>
            </a:pPr>
            <a:r>
              <a:rPr lang="en-US" sz="2200" b="0">
                <a:solidFill>
                  <a:srgbClr val="002060"/>
                </a:solidFill>
                <a:effectLst/>
                <a:latin typeface="Quattrocento Sans"/>
                <a:cs typeface="Arial"/>
              </a:rPr>
              <a:t>By SY2024-2025, all Early Childhood, Elementary, and Moderate Disabilities teacher candidates in Massachusetts will be prepared, through coursework and opportunities for practice and high-quality feedback, in evidence-based early literacy as outlined in the Mass Literacy Guide.</a:t>
            </a:r>
            <a:endParaRPr lang="en-US" sz="2200">
              <a:solidFill>
                <a:srgbClr val="002060"/>
              </a:solidFill>
              <a:latin typeface="Quattrocento Sans"/>
              <a:cs typeface="Arial"/>
            </a:endParaRPr>
          </a:p>
        </p:txBody>
      </p:sp>
      <p:graphicFrame>
        <p:nvGraphicFramePr>
          <p:cNvPr id="7" name="Diagram 6" descr="Diagram showing key components of the early literacy in educator preparation initiative, which includes updating the Foundations of Reading MTEL 2021, Program Expectations and Formative Reviews 2022-2024, the Classroom Observation and Feedback Protocol 2023, and Formal Reviews in 2024. Underlying these initiatives are the new program approval requirements for early literacy licensure programs.">
            <a:extLst>
              <a:ext uri="{FF2B5EF4-FFF2-40B4-BE49-F238E27FC236}">
                <a16:creationId xmlns:a16="http://schemas.microsoft.com/office/drawing/2014/main" id="{93C08F46-1E7B-457D-B2CC-F5BCAF9B8A75}"/>
              </a:ext>
            </a:extLst>
          </p:cNvPr>
          <p:cNvGraphicFramePr/>
          <p:nvPr>
            <p:extLst>
              <p:ext uri="{D42A27DB-BD31-4B8C-83A1-F6EECF244321}">
                <p14:modId xmlns:p14="http://schemas.microsoft.com/office/powerpoint/2010/main" val="3433541149"/>
              </p:ext>
            </p:extLst>
          </p:nvPr>
        </p:nvGraphicFramePr>
        <p:xfrm>
          <a:off x="1663505" y="3417608"/>
          <a:ext cx="9551342" cy="3440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DB4F7F4-43EE-E91C-9F1E-F1EE8EA24D50}"/>
              </a:ext>
            </a:extLst>
          </p:cNvPr>
          <p:cNvSpPr txBox="1"/>
          <p:nvPr/>
        </p:nvSpPr>
        <p:spPr>
          <a:xfrm>
            <a:off x="2604523" y="5601661"/>
            <a:ext cx="6982953" cy="338554"/>
          </a:xfrm>
          <a:prstGeom prst="rect">
            <a:avLst/>
          </a:prstGeom>
          <a:solidFill>
            <a:srgbClr val="EED595"/>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a:solidFill>
                  <a:srgbClr val="3E518B"/>
                </a:solidFill>
                <a:latin typeface="Quattrocento Sans" panose="020B0502050000020003" pitchFamily="34" charset="0"/>
              </a:rPr>
              <a:t>New Program Approval Requirements for Early Literacy  Licensure Programs</a:t>
            </a:r>
          </a:p>
        </p:txBody>
      </p:sp>
    </p:spTree>
    <p:extLst>
      <p:ext uri="{BB962C8B-B14F-4D97-AF65-F5344CB8AC3E}">
        <p14:creationId xmlns:p14="http://schemas.microsoft.com/office/powerpoint/2010/main" val="246272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487C42-C725-48D2-8DEB-2A862726A637}"/>
              </a:ext>
            </a:extLst>
          </p:cNvPr>
          <p:cNvSpPr>
            <a:spLocks noGrp="1"/>
          </p:cNvSpPr>
          <p:nvPr>
            <p:ph type="title"/>
          </p:nvPr>
        </p:nvSpPr>
        <p:spPr>
          <a:xfrm>
            <a:off x="838200" y="365126"/>
            <a:ext cx="11201400" cy="1042852"/>
          </a:xfrm>
        </p:spPr>
        <p:txBody>
          <a:bodyPr>
            <a:noAutofit/>
          </a:bodyPr>
          <a:lstStyle/>
          <a:p>
            <a:r>
              <a:rPr lang="en-US">
                <a:latin typeface="Quattrocento Sans" panose="020B0502050000020003" pitchFamily="34" charset="0"/>
                <a:cs typeface="Calibri" panose="020F0502020204030204" pitchFamily="34" charset="0"/>
              </a:rPr>
              <a:t>Focus Areas of Mass Literacy Initiative</a:t>
            </a:r>
          </a:p>
        </p:txBody>
      </p:sp>
      <p:sp>
        <p:nvSpPr>
          <p:cNvPr id="5" name="Rectangle: Rounded Corners 4">
            <a:extLst>
              <a:ext uri="{FF2B5EF4-FFF2-40B4-BE49-F238E27FC236}">
                <a16:creationId xmlns:a16="http://schemas.microsoft.com/office/drawing/2014/main" id="{7E8EE6BD-3ECF-7E19-2199-A94810D92B2F}"/>
              </a:ext>
            </a:extLst>
          </p:cNvPr>
          <p:cNvSpPr/>
          <p:nvPr/>
        </p:nvSpPr>
        <p:spPr>
          <a:xfrm>
            <a:off x="334619" y="2291303"/>
            <a:ext cx="5303520" cy="4023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r>
              <a:rPr lang="en-US" sz="2800" b="1" kern="1200">
                <a:solidFill>
                  <a:schemeClr val="bg1"/>
                </a:solidFill>
                <a:latin typeface="Quattrocento Sans" panose="020B0502050000020003" pitchFamily="34" charset="0"/>
                <a:cs typeface="Arial" panose="020B0604020202020204" pitchFamily="34" charset="0"/>
              </a:rPr>
              <a:t>Mass Literacy Vision</a:t>
            </a:r>
          </a:p>
          <a:p>
            <a:pPr algn="ctr">
              <a:lnSpc>
                <a:spcPct val="90000"/>
              </a:lnSpc>
              <a:spcBef>
                <a:spcPts val="1000"/>
              </a:spcBef>
            </a:pPr>
            <a:r>
              <a:rPr lang="en-US" sz="2300" kern="1200">
                <a:solidFill>
                  <a:schemeClr val="bg1"/>
                </a:solidFill>
                <a:latin typeface="Quattrocento Sans" panose="020B0502050000020003" pitchFamily="34" charset="0"/>
                <a:cs typeface="Arial" panose="020B0604020202020204" pitchFamily="34" charset="0"/>
              </a:rPr>
              <a:t>Every student in Massachusetts will develop the language comprehension, fluent word reading, and writing skills needed </a:t>
            </a:r>
            <a:r>
              <a:rPr lang="en-US" sz="2300" b="1" kern="1200">
                <a:solidFill>
                  <a:schemeClr val="bg1"/>
                </a:solidFill>
                <a:latin typeface="Quattrocento Sans" panose="020B0502050000020003" pitchFamily="34" charset="0"/>
                <a:cs typeface="Arial" panose="020B0604020202020204" pitchFamily="34" charset="0"/>
              </a:rPr>
              <a:t>by the end of grade 1</a:t>
            </a:r>
            <a:r>
              <a:rPr lang="en-US" sz="2300" kern="1200">
                <a:solidFill>
                  <a:schemeClr val="bg1"/>
                </a:solidFill>
                <a:latin typeface="Quattrocento Sans" panose="020B0502050000020003" pitchFamily="34" charset="0"/>
                <a:cs typeface="Arial" panose="020B0604020202020204" pitchFamily="34" charset="0"/>
              </a:rPr>
              <a:t>, and will continue to increase literacy proficiency </a:t>
            </a:r>
            <a:r>
              <a:rPr lang="en-US" sz="2300" b="1" kern="1200">
                <a:solidFill>
                  <a:schemeClr val="bg1"/>
                </a:solidFill>
                <a:latin typeface="Quattrocento Sans" panose="020B0502050000020003" pitchFamily="34" charset="0"/>
                <a:cs typeface="Arial" panose="020B0604020202020204" pitchFamily="34" charset="0"/>
              </a:rPr>
              <a:t>through the end of grade 3</a:t>
            </a:r>
            <a:r>
              <a:rPr lang="en-US" sz="2300" kern="1200">
                <a:solidFill>
                  <a:schemeClr val="bg1"/>
                </a:solidFill>
                <a:latin typeface="Quattrocento Sans" panose="020B0502050000020003" pitchFamily="34" charset="0"/>
                <a:cs typeface="Arial" panose="020B0604020202020204" pitchFamily="34" charset="0"/>
              </a:rPr>
              <a:t>. Students will have affirming and enriching experiences with literacy</a:t>
            </a:r>
            <a:r>
              <a:rPr lang="en-US" sz="2300" kern="1200">
                <a:solidFill>
                  <a:schemeClr val="bg1"/>
                </a:solidFill>
                <a:latin typeface="+mj-lt"/>
                <a:ea typeface="+mn-ea"/>
                <a:cs typeface="Arial" panose="020B0604020202020204" pitchFamily="34" charset="0"/>
              </a:rPr>
              <a:t>. </a:t>
            </a:r>
          </a:p>
        </p:txBody>
      </p:sp>
      <p:graphicFrame>
        <p:nvGraphicFramePr>
          <p:cNvPr id="4" name="Content Placeholder 3" descr="Pillars of the Mass Literacy Initiative include Guidance, Resources, and Information; High Quality Instructional Materials; Professional Learning; Funding; and Educator Preparation.">
            <a:extLst>
              <a:ext uri="{FF2B5EF4-FFF2-40B4-BE49-F238E27FC236}">
                <a16:creationId xmlns:a16="http://schemas.microsoft.com/office/drawing/2014/main" id="{8F797227-01A0-4C82-84BA-24283BBBB48B}"/>
              </a:ext>
            </a:extLst>
          </p:cNvPr>
          <p:cNvGraphicFramePr>
            <a:graphicFrameLocks noGrp="1"/>
          </p:cNvGraphicFramePr>
          <p:nvPr>
            <p:ph idx="1"/>
            <p:extLst>
              <p:ext uri="{D42A27DB-BD31-4B8C-83A1-F6EECF244321}">
                <p14:modId xmlns:p14="http://schemas.microsoft.com/office/powerpoint/2010/main" val="3606092143"/>
              </p:ext>
            </p:extLst>
          </p:nvPr>
        </p:nvGraphicFramePr>
        <p:xfrm>
          <a:off x="4108175" y="2717622"/>
          <a:ext cx="8666922" cy="3166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6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A40E8-2421-6D17-94D2-9FD5307FD585}"/>
              </a:ext>
            </a:extLst>
          </p:cNvPr>
          <p:cNvSpPr>
            <a:spLocks noGrp="1"/>
          </p:cNvSpPr>
          <p:nvPr>
            <p:ph type="title"/>
          </p:nvPr>
        </p:nvSpPr>
        <p:spPr>
          <a:xfrm>
            <a:off x="838200" y="-1093686"/>
            <a:ext cx="10515600" cy="1093686"/>
          </a:xfrm>
        </p:spPr>
        <p:txBody>
          <a:bodyPr vert="horz" lIns="91440" tIns="45720" rIns="91440" bIns="45720" rtlCol="0" anchor="b">
            <a:normAutofit fontScale="90000"/>
          </a:bodyPr>
          <a:lstStyle/>
          <a:p>
            <a:r>
              <a:rPr lang="en-US" dirty="0"/>
              <a:t>Purpose of the Early </a:t>
            </a:r>
            <a:r>
              <a:rPr lang="en-US"/>
              <a:t>Literacy Observation Form</a:t>
            </a:r>
            <a:endParaRPr lang="en-US" dirty="0"/>
          </a:p>
        </p:txBody>
      </p:sp>
      <p:graphicFrame>
        <p:nvGraphicFramePr>
          <p:cNvPr id="6" name="Diagram 5" descr="Diagram showing key components of the early literacy in educator preparation initiative, which includes updating the Foundations of Reading MTEL 2021, Program Expectations and Formative Reviews 2022-2024, the Classroom Observation and Feedback Protocol 2023, and Formal Reviews in 2024. Underlying these initiatives are the new program approval requirements for early literacy licensure programs.">
            <a:extLst>
              <a:ext uri="{FF2B5EF4-FFF2-40B4-BE49-F238E27FC236}">
                <a16:creationId xmlns:a16="http://schemas.microsoft.com/office/drawing/2014/main" id="{04A220BB-7BB2-3251-524D-1D225F4BB69E}"/>
              </a:ext>
            </a:extLst>
          </p:cNvPr>
          <p:cNvGraphicFramePr/>
          <p:nvPr>
            <p:extLst>
              <p:ext uri="{D42A27DB-BD31-4B8C-83A1-F6EECF244321}">
                <p14:modId xmlns:p14="http://schemas.microsoft.com/office/powerpoint/2010/main" val="3401297321"/>
              </p:ext>
            </p:extLst>
          </p:nvPr>
        </p:nvGraphicFramePr>
        <p:xfrm>
          <a:off x="2332593" y="326680"/>
          <a:ext cx="7971645" cy="255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E803FDD-6BA9-4DA0-8E5D-36C5FF445FE7}"/>
              </a:ext>
            </a:extLst>
          </p:cNvPr>
          <p:cNvSpPr txBox="1"/>
          <p:nvPr/>
        </p:nvSpPr>
        <p:spPr>
          <a:xfrm>
            <a:off x="1278614" y="2614837"/>
            <a:ext cx="9287838" cy="2769989"/>
          </a:xfrm>
          <a:prstGeom prst="rect">
            <a:avLst/>
          </a:prstGeom>
          <a:noFill/>
        </p:spPr>
        <p:txBody>
          <a:bodyPr wrap="square" lIns="91440" tIns="45720" rIns="91440" bIns="45720" anchor="t">
            <a:spAutoFit/>
          </a:bodyPr>
          <a:lstStyle/>
          <a:p>
            <a:pPr marL="800100" lvl="1" indent="-342900" algn="l" rtl="0">
              <a:lnSpc>
                <a:spcPct val="100000"/>
              </a:lnSpc>
              <a:spcBef>
                <a:spcPts val="1800"/>
              </a:spcBef>
              <a:spcAft>
                <a:spcPts val="0"/>
              </a:spcAft>
              <a:buSzPts val="2400"/>
              <a:buFont typeface="Arial" panose="020B0604020202020204" pitchFamily="34" charset="0"/>
              <a:buChar char="•"/>
            </a:pPr>
            <a:r>
              <a:rPr lang="en-US" sz="2400" dirty="0">
                <a:solidFill>
                  <a:srgbClr val="000000"/>
                </a:solidFill>
                <a:latin typeface="Quattrocento Sans"/>
                <a:ea typeface="Quattrocento Sans"/>
                <a:cs typeface="Quattrocento Sans"/>
                <a:sym typeface="Quattrocento Sans"/>
              </a:rPr>
              <a:t>Ensuring that teacher candidates have opportunity to </a:t>
            </a:r>
            <a:r>
              <a:rPr lang="en-US" sz="2400" b="1" dirty="0">
                <a:solidFill>
                  <a:srgbClr val="000000"/>
                </a:solidFill>
                <a:latin typeface="Quattrocento Sans"/>
                <a:ea typeface="Quattrocento Sans"/>
                <a:cs typeface="Quattrocento Sans"/>
                <a:sym typeface="Quattrocento Sans"/>
              </a:rPr>
              <a:t>demonstrate their knowledge and skills </a:t>
            </a:r>
            <a:r>
              <a:rPr lang="en-US" sz="2400" dirty="0">
                <a:solidFill>
                  <a:srgbClr val="000000"/>
                </a:solidFill>
                <a:latin typeface="Quattrocento Sans"/>
                <a:ea typeface="Quattrocento Sans"/>
                <a:cs typeface="Quattrocento Sans"/>
                <a:sym typeface="Quattrocento Sans"/>
              </a:rPr>
              <a:t>in evidence-based early literacy during field-based placements</a:t>
            </a:r>
          </a:p>
          <a:p>
            <a:pPr marL="800100" lvl="1" indent="-342900" algn="l" rtl="0">
              <a:lnSpc>
                <a:spcPct val="100000"/>
              </a:lnSpc>
              <a:spcBef>
                <a:spcPts val="1800"/>
              </a:spcBef>
              <a:spcAft>
                <a:spcPts val="0"/>
              </a:spcAft>
              <a:buSzPts val="2400"/>
              <a:buFont typeface="Arial" panose="020B0604020202020204" pitchFamily="34" charset="0"/>
              <a:buChar char="•"/>
            </a:pPr>
            <a:r>
              <a:rPr lang="en-US" sz="2400" dirty="0">
                <a:solidFill>
                  <a:srgbClr val="000000"/>
                </a:solidFill>
                <a:latin typeface="Quattrocento Sans"/>
                <a:ea typeface="Quattrocento Sans"/>
                <a:cs typeface="Quattrocento Sans"/>
                <a:sym typeface="Quattrocento Sans"/>
              </a:rPr>
              <a:t>Providing candidates with </a:t>
            </a:r>
            <a:r>
              <a:rPr lang="en-US" sz="2400" b="1" dirty="0">
                <a:solidFill>
                  <a:srgbClr val="000000"/>
                </a:solidFill>
                <a:latin typeface="Quattrocento Sans"/>
                <a:ea typeface="Quattrocento Sans"/>
                <a:cs typeface="Quattrocento Sans"/>
                <a:sym typeface="Quattrocento Sans"/>
              </a:rPr>
              <a:t>high-quality feedback</a:t>
            </a:r>
            <a:r>
              <a:rPr lang="en-US" sz="2400" dirty="0">
                <a:solidFill>
                  <a:srgbClr val="000000"/>
                </a:solidFill>
                <a:latin typeface="Quattrocento Sans"/>
                <a:ea typeface="Quattrocento Sans"/>
                <a:cs typeface="Quattrocento Sans"/>
                <a:sym typeface="Quattrocento Sans"/>
              </a:rPr>
              <a:t> to support them in being fully ready as early literacy teachers</a:t>
            </a:r>
            <a:endParaRPr lang="en-US" sz="3600" dirty="0">
              <a:sym typeface="Quattrocento Sans"/>
            </a:endParaRPr>
          </a:p>
          <a:p>
            <a:pPr marL="800100" lvl="1" indent="-342900" algn="l" rtl="0">
              <a:lnSpc>
                <a:spcPct val="100000"/>
              </a:lnSpc>
              <a:spcBef>
                <a:spcPts val="1800"/>
              </a:spcBef>
              <a:spcAft>
                <a:spcPts val="0"/>
              </a:spcAft>
              <a:buSzPts val="2400"/>
              <a:buFont typeface="Arial" panose="020B0604020202020204" pitchFamily="34" charset="0"/>
              <a:buChar char="•"/>
            </a:pPr>
            <a:r>
              <a:rPr lang="en-US" sz="2400" dirty="0">
                <a:solidFill>
                  <a:srgbClr val="000000"/>
                </a:solidFill>
                <a:latin typeface="Quattrocento Sans"/>
                <a:ea typeface="Quattrocento Sans"/>
                <a:cs typeface="Quattrocento Sans"/>
                <a:sym typeface="Quattrocento Sans"/>
              </a:rPr>
              <a:t>Supporting SO’s data-driven </a:t>
            </a:r>
            <a:r>
              <a:rPr lang="en-US" sz="2400" b="1" dirty="0">
                <a:solidFill>
                  <a:srgbClr val="000000"/>
                </a:solidFill>
                <a:latin typeface="Quattrocento Sans"/>
                <a:ea typeface="Quattrocento Sans"/>
                <a:cs typeface="Quattrocento Sans"/>
                <a:sym typeface="Quattrocento Sans"/>
              </a:rPr>
              <a:t>continuous improvement</a:t>
            </a:r>
            <a:endParaRPr lang="en-US" sz="3600" b="1" dirty="0"/>
          </a:p>
        </p:txBody>
      </p:sp>
      <p:sp>
        <p:nvSpPr>
          <p:cNvPr id="2" name="Rectangle 1">
            <a:extLst>
              <a:ext uri="{FF2B5EF4-FFF2-40B4-BE49-F238E27FC236}">
                <a16:creationId xmlns:a16="http://schemas.microsoft.com/office/drawing/2014/main" id="{A26643FB-7D7B-4DE8-A9E0-FAC0EBD815E9}"/>
              </a:ext>
              <a:ext uri="{C183D7F6-B498-43B3-948B-1728B52AA6E4}">
                <adec:decorative xmlns:adec="http://schemas.microsoft.com/office/drawing/2017/decorative" val="1"/>
              </a:ext>
            </a:extLst>
          </p:cNvPr>
          <p:cNvSpPr/>
          <p:nvPr/>
        </p:nvSpPr>
        <p:spPr>
          <a:xfrm>
            <a:off x="1452081" y="2466424"/>
            <a:ext cx="9287838" cy="3409346"/>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AA3C5E4-E783-9BA6-55C8-84C89C769607}"/>
              </a:ext>
              <a:ext uri="{C183D7F6-B498-43B3-948B-1728B52AA6E4}">
                <adec:decorative xmlns:adec="http://schemas.microsoft.com/office/drawing/2017/decorative" val="1"/>
              </a:ext>
            </a:extLst>
          </p:cNvPr>
          <p:cNvSpPr/>
          <p:nvPr/>
        </p:nvSpPr>
        <p:spPr>
          <a:xfrm>
            <a:off x="6318416" y="1057662"/>
            <a:ext cx="1708079" cy="1089212"/>
          </a:xfrm>
          <a:prstGeom prst="roundRect">
            <a:avLst/>
          </a:prstGeom>
          <a:noFill/>
          <a:ln>
            <a:solidFill>
              <a:srgbClr val="F7C7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latin typeface="Quattrocento Sans" panose="020B0502050000020003" pitchFamily="34" charset="0"/>
            </a:endParaRPr>
          </a:p>
        </p:txBody>
      </p:sp>
    </p:spTree>
    <p:extLst>
      <p:ext uri="{BB962C8B-B14F-4D97-AF65-F5344CB8AC3E}">
        <p14:creationId xmlns:p14="http://schemas.microsoft.com/office/powerpoint/2010/main" val="172115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66583-594C-0941-4136-399927D115B4}"/>
              </a:ext>
              <a:ext uri="{C183D7F6-B498-43B3-948B-1728B52AA6E4}">
                <adec:decorative xmlns:adec="http://schemas.microsoft.com/office/drawing/2017/decorative" val="1"/>
              </a:ext>
            </a:extLst>
          </p:cNvPr>
          <p:cNvSpPr/>
          <p:nvPr/>
        </p:nvSpPr>
        <p:spPr>
          <a:xfrm>
            <a:off x="7333488" y="1407978"/>
            <a:ext cx="2496311" cy="54186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Development &amp; Implementation Timeline</a:t>
            </a:r>
          </a:p>
        </p:txBody>
      </p:sp>
      <p:graphicFrame>
        <p:nvGraphicFramePr>
          <p:cNvPr id="24" name="Diagram 23" descr="Development and implementation timeline. 2020-21: Development with Early Lit Ed Prep Network. 2021-22: Pilot and refinement of the tool. 2022-23: Observation form available as a resource. 2023-24: Partial statewide implementation. 2024-25 Full Statewide implementation.">
            <a:extLst>
              <a:ext uri="{FF2B5EF4-FFF2-40B4-BE49-F238E27FC236}">
                <a16:creationId xmlns:a16="http://schemas.microsoft.com/office/drawing/2014/main" id="{DB6BA4AB-DF2F-AF0E-5A33-7A21AD32B868}"/>
              </a:ext>
            </a:extLst>
          </p:cNvPr>
          <p:cNvGraphicFramePr/>
          <p:nvPr>
            <p:extLst>
              <p:ext uri="{D42A27DB-BD31-4B8C-83A1-F6EECF244321}">
                <p14:modId xmlns:p14="http://schemas.microsoft.com/office/powerpoint/2010/main" val="4079791575"/>
              </p:ext>
            </p:extLst>
          </p:nvPr>
        </p:nvGraphicFramePr>
        <p:xfrm>
          <a:off x="0" y="2284483"/>
          <a:ext cx="119911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A785D285-338C-779D-B020-97129FCAC2C3}"/>
              </a:ext>
            </a:extLst>
          </p:cNvPr>
          <p:cNvSpPr/>
          <p:nvPr/>
        </p:nvSpPr>
        <p:spPr>
          <a:xfrm>
            <a:off x="9829799" y="1692876"/>
            <a:ext cx="2244438" cy="852616"/>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New Program Approval Expectations in place</a:t>
            </a:r>
          </a:p>
        </p:txBody>
      </p:sp>
    </p:spTree>
    <p:extLst>
      <p:ext uri="{BB962C8B-B14F-4D97-AF65-F5344CB8AC3E}">
        <p14:creationId xmlns:p14="http://schemas.microsoft.com/office/powerpoint/2010/main" val="176689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fontScale="90000"/>
          </a:bodyPr>
          <a:lstStyle/>
          <a:p>
            <a:r>
              <a:rPr lang="en-US" dirty="0"/>
              <a:t>Overview of the </a:t>
            </a:r>
            <a:br>
              <a:rPr lang="en-US" dirty="0"/>
            </a:br>
            <a:r>
              <a:rPr lang="en-US" dirty="0"/>
              <a:t>Early Literacy Observation Form</a:t>
            </a:r>
          </a:p>
        </p:txBody>
      </p:sp>
    </p:spTree>
    <p:extLst>
      <p:ext uri="{BB962C8B-B14F-4D97-AF65-F5344CB8AC3E}">
        <p14:creationId xmlns:p14="http://schemas.microsoft.com/office/powerpoint/2010/main" val="408647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57D3EC-32DC-5E98-3DDD-03F1513694C8}"/>
              </a:ext>
            </a:extLst>
          </p:cNvPr>
          <p:cNvSpPr>
            <a:spLocks noGrp="1"/>
          </p:cNvSpPr>
          <p:nvPr>
            <p:ph type="title"/>
          </p:nvPr>
        </p:nvSpPr>
        <p:spPr/>
        <p:txBody>
          <a:bodyPr>
            <a:normAutofit fontScale="90000"/>
          </a:bodyPr>
          <a:lstStyle/>
          <a:p>
            <a:r>
              <a:rPr lang="en-US" dirty="0"/>
              <a:t>What is the Early Literacy Observation Form?</a:t>
            </a:r>
          </a:p>
        </p:txBody>
      </p:sp>
      <p:sp>
        <p:nvSpPr>
          <p:cNvPr id="11" name="Content Placeholder 10">
            <a:extLst>
              <a:ext uri="{FF2B5EF4-FFF2-40B4-BE49-F238E27FC236}">
                <a16:creationId xmlns:a16="http://schemas.microsoft.com/office/drawing/2014/main" id="{759221BA-D7F4-7676-2B8A-30CD3F9F50C3}"/>
              </a:ext>
            </a:extLst>
          </p:cNvPr>
          <p:cNvSpPr>
            <a:spLocks noGrp="1"/>
          </p:cNvSpPr>
          <p:nvPr>
            <p:ph idx="1"/>
          </p:nvPr>
        </p:nvSpPr>
        <p:spPr>
          <a:xfrm>
            <a:off x="276934" y="1734393"/>
            <a:ext cx="11244506" cy="4052559"/>
          </a:xfrm>
        </p:spPr>
        <p:txBody>
          <a:bodyPr>
            <a:normAutofit/>
          </a:bodyPr>
          <a:lstStyle/>
          <a:p>
            <a:r>
              <a:rPr lang="en-US"/>
              <a:t>Comprehensive of a full core literacy block</a:t>
            </a:r>
          </a:p>
          <a:p>
            <a:r>
              <a:rPr lang="en-US"/>
              <a:t>Evidence-based, culturally and linguistically sustaining practices</a:t>
            </a:r>
          </a:p>
          <a:p>
            <a:r>
              <a:rPr lang="en-US"/>
              <a:t>Direct links to resources and guidance from Mass Literacy</a:t>
            </a:r>
          </a:p>
        </p:txBody>
      </p:sp>
      <p:sp>
        <p:nvSpPr>
          <p:cNvPr id="16" name="Rectangle: Rounded Corners 15">
            <a:extLst>
              <a:ext uri="{FF2B5EF4-FFF2-40B4-BE49-F238E27FC236}">
                <a16:creationId xmlns:a16="http://schemas.microsoft.com/office/drawing/2014/main" id="{C4AB812B-4234-8ACA-D7E7-FD8F1046A738}"/>
              </a:ext>
            </a:extLst>
          </p:cNvPr>
          <p:cNvSpPr/>
          <p:nvPr/>
        </p:nvSpPr>
        <p:spPr>
          <a:xfrm>
            <a:off x="1225296" y="3255264"/>
            <a:ext cx="9400032" cy="3074728"/>
          </a:xfrm>
          <a:prstGeom prst="round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en-US" sz="2000" dirty="0"/>
              <a:t>Culturally and Linguistically Sustaining Practices</a:t>
            </a:r>
            <a:endParaRPr lang="en-US" dirty="0"/>
          </a:p>
        </p:txBody>
      </p:sp>
      <p:pic>
        <p:nvPicPr>
          <p:cNvPr id="5" name="Picture 4" descr="Diagram showing the components of a core literacy block (foundational skills, engaging with complex text, and writing) with oral language woven throughout.">
            <a:extLst>
              <a:ext uri="{FF2B5EF4-FFF2-40B4-BE49-F238E27FC236}">
                <a16:creationId xmlns:a16="http://schemas.microsoft.com/office/drawing/2014/main" id="{D2575D78-649C-F5D4-38B1-3813F5056521}"/>
              </a:ext>
            </a:extLst>
          </p:cNvPr>
          <p:cNvPicPr>
            <a:picLocks noChangeAspect="1"/>
          </p:cNvPicPr>
          <p:nvPr/>
        </p:nvPicPr>
        <p:blipFill>
          <a:blip r:embed="rId3"/>
          <a:stretch>
            <a:fillRect/>
          </a:stretch>
        </p:blipFill>
        <p:spPr>
          <a:xfrm>
            <a:off x="1924253" y="3514752"/>
            <a:ext cx="8002117" cy="2305372"/>
          </a:xfrm>
          <a:prstGeom prst="rect">
            <a:avLst/>
          </a:prstGeom>
        </p:spPr>
      </p:pic>
      <p:sp>
        <p:nvSpPr>
          <p:cNvPr id="7" name="TextBox 6">
            <a:extLst>
              <a:ext uri="{FF2B5EF4-FFF2-40B4-BE49-F238E27FC236}">
                <a16:creationId xmlns:a16="http://schemas.microsoft.com/office/drawing/2014/main" id="{29A4519D-86D1-15DD-F3B8-1C579A142FC7}"/>
              </a:ext>
            </a:extLst>
          </p:cNvPr>
          <p:cNvSpPr txBox="1"/>
          <p:nvPr/>
        </p:nvSpPr>
        <p:spPr>
          <a:xfrm>
            <a:off x="965782" y="6396335"/>
            <a:ext cx="11244506" cy="461665"/>
          </a:xfrm>
          <a:prstGeom prst="rect">
            <a:avLst/>
          </a:prstGeom>
          <a:solidFill>
            <a:schemeClr val="bg1"/>
          </a:solidFill>
        </p:spPr>
        <p:txBody>
          <a:bodyPr wrap="square">
            <a:spAutoFit/>
          </a:bodyPr>
          <a:lstStyle/>
          <a:p>
            <a:r>
              <a:rPr lang="en-US" sz="2400" dirty="0">
                <a:hlinkClick r:id="rId4"/>
              </a:rPr>
              <a:t>https://www.doe.mass.edu/edprep/resources/early-literacy-observation.html</a:t>
            </a:r>
            <a:r>
              <a:rPr lang="en-US" sz="2400" dirty="0"/>
              <a:t> </a:t>
            </a:r>
          </a:p>
        </p:txBody>
      </p:sp>
    </p:spTree>
    <p:extLst>
      <p:ext uri="{BB962C8B-B14F-4D97-AF65-F5344CB8AC3E}">
        <p14:creationId xmlns:p14="http://schemas.microsoft.com/office/powerpoint/2010/main" val="3567395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5" ma:contentTypeDescription="Create a new document." ma:contentTypeScope="" ma:versionID="1709bd00a18d76b6c87928706a1dccfa">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b0e0e9b989a08f34f28b247372c68c7a"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9bc02a0-1bd8-43ac-9b2b-ec81f331de42">
      <UserInfo>
        <DisplayName>Backup, Exchange (DOE)</DisplayName>
        <AccountId>18</AccountId>
        <AccountType/>
      </UserInfo>
      <UserInfo>
        <DisplayName>SharingLinks.2dae03fa-9c99-4d2d-bf02-356c248637fa.OrganizationEdit.4afeda9a-d5bc-4046-b310-323593a9929a</DisplayName>
        <AccountId>1477</AccountId>
        <AccountType/>
      </UserInfo>
      <UserInfo>
        <DisplayName>Abbott, Claire (DESE)</DisplayName>
        <AccountId>19</AccountId>
        <AccountType/>
      </UserInfo>
      <UserInfo>
        <DisplayName>Allen, Siobhan M. (DESE)</DisplayName>
        <AccountId>52</AccountId>
        <AccountType/>
      </UserInfo>
    </SharedWithUsers>
    <TaxCatchAll xmlns="09bc02a0-1bd8-43ac-9b2b-ec81f331de42" xsi:nil="true"/>
    <lcf76f155ced4ddcb4097134ff3c332f xmlns="3beec907-3983-4d0d-9c11-a26ecbded5c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2CBE7-81AD-461B-9BF6-AE95AD7B0EC3}">
  <ds:schemaRefs>
    <ds:schemaRef ds:uri="09bc02a0-1bd8-43ac-9b2b-ec81f331de42"/>
    <ds:schemaRef ds:uri="3beec907-3983-4d0d-9c11-a26ecbded5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3beec907-3983-4d0d-9c11-a26ecbded5c3"/>
    <ds:schemaRef ds:uri="http://www.w3.org/XML/1998/namespac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dcmitype/"/>
    <ds:schemaRef ds:uri="09bc02a0-1bd8-43ac-9b2b-ec81f331de42"/>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TotalTime>
  <Words>3154</Words>
  <Application>Microsoft Office PowerPoint</Application>
  <PresentationFormat>Widescreen</PresentationFormat>
  <Paragraphs>242</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-apple-system</vt:lpstr>
      <vt:lpstr>Arial</vt:lpstr>
      <vt:lpstr>Calibri</vt:lpstr>
      <vt:lpstr>Calibri Light</vt:lpstr>
      <vt:lpstr>Quattrocento Sans</vt:lpstr>
      <vt:lpstr>Segoe UI</vt:lpstr>
      <vt:lpstr>Office Theme</vt:lpstr>
      <vt:lpstr>Early Literacy Observation Form</vt:lpstr>
      <vt:lpstr>Agenda</vt:lpstr>
      <vt:lpstr>Background and context</vt:lpstr>
      <vt:lpstr>Ensuring Educators are Prepared in Evidence-Based Early Literacy Instruction</vt:lpstr>
      <vt:lpstr>Focus Areas of Mass Literacy Initiative</vt:lpstr>
      <vt:lpstr>Purpose of the Early Literacy Observation Form</vt:lpstr>
      <vt:lpstr>Development &amp; Implementation Timeline</vt:lpstr>
      <vt:lpstr>Overview of the  Early Literacy Observation Form</vt:lpstr>
      <vt:lpstr>What is the Early Literacy Observation Form?</vt:lpstr>
      <vt:lpstr>Look Fors</vt:lpstr>
      <vt:lpstr>Observation Form Template</vt:lpstr>
      <vt:lpstr>Overview of Implementation in CAP</vt:lpstr>
      <vt:lpstr>2023-24 Partial Implementation</vt:lpstr>
      <vt:lpstr>Implementation in CAP</vt:lpstr>
      <vt:lpstr>Considerations for Online Platform users</vt:lpstr>
      <vt:lpstr>Resources and Supports</vt:lpstr>
      <vt:lpstr>Mass Literacy Online Overview Course</vt:lpstr>
      <vt:lpstr>Community of Practice for Program Supervisors</vt:lpstr>
      <vt:lpstr>Quick Reference Guide</vt:lpstr>
      <vt:lpstr>Q&amp;A</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Literacy Observation Form Webinar - Aug 2023</dc:title>
  <dc:creator>DESE</dc:creator>
  <cp:lastModifiedBy>Zou, Dong (EOE)</cp:lastModifiedBy>
  <cp:revision>5</cp:revision>
  <dcterms:created xsi:type="dcterms:W3CDTF">2022-10-11T20:32:22Z</dcterms:created>
  <dcterms:modified xsi:type="dcterms:W3CDTF">2023-09-07T20:55:30Z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7 2023 12:00AM</vt:lpwstr>
  </property>
</Properties>
</file>