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
  </p:notesMasterIdLst>
  <p:sldIdLst>
    <p:sldId id="277" r:id="rId6"/>
    <p:sldId id="284" r:id="rId7"/>
    <p:sldId id="286" r:id="rId8"/>
    <p:sldId id="287" r:id="rId9"/>
    <p:sldId id="288" r:id="rId10"/>
    <p:sldId id="289" r:id="rId11"/>
    <p:sldId id="292" r:id="rId12"/>
    <p:sldId id="291" r:id="rId13"/>
    <p:sldId id="294" r:id="rId14"/>
    <p:sldId id="293" r:id="rId15"/>
    <p:sldId id="285" r:id="rId16"/>
    <p:sldId id="283" r:id="rId1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8" autoAdjust="0"/>
    <p:restoredTop sz="86392" autoAdjust="0"/>
  </p:normalViewPr>
  <p:slideViewPr>
    <p:cSldViewPr snapToGrid="0">
      <p:cViewPr varScale="1">
        <p:scale>
          <a:sx n="81" d="100"/>
          <a:sy n="81" d="100"/>
        </p:scale>
        <p:origin x="108" y="3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AADE58B-A831-4A6D-BA4C-AFEDF86ED843}" type="datetimeFigureOut">
              <a:rPr lang="en-US" smtClean="0"/>
              <a:t>11/19/2021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3E63E6B-98AA-4C5C-BBFA-15AE64C2C25A}" type="slidenum">
              <a:rPr lang="en-US" smtClean="0"/>
              <a:t>‹#›</a:t>
            </a:fld>
            <a:endParaRPr lang="en-US"/>
          </a:p>
        </p:txBody>
      </p:sp>
    </p:spTree>
    <p:extLst>
      <p:ext uri="{BB962C8B-B14F-4D97-AF65-F5344CB8AC3E}">
        <p14:creationId xmlns:p14="http://schemas.microsoft.com/office/powerpoint/2010/main" val="176615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3E6B-98AA-4C5C-BBFA-15AE64C2C25A}" type="slidenum">
              <a:rPr lang="en-US" smtClean="0"/>
              <a:t>1</a:t>
            </a:fld>
            <a:endParaRPr lang="en-US"/>
          </a:p>
        </p:txBody>
      </p:sp>
    </p:spTree>
    <p:extLst>
      <p:ext uri="{BB962C8B-B14F-4D97-AF65-F5344CB8AC3E}">
        <p14:creationId xmlns:p14="http://schemas.microsoft.com/office/powerpoint/2010/main" val="365551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3E6B-98AA-4C5C-BBFA-15AE64C2C25A}" type="slidenum">
              <a:rPr lang="en-US" smtClean="0"/>
              <a:t>10</a:t>
            </a:fld>
            <a:endParaRPr lang="en-US"/>
          </a:p>
        </p:txBody>
      </p:sp>
    </p:spTree>
    <p:extLst>
      <p:ext uri="{BB962C8B-B14F-4D97-AF65-F5344CB8AC3E}">
        <p14:creationId xmlns:p14="http://schemas.microsoft.com/office/powerpoint/2010/main" val="89955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3E6B-98AA-4C5C-BBFA-15AE64C2C25A}" type="slidenum">
              <a:rPr lang="en-US" smtClean="0"/>
              <a:t>11</a:t>
            </a:fld>
            <a:endParaRPr lang="en-US"/>
          </a:p>
        </p:txBody>
      </p:sp>
    </p:spTree>
    <p:extLst>
      <p:ext uri="{BB962C8B-B14F-4D97-AF65-F5344CB8AC3E}">
        <p14:creationId xmlns:p14="http://schemas.microsoft.com/office/powerpoint/2010/main" val="98334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3E6B-98AA-4C5C-BBFA-15AE64C2C25A}" type="slidenum">
              <a:rPr lang="en-US" smtClean="0"/>
              <a:t>12</a:t>
            </a:fld>
            <a:endParaRPr lang="en-US"/>
          </a:p>
        </p:txBody>
      </p:sp>
    </p:spTree>
    <p:extLst>
      <p:ext uri="{BB962C8B-B14F-4D97-AF65-F5344CB8AC3E}">
        <p14:creationId xmlns:p14="http://schemas.microsoft.com/office/powerpoint/2010/main" val="15241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3E6B-98AA-4C5C-BBFA-15AE64C2C25A}" type="slidenum">
              <a:rPr lang="en-US" smtClean="0"/>
              <a:t>2</a:t>
            </a:fld>
            <a:endParaRPr lang="en-US"/>
          </a:p>
        </p:txBody>
      </p:sp>
    </p:spTree>
    <p:extLst>
      <p:ext uri="{BB962C8B-B14F-4D97-AF65-F5344CB8AC3E}">
        <p14:creationId xmlns:p14="http://schemas.microsoft.com/office/powerpoint/2010/main" val="103327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3E6B-98AA-4C5C-BBFA-15AE64C2C25A}" type="slidenum">
              <a:rPr lang="en-US" smtClean="0"/>
              <a:t>3</a:t>
            </a:fld>
            <a:endParaRPr lang="en-US"/>
          </a:p>
        </p:txBody>
      </p:sp>
    </p:spTree>
    <p:extLst>
      <p:ext uri="{BB962C8B-B14F-4D97-AF65-F5344CB8AC3E}">
        <p14:creationId xmlns:p14="http://schemas.microsoft.com/office/powerpoint/2010/main" val="255210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portal login screen- you can click Edwin analytics to get to new version. Legacy version will be available until July 1. </a:t>
            </a:r>
          </a:p>
          <a:p>
            <a:endParaRPr lang="en-US" dirty="0"/>
          </a:p>
          <a:p>
            <a:r>
              <a:rPr lang="en-US" dirty="0"/>
              <a:t>During June, the remaining reports will become available. This includes some of the finance and postsecondary success reports, some of the student and enrollment indicator reports (suspension,. Attendance, special education students) </a:t>
            </a:r>
          </a:p>
        </p:txBody>
      </p:sp>
      <p:sp>
        <p:nvSpPr>
          <p:cNvPr id="4" name="Slide Number Placeholder 3"/>
          <p:cNvSpPr>
            <a:spLocks noGrp="1"/>
          </p:cNvSpPr>
          <p:nvPr>
            <p:ph type="sldNum" sz="quarter" idx="5"/>
          </p:nvPr>
        </p:nvSpPr>
        <p:spPr/>
        <p:txBody>
          <a:bodyPr/>
          <a:lstStyle/>
          <a:p>
            <a:fld id="{53E63E6B-98AA-4C5C-BBFA-15AE64C2C25A}" type="slidenum">
              <a:rPr lang="en-US" smtClean="0"/>
              <a:t>4</a:t>
            </a:fld>
            <a:endParaRPr lang="en-US"/>
          </a:p>
        </p:txBody>
      </p:sp>
    </p:spTree>
    <p:extLst>
      <p:ext uri="{BB962C8B-B14F-4D97-AF65-F5344CB8AC3E}">
        <p14:creationId xmlns:p14="http://schemas.microsoft.com/office/powerpoint/2010/main" val="102587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HOME – for other applications. Also hit Browse to return to the Home (click on Edwin Analytics to get back to Edwin home page)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Tiles: default view is tiles. If you prefer, you can click tiles in the top right and change it to list view. This can help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do not have recently run reports anymore, but can add your favorite reports to populate in your favorites section. Will show you how to add those a little bit.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Reports are grouped by folder (and sub folder) . The folders mirror the folder system from before. You can also use the search bar in top right corner. At the moment it can only search by words in the report name (we are adding the “tags” that we have in legacy Edwin) . </a:t>
            </a:r>
          </a:p>
          <a:p>
            <a:pPr marL="171450" indent="-171450">
              <a:buFont typeface="Arial" panose="020B0604020202020204" pitchFamily="34" charset="0"/>
              <a:buChar char="•"/>
            </a:pPr>
            <a:r>
              <a:rPr lang="en-US" dirty="0"/>
              <a:t>You can time out – so if your session has been dormant for a while, may get an error message. If you do get an error message- my tip is click on the browser address bar. That will take you back to the security portal login page for you to reenter  your credentials if you need to. </a:t>
            </a:r>
          </a:p>
          <a:p>
            <a:pPr marL="171450" indent="-171450">
              <a:buFont typeface="Arial" panose="020B0604020202020204" pitchFamily="34" charset="0"/>
              <a:buChar char="•"/>
            </a:pPr>
            <a:r>
              <a:rPr lang="en-US" dirty="0"/>
              <a:t>And if you have to return to the security portal to get a different application, go to your username in the top right corner. Select logout. </a:t>
            </a:r>
          </a:p>
        </p:txBody>
      </p:sp>
      <p:sp>
        <p:nvSpPr>
          <p:cNvPr id="4" name="Slide Number Placeholder 3"/>
          <p:cNvSpPr>
            <a:spLocks noGrp="1"/>
          </p:cNvSpPr>
          <p:nvPr>
            <p:ph type="sldNum" sz="quarter" idx="5"/>
          </p:nvPr>
        </p:nvSpPr>
        <p:spPr/>
        <p:txBody>
          <a:bodyPr/>
          <a:lstStyle/>
          <a:p>
            <a:fld id="{53E63E6B-98AA-4C5C-BBFA-15AE64C2C25A}" type="slidenum">
              <a:rPr lang="en-US" smtClean="0"/>
              <a:t>5</a:t>
            </a:fld>
            <a:endParaRPr lang="en-US"/>
          </a:p>
        </p:txBody>
      </p:sp>
    </p:spTree>
    <p:extLst>
      <p:ext uri="{BB962C8B-B14F-4D97-AF65-F5344CB8AC3E}">
        <p14:creationId xmlns:p14="http://schemas.microsoft.com/office/powerpoint/2010/main" val="87385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example of clicking thru folders and subfolders to (Item analysis)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see a number of reports are “District and School”  So-  for example this IT301 report you essentially merged </a:t>
            </a:r>
            <a:r>
              <a:rPr lang="en-US" dirty="0" err="1"/>
              <a:t>theold</a:t>
            </a:r>
            <a:r>
              <a:rPr lang="en-US" dirty="0"/>
              <a:t>  IT301 (district level) and old IT401 (school level) report. Can run it for either school (s) or district level.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3E63E6B-98AA-4C5C-BBFA-15AE64C2C25A}" type="slidenum">
              <a:rPr lang="en-US" smtClean="0"/>
              <a:t>6</a:t>
            </a:fld>
            <a:endParaRPr lang="en-US"/>
          </a:p>
        </p:txBody>
      </p:sp>
    </p:spTree>
    <p:extLst>
      <p:ext uri="{BB962C8B-B14F-4D97-AF65-F5344CB8AC3E}">
        <p14:creationId xmlns:p14="http://schemas.microsoft.com/office/powerpoint/2010/main" val="134818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When you open a report, you now will be taken to the report with prompts at the top of the page (this was the case for many Assess. In most cases, this means when you click on report, it will open populated with data. You can then adjust the filters to rerun the report based on your needs. </a:t>
            </a: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Some student level reports do not automatically open with data populating the report section (will show you move later) .   </a:t>
            </a: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To run an aggregate report at the district level, select all schools in district. This is typically the default. You can select one school to run the report at the school level. </a:t>
            </a: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Filters are single or multi-select. Multi-select filters have carrot outside of the box. Single select have  carrot inside the box. By default, all multi-select filters are set to “select all”.   This report only has single select options. </a:t>
            </a: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When you change any filter selections, hit “view report” button to the right of the prompts to rerun the report.  (demo selecting one school– hit run report. Oops- let me check my prompts– change the grade. Suppression option depends on how you plan to share the data. If </a:t>
            </a:r>
            <a:r>
              <a:rPr lang="en-US" sz="1200" dirty="0" err="1">
                <a:effectLst/>
                <a:latin typeface="Calibri" panose="020F0502020204030204" pitchFamily="34" charset="0"/>
                <a:ea typeface="Calibri" panose="020F0502020204030204" pitchFamily="34" charset="0"/>
                <a:cs typeface="Arial" panose="020B0604020202020204" pitchFamily="34" charset="0"/>
              </a:rPr>
              <a:t>unsupressed</a:t>
            </a:r>
            <a:r>
              <a:rPr lang="en-US" sz="1200" dirty="0">
                <a:effectLst/>
                <a:latin typeface="Calibri" panose="020F0502020204030204" pitchFamily="34" charset="0"/>
                <a:ea typeface="Calibri" panose="020F0502020204030204" pitchFamily="34" charset="0"/>
                <a:cs typeface="Arial" panose="020B0604020202020204" pitchFamily="34" charset="0"/>
              </a:rPr>
              <a:t>, you can only share with folks who have access to student level data) </a:t>
            </a: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This report has sorting function turned on.   Some reports have additional information available if your scroll over an </a:t>
            </a:r>
            <a:r>
              <a:rPr lang="en-US" sz="1200" dirty="0" err="1">
                <a:effectLst/>
                <a:latin typeface="Calibri" panose="020F0502020204030204" pitchFamily="34" charset="0"/>
                <a:ea typeface="Calibri" panose="020F0502020204030204" pitchFamily="34" charset="0"/>
                <a:cs typeface="Arial" panose="020B0604020202020204" pitchFamily="34" charset="0"/>
              </a:rPr>
              <a:t>i</a:t>
            </a:r>
            <a:r>
              <a:rPr lang="en-US" sz="1200" dirty="0">
                <a:effectLst/>
                <a:latin typeface="Calibri" panose="020F0502020204030204" pitchFamily="34" charset="0"/>
                <a:ea typeface="Calibri" panose="020F0502020204030204" pitchFamily="34" charset="0"/>
                <a:cs typeface="Arial" panose="020B0604020202020204" pitchFamily="34" charset="0"/>
              </a:rPr>
              <a:t>. (example  Additionally, some reports have notes at the beginning and end to help interpret the report. </a:t>
            </a: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Hide parameters tab (click that if it is taking up too much screen) .  </a:t>
            </a: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You may need to use the scroll bars to view all prompt options or filter menus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You may need to scroll across or down to view the whole report.</a:t>
            </a:r>
          </a:p>
          <a:p>
            <a:pPr marL="342900" marR="0" lvl="0" indent="-342900">
              <a:spcBef>
                <a:spcPts val="0"/>
              </a:spcBef>
              <a:spcAft>
                <a:spcPts val="6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Choose gender- walk thru ribbon</a:t>
            </a:r>
          </a:p>
          <a:p>
            <a:pPr marL="0" marR="0" lvl="0" indent="0">
              <a:spcBef>
                <a:spcPts val="0"/>
              </a:spcBef>
              <a:spcAft>
                <a:spcPts val="60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3E63E6B-98AA-4C5C-BBFA-15AE64C2C25A}" type="slidenum">
              <a:rPr lang="en-US" smtClean="0"/>
              <a:t>7</a:t>
            </a:fld>
            <a:endParaRPr lang="en-US"/>
          </a:p>
        </p:txBody>
      </p:sp>
    </p:spTree>
    <p:extLst>
      <p:ext uri="{BB962C8B-B14F-4D97-AF65-F5344CB8AC3E}">
        <p14:creationId xmlns:p14="http://schemas.microsoft.com/office/powerpoint/2010/main" val="63145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Some reports have multiple pages.  Use the control in the report task bar (see below) to navigate across pages.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Some reports have hyperlinks that allow you to click through to a different report (e.g. a student level report). To go back, click on the button  in the task bar to return to the parent report.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Export dropdown menu: export to excel, PDF, csv. Some reports must be in excel (needs to download with multiple tabs). Where the download pops up depends on the browser and settings. For formatting reasons, there may be a blank row at the top or left of excel and csv downloads. Those are easy to delete. We have tried to avoid merged rows within the excel spreadsheets which some of the old version had since they  can make filtering or merging data more difficult.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To find a student, SASID, or word or phrase, enter it in the search box. The search works across all pages of the report.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effectLst/>
                <a:latin typeface="Calibri" panose="020F0502020204030204" pitchFamily="34" charset="0"/>
                <a:ea typeface="Calibri" panose="020F0502020204030204" pitchFamily="34" charset="0"/>
                <a:cs typeface="Arial" panose="020B0604020202020204" pitchFamily="34" charset="0"/>
              </a:rPr>
              <a:t>To navigate back to the prior screen, you can use the back button or click on the folder path displayed. s.  You also can select the browse button to return to the home screen. You can also use search (and of course go </a:t>
            </a:r>
            <a:r>
              <a:rPr lang="en-US" sz="1200">
                <a:effectLst/>
                <a:latin typeface="Calibri" panose="020F0502020204030204" pitchFamily="34" charset="0"/>
                <a:ea typeface="Calibri" panose="020F0502020204030204" pitchFamily="34" charset="0"/>
                <a:cs typeface="Arial" panose="020B0604020202020204" pitchFamily="34" charset="0"/>
              </a:rPr>
              <a:t>to favorites))</a:t>
            </a:r>
            <a:endParaRPr lang="en-US" sz="1200" dirty="0"/>
          </a:p>
        </p:txBody>
      </p:sp>
      <p:sp>
        <p:nvSpPr>
          <p:cNvPr id="4" name="Slide Number Placeholder 3"/>
          <p:cNvSpPr>
            <a:spLocks noGrp="1"/>
          </p:cNvSpPr>
          <p:nvPr>
            <p:ph type="sldNum" sz="quarter" idx="5"/>
          </p:nvPr>
        </p:nvSpPr>
        <p:spPr/>
        <p:txBody>
          <a:bodyPr/>
          <a:lstStyle/>
          <a:p>
            <a:fld id="{53E63E6B-98AA-4C5C-BBFA-15AE64C2C25A}" type="slidenum">
              <a:rPr lang="en-US" smtClean="0"/>
              <a:t>8</a:t>
            </a:fld>
            <a:endParaRPr lang="en-US"/>
          </a:p>
        </p:txBody>
      </p:sp>
    </p:spTree>
    <p:extLst>
      <p:ext uri="{BB962C8B-B14F-4D97-AF65-F5344CB8AC3E}">
        <p14:creationId xmlns:p14="http://schemas.microsoft.com/office/powerpoint/2010/main" val="286635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As you run reports, they will open in the same browser. If you want to have multiple reports open at once, open reports in new tab or window.  </a:t>
            </a:r>
          </a:p>
          <a:p>
            <a:pPr marL="171450" marR="0" lvl="0" indent="-171450">
              <a:spcBef>
                <a:spcPts val="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Some student level reports do not automatically open with data populating the report section. You can enter SASIDs in the SASID box or change “Search by SASID” to no and change any relevant filters to run these reports. </a:t>
            </a:r>
          </a:p>
          <a:p>
            <a:pPr marL="171450" marR="0" lvl="0" indent="-171450">
              <a:spcBef>
                <a:spcPts val="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If using the “Search by SASID” option on applicable reports, be sure to copy SASIDs separated by commas. Make sure all previous text and blank lines at the end are removed. </a:t>
            </a:r>
          </a:p>
          <a:p>
            <a:pPr marL="171450" marR="0" lvl="0" indent="-171450">
              <a:spcBef>
                <a:spcPts val="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Students from and student list. </a:t>
            </a:r>
          </a:p>
          <a:p>
            <a:pPr marL="171450" marR="0" lvl="0" indent="-171450">
              <a:spcBef>
                <a:spcPts val="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Carrot inside: Single select. Outside: Multi-select. multi-select by default are “select all” (but typically they are all listed out. </a:t>
            </a: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Some reports have a “Document map” sidebar which lets you navigate to other pages of the report. PR600 Student profile report will list the names of all the students you have run it for to easily click to students of interest. </a:t>
            </a:r>
            <a:endParaRPr lang="en-US" sz="1200" dirty="0"/>
          </a:p>
        </p:txBody>
      </p:sp>
      <p:sp>
        <p:nvSpPr>
          <p:cNvPr id="4" name="Slide Number Placeholder 3"/>
          <p:cNvSpPr>
            <a:spLocks noGrp="1"/>
          </p:cNvSpPr>
          <p:nvPr>
            <p:ph type="sldNum" sz="quarter" idx="5"/>
          </p:nvPr>
        </p:nvSpPr>
        <p:spPr/>
        <p:txBody>
          <a:bodyPr/>
          <a:lstStyle/>
          <a:p>
            <a:fld id="{53E63E6B-98AA-4C5C-BBFA-15AE64C2C25A}" type="slidenum">
              <a:rPr lang="en-US" smtClean="0"/>
              <a:t>9</a:t>
            </a:fld>
            <a:endParaRPr lang="en-US"/>
          </a:p>
        </p:txBody>
      </p:sp>
    </p:spTree>
    <p:extLst>
      <p:ext uri="{BB962C8B-B14F-4D97-AF65-F5344CB8AC3E}">
        <p14:creationId xmlns:p14="http://schemas.microsoft.com/office/powerpoint/2010/main" val="3752742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82759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21452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56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97446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73187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143896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2337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81302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252715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6211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06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351270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mass.edu/edwin/UsingEdwin.docx" TargetMode="External"/><Relationship Id="rId7" Type="http://schemas.openxmlformats.org/officeDocument/2006/relationships/hyperlink" Target="https://www.doe.mass.edu/edwin/gettingstarted.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doe.mass.edu/edwin/faq.html" TargetMode="External"/><Relationship Id="rId5" Type="http://schemas.openxmlformats.org/officeDocument/2006/relationships/hyperlink" Target="http://surveygizmolibrary.s3.amazonaws.com/library/72307/Edwinreports.xlsx" TargetMode="External"/><Relationship Id="rId4" Type="http://schemas.openxmlformats.org/officeDocument/2006/relationships/hyperlink" Target="https://www.doe.mass.edu/edwin/reporttool.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doe.mass.edu/edwin/reporttool.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urveygizmolibrary.s3.amazonaws.com/library/72307/Edwinreports.xls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1120907"/>
          </a:xfrm>
        </p:spPr>
        <p:txBody>
          <a:bodyPr/>
          <a:lstStyle/>
          <a:p>
            <a:r>
              <a:rPr lang="en-US" altLang="zh-CN" sz="3600" dirty="0">
                <a:latin typeface="Segoe SemiBold" panose="020B0703040204020203" pitchFamily="34" charset="0"/>
                <a:cs typeface="Segoe SemiBold" panose="020B0703040204020203" pitchFamily="34" charset="0"/>
              </a:rPr>
              <a:t>Exploring Edwin </a:t>
            </a:r>
            <a:endParaRPr lang="en-US" sz="3600" dirty="0"/>
          </a:p>
        </p:txBody>
      </p:sp>
      <p:sp>
        <p:nvSpPr>
          <p:cNvPr id="3" name="Subtitle 2"/>
          <p:cNvSpPr>
            <a:spLocks noGrp="1"/>
          </p:cNvSpPr>
          <p:nvPr>
            <p:ph type="subTitle" idx="1"/>
          </p:nvPr>
        </p:nvSpPr>
        <p:spPr>
          <a:xfrm>
            <a:off x="5426016" y="3365792"/>
            <a:ext cx="6659592" cy="826214"/>
          </a:xfrm>
        </p:spPr>
        <p:txBody>
          <a:bodyPr/>
          <a:lstStyle/>
          <a:p>
            <a:r>
              <a:rPr lang="en-US" altLang="zh-CN" dirty="0"/>
              <a:t>Kate Sandel </a:t>
            </a:r>
          </a:p>
          <a:p>
            <a:r>
              <a:rPr lang="en-US" altLang="zh-CN" dirty="0"/>
              <a:t>Summer/Fall 2021 </a:t>
            </a:r>
          </a:p>
          <a:p>
            <a:endParaRPr lang="en-US" altLang="zh-CN" dirty="0"/>
          </a:p>
        </p:txBody>
      </p:sp>
      <p:sp>
        <p:nvSpPr>
          <p:cNvPr id="5" name="TextBox 4">
            <a:extLst>
              <a:ext uri="{FF2B5EF4-FFF2-40B4-BE49-F238E27FC236}">
                <a16:creationId xmlns:a16="http://schemas.microsoft.com/office/drawing/2014/main" id="{35C20C12-54CC-4980-989B-CA01F9F6126F}"/>
              </a:ext>
            </a:extLst>
          </p:cNvPr>
          <p:cNvSpPr txBox="1"/>
          <p:nvPr/>
        </p:nvSpPr>
        <p:spPr>
          <a:xfrm>
            <a:off x="554008" y="4572000"/>
            <a:ext cx="11531600" cy="1292662"/>
          </a:xfrm>
          <a:prstGeom prst="rect">
            <a:avLst/>
          </a:prstGeom>
          <a:noFill/>
        </p:spPr>
        <p:txBody>
          <a:bodyPr wrap="square" rtlCol="0">
            <a:spAutoFit/>
          </a:bodyPr>
          <a:lstStyle/>
          <a:p>
            <a:endParaRPr lang="en-US" altLang="zh-CN" sz="1200" dirty="0"/>
          </a:p>
          <a:p>
            <a:r>
              <a:rPr lang="en-US" altLang="zh-CN" sz="1200" dirty="0"/>
              <a:t>These webinars were held several times over summer/September 2021. </a:t>
            </a:r>
          </a:p>
          <a:p>
            <a:endParaRPr lang="en-US" altLang="zh-CN" sz="1200" dirty="0"/>
          </a:p>
          <a:p>
            <a:r>
              <a:rPr lang="en-US" altLang="zh-CN" sz="1200" dirty="0"/>
              <a:t>A recording available at: </a:t>
            </a:r>
          </a:p>
          <a:p>
            <a:r>
              <a:rPr lang="en-US" altLang="zh-CN" sz="1200" dirty="0"/>
              <a:t>https://us02web.zoom.us/rec/play/COiUddSWOHFuGCdLgxVF0VSv4bRdyCLPn73PMl9ukSjzrGIXIEzqNpMr9XYpSbrY3RvUlaOCYo9qwLHH.7D8S3mdg6iBXNpgA</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976E-CF9B-460A-990F-7F6E973E5E22}"/>
              </a:ext>
            </a:extLst>
          </p:cNvPr>
          <p:cNvSpPr>
            <a:spLocks noGrp="1"/>
          </p:cNvSpPr>
          <p:nvPr>
            <p:ph type="title"/>
          </p:nvPr>
        </p:nvSpPr>
        <p:spPr/>
        <p:txBody>
          <a:bodyPr/>
          <a:lstStyle/>
          <a:p>
            <a:r>
              <a:rPr lang="en-US" dirty="0"/>
              <a:t>What else? </a:t>
            </a:r>
          </a:p>
        </p:txBody>
      </p:sp>
      <p:sp>
        <p:nvSpPr>
          <p:cNvPr id="8" name="Content Placeholder 7">
            <a:extLst>
              <a:ext uri="{FF2B5EF4-FFF2-40B4-BE49-F238E27FC236}">
                <a16:creationId xmlns:a16="http://schemas.microsoft.com/office/drawing/2014/main" id="{FB98C4D6-012A-4F43-BE91-BED1F16843C7}"/>
              </a:ext>
            </a:extLst>
          </p:cNvPr>
          <p:cNvSpPr>
            <a:spLocks noGrp="1"/>
          </p:cNvSpPr>
          <p:nvPr>
            <p:ph idx="1"/>
          </p:nvPr>
        </p:nvSpPr>
        <p:spPr/>
        <p:txBody>
          <a:bodyPr/>
          <a:lstStyle/>
          <a:p>
            <a:r>
              <a:rPr lang="en-US" dirty="0"/>
              <a:t>If you have any problems- hit the contact us button to let us know the problem. </a:t>
            </a:r>
          </a:p>
          <a:p>
            <a:pPr marL="0" indent="0">
              <a:buNone/>
            </a:pPr>
            <a:endParaRPr lang="en-US" sz="1200" dirty="0"/>
          </a:p>
          <a:p>
            <a:r>
              <a:rPr lang="en-US" dirty="0"/>
              <a:t>Providing feedback will help us improve the reports and functionality</a:t>
            </a:r>
          </a:p>
          <a:p>
            <a:pPr lvl="1"/>
            <a:r>
              <a:rPr lang="en-US" dirty="0"/>
              <a:t>Share any issues with running the reports/data anomalies </a:t>
            </a:r>
          </a:p>
          <a:p>
            <a:pPr lvl="1"/>
            <a:r>
              <a:rPr lang="en-US" dirty="0"/>
              <a:t>Share ideas for changes</a:t>
            </a:r>
          </a:p>
          <a:p>
            <a:pPr lvl="1"/>
            <a:r>
              <a:rPr lang="en-US" dirty="0"/>
              <a:t>Share new ideas for reports</a:t>
            </a:r>
          </a:p>
          <a:p>
            <a:pPr lvl="1"/>
            <a:endParaRPr lang="en-US" sz="1200" dirty="0"/>
          </a:p>
          <a:p>
            <a:r>
              <a:rPr lang="en-US" dirty="0"/>
              <a:t>Please be patient as we work out any little hiccups! </a:t>
            </a:r>
          </a:p>
          <a:p>
            <a:endParaRPr lang="en-US" dirty="0"/>
          </a:p>
        </p:txBody>
      </p:sp>
      <p:pic>
        <p:nvPicPr>
          <p:cNvPr id="9" name="Content Placeholder 4" descr="Blue Box that says Contact Us">
            <a:extLst>
              <a:ext uri="{FF2B5EF4-FFF2-40B4-BE49-F238E27FC236}">
                <a16:creationId xmlns:a16="http://schemas.microsoft.com/office/drawing/2014/main" id="{CD0D7CBA-0B21-4B86-B17F-595F0EF9DCF8}"/>
              </a:ext>
            </a:extLst>
          </p:cNvPr>
          <p:cNvPicPr>
            <a:picLocks noChangeAspect="1"/>
          </p:cNvPicPr>
          <p:nvPr/>
        </p:nvPicPr>
        <p:blipFill rotWithShape="1">
          <a:blip r:embed="rId3"/>
          <a:srcRect t="34926" b="10955"/>
          <a:stretch/>
        </p:blipFill>
        <p:spPr>
          <a:xfrm>
            <a:off x="7605525" y="1844039"/>
            <a:ext cx="3582912" cy="646331"/>
          </a:xfrm>
          <a:prstGeom prst="rect">
            <a:avLst/>
          </a:prstGeom>
        </p:spPr>
      </p:pic>
    </p:spTree>
    <p:extLst>
      <p:ext uri="{BB962C8B-B14F-4D97-AF65-F5344CB8AC3E}">
        <p14:creationId xmlns:p14="http://schemas.microsoft.com/office/powerpoint/2010/main" val="327912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0446-6099-4AF4-A911-816007764D8D}"/>
              </a:ext>
            </a:extLst>
          </p:cNvPr>
          <p:cNvSpPr>
            <a:spLocks noGrp="1"/>
          </p:cNvSpPr>
          <p:nvPr>
            <p:ph type="title"/>
          </p:nvPr>
        </p:nvSpPr>
        <p:spPr/>
        <p:txBody>
          <a:bodyPr/>
          <a:lstStyle/>
          <a:p>
            <a:r>
              <a:rPr lang="en-US" dirty="0"/>
              <a:t>Resources: </a:t>
            </a:r>
            <a:r>
              <a:rPr lang="en-US" sz="3200" i="1" u="sng" dirty="0">
                <a:solidFill>
                  <a:srgbClr val="0563C1"/>
                </a:solidFill>
                <a:latin typeface="+mj-lt"/>
                <a:hlinkClick r:id="rId3">
                  <a:extLst>
                    <a:ext uri="{A12FA001-AC4F-418D-AE19-62706E023703}">
                      <ahyp:hlinkClr xmlns:ahyp="http://schemas.microsoft.com/office/drawing/2018/hyperlinkcolor" val="tx"/>
                    </a:ext>
                  </a:extLst>
                </a:hlinkClick>
              </a:rPr>
              <a:t>https://www.doe.mass.edu/edwin/ </a:t>
            </a:r>
            <a:endParaRPr lang="en-US" dirty="0"/>
          </a:p>
        </p:txBody>
      </p:sp>
      <p:sp>
        <p:nvSpPr>
          <p:cNvPr id="3" name="Content Placeholder 2">
            <a:extLst>
              <a:ext uri="{FF2B5EF4-FFF2-40B4-BE49-F238E27FC236}">
                <a16:creationId xmlns:a16="http://schemas.microsoft.com/office/drawing/2014/main" id="{B4D1FDE8-CD60-4898-8E46-115DA3ED78D8}"/>
              </a:ext>
            </a:extLst>
          </p:cNvPr>
          <p:cNvSpPr>
            <a:spLocks noGrp="1"/>
          </p:cNvSpPr>
          <p:nvPr>
            <p:ph idx="1"/>
          </p:nvPr>
        </p:nvSpPr>
        <p:spPr/>
        <p:txBody>
          <a:bodyPr/>
          <a:lstStyle/>
          <a:p>
            <a:pPr marL="0" indent="0">
              <a:buNone/>
            </a:pPr>
            <a:r>
              <a:rPr lang="en-US" sz="2800" i="1" u="sng" dirty="0">
                <a:solidFill>
                  <a:srgbClr val="0563C1"/>
                </a:solidFill>
                <a:latin typeface="+mj-lt"/>
                <a:hlinkClick r:id="rId3">
                  <a:extLst>
                    <a:ext uri="{A12FA001-AC4F-418D-AE19-62706E023703}">
                      <ahyp:hlinkClr xmlns:ahyp="http://schemas.microsoft.com/office/drawing/2018/hyperlinkcolor" val="tx"/>
                    </a:ext>
                  </a:extLst>
                </a:hlinkClick>
              </a:rPr>
              <a:t>Using Edwin</a:t>
            </a:r>
            <a:r>
              <a:rPr lang="en-US" sz="2800" i="1" u="sng" dirty="0">
                <a:solidFill>
                  <a:srgbClr val="0563C1"/>
                </a:solidFill>
                <a:latin typeface="+mj-lt"/>
              </a:rPr>
              <a:t> </a:t>
            </a:r>
            <a:endParaRPr lang="en-US" sz="2800" i="1" u="sng" dirty="0">
              <a:solidFill>
                <a:srgbClr val="0563C1"/>
              </a:solidFill>
              <a:latin typeface="+mj-lt"/>
              <a:hlinkClick r:id="rId3">
                <a:extLst>
                  <a:ext uri="{A12FA001-AC4F-418D-AE19-62706E023703}">
                    <ahyp:hlinkClr xmlns:ahyp="http://schemas.microsoft.com/office/drawing/2018/hyperlinkcolor" val="tx"/>
                  </a:ext>
                </a:extLst>
              </a:hlinkClick>
            </a:endParaRPr>
          </a:p>
          <a:p>
            <a:pPr marL="0" indent="0">
              <a:buNone/>
            </a:pPr>
            <a:r>
              <a:rPr lang="en-US" sz="1800" i="1" u="sng" dirty="0">
                <a:solidFill>
                  <a:srgbClr val="0563C1"/>
                </a:solidFill>
                <a:latin typeface="+mj-lt"/>
                <a:hlinkClick r:id="rId3">
                  <a:extLst>
                    <a:ext uri="{A12FA001-AC4F-418D-AE19-62706E023703}">
                      <ahyp:hlinkClr xmlns:ahyp="http://schemas.microsoft.com/office/drawing/2018/hyperlinkcolor" val="tx"/>
                    </a:ext>
                  </a:extLst>
                </a:hlinkClick>
              </a:rPr>
              <a:t>(http://www.doe.mass.edu/edwin/UsingEdwin.docx)</a:t>
            </a:r>
          </a:p>
          <a:p>
            <a:pPr marL="0" indent="0">
              <a:buNone/>
            </a:pPr>
            <a:endParaRPr lang="en-US" sz="1800" i="1" u="sng" dirty="0">
              <a:solidFill>
                <a:srgbClr val="0563C1"/>
              </a:solidFill>
              <a:latin typeface="+mj-lt"/>
            </a:endParaRPr>
          </a:p>
          <a:p>
            <a:pPr marL="0" marR="0" indent="0">
              <a:spcBef>
                <a:spcPts val="0"/>
              </a:spcBef>
              <a:spcAft>
                <a:spcPts val="0"/>
              </a:spcAft>
              <a:buNone/>
            </a:pPr>
            <a:r>
              <a:rPr lang="en-US" sz="2800" i="1" u="sng" dirty="0">
                <a:solidFill>
                  <a:srgbClr val="0563C1"/>
                </a:solidFill>
                <a:latin typeface="+mj-lt"/>
                <a:hlinkClick r:id="rId4">
                  <a:extLst>
                    <a:ext uri="{A12FA001-AC4F-418D-AE19-62706E023703}">
                      <ahyp:hlinkClr xmlns:ahyp="http://schemas.microsoft.com/office/drawing/2018/hyperlinkcolor" val="tx"/>
                    </a:ext>
                  </a:extLst>
                </a:hlinkClick>
              </a:rPr>
              <a:t>Edwin Report tool</a:t>
            </a:r>
            <a:r>
              <a:rPr lang="en-US" sz="2800" i="1" u="sng" dirty="0">
                <a:solidFill>
                  <a:srgbClr val="0563C1"/>
                </a:solidFill>
                <a:latin typeface="+mj-lt"/>
              </a:rPr>
              <a:t> </a:t>
            </a:r>
          </a:p>
          <a:p>
            <a:pPr marL="0" marR="0" indent="0">
              <a:spcBef>
                <a:spcPts val="0"/>
              </a:spcBef>
              <a:spcAft>
                <a:spcPts val="0"/>
              </a:spcAft>
              <a:buNone/>
            </a:pPr>
            <a:r>
              <a:rPr lang="en-US" sz="1800" i="1" u="sng" dirty="0">
                <a:solidFill>
                  <a:srgbClr val="0563C1"/>
                </a:solidFill>
                <a:latin typeface="+mj-lt"/>
              </a:rPr>
              <a:t>(https://www.doe.mass.edu/edwin/reporttool.html)</a:t>
            </a:r>
          </a:p>
          <a:p>
            <a:pPr marL="0" marR="0" indent="0">
              <a:spcBef>
                <a:spcPts val="0"/>
              </a:spcBef>
              <a:spcAft>
                <a:spcPts val="0"/>
              </a:spcAft>
              <a:buNone/>
            </a:pPr>
            <a:r>
              <a:rPr lang="en-US" sz="1800" i="1" u="sng" dirty="0">
                <a:solidFill>
                  <a:srgbClr val="0563C1"/>
                </a:solidFill>
                <a:latin typeface="+mj-lt"/>
                <a:hlinkClick r:id="rId5">
                  <a:extLst>
                    <a:ext uri="{A12FA001-AC4F-418D-AE19-62706E023703}">
                      <ahyp:hlinkClr xmlns:ahyp="http://schemas.microsoft.com/office/drawing/2018/hyperlinkcolor" val="tx"/>
                    </a:ext>
                  </a:extLst>
                </a:hlinkClick>
              </a:rPr>
              <a:t> </a:t>
            </a:r>
          </a:p>
          <a:p>
            <a:pPr marL="0" marR="0" indent="0">
              <a:spcBef>
                <a:spcPts val="0"/>
              </a:spcBef>
              <a:spcAft>
                <a:spcPts val="0"/>
              </a:spcAft>
              <a:buNone/>
            </a:pPr>
            <a:r>
              <a:rPr lang="en-US" sz="2800" i="1" u="sng" dirty="0">
                <a:solidFill>
                  <a:srgbClr val="0563C1"/>
                </a:solidFill>
                <a:latin typeface="+mj-lt"/>
                <a:hlinkClick r:id="rId5">
                  <a:extLst>
                    <a:ext uri="{A12FA001-AC4F-418D-AE19-62706E023703}">
                      <ahyp:hlinkClr xmlns:ahyp="http://schemas.microsoft.com/office/drawing/2018/hyperlinkcolor" val="tx"/>
                    </a:ext>
                  </a:extLst>
                </a:hlinkClick>
              </a:rPr>
              <a:t>Edwin Report List</a:t>
            </a:r>
            <a:r>
              <a:rPr lang="en-US" sz="2800" i="1" u="sng" dirty="0">
                <a:solidFill>
                  <a:srgbClr val="0563C1"/>
                </a:solidFill>
                <a:latin typeface="+mj-lt"/>
              </a:rPr>
              <a:t> </a:t>
            </a:r>
          </a:p>
          <a:p>
            <a:pPr marL="0" marR="0" indent="0">
              <a:spcBef>
                <a:spcPts val="0"/>
              </a:spcBef>
              <a:spcAft>
                <a:spcPts val="0"/>
              </a:spcAft>
              <a:buNone/>
            </a:pPr>
            <a:r>
              <a:rPr lang="en-US" sz="1800" i="1" u="sng" dirty="0">
                <a:solidFill>
                  <a:srgbClr val="0563C1"/>
                </a:solidFill>
                <a:latin typeface="+mj-lt"/>
              </a:rPr>
              <a:t>(</a:t>
            </a:r>
            <a:r>
              <a:rPr lang="en-US" sz="1800" i="1" u="sng" dirty="0">
                <a:solidFill>
                  <a:srgbClr val="0563C1"/>
                </a:solidFill>
                <a:latin typeface="+mj-lt"/>
                <a:hlinkClick r:id="rId5"/>
              </a:rPr>
              <a:t>http://surveygizmolibrary.s3.amazonaws.com/library/72307/Edwinreports.xlsx</a:t>
            </a:r>
            <a:r>
              <a:rPr lang="en-US" sz="1800" i="1" u="sng" dirty="0">
                <a:solidFill>
                  <a:srgbClr val="0563C1"/>
                </a:solidFill>
                <a:latin typeface="+mj-lt"/>
              </a:rPr>
              <a:t>)</a:t>
            </a:r>
          </a:p>
          <a:p>
            <a:pPr marL="0" marR="0" indent="0">
              <a:spcBef>
                <a:spcPts val="0"/>
              </a:spcBef>
              <a:spcAft>
                <a:spcPts val="0"/>
              </a:spcAft>
              <a:buNone/>
            </a:pPr>
            <a:endParaRPr lang="en-US" sz="1800" i="1" u="sng" dirty="0">
              <a:solidFill>
                <a:srgbClr val="0563C1"/>
              </a:solidFill>
              <a:latin typeface="+mj-lt"/>
            </a:endParaRPr>
          </a:p>
          <a:p>
            <a:pPr marL="0" marR="0" indent="0">
              <a:spcBef>
                <a:spcPts val="0"/>
              </a:spcBef>
              <a:spcAft>
                <a:spcPts val="0"/>
              </a:spcAft>
              <a:buNone/>
            </a:pPr>
            <a:r>
              <a:rPr lang="en-US" sz="2800" i="1" u="sng" dirty="0">
                <a:solidFill>
                  <a:srgbClr val="0563C1"/>
                </a:solidFill>
                <a:latin typeface="+mj-lt"/>
                <a:hlinkClick r:id="rId6"/>
              </a:rPr>
              <a:t>FAQ</a:t>
            </a:r>
            <a:r>
              <a:rPr lang="en-US" sz="2800" i="1" u="sng" dirty="0">
                <a:solidFill>
                  <a:srgbClr val="0563C1"/>
                </a:solidFill>
                <a:latin typeface="+mj-lt"/>
              </a:rPr>
              <a:t>  (will be updated based on questions)</a:t>
            </a:r>
          </a:p>
          <a:p>
            <a:pPr marL="0" marR="0" indent="0">
              <a:spcBef>
                <a:spcPts val="0"/>
              </a:spcBef>
              <a:spcAft>
                <a:spcPts val="0"/>
              </a:spcAft>
              <a:buNone/>
            </a:pPr>
            <a:r>
              <a:rPr lang="en-US" sz="1800" i="1" u="sng" dirty="0">
                <a:solidFill>
                  <a:srgbClr val="0563C1"/>
                </a:solidFill>
                <a:latin typeface="+mj-lt"/>
              </a:rPr>
              <a:t>https://www.doe.mass.edu/edwin/faq.html</a:t>
            </a:r>
          </a:p>
          <a:p>
            <a:pPr marL="0" marR="0" indent="0">
              <a:spcBef>
                <a:spcPts val="0"/>
              </a:spcBef>
              <a:spcAft>
                <a:spcPts val="0"/>
              </a:spcAft>
              <a:buNone/>
            </a:pPr>
            <a:endParaRPr lang="en-US" sz="1800" i="1" u="sng" dirty="0">
              <a:solidFill>
                <a:srgbClr val="0563C1"/>
              </a:solidFill>
              <a:latin typeface="+mj-lt"/>
            </a:endParaRPr>
          </a:p>
          <a:p>
            <a:pPr marL="0" marR="0" indent="0">
              <a:spcBef>
                <a:spcPts val="0"/>
              </a:spcBef>
              <a:spcAft>
                <a:spcPts val="0"/>
              </a:spcAft>
              <a:buNone/>
            </a:pPr>
            <a:r>
              <a:rPr lang="en-US" sz="2800" dirty="0">
                <a:solidFill>
                  <a:srgbClr val="0563C1"/>
                </a:solidFill>
                <a:latin typeface="+mj-lt"/>
                <a:hlinkClick r:id="rId7"/>
              </a:rPr>
              <a:t>https://www.doe.mass.edu/edwin/gettingstarted.html</a:t>
            </a:r>
            <a:r>
              <a:rPr lang="en-US" sz="2800" dirty="0">
                <a:solidFill>
                  <a:srgbClr val="0563C1"/>
                </a:solidFill>
                <a:latin typeface="+mj-lt"/>
              </a:rPr>
              <a:t>: Information on security roles, getting access, Edwin data overview (what data is in Edwin and when it gets updated) </a:t>
            </a:r>
            <a:endParaRPr lang="en-US" sz="2800" dirty="0">
              <a:solidFill>
                <a:schemeClr val="tx1"/>
              </a:solidFill>
              <a:latin typeface="+mj-lt"/>
            </a:endParaRPr>
          </a:p>
        </p:txBody>
      </p:sp>
      <p:sp>
        <p:nvSpPr>
          <p:cNvPr id="4" name="Slide Number Placeholder 3">
            <a:extLst>
              <a:ext uri="{FF2B5EF4-FFF2-40B4-BE49-F238E27FC236}">
                <a16:creationId xmlns:a16="http://schemas.microsoft.com/office/drawing/2014/main" id="{5478C51C-3F3B-49F3-85D8-4CFC49B27705}"/>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317360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06F63D-4F0D-410B-B7B1-F819AD2A9227}"/>
              </a:ext>
            </a:extLst>
          </p:cNvPr>
          <p:cNvSpPr txBox="1">
            <a:spLocks noGrp="1"/>
          </p:cNvSpPr>
          <p:nvPr>
            <p:ph type="title" idx="4294967295"/>
          </p:nvPr>
        </p:nvSpPr>
        <p:spPr>
          <a:xfrm>
            <a:off x="3893127" y="3144982"/>
            <a:ext cx="385156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Thank you</a:t>
            </a:r>
          </a:p>
        </p:txBody>
      </p:sp>
      <p:sp>
        <p:nvSpPr>
          <p:cNvPr id="6" name="TextBox 5">
            <a:extLst>
              <a:ext uri="{FF2B5EF4-FFF2-40B4-BE49-F238E27FC236}">
                <a16:creationId xmlns:a16="http://schemas.microsoft.com/office/drawing/2014/main" id="{6F5EE8C7-725A-43FF-9026-D7B75A97DF76}"/>
              </a:ext>
            </a:extLst>
          </p:cNvPr>
          <p:cNvSpPr txBox="1"/>
          <p:nvPr/>
        </p:nvSpPr>
        <p:spPr>
          <a:xfrm>
            <a:off x="3893127" y="3990109"/>
            <a:ext cx="3851564" cy="369332"/>
          </a:xfrm>
          <a:prstGeom prst="rect">
            <a:avLst/>
          </a:prstGeom>
          <a:noFill/>
        </p:spPr>
        <p:txBody>
          <a:bodyPr wrap="square" rtlCol="0">
            <a:spAutoFit/>
          </a:bodyPr>
          <a:lstStyle/>
          <a:p>
            <a:pPr algn="ctr"/>
            <a:r>
              <a:rPr lang="en-US" dirty="0"/>
              <a:t>Kathryn.sandel@mass.gov</a:t>
            </a:r>
          </a:p>
        </p:txBody>
      </p:sp>
    </p:spTree>
    <p:extLst>
      <p:ext uri="{BB962C8B-B14F-4D97-AF65-F5344CB8AC3E}">
        <p14:creationId xmlns:p14="http://schemas.microsoft.com/office/powerpoint/2010/main" val="34954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33D4-5E96-4ACF-AB25-5D10BA21E909}"/>
              </a:ext>
            </a:extLst>
          </p:cNvPr>
          <p:cNvSpPr>
            <a:spLocks noGrp="1"/>
          </p:cNvSpPr>
          <p:nvPr>
            <p:ph type="title"/>
          </p:nvPr>
        </p:nvSpPr>
        <p:spPr/>
        <p:txBody>
          <a:bodyPr/>
          <a:lstStyle/>
          <a:p>
            <a:r>
              <a:rPr lang="en-US" dirty="0"/>
              <a:t>Moving to Power BI </a:t>
            </a:r>
          </a:p>
        </p:txBody>
      </p:sp>
      <p:sp>
        <p:nvSpPr>
          <p:cNvPr id="3" name="Content Placeholder 2">
            <a:extLst>
              <a:ext uri="{FF2B5EF4-FFF2-40B4-BE49-F238E27FC236}">
                <a16:creationId xmlns:a16="http://schemas.microsoft.com/office/drawing/2014/main" id="{6EFF7EB1-8575-4F1F-A57E-E78BDE878C41}"/>
              </a:ext>
            </a:extLst>
          </p:cNvPr>
          <p:cNvSpPr>
            <a:spLocks noGrp="1"/>
          </p:cNvSpPr>
          <p:nvPr>
            <p:ph idx="1"/>
          </p:nvPr>
        </p:nvSpPr>
        <p:spPr/>
        <p:txBody>
          <a:bodyPr/>
          <a:lstStyle/>
          <a:p>
            <a:pPr marL="457200" indent="-457200">
              <a:buFont typeface="Arial" panose="020B0604020202020204" pitchFamily="34" charset="0"/>
              <a:buChar char="•"/>
            </a:pPr>
            <a:r>
              <a:rPr lang="en-US" dirty="0"/>
              <a:t>Over last year, we have migrated reports in Edwin to new platform.</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New version became available on June 1; most reports available with remaining reports being added throughout June.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Edwin Analytics (Legacy) available until July 1 . </a:t>
            </a:r>
          </a:p>
          <a:p>
            <a:pPr marL="0" indent="0">
              <a:buNone/>
            </a:pPr>
            <a:endParaRPr lang="en-US" dirty="0"/>
          </a:p>
        </p:txBody>
      </p:sp>
      <p:sp>
        <p:nvSpPr>
          <p:cNvPr id="4" name="Slide Number Placeholder 3">
            <a:extLst>
              <a:ext uri="{FF2B5EF4-FFF2-40B4-BE49-F238E27FC236}">
                <a16:creationId xmlns:a16="http://schemas.microsoft.com/office/drawing/2014/main" id="{57068FD9-8E30-4313-B4C1-19C733022B60}"/>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193630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5A18-4DF1-49CD-9736-2B5E9072BBCE}"/>
              </a:ext>
            </a:extLst>
          </p:cNvPr>
          <p:cNvSpPr>
            <a:spLocks noGrp="1"/>
          </p:cNvSpPr>
          <p:nvPr>
            <p:ph type="title"/>
          </p:nvPr>
        </p:nvSpPr>
        <p:spPr/>
        <p:txBody>
          <a:bodyPr/>
          <a:lstStyle/>
          <a:p>
            <a:r>
              <a:rPr lang="en-US" dirty="0"/>
              <a:t>What is different</a:t>
            </a:r>
          </a:p>
        </p:txBody>
      </p:sp>
      <p:sp>
        <p:nvSpPr>
          <p:cNvPr id="3" name="Content Placeholder 2">
            <a:extLst>
              <a:ext uri="{FF2B5EF4-FFF2-40B4-BE49-F238E27FC236}">
                <a16:creationId xmlns:a16="http://schemas.microsoft.com/office/drawing/2014/main" id="{75EE17DB-20A8-478E-968E-DA9CF5BCB35A}"/>
              </a:ext>
            </a:extLst>
          </p:cNvPr>
          <p:cNvSpPr>
            <a:spLocks noGrp="1"/>
          </p:cNvSpPr>
          <p:nvPr>
            <p:ph idx="1"/>
          </p:nvPr>
        </p:nvSpPr>
        <p:spPr>
          <a:xfrm>
            <a:off x="567742" y="1230403"/>
            <a:ext cx="11730937" cy="5049746"/>
          </a:xfrm>
        </p:spPr>
        <p:txBody>
          <a:bodyPr/>
          <a:lstStyle/>
          <a:p>
            <a:pPr marL="457200" indent="-457200">
              <a:spcAft>
                <a:spcPts val="600"/>
              </a:spcAft>
              <a:buFont typeface="Arial" panose="020B0604020202020204" pitchFamily="34" charset="0"/>
              <a:buChar char="•"/>
            </a:pPr>
            <a:r>
              <a:rPr lang="en-US" dirty="0"/>
              <a:t>New user interface </a:t>
            </a:r>
          </a:p>
          <a:p>
            <a:pPr marL="457200" indent="-457200">
              <a:spcAft>
                <a:spcPts val="600"/>
              </a:spcAft>
              <a:buFont typeface="Arial" panose="020B0604020202020204" pitchFamily="34" charset="0"/>
              <a:buChar char="•"/>
            </a:pPr>
            <a:r>
              <a:rPr lang="en-US" dirty="0"/>
              <a:t>Prompts at the top of report pages</a:t>
            </a:r>
          </a:p>
          <a:p>
            <a:pPr marL="457200" indent="-457200">
              <a:spcAft>
                <a:spcPts val="600"/>
              </a:spcAft>
              <a:buFont typeface="Arial" panose="020B0604020202020204" pitchFamily="34" charset="0"/>
              <a:buChar char="•"/>
            </a:pPr>
            <a:r>
              <a:rPr lang="en-US" dirty="0"/>
              <a:t>Some reports have been modified or merged some reports</a:t>
            </a:r>
          </a:p>
          <a:p>
            <a:pPr marL="1085850" lvl="2" indent="-457200">
              <a:spcAft>
                <a:spcPts val="600"/>
              </a:spcAft>
              <a:buFont typeface="Arial" panose="020B0604020202020204" pitchFamily="34" charset="0"/>
              <a:buChar char="•"/>
            </a:pPr>
            <a:r>
              <a:rPr lang="en-US" sz="2800" dirty="0"/>
              <a:t>School and district reports merged </a:t>
            </a:r>
          </a:p>
          <a:p>
            <a:pPr marL="1085850" lvl="2" indent="-457200">
              <a:spcAft>
                <a:spcPts val="600"/>
              </a:spcAft>
              <a:buFont typeface="Arial" panose="020B0604020202020204" pitchFamily="34" charset="0"/>
              <a:buChar char="•"/>
            </a:pPr>
            <a:r>
              <a:rPr lang="en-US" sz="2800" dirty="0"/>
              <a:t>Added visuals, format changes</a:t>
            </a:r>
          </a:p>
          <a:p>
            <a:pPr marL="1085850" lvl="2" indent="-457200">
              <a:spcAft>
                <a:spcPts val="600"/>
              </a:spcAft>
              <a:buFont typeface="Arial" panose="020B0604020202020204" pitchFamily="34" charset="0"/>
              <a:buChar char="•"/>
            </a:pPr>
            <a:r>
              <a:rPr lang="en-US" sz="2800" dirty="0"/>
              <a:t>What are the reports in Edwin: check out the  </a:t>
            </a:r>
            <a:r>
              <a:rPr lang="en-US" sz="2800" i="1" u="sng" dirty="0">
                <a:solidFill>
                  <a:srgbClr val="0563C1"/>
                </a:solidFill>
                <a:latin typeface="+mj-lt"/>
                <a:hlinkClick r:id="rId3">
                  <a:extLst>
                    <a:ext uri="{A12FA001-AC4F-418D-AE19-62706E023703}">
                      <ahyp:hlinkClr xmlns:ahyp="http://schemas.microsoft.com/office/drawing/2018/hyperlinkcolor" val="tx"/>
                    </a:ext>
                  </a:extLst>
                </a:hlinkClick>
              </a:rPr>
              <a:t>Edwin Report tool  </a:t>
            </a:r>
            <a:r>
              <a:rPr lang="en-US" sz="2800" dirty="0"/>
              <a:t>or  </a:t>
            </a:r>
            <a:r>
              <a:rPr lang="en-US" sz="2800" i="1" u="sng" dirty="0">
                <a:solidFill>
                  <a:srgbClr val="0563C1"/>
                </a:solidFill>
                <a:latin typeface="+mj-lt"/>
                <a:hlinkClick r:id="rId4">
                  <a:extLst>
                    <a:ext uri="{A12FA001-AC4F-418D-AE19-62706E023703}">
                      <ahyp:hlinkClr xmlns:ahyp="http://schemas.microsoft.com/office/drawing/2018/hyperlinkcolor" val="tx"/>
                    </a:ext>
                  </a:extLst>
                </a:hlinkClick>
              </a:rPr>
              <a:t>Edwin Report List</a:t>
            </a:r>
            <a:r>
              <a:rPr lang="en-US" sz="2800" i="1" u="sng" dirty="0">
                <a:solidFill>
                  <a:srgbClr val="0563C1"/>
                </a:solidFill>
                <a:latin typeface="+mj-lt"/>
              </a:rPr>
              <a:t> </a:t>
            </a:r>
            <a:endParaRPr lang="en-US" sz="2800" dirty="0"/>
          </a:p>
          <a:p>
            <a:pPr marL="457200" indent="-457200">
              <a:spcAft>
                <a:spcPts val="600"/>
              </a:spcAft>
              <a:buFont typeface="Arial" panose="020B0604020202020204" pitchFamily="34" charset="0"/>
              <a:buChar char="•"/>
            </a:pPr>
            <a:r>
              <a:rPr lang="en-US" dirty="0"/>
              <a:t>Better performance </a:t>
            </a:r>
          </a:p>
        </p:txBody>
      </p:sp>
      <p:sp>
        <p:nvSpPr>
          <p:cNvPr id="4" name="Slide Number Placeholder 3">
            <a:extLst>
              <a:ext uri="{FF2B5EF4-FFF2-40B4-BE49-F238E27FC236}">
                <a16:creationId xmlns:a16="http://schemas.microsoft.com/office/drawing/2014/main" id="{176121F9-D439-4AF4-A34A-383E1CE090E5}"/>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357788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of home page of Security Portal. Edwin Analytics appears in the middle of the screen under Recently Used Applications. ">
            <a:extLst>
              <a:ext uri="{FF2B5EF4-FFF2-40B4-BE49-F238E27FC236}">
                <a16:creationId xmlns:a16="http://schemas.microsoft.com/office/drawing/2014/main" id="{24887033-2229-48B7-AD62-4DDB5B7BCDA6}"/>
              </a:ext>
            </a:extLst>
          </p:cNvPr>
          <p:cNvPicPr>
            <a:picLocks noGrp="1" noChangeAspect="1"/>
          </p:cNvPicPr>
          <p:nvPr>
            <p:ph idx="1"/>
          </p:nvPr>
        </p:nvPicPr>
        <p:blipFill>
          <a:blip r:embed="rId3"/>
          <a:stretch>
            <a:fillRect/>
          </a:stretch>
        </p:blipFill>
        <p:spPr>
          <a:xfrm>
            <a:off x="2743200" y="288925"/>
            <a:ext cx="6888480" cy="5880574"/>
          </a:xfrm>
        </p:spPr>
      </p:pic>
      <p:sp>
        <p:nvSpPr>
          <p:cNvPr id="7" name="Title 6">
            <a:extLst>
              <a:ext uri="{FF2B5EF4-FFF2-40B4-BE49-F238E27FC236}">
                <a16:creationId xmlns:a16="http://schemas.microsoft.com/office/drawing/2014/main" id="{705992A7-7EE3-49A4-A6A4-44C2995C6E0F}"/>
              </a:ext>
            </a:extLst>
          </p:cNvPr>
          <p:cNvSpPr>
            <a:spLocks noGrp="1"/>
          </p:cNvSpPr>
          <p:nvPr>
            <p:ph type="title"/>
          </p:nvPr>
        </p:nvSpPr>
        <p:spPr/>
        <p:txBody>
          <a:bodyPr/>
          <a:lstStyle/>
          <a:p>
            <a:r>
              <a:rPr lang="en-US" dirty="0"/>
              <a:t>Logging on</a:t>
            </a:r>
          </a:p>
        </p:txBody>
      </p:sp>
    </p:spTree>
    <p:extLst>
      <p:ext uri="{BB962C8B-B14F-4D97-AF65-F5344CB8AC3E}">
        <p14:creationId xmlns:p14="http://schemas.microsoft.com/office/powerpoint/2010/main" val="97948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Edwin Analytics topical subfolders">
            <a:extLst>
              <a:ext uri="{FF2B5EF4-FFF2-40B4-BE49-F238E27FC236}">
                <a16:creationId xmlns:a16="http://schemas.microsoft.com/office/drawing/2014/main" id="{CFC483B2-C003-4E35-B3FE-8D10379C7110}"/>
              </a:ext>
            </a:extLst>
          </p:cNvPr>
          <p:cNvPicPr/>
          <p:nvPr/>
        </p:nvPicPr>
        <p:blipFill>
          <a:blip r:embed="rId3"/>
          <a:stretch>
            <a:fillRect/>
          </a:stretch>
        </p:blipFill>
        <p:spPr>
          <a:xfrm>
            <a:off x="643467" y="1534244"/>
            <a:ext cx="10905066" cy="3789510"/>
          </a:xfrm>
          <a:prstGeom prst="rect">
            <a:avLst/>
          </a:prstGeom>
        </p:spPr>
      </p:pic>
      <p:sp>
        <p:nvSpPr>
          <p:cNvPr id="2" name="Title 1">
            <a:extLst>
              <a:ext uri="{FF2B5EF4-FFF2-40B4-BE49-F238E27FC236}">
                <a16:creationId xmlns:a16="http://schemas.microsoft.com/office/drawing/2014/main" id="{C2AE1C4E-6320-4498-952F-D23C2B263A07}"/>
              </a:ext>
            </a:extLst>
          </p:cNvPr>
          <p:cNvSpPr>
            <a:spLocks noGrp="1"/>
          </p:cNvSpPr>
          <p:nvPr>
            <p:ph type="title" idx="4294967295"/>
          </p:nvPr>
        </p:nvSpPr>
        <p:spPr/>
        <p:txBody>
          <a:bodyPr/>
          <a:lstStyle/>
          <a:p>
            <a:r>
              <a:rPr lang="en-US" dirty="0"/>
              <a:t>				The home page</a:t>
            </a:r>
          </a:p>
        </p:txBody>
      </p:sp>
    </p:spTree>
    <p:extLst>
      <p:ext uri="{BB962C8B-B14F-4D97-AF65-F5344CB8AC3E}">
        <p14:creationId xmlns:p14="http://schemas.microsoft.com/office/powerpoint/2010/main" val="213586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is shows the folder view for file path Home &gt; Edwin Anaytics&gt; Assessments &gt; MCAS &gt; Item Analyis. It shows the three Item Analysis reports in tile view. ">
            <a:extLst>
              <a:ext uri="{FF2B5EF4-FFF2-40B4-BE49-F238E27FC236}">
                <a16:creationId xmlns:a16="http://schemas.microsoft.com/office/drawing/2014/main" id="{3C9508A2-5FC1-4173-8659-20842AF5A653}"/>
              </a:ext>
            </a:extLst>
          </p:cNvPr>
          <p:cNvPicPr>
            <a:picLocks noChangeAspect="1"/>
          </p:cNvPicPr>
          <p:nvPr/>
        </p:nvPicPr>
        <p:blipFill>
          <a:blip r:embed="rId3"/>
          <a:stretch>
            <a:fillRect/>
          </a:stretch>
        </p:blipFill>
        <p:spPr>
          <a:xfrm>
            <a:off x="643467" y="1357037"/>
            <a:ext cx="10905066" cy="4143924"/>
          </a:xfrm>
          <a:prstGeom prst="rect">
            <a:avLst/>
          </a:prstGeom>
        </p:spPr>
      </p:pic>
      <p:sp>
        <p:nvSpPr>
          <p:cNvPr id="2" name="Title 1">
            <a:extLst>
              <a:ext uri="{FF2B5EF4-FFF2-40B4-BE49-F238E27FC236}">
                <a16:creationId xmlns:a16="http://schemas.microsoft.com/office/drawing/2014/main" id="{741F3C54-8481-471C-A221-C40347C6B83D}"/>
              </a:ext>
            </a:extLst>
          </p:cNvPr>
          <p:cNvSpPr>
            <a:spLocks noGrp="1"/>
          </p:cNvSpPr>
          <p:nvPr>
            <p:ph type="title" idx="4294967295"/>
          </p:nvPr>
        </p:nvSpPr>
        <p:spPr/>
        <p:txBody>
          <a:bodyPr/>
          <a:lstStyle/>
          <a:p>
            <a:r>
              <a:rPr lang="en-US" dirty="0"/>
              <a:t>	Reports are grouped in folders and subfolders </a:t>
            </a:r>
          </a:p>
        </p:txBody>
      </p:sp>
    </p:spTree>
    <p:extLst>
      <p:ext uri="{BB962C8B-B14F-4D97-AF65-F5344CB8AC3E}">
        <p14:creationId xmlns:p14="http://schemas.microsoft.com/office/powerpoint/2010/main" val="213485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View of IT301 MCAS District and School Test Item Analysis Summary report. Top section shows the prompts/filters you can use, then there is a ribbon with icons, and the report section with a header noting the filter options chosen and then corresponding data in a table. ">
            <a:extLst>
              <a:ext uri="{FF2B5EF4-FFF2-40B4-BE49-F238E27FC236}">
                <a16:creationId xmlns:a16="http://schemas.microsoft.com/office/drawing/2014/main" id="{3782D78E-43E4-49CE-8906-86DB18FA7840}"/>
              </a:ext>
            </a:extLst>
          </p:cNvPr>
          <p:cNvPicPr>
            <a:picLocks noChangeAspect="1"/>
          </p:cNvPicPr>
          <p:nvPr/>
        </p:nvPicPr>
        <p:blipFill>
          <a:blip r:embed="rId3"/>
          <a:stretch>
            <a:fillRect/>
          </a:stretch>
        </p:blipFill>
        <p:spPr>
          <a:xfrm>
            <a:off x="643467" y="1520613"/>
            <a:ext cx="10905066" cy="3816772"/>
          </a:xfrm>
          <a:prstGeom prst="rect">
            <a:avLst/>
          </a:prstGeom>
        </p:spPr>
      </p:pic>
      <p:sp>
        <p:nvSpPr>
          <p:cNvPr id="2" name="Title 1">
            <a:extLst>
              <a:ext uri="{FF2B5EF4-FFF2-40B4-BE49-F238E27FC236}">
                <a16:creationId xmlns:a16="http://schemas.microsoft.com/office/drawing/2014/main" id="{C7FA48CD-60A2-45C0-89AC-11BF1DF85AE0}"/>
              </a:ext>
            </a:extLst>
          </p:cNvPr>
          <p:cNvSpPr>
            <a:spLocks noGrp="1"/>
          </p:cNvSpPr>
          <p:nvPr>
            <p:ph type="title" idx="4294967295"/>
          </p:nvPr>
        </p:nvSpPr>
        <p:spPr/>
        <p:txBody>
          <a:bodyPr/>
          <a:lstStyle/>
          <a:p>
            <a:r>
              <a:rPr lang="en-US" dirty="0"/>
              <a:t>		Lets look at a report </a:t>
            </a:r>
          </a:p>
        </p:txBody>
      </p:sp>
    </p:spTree>
    <p:extLst>
      <p:ext uri="{BB962C8B-B14F-4D97-AF65-F5344CB8AC3E}">
        <p14:creationId xmlns:p14="http://schemas.microsoft.com/office/powerpoint/2010/main" val="290088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EB90-31CF-4E2B-9673-12D705E36678}"/>
              </a:ext>
            </a:extLst>
          </p:cNvPr>
          <p:cNvSpPr>
            <a:spLocks noGrp="1"/>
          </p:cNvSpPr>
          <p:nvPr>
            <p:ph type="title" idx="4294967295"/>
          </p:nvPr>
        </p:nvSpPr>
        <p:spPr>
          <a:xfrm>
            <a:off x="3961410" y="392905"/>
            <a:ext cx="10515600" cy="1325563"/>
          </a:xfrm>
        </p:spPr>
        <p:txBody>
          <a:bodyPr/>
          <a:lstStyle/>
          <a:p>
            <a:r>
              <a:rPr lang="en-US" dirty="0">
                <a:solidFill>
                  <a:schemeClr val="bg1"/>
                </a:solidFill>
              </a:rPr>
              <a:t>Report Task Bar </a:t>
            </a:r>
          </a:p>
        </p:txBody>
      </p:sp>
      <p:pic>
        <p:nvPicPr>
          <p:cNvPr id="3" name="Picture 2" descr="Report Task Bar. Shows icons in the middle of the report pages that allow you to view additional pages of report, go to last page of report, refresh, go back to parent report, export drop down menu and search report text box. ">
            <a:extLst>
              <a:ext uri="{FF2B5EF4-FFF2-40B4-BE49-F238E27FC236}">
                <a16:creationId xmlns:a16="http://schemas.microsoft.com/office/drawing/2014/main" id="{54DFA22A-F2FE-489E-9F6D-85D96F72741F}"/>
              </a:ext>
            </a:extLst>
          </p:cNvPr>
          <p:cNvPicPr>
            <a:picLocks noChangeAspect="1"/>
          </p:cNvPicPr>
          <p:nvPr/>
        </p:nvPicPr>
        <p:blipFill>
          <a:blip r:embed="rId3"/>
          <a:stretch>
            <a:fillRect/>
          </a:stretch>
        </p:blipFill>
        <p:spPr>
          <a:xfrm>
            <a:off x="935727" y="1731964"/>
            <a:ext cx="10326651" cy="2920365"/>
          </a:xfrm>
          <a:prstGeom prst="rect">
            <a:avLst/>
          </a:prstGeom>
        </p:spPr>
      </p:pic>
      <p:pic>
        <p:nvPicPr>
          <p:cNvPr id="5" name="Picture 4" descr="export dropdown menu to save as excel, pdf, csv&#10;">
            <a:extLst>
              <a:ext uri="{FF2B5EF4-FFF2-40B4-BE49-F238E27FC236}">
                <a16:creationId xmlns:a16="http://schemas.microsoft.com/office/drawing/2014/main" id="{36FF7C79-331F-453B-B3AB-0091C3C37DE3}"/>
              </a:ext>
            </a:extLst>
          </p:cNvPr>
          <p:cNvPicPr/>
          <p:nvPr/>
        </p:nvPicPr>
        <p:blipFill rotWithShape="1">
          <a:blip r:embed="rId4"/>
          <a:srcRect l="7844"/>
          <a:stretch/>
        </p:blipFill>
        <p:spPr bwMode="auto">
          <a:xfrm>
            <a:off x="10212351" y="1055687"/>
            <a:ext cx="1528164" cy="1149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114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72AF-99C9-42B5-A4B2-12A1B64F409A}"/>
              </a:ext>
            </a:extLst>
          </p:cNvPr>
          <p:cNvSpPr>
            <a:spLocks noGrp="1"/>
          </p:cNvSpPr>
          <p:nvPr>
            <p:ph type="title" idx="4294967295"/>
          </p:nvPr>
        </p:nvSpPr>
        <p:spPr/>
        <p:txBody>
          <a:bodyPr/>
          <a:lstStyle/>
          <a:p>
            <a:r>
              <a:rPr lang="en-US" dirty="0">
                <a:solidFill>
                  <a:schemeClr val="bg1"/>
                </a:solidFill>
              </a:rPr>
              <a:t>PR600 Student Profile Report</a:t>
            </a:r>
            <a:br>
              <a:rPr lang="en-US" dirty="0">
                <a:solidFill>
                  <a:schemeClr val="bg1"/>
                </a:solidFill>
              </a:rPr>
            </a:br>
            <a:endParaRPr lang="en-US" dirty="0">
              <a:solidFill>
                <a:schemeClr val="bg1"/>
              </a:solidFill>
            </a:endParaRPr>
          </a:p>
        </p:txBody>
      </p:sp>
      <p:pic>
        <p:nvPicPr>
          <p:cNvPr id="10" name="Picture 9" descr="View of PR600 Student Profile report and prompt options when selected &quot;Claimed Students&quot; and Search by SASID is switched to yes. &#10;">
            <a:extLst>
              <a:ext uri="{FF2B5EF4-FFF2-40B4-BE49-F238E27FC236}">
                <a16:creationId xmlns:a16="http://schemas.microsoft.com/office/drawing/2014/main" id="{25124D90-242F-41DC-9773-9BE2F3A47AD3}"/>
              </a:ext>
            </a:extLst>
          </p:cNvPr>
          <p:cNvPicPr>
            <a:picLocks noChangeAspect="1"/>
          </p:cNvPicPr>
          <p:nvPr/>
        </p:nvPicPr>
        <p:blipFill>
          <a:blip r:embed="rId3"/>
          <a:stretch>
            <a:fillRect/>
          </a:stretch>
        </p:blipFill>
        <p:spPr>
          <a:xfrm>
            <a:off x="467863" y="118415"/>
            <a:ext cx="11125200" cy="3878457"/>
          </a:xfrm>
          <a:prstGeom prst="rect">
            <a:avLst/>
          </a:prstGeom>
        </p:spPr>
      </p:pic>
      <p:pic>
        <p:nvPicPr>
          <p:cNvPr id="5" name="Picture 4" descr="View of PR600 Student Profile report and prompt options when selected &quot;Claimed Students&quot; and Search by SASID is switched to no. ">
            <a:extLst>
              <a:ext uri="{FF2B5EF4-FFF2-40B4-BE49-F238E27FC236}">
                <a16:creationId xmlns:a16="http://schemas.microsoft.com/office/drawing/2014/main" id="{68209417-4126-45F9-8782-21D370653C5E}"/>
              </a:ext>
            </a:extLst>
          </p:cNvPr>
          <p:cNvPicPr>
            <a:picLocks noChangeAspect="1"/>
          </p:cNvPicPr>
          <p:nvPr/>
        </p:nvPicPr>
        <p:blipFill>
          <a:blip r:embed="rId4"/>
          <a:stretch>
            <a:fillRect/>
          </a:stretch>
        </p:blipFill>
        <p:spPr>
          <a:xfrm>
            <a:off x="467863" y="3793434"/>
            <a:ext cx="11256273" cy="3064566"/>
          </a:xfrm>
          <a:prstGeom prst="rect">
            <a:avLst/>
          </a:prstGeom>
        </p:spPr>
      </p:pic>
    </p:spTree>
    <p:extLst>
      <p:ext uri="{BB962C8B-B14F-4D97-AF65-F5344CB8AC3E}">
        <p14:creationId xmlns:p14="http://schemas.microsoft.com/office/powerpoint/2010/main" val="1045956239"/>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DESE-231-75203</_dlc_DocId>
    <_dlc_DocIdUrl xmlns="733efe1c-5bbe-4968-87dc-d400e65c879f">
      <Url>https://sharepoint.doemass.org/ese/webteam/cps/_layouts/DocIdRedir.aspx?ID=DESE-231-75203</Url>
      <Description>DESE-231-75203</Description>
    </_dlc_DocIdUrl>
  </documentManagement>
</p:properties>
</file>

<file path=customXml/itemProps1.xml><?xml version="1.0" encoding="utf-8"?>
<ds:datastoreItem xmlns:ds="http://schemas.openxmlformats.org/officeDocument/2006/customXml" ds:itemID="{3B883DBA-BD3F-4733-8F6B-9ADF68002013}">
  <ds:schemaRefs>
    <ds:schemaRef ds:uri="http://schemas.microsoft.com/sharepoint/v3/contenttype/forms"/>
  </ds:schemaRefs>
</ds:datastoreItem>
</file>

<file path=customXml/itemProps2.xml><?xml version="1.0" encoding="utf-8"?>
<ds:datastoreItem xmlns:ds="http://schemas.openxmlformats.org/officeDocument/2006/customXml" ds:itemID="{E2DF6190-B7CF-46C7-90DA-1C162F7DCCE5}">
  <ds:schemaRefs>
    <ds:schemaRef ds:uri="http://schemas.microsoft.com/sharepoint/events"/>
  </ds:schemaRefs>
</ds:datastoreItem>
</file>

<file path=customXml/itemProps3.xml><?xml version="1.0" encoding="utf-8"?>
<ds:datastoreItem xmlns:ds="http://schemas.openxmlformats.org/officeDocument/2006/customXml" ds:itemID="{5CE2A930-078F-4865-92ED-AF2ABE762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855543-51CF-40E8-83CF-611BD9FA1C58}">
  <ds:schemaRefs>
    <ds:schemaRef ds:uri="0a4e05da-b9bc-4326-ad73-01ef31b95567"/>
    <ds:schemaRef ds:uri="http://purl.org/dc/terms/"/>
    <ds:schemaRef ds:uri="733efe1c-5bbe-4968-87dc-d400e65c879f"/>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2196</TotalTime>
  <Words>1522</Words>
  <Application>Microsoft Office PowerPoint</Application>
  <PresentationFormat>Widescreen</PresentationFormat>
  <Paragraphs>106</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Segoe</vt:lpstr>
      <vt:lpstr>Segoe SemiBold</vt:lpstr>
      <vt:lpstr>Segoe UI</vt:lpstr>
      <vt:lpstr>Segoe UI Semibold</vt:lpstr>
      <vt:lpstr>Symbol</vt:lpstr>
      <vt:lpstr>Wingdings</vt:lpstr>
      <vt:lpstr>ESE​​</vt:lpstr>
      <vt:lpstr>Exploring Edwin </vt:lpstr>
      <vt:lpstr>Moving to Power BI </vt:lpstr>
      <vt:lpstr>What is different</vt:lpstr>
      <vt:lpstr>Logging on</vt:lpstr>
      <vt:lpstr>    The home page</vt:lpstr>
      <vt:lpstr> Reports are grouped in folders and subfolders </vt:lpstr>
      <vt:lpstr>  Lets look at a report </vt:lpstr>
      <vt:lpstr>Report Task Bar </vt:lpstr>
      <vt:lpstr>PR600 Student Profile Report </vt:lpstr>
      <vt:lpstr>What else? </vt:lpstr>
      <vt:lpstr>Resources: https://www.doe.mass.edu/edwin/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Edwin</dc:title>
  <dc:creator>DESE</dc:creator>
  <cp:lastModifiedBy>Dong</cp:lastModifiedBy>
  <cp:revision>29</cp:revision>
  <cp:lastPrinted>2021-06-10T01:05:18Z</cp:lastPrinted>
  <dcterms:created xsi:type="dcterms:W3CDTF">2021-05-17T13:51:53Z</dcterms:created>
  <dcterms:modified xsi:type="dcterms:W3CDTF">2021-11-19T15:09:13Z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19 2021</vt:lpwstr>
  </property>
</Properties>
</file>