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5"/>
    <p:sldMasterId id="2147483675" r:id="rId6"/>
  </p:sldMasterIdLst>
  <p:notesMasterIdLst>
    <p:notesMasterId r:id="rId32"/>
  </p:notesMasterIdLst>
  <p:handoutMasterIdLst>
    <p:handoutMasterId r:id="rId33"/>
  </p:handoutMasterIdLst>
  <p:sldIdLst>
    <p:sldId id="256" r:id="rId7"/>
    <p:sldId id="257" r:id="rId8"/>
    <p:sldId id="258" r:id="rId9"/>
    <p:sldId id="356" r:id="rId10"/>
    <p:sldId id="500" r:id="rId11"/>
    <p:sldId id="502" r:id="rId12"/>
    <p:sldId id="511" r:id="rId13"/>
    <p:sldId id="505" r:id="rId14"/>
    <p:sldId id="506" r:id="rId15"/>
    <p:sldId id="519" r:id="rId16"/>
    <p:sldId id="512" r:id="rId17"/>
    <p:sldId id="429" r:id="rId18"/>
    <p:sldId id="455" r:id="rId19"/>
    <p:sldId id="468" r:id="rId20"/>
    <p:sldId id="503" r:id="rId21"/>
    <p:sldId id="507" r:id="rId22"/>
    <p:sldId id="518" r:id="rId23"/>
    <p:sldId id="509" r:id="rId24"/>
    <p:sldId id="508" r:id="rId25"/>
    <p:sldId id="520" r:id="rId26"/>
    <p:sldId id="515" r:id="rId27"/>
    <p:sldId id="517" r:id="rId28"/>
    <p:sldId id="516" r:id="rId29"/>
    <p:sldId id="514" r:id="rId30"/>
    <p:sldId id="283" r:id="rId31"/>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EED"/>
    <a:srgbClr val="DBEDF5"/>
    <a:srgbClr val="000000"/>
    <a:srgbClr val="101D34"/>
    <a:srgbClr val="FFFF00"/>
    <a:srgbClr val="002060"/>
    <a:srgbClr val="639828"/>
    <a:srgbClr val="B8E18B"/>
    <a:srgbClr val="EAC9C4"/>
    <a:srgbClr val="E3F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3A4113-6E4E-437B-9265-5931566C675C}">
  <a:tblStyle styleId="{4D3A4113-6E4E-437B-9265-5931566C675C}"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DD3"/>
          </a:solidFill>
        </a:fill>
      </a:tcStyle>
    </a:band1H>
    <a:band2H>
      <a:tcTxStyle/>
      <a:tcStyle>
        <a:tcBdr/>
      </a:tcStyle>
    </a:band2H>
    <a:band1V>
      <a:tcTxStyle/>
      <a:tcStyle>
        <a:tcBdr/>
        <a:fill>
          <a:solidFill>
            <a:srgbClr val="CBCDD3"/>
          </a:solidFill>
        </a:fill>
      </a:tcStyle>
    </a:band1V>
    <a:band2V>
      <a:tcTxStyle/>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F0E9DE9-4DFC-47C8-A649-2D20B3378D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3" autoAdjust="0"/>
  </p:normalViewPr>
  <p:slideViewPr>
    <p:cSldViewPr snapToGrid="0">
      <p:cViewPr varScale="1">
        <p:scale>
          <a:sx n="137" d="100"/>
          <a:sy n="137" d="100"/>
        </p:scale>
        <p:origin x="138" y="96"/>
      </p:cViewPr>
      <p:guideLst>
        <p:guide orient="horz" pos="1620"/>
        <p:guide pos="2880"/>
      </p:guideLst>
    </p:cSldViewPr>
  </p:slideViewPr>
  <p:outlineViewPr>
    <p:cViewPr>
      <p:scale>
        <a:sx n="33" d="100"/>
        <a:sy n="33" d="100"/>
      </p:scale>
      <p:origin x="0" y="-6420"/>
    </p:cViewPr>
  </p:outlineViewPr>
  <p:notesTextViewPr>
    <p:cViewPr>
      <p:scale>
        <a:sx n="3" d="2"/>
        <a:sy n="3" d="2"/>
      </p:scale>
      <p:origin x="0" y="0"/>
    </p:cViewPr>
  </p:notesTextViewPr>
  <p:notesViewPr>
    <p:cSldViewPr snapToGrid="0">
      <p:cViewPr varScale="1">
        <p:scale>
          <a:sx n="79" d="100"/>
          <a:sy n="79" d="100"/>
        </p:scale>
        <p:origin x="388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2060"/>
                </a:solidFill>
                <a:latin typeface="+mn-lt"/>
                <a:ea typeface="+mn-ea"/>
                <a:cs typeface="+mn-cs"/>
              </a:defRPr>
            </a:pPr>
            <a:r>
              <a:rPr lang="en-US" sz="1800">
                <a:solidFill>
                  <a:srgbClr val="002060"/>
                </a:solidFill>
              </a:rPr>
              <a:t>Percent of G8</a:t>
            </a:r>
            <a:r>
              <a:rPr lang="en-US" sz="1800" baseline="0">
                <a:solidFill>
                  <a:srgbClr val="002060"/>
                </a:solidFill>
              </a:rPr>
              <a:t> students within each school climate category (2021)</a:t>
            </a:r>
            <a:r>
              <a:rPr lang="en-US" sz="1800" baseline="30000">
                <a:solidFill>
                  <a:srgbClr val="002060"/>
                </a:solidFill>
              </a:rPr>
              <a:t>1</a:t>
            </a:r>
          </a:p>
        </c:rich>
      </c:tx>
      <c:layout>
        <c:manualLayout>
          <c:xMode val="edge"/>
          <c:yMode val="edge"/>
          <c:x val="0.15950737248608254"/>
          <c:y val="1.965464647209971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1-1D3D-4B6F-B884-5949E0FBB542}"/>
              </c:ext>
            </c:extLst>
          </c:dPt>
          <c:dPt>
            <c:idx val="1"/>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3-1D3D-4B6F-B884-5949E0FBB542}"/>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1D3D-4B6F-B884-5949E0FBB542}"/>
              </c:ext>
            </c:extLst>
          </c:dPt>
          <c:dPt>
            <c:idx val="3"/>
            <c:invertIfNegative val="0"/>
            <c:bubble3D val="0"/>
            <c:spPr>
              <a:solidFill>
                <a:srgbClr val="002060"/>
              </a:solidFill>
              <a:ln>
                <a:noFill/>
              </a:ln>
              <a:effectLst/>
            </c:spPr>
            <c:extLst>
              <c:ext xmlns:c16="http://schemas.microsoft.com/office/drawing/2014/chart" uri="{C3380CC4-5D6E-409C-BE32-E72D297353CC}">
                <c16:uniqueId val="{00000007-1D3D-4B6F-B884-5949E0FBB54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Least favorable
(&lt;=30)</c:v>
                </c:pt>
                <c:pt idx="1">
                  <c:v>Somewhat favorable
(31 - 50)</c:v>
                </c:pt>
                <c:pt idx="2">
                  <c:v>Favorable
(51 - 70)</c:v>
                </c:pt>
                <c:pt idx="3">
                  <c:v>Most favorable
(&gt;70)</c:v>
                </c:pt>
              </c:strCache>
            </c:strRef>
          </c:cat>
          <c:val>
            <c:numRef>
              <c:f>Sheet1!$B$2:$B$5</c:f>
              <c:numCache>
                <c:formatCode>General</c:formatCode>
                <c:ptCount val="4"/>
                <c:pt idx="0">
                  <c:v>12</c:v>
                </c:pt>
                <c:pt idx="1">
                  <c:v>42</c:v>
                </c:pt>
                <c:pt idx="2">
                  <c:v>34</c:v>
                </c:pt>
                <c:pt idx="3">
                  <c:v>11</c:v>
                </c:pt>
              </c:numCache>
            </c:numRef>
          </c:val>
          <c:extLst>
            <c:ext xmlns:c16="http://schemas.microsoft.com/office/drawing/2014/chart" uri="{C3380CC4-5D6E-409C-BE32-E72D297353CC}">
              <c16:uniqueId val="{00000008-1D3D-4B6F-B884-5949E0FBB542}"/>
            </c:ext>
          </c:extLst>
        </c:ser>
        <c:dLbls>
          <c:showLegendKey val="0"/>
          <c:showVal val="0"/>
          <c:showCatName val="0"/>
          <c:showSerName val="0"/>
          <c:showPercent val="0"/>
          <c:showBubbleSize val="0"/>
        </c:dLbls>
        <c:gapWidth val="219"/>
        <c:overlap val="-27"/>
        <c:axId val="2032181664"/>
        <c:axId val="2032198720"/>
      </c:barChart>
      <c:catAx>
        <c:axId val="20321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2032198720"/>
        <c:crosses val="autoZero"/>
        <c:auto val="1"/>
        <c:lblAlgn val="ctr"/>
        <c:lblOffset val="100"/>
        <c:noMultiLvlLbl val="0"/>
      </c:catAx>
      <c:valAx>
        <c:axId val="2032198720"/>
        <c:scaling>
          <c:orientation val="minMax"/>
          <c:max val="100"/>
          <c:min val="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r>
                  <a:rPr lang="en-US" sz="1600">
                    <a:solidFill>
                      <a:srgbClr val="002060"/>
                    </a:solidFill>
                  </a:rPr>
                  <a:t>Percent</a:t>
                </a:r>
              </a:p>
            </c:rich>
          </c:tx>
          <c:layout>
            <c:manualLayout>
              <c:xMode val="edge"/>
              <c:yMode val="edge"/>
              <c:x val="2.8429282160625444E-3"/>
              <c:y val="0.3589299153139838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203218166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dLbls>
            <c:dLbl>
              <c:idx val="2"/>
              <c:layout>
                <c:manualLayout>
                  <c:x val="0"/>
                  <c:y val="2.21882054837480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29-4810-8C2F-183E72C4C0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cap="rnd">
                <a:solidFill>
                  <a:schemeClr val="accent1"/>
                </a:solidFill>
                <a:prstDash val="sysDot"/>
              </a:ln>
              <a:effectLst/>
            </c:spPr>
            <c:trendlineType val="linear"/>
            <c:dispRSqr val="0"/>
            <c:dispEq val="0"/>
          </c:trendline>
          <c:cat>
            <c:strRef>
              <c:f>Sheet1!$A$2:$A$5</c:f>
              <c:strCache>
                <c:ptCount val="4"/>
                <c:pt idx="0">
                  <c:v>Grade 4</c:v>
                </c:pt>
                <c:pt idx="1">
                  <c:v>Grade 5</c:v>
                </c:pt>
                <c:pt idx="2">
                  <c:v>Grade 8</c:v>
                </c:pt>
                <c:pt idx="3">
                  <c:v>Grade 10</c:v>
                </c:pt>
              </c:strCache>
            </c:strRef>
          </c:cat>
          <c:val>
            <c:numRef>
              <c:f>Sheet1!$B$2:$B$5</c:f>
              <c:numCache>
                <c:formatCode>General</c:formatCode>
                <c:ptCount val="4"/>
                <c:pt idx="1">
                  <c:v>58</c:v>
                </c:pt>
                <c:pt idx="2">
                  <c:v>46</c:v>
                </c:pt>
                <c:pt idx="3">
                  <c:v>45</c:v>
                </c:pt>
              </c:numCache>
            </c:numRef>
          </c:val>
          <c:extLst>
            <c:ext xmlns:c16="http://schemas.microsoft.com/office/drawing/2014/chart" uri="{C3380CC4-5D6E-409C-BE32-E72D297353CC}">
              <c16:uniqueId val="{00000000-CA29-4810-8C2F-183E72C4C05B}"/>
            </c:ext>
          </c:extLst>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cap="rnd">
                <a:solidFill>
                  <a:schemeClr val="accent2"/>
                </a:solidFill>
                <a:prstDash val="sysDot"/>
              </a:ln>
              <a:effectLst/>
            </c:spPr>
            <c:trendlineType val="linear"/>
            <c:dispRSqr val="0"/>
            <c:dispEq val="0"/>
          </c:trendline>
          <c:cat>
            <c:strRef>
              <c:f>Sheet1!$A$2:$A$5</c:f>
              <c:strCache>
                <c:ptCount val="4"/>
                <c:pt idx="0">
                  <c:v>Grade 4</c:v>
                </c:pt>
                <c:pt idx="1">
                  <c:v>Grade 5</c:v>
                </c:pt>
                <c:pt idx="2">
                  <c:v>Grade 8</c:v>
                </c:pt>
                <c:pt idx="3">
                  <c:v>Grade 10</c:v>
                </c:pt>
              </c:strCache>
            </c:strRef>
          </c:cat>
          <c:val>
            <c:numRef>
              <c:f>Sheet1!$C$2:$C$5</c:f>
              <c:numCache>
                <c:formatCode>General</c:formatCode>
                <c:ptCount val="4"/>
                <c:pt idx="0">
                  <c:v>61</c:v>
                </c:pt>
                <c:pt idx="1">
                  <c:v>57</c:v>
                </c:pt>
                <c:pt idx="2">
                  <c:v>43</c:v>
                </c:pt>
                <c:pt idx="3">
                  <c:v>44</c:v>
                </c:pt>
              </c:numCache>
            </c:numRef>
          </c:val>
          <c:extLst>
            <c:ext xmlns:c16="http://schemas.microsoft.com/office/drawing/2014/chart" uri="{C3380CC4-5D6E-409C-BE32-E72D297353CC}">
              <c16:uniqueId val="{00000001-CA29-4810-8C2F-183E72C4C05B}"/>
            </c:ext>
          </c:extLst>
        </c:ser>
        <c:ser>
          <c:idx val="2"/>
          <c:order val="2"/>
          <c:tx>
            <c:strRef>
              <c:f>Sheet1!$D$1</c:f>
              <c:strCache>
                <c:ptCount val="1"/>
                <c:pt idx="0">
                  <c:v>2021</c:v>
                </c:pt>
              </c:strCache>
            </c:strRef>
          </c:tx>
          <c:spPr>
            <a:solidFill>
              <a:schemeClr val="tx1">
                <a:lumMod val="60000"/>
                <a:lumOff val="40000"/>
              </a:schemeClr>
            </a:solidFill>
            <a:ln>
              <a:solidFill>
                <a:schemeClr val="tx1">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bg2">
                    <a:lumMod val="60000"/>
                    <a:lumOff val="40000"/>
                  </a:schemeClr>
                </a:solidFill>
                <a:prstDash val="sysDot"/>
              </a:ln>
              <a:effectLst/>
            </c:spPr>
            <c:trendlineType val="linear"/>
            <c:dispRSqr val="0"/>
            <c:dispEq val="0"/>
          </c:trendline>
          <c:cat>
            <c:strRef>
              <c:f>Sheet1!$A$2:$A$5</c:f>
              <c:strCache>
                <c:ptCount val="4"/>
                <c:pt idx="0">
                  <c:v>Grade 4</c:v>
                </c:pt>
                <c:pt idx="1">
                  <c:v>Grade 5</c:v>
                </c:pt>
                <c:pt idx="2">
                  <c:v>Grade 8</c:v>
                </c:pt>
                <c:pt idx="3">
                  <c:v>Grade 10</c:v>
                </c:pt>
              </c:strCache>
            </c:strRef>
          </c:cat>
          <c:val>
            <c:numRef>
              <c:f>Sheet1!$D$2:$D$5</c:f>
              <c:numCache>
                <c:formatCode>General</c:formatCode>
                <c:ptCount val="4"/>
                <c:pt idx="0">
                  <c:v>67</c:v>
                </c:pt>
                <c:pt idx="1">
                  <c:v>62</c:v>
                </c:pt>
                <c:pt idx="2">
                  <c:v>49</c:v>
                </c:pt>
                <c:pt idx="3">
                  <c:v>47</c:v>
                </c:pt>
              </c:numCache>
            </c:numRef>
          </c:val>
          <c:extLst>
            <c:ext xmlns:c16="http://schemas.microsoft.com/office/drawing/2014/chart" uri="{C3380CC4-5D6E-409C-BE32-E72D297353CC}">
              <c16:uniqueId val="{00000000-21A8-4EC9-A27C-8E83E6BF78DF}"/>
            </c:ext>
          </c:extLst>
        </c:ser>
        <c:dLbls>
          <c:dLblPos val="ctr"/>
          <c:showLegendKey val="0"/>
          <c:showVal val="1"/>
          <c:showCatName val="0"/>
          <c:showSerName val="0"/>
          <c:showPercent val="0"/>
          <c:showBubbleSize val="0"/>
        </c:dLbls>
        <c:gapWidth val="150"/>
        <c:axId val="346553784"/>
        <c:axId val="346557720"/>
      </c:barChart>
      <c:catAx>
        <c:axId val="34655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6557720"/>
        <c:crosses val="autoZero"/>
        <c:auto val="1"/>
        <c:lblAlgn val="ctr"/>
        <c:lblOffset val="100"/>
        <c:noMultiLvlLbl val="0"/>
      </c:catAx>
      <c:valAx>
        <c:axId val="34655772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Overall VOCAL score</a:t>
                </a:r>
              </a:p>
            </c:rich>
          </c:tx>
          <c:layout>
            <c:manualLayout>
              <c:xMode val="edge"/>
              <c:yMode val="edge"/>
              <c:x val="2.3701962933116048E-3"/>
              <c:y val="0.2747563737949722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6553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F74E5-5BA7-46D5-8820-4EF22F1289D4}"/>
              </a:ext>
            </a:extLst>
          </p:cNvPr>
          <p:cNvSpPr>
            <a:spLocks noGrp="1"/>
          </p:cNvSpPr>
          <p:nvPr>
            <p:ph type="hdr" sz="quarter"/>
          </p:nvPr>
        </p:nvSpPr>
        <p:spPr>
          <a:xfrm>
            <a:off x="0" y="0"/>
            <a:ext cx="3078058" cy="471175"/>
          </a:xfrm>
          <a:prstGeom prst="rect">
            <a:avLst/>
          </a:prstGeom>
        </p:spPr>
        <p:txBody>
          <a:bodyPr vert="horz" lIns="91714" tIns="45857" rIns="91714" bIns="45857" rtlCol="0"/>
          <a:lstStyle>
            <a:lvl1pPr algn="l">
              <a:defRPr sz="1200"/>
            </a:lvl1pPr>
          </a:lstStyle>
          <a:p>
            <a:endParaRPr lang="en-US"/>
          </a:p>
        </p:txBody>
      </p:sp>
      <p:sp>
        <p:nvSpPr>
          <p:cNvPr id="3" name="Date Placeholder 2">
            <a:extLst>
              <a:ext uri="{FF2B5EF4-FFF2-40B4-BE49-F238E27FC236}">
                <a16:creationId xmlns:a16="http://schemas.microsoft.com/office/drawing/2014/main" id="{1D7E88DB-1031-4B2F-AF41-D167885852E2}"/>
              </a:ext>
            </a:extLst>
          </p:cNvPr>
          <p:cNvSpPr>
            <a:spLocks noGrp="1"/>
          </p:cNvSpPr>
          <p:nvPr>
            <p:ph type="dt" sz="quarter" idx="1"/>
          </p:nvPr>
        </p:nvSpPr>
        <p:spPr>
          <a:xfrm>
            <a:off x="4022824" y="0"/>
            <a:ext cx="3078058" cy="471175"/>
          </a:xfrm>
          <a:prstGeom prst="rect">
            <a:avLst/>
          </a:prstGeom>
        </p:spPr>
        <p:txBody>
          <a:bodyPr vert="horz" lIns="91714" tIns="45857" rIns="91714" bIns="45857" rtlCol="0"/>
          <a:lstStyle>
            <a:lvl1pPr algn="r">
              <a:defRPr sz="1200"/>
            </a:lvl1pPr>
          </a:lstStyle>
          <a:p>
            <a:fld id="{CCDE08B9-FDBA-4EA2-89F0-1074D0BBDA65}" type="datetimeFigureOut">
              <a:rPr lang="en-US" smtClean="0"/>
              <a:t>2/8/2022</a:t>
            </a:fld>
            <a:endParaRPr lang="en-US"/>
          </a:p>
        </p:txBody>
      </p:sp>
      <p:sp>
        <p:nvSpPr>
          <p:cNvPr id="4" name="Footer Placeholder 3">
            <a:extLst>
              <a:ext uri="{FF2B5EF4-FFF2-40B4-BE49-F238E27FC236}">
                <a16:creationId xmlns:a16="http://schemas.microsoft.com/office/drawing/2014/main" id="{174034C7-138C-4365-9C23-B62199711AC4}"/>
              </a:ext>
            </a:extLst>
          </p:cNvPr>
          <p:cNvSpPr>
            <a:spLocks noGrp="1"/>
          </p:cNvSpPr>
          <p:nvPr>
            <p:ph type="ftr" sz="quarter" idx="2"/>
          </p:nvPr>
        </p:nvSpPr>
        <p:spPr>
          <a:xfrm>
            <a:off x="0" y="8917300"/>
            <a:ext cx="3078058" cy="471175"/>
          </a:xfrm>
          <a:prstGeom prst="rect">
            <a:avLst/>
          </a:prstGeom>
        </p:spPr>
        <p:txBody>
          <a:bodyPr vert="horz" lIns="91714" tIns="45857" rIns="91714" bIns="45857" rtlCol="0" anchor="b"/>
          <a:lstStyle>
            <a:lvl1pPr algn="l">
              <a:defRPr sz="1200"/>
            </a:lvl1pPr>
          </a:lstStyle>
          <a:p>
            <a:r>
              <a:rPr lang="en-US"/>
              <a:t>The data shown are preliminary and subject to change</a:t>
            </a:r>
          </a:p>
        </p:txBody>
      </p:sp>
      <p:sp>
        <p:nvSpPr>
          <p:cNvPr id="5" name="Slide Number Placeholder 4">
            <a:extLst>
              <a:ext uri="{FF2B5EF4-FFF2-40B4-BE49-F238E27FC236}">
                <a16:creationId xmlns:a16="http://schemas.microsoft.com/office/drawing/2014/main" id="{4E0E3A29-6A7E-4718-8430-9369C2993BF5}"/>
              </a:ext>
            </a:extLst>
          </p:cNvPr>
          <p:cNvSpPr>
            <a:spLocks noGrp="1"/>
          </p:cNvSpPr>
          <p:nvPr>
            <p:ph type="sldNum" sz="quarter" idx="3"/>
          </p:nvPr>
        </p:nvSpPr>
        <p:spPr>
          <a:xfrm>
            <a:off x="4022824" y="8917300"/>
            <a:ext cx="3078058" cy="471175"/>
          </a:xfrm>
          <a:prstGeom prst="rect">
            <a:avLst/>
          </a:prstGeom>
        </p:spPr>
        <p:txBody>
          <a:bodyPr vert="horz" lIns="91714" tIns="45857" rIns="91714" bIns="45857" rtlCol="0" anchor="b"/>
          <a:lstStyle>
            <a:lvl1pPr algn="r">
              <a:defRPr sz="1200"/>
            </a:lvl1pPr>
          </a:lstStyle>
          <a:p>
            <a:fld id="{AF69ADFC-8BC4-4D29-97D4-1240F95A5BE5}" type="slidenum">
              <a:rPr lang="en-US" smtClean="0"/>
              <a:t>‹#›</a:t>
            </a:fld>
            <a:endParaRPr lang="en-US"/>
          </a:p>
        </p:txBody>
      </p:sp>
    </p:spTree>
    <p:extLst>
      <p:ext uri="{BB962C8B-B14F-4D97-AF65-F5344CB8AC3E}">
        <p14:creationId xmlns:p14="http://schemas.microsoft.com/office/powerpoint/2010/main" val="16563601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3" tIns="94203" rIns="94203" bIns="9420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bc137530_2_71: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5bbc137530_2_71: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800" dirty="0"/>
          </a:p>
        </p:txBody>
      </p:sp>
      <p:sp>
        <p:nvSpPr>
          <p:cNvPr id="124" name="Google Shape;124;g5bbc137530_2_71: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460398"/>
            <a:ext cx="6259512" cy="4224814"/>
          </a:xfrm>
        </p:spPr>
        <p:txBody>
          <a:bodyPr/>
          <a:lstStyle/>
          <a:p>
            <a:pPr marL="231775" indent="-171450"/>
            <a:endParaRPr lang="en-US" sz="1400" dirty="0"/>
          </a:p>
        </p:txBody>
      </p:sp>
    </p:spTree>
    <p:extLst>
      <p:ext uri="{BB962C8B-B14F-4D97-AF65-F5344CB8AC3E}">
        <p14:creationId xmlns:p14="http://schemas.microsoft.com/office/powerpoint/2010/main" val="167694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11</a:t>
            </a:fld>
            <a:endParaRPr/>
          </a:p>
        </p:txBody>
      </p:sp>
    </p:spTree>
    <p:extLst>
      <p:ext uri="{BB962C8B-B14F-4D97-AF65-F5344CB8AC3E}">
        <p14:creationId xmlns:p14="http://schemas.microsoft.com/office/powerpoint/2010/main" val="255725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1" name="Google Shape;231;g5bbc137530_2_196: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D7E383BD-78AC-44B4-A53A-B1FBFFB86912}"/>
              </a:ext>
            </a:extLst>
          </p:cNvPr>
          <p:cNvSpPr>
            <a:spLocks noGrp="1"/>
          </p:cNvSpPr>
          <p:nvPr>
            <p:ph type="body" idx="1"/>
          </p:nvPr>
        </p:nvSpPr>
        <p:spPr>
          <a:xfrm>
            <a:off x="390144" y="4520486"/>
            <a:ext cx="6498336" cy="3928570"/>
          </a:xfrm>
        </p:spPr>
        <p:txBody>
          <a:bodyPr/>
          <a:lstStyle/>
          <a:p>
            <a:pPr marL="171450" indent="-171450"/>
            <a:endParaRPr lang="en-US" sz="1300" dirty="0"/>
          </a:p>
        </p:txBody>
      </p:sp>
    </p:spTree>
    <p:extLst>
      <p:ext uri="{BB962C8B-B14F-4D97-AF65-F5344CB8AC3E}">
        <p14:creationId xmlns:p14="http://schemas.microsoft.com/office/powerpoint/2010/main" val="363633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460398"/>
            <a:ext cx="6259512" cy="4224814"/>
          </a:xfrm>
        </p:spPr>
        <p:txBody>
          <a:bodyPr/>
          <a:lstStyle/>
          <a:p>
            <a:endParaRPr lang="en-US" sz="1400" dirty="0"/>
          </a:p>
        </p:txBody>
      </p:sp>
      <p:sp>
        <p:nvSpPr>
          <p:cNvPr id="4" name="Slide Number Placeholder 3"/>
          <p:cNvSpPr>
            <a:spLocks noGrp="1"/>
          </p:cNvSpPr>
          <p:nvPr>
            <p:ph type="sldNum" sz="quarter" idx="10"/>
          </p:nvPr>
        </p:nvSpPr>
        <p:spPr/>
        <p:txBody>
          <a:bodyPr lIns="91714" tIns="45857" rIns="91714" bIns="45857"/>
          <a:lstStyle/>
          <a:p>
            <a:pPr defTabSz="917143">
              <a:defRPr/>
            </a:pPr>
            <a:fld id="{ADCCD5AF-71CD-4C88-AC55-E7BE057B2D3C}" type="slidenum">
              <a:rPr lang="zh-CN" altLang="en-US"/>
              <a:pPr defTabSz="917143">
                <a:defRPr/>
              </a:pPr>
              <a:t>13</a:t>
            </a:fld>
            <a:endParaRPr lang="zh-CN" altLang="en-US"/>
          </a:p>
        </p:txBody>
      </p:sp>
    </p:spTree>
    <p:extLst>
      <p:ext uri="{BB962C8B-B14F-4D97-AF65-F5344CB8AC3E}">
        <p14:creationId xmlns:p14="http://schemas.microsoft.com/office/powerpoint/2010/main" val="3393399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8850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15</a:t>
            </a:fld>
            <a:endParaRPr/>
          </a:p>
        </p:txBody>
      </p:sp>
    </p:spTree>
    <p:extLst>
      <p:ext uri="{BB962C8B-B14F-4D97-AF65-F5344CB8AC3E}">
        <p14:creationId xmlns:p14="http://schemas.microsoft.com/office/powerpoint/2010/main" val="2557259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p:txBody>
          <a:bodyPr/>
          <a:lstStyle/>
          <a:p>
            <a:pPr marL="159226" indent="0">
              <a:buNone/>
            </a:pPr>
            <a:endParaRPr lang="en-US" sz="1400" dirty="0"/>
          </a:p>
        </p:txBody>
      </p:sp>
    </p:spTree>
    <p:extLst>
      <p:ext uri="{BB962C8B-B14F-4D97-AF65-F5344CB8AC3E}">
        <p14:creationId xmlns:p14="http://schemas.microsoft.com/office/powerpoint/2010/main" val="363393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422274" y="4460398"/>
            <a:ext cx="6259513" cy="4224814"/>
          </a:xfrm>
        </p:spPr>
        <p:txBody>
          <a:bodyPr/>
          <a:lstStyle/>
          <a:p>
            <a:pPr marL="159226" indent="0">
              <a:buNone/>
            </a:pPr>
            <a:endParaRPr lang="en-US" sz="1400" dirty="0"/>
          </a:p>
        </p:txBody>
      </p:sp>
    </p:spTree>
    <p:extLst>
      <p:ext uri="{BB962C8B-B14F-4D97-AF65-F5344CB8AC3E}">
        <p14:creationId xmlns:p14="http://schemas.microsoft.com/office/powerpoint/2010/main" val="60031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779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208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bc137530_2_79: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5bbc137530_2_79: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2</a:t>
            </a:fld>
            <a:endParaRPr/>
          </a:p>
        </p:txBody>
      </p:sp>
      <p:sp>
        <p:nvSpPr>
          <p:cNvPr id="2" name="Notes Placeholder 1">
            <a:extLst>
              <a:ext uri="{FF2B5EF4-FFF2-40B4-BE49-F238E27FC236}">
                <a16:creationId xmlns:a16="http://schemas.microsoft.com/office/drawing/2014/main" id="{E612701E-7972-4343-A708-1B04E4BB1E1F}"/>
              </a:ext>
            </a:extLst>
          </p:cNvPr>
          <p:cNvSpPr>
            <a:spLocks noGrp="1"/>
          </p:cNvSpPr>
          <p:nvPr>
            <p:ph type="body" idx="1"/>
          </p:nvPr>
        </p:nvSpPr>
        <p:spPr/>
        <p:txBody>
          <a:bodyPr/>
          <a:lstStyle/>
          <a:p>
            <a:pPr marL="0" indent="0">
              <a:buNone/>
            </a:pPr>
            <a:endParaRPr lang="en-US"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846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460398"/>
            <a:ext cx="6259512" cy="4224814"/>
          </a:xfrm>
        </p:spPr>
        <p:txBody>
          <a:bodyPr/>
          <a:lstStyle/>
          <a:p>
            <a:endParaRPr lang="en-US" sz="1400" dirty="0"/>
          </a:p>
        </p:txBody>
      </p:sp>
    </p:spTree>
    <p:extLst>
      <p:ext uri="{BB962C8B-B14F-4D97-AF65-F5344CB8AC3E}">
        <p14:creationId xmlns:p14="http://schemas.microsoft.com/office/powerpoint/2010/main" val="4100844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24</a:t>
            </a:fld>
            <a:endParaRPr/>
          </a:p>
        </p:txBody>
      </p:sp>
    </p:spTree>
    <p:extLst>
      <p:ext uri="{BB962C8B-B14F-4D97-AF65-F5344CB8AC3E}">
        <p14:creationId xmlns:p14="http://schemas.microsoft.com/office/powerpoint/2010/main" val="344102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bc137530_2_273:notes"/>
          <p:cNvSpPr txBox="1">
            <a:spLocks noGrp="1"/>
          </p:cNvSpPr>
          <p:nvPr>
            <p:ph type="body" idx="1"/>
          </p:nvPr>
        </p:nvSpPr>
        <p:spPr>
          <a:xfrm>
            <a:off x="710248" y="4518203"/>
            <a:ext cx="5681980" cy="3696712"/>
          </a:xfrm>
          <a:prstGeom prst="rect">
            <a:avLst/>
          </a:prstGeom>
        </p:spPr>
        <p:txBody>
          <a:bodyPr spcFirstLastPara="1" wrap="square" lIns="91524" tIns="91524" rIns="91524" bIns="91524" anchor="t" anchorCtr="0">
            <a:noAutofit/>
          </a:bodyPr>
          <a:lstStyle/>
          <a:p>
            <a:pPr marL="0" indent="0">
              <a:buNone/>
            </a:pPr>
            <a:endParaRPr/>
          </a:p>
        </p:txBody>
      </p:sp>
      <p:sp>
        <p:nvSpPr>
          <p:cNvPr id="410" name="Google Shape;410;g5bbc137530_2_273: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bbc137530_2_102: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5bbc137530_2_102: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3</a:t>
            </a:fld>
            <a:endParaRPr/>
          </a:p>
        </p:txBody>
      </p:sp>
      <p:sp>
        <p:nvSpPr>
          <p:cNvPr id="2" name="Notes Placeholder 1">
            <a:extLst>
              <a:ext uri="{FF2B5EF4-FFF2-40B4-BE49-F238E27FC236}">
                <a16:creationId xmlns:a16="http://schemas.microsoft.com/office/drawing/2014/main" id="{445F8A0A-ABD9-4901-A259-275C97129154}"/>
              </a:ext>
            </a:extLst>
          </p:cNvPr>
          <p:cNvSpPr>
            <a:spLocks noGrp="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207264" y="4460398"/>
            <a:ext cx="6729984" cy="3927698"/>
          </a:xfrm>
        </p:spPr>
        <p:txBody>
          <a:bodyPr/>
          <a:lstStyle/>
          <a:p>
            <a:endParaRPr lang="en-US" dirty="0"/>
          </a:p>
        </p:txBody>
      </p:sp>
    </p:spTree>
    <p:extLst>
      <p:ext uri="{BB962C8B-B14F-4D97-AF65-F5344CB8AC3E}">
        <p14:creationId xmlns:p14="http://schemas.microsoft.com/office/powerpoint/2010/main" val="243325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422274" y="4460398"/>
            <a:ext cx="6259513" cy="4224814"/>
          </a:xfrm>
        </p:spPr>
        <p:txBody>
          <a:bodyPr/>
          <a:lstStyle/>
          <a:p>
            <a:pPr marL="159226" indent="0">
              <a:buNone/>
            </a:pPr>
            <a:endParaRPr lang="en-US" sz="1200" dirty="0"/>
          </a:p>
        </p:txBody>
      </p:sp>
    </p:spTree>
    <p:extLst>
      <p:ext uri="{BB962C8B-B14F-4D97-AF65-F5344CB8AC3E}">
        <p14:creationId xmlns:p14="http://schemas.microsoft.com/office/powerpoint/2010/main" val="353235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419012" y="4459526"/>
            <a:ext cx="6266046" cy="4224814"/>
          </a:xfrm>
        </p:spPr>
        <p:txBody>
          <a:bodyPr/>
          <a:lstStyle/>
          <a:p>
            <a:pPr marL="159226" indent="0">
              <a:buNone/>
            </a:pPr>
            <a:endParaRPr lang="en-US" sz="1400" dirty="0"/>
          </a:p>
        </p:txBody>
      </p:sp>
    </p:spTree>
    <p:extLst>
      <p:ext uri="{BB962C8B-B14F-4D97-AF65-F5344CB8AC3E}">
        <p14:creationId xmlns:p14="http://schemas.microsoft.com/office/powerpoint/2010/main" val="292532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419012" y="4459526"/>
            <a:ext cx="6266046" cy="4224814"/>
          </a:xfrm>
        </p:spPr>
        <p:txBody>
          <a:bodyPr/>
          <a:lstStyle/>
          <a:p>
            <a:pPr marL="159226" indent="0">
              <a:buNone/>
            </a:pPr>
            <a:endParaRPr lang="en-US" sz="1400" dirty="0"/>
          </a:p>
        </p:txBody>
      </p:sp>
    </p:spTree>
    <p:extLst>
      <p:ext uri="{BB962C8B-B14F-4D97-AF65-F5344CB8AC3E}">
        <p14:creationId xmlns:p14="http://schemas.microsoft.com/office/powerpoint/2010/main" val="363393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422275" y="4460398"/>
            <a:ext cx="6259512" cy="4224814"/>
          </a:xfrm>
        </p:spPr>
        <p:txBody>
          <a:bodyPr/>
          <a:lstStyle/>
          <a:p>
            <a:pPr marL="280988" indent="-171450"/>
            <a:endParaRPr lang="en-US" sz="1400" dirty="0"/>
          </a:p>
        </p:txBody>
      </p:sp>
    </p:spTree>
    <p:extLst>
      <p:ext uri="{BB962C8B-B14F-4D97-AF65-F5344CB8AC3E}">
        <p14:creationId xmlns:p14="http://schemas.microsoft.com/office/powerpoint/2010/main" val="68398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460398"/>
            <a:ext cx="6259512" cy="4224814"/>
          </a:xfrm>
        </p:spPr>
        <p:txBody>
          <a:bodyPr/>
          <a:lstStyle/>
          <a:p>
            <a:pPr marL="231775" indent="-171450"/>
            <a:endParaRPr lang="en-US" sz="1400" dirty="0"/>
          </a:p>
        </p:txBody>
      </p:sp>
    </p:spTree>
    <p:extLst>
      <p:ext uri="{BB962C8B-B14F-4D97-AF65-F5344CB8AC3E}">
        <p14:creationId xmlns:p14="http://schemas.microsoft.com/office/powerpoint/2010/main" val="3295414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6785204" y="3933872"/>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59" name="Google Shape;59;p14"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a:lnSpc>
                <a:spcPct val="90000"/>
              </a:lnSpc>
              <a:spcBef>
                <a:spcPts val="400"/>
              </a:spcBef>
              <a:spcAft>
                <a:spcPts val="0"/>
              </a:spcAft>
              <a:buSzPts val="1400"/>
              <a:buChar char="o"/>
              <a:defRPr/>
            </a:lvl2pPr>
            <a:lvl3pPr lvl="2" algn="l">
              <a:lnSpc>
                <a:spcPct val="90000"/>
              </a:lnSpc>
              <a:spcBef>
                <a:spcPts val="400"/>
              </a:spcBef>
              <a:spcAft>
                <a:spcPts val="0"/>
              </a:spcAft>
              <a:buSzPts val="1400"/>
              <a:buChar char="▪"/>
              <a:defRPr/>
            </a:lvl3pPr>
            <a:lvl4pPr lvl="3" algn="l">
              <a:lnSpc>
                <a:spcPct val="90000"/>
              </a:lnSpc>
              <a:spcBef>
                <a:spcPts val="400"/>
              </a:spcBef>
              <a:spcAft>
                <a:spcPts val="0"/>
              </a:spcAft>
              <a:buSzPts val="1400"/>
              <a:buChar char="⮚"/>
              <a:defRPr/>
            </a:lvl4pPr>
            <a:lvl5pPr lvl="4" algn="l">
              <a:lnSpc>
                <a:spcPct val="9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98"/>
        <p:cNvGrpSpPr/>
        <p:nvPr/>
      </p:nvGrpSpPr>
      <p:grpSpPr>
        <a:xfrm>
          <a:off x="0" y="0"/>
          <a:ext cx="0" cy="0"/>
          <a:chOff x="0" y="0"/>
          <a:chExt cx="0" cy="0"/>
        </a:xfrm>
      </p:grpSpPr>
      <p:pic>
        <p:nvPicPr>
          <p:cNvPr id="99" name="Google Shape;99;p21"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0" name="Google Shape;100;p21"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1" name="Google Shape;101;p21"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2" name="Google Shape;102;p21"/>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1"/>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E38526"/>
              </a:buClr>
              <a:buSzPts val="2400"/>
              <a:buFont typeface="Quattrocento Sans"/>
              <a:buAutoNum type="arabicPeriod"/>
              <a:defRPr sz="2400">
                <a:solidFill>
                  <a:srgbClr val="101D34"/>
                </a:solidFill>
                <a:latin typeface="Quattrocento Sans"/>
                <a:ea typeface="Quattrocento Sans"/>
                <a:cs typeface="Quattrocento Sans"/>
                <a:sym typeface="Quattrocento Sans"/>
              </a:defRPr>
            </a:lvl1pPr>
            <a:lvl2pPr marL="914400" lvl="1" indent="-361950" algn="l">
              <a:lnSpc>
                <a:spcPct val="9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9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21"/>
          <p:cNvSpPr txBox="1"/>
          <p:nvPr/>
        </p:nvSpPr>
        <p:spPr>
          <a:xfrm>
            <a:off x="326572" y="4788306"/>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a:solidFill>
                  <a:srgbClr val="8A8FA0"/>
                </a:solidFill>
                <a:latin typeface="Quattrocento Sans"/>
                <a:ea typeface="Quattrocento Sans"/>
                <a:cs typeface="Quattrocento Sans"/>
                <a:sym typeface="Quattrocento Sans"/>
              </a:rPr>
              <a:t>DESE</a:t>
            </a:r>
            <a:endParaRPr sz="1100"/>
          </a:p>
        </p:txBody>
      </p:sp>
    </p:spTree>
    <p:extLst>
      <p:ext uri="{BB962C8B-B14F-4D97-AF65-F5344CB8AC3E}">
        <p14:creationId xmlns:p14="http://schemas.microsoft.com/office/powerpoint/2010/main" val="113026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8133082" y="4599264"/>
            <a:ext cx="567434" cy="583646"/>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159545"/>
            <a:ext cx="187778" cy="62422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326572" y="159545"/>
            <a:ext cx="8817428" cy="62422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326572" y="1642057"/>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326572"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4735286"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8" y="216694"/>
            <a:ext cx="8575318" cy="509929"/>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187778" y="4764107"/>
            <a:ext cx="5785029" cy="253916"/>
          </a:xfrm>
          <a:prstGeom prst="rect">
            <a:avLst/>
          </a:prstGeom>
          <a:noFill/>
        </p:spPr>
        <p:txBody>
          <a:bodyPr wrap="square" rtlCol="0">
            <a:spAutoFit/>
          </a:bodyPr>
          <a:lstStyle/>
          <a:p>
            <a:r>
              <a:rPr lang="en-US" sz="900" kern="1200">
                <a:solidFill>
                  <a:schemeClr val="tx1">
                    <a:tint val="75000"/>
                  </a:schemeClr>
                </a:solidFill>
                <a:latin typeface="Segoe"/>
                <a:ea typeface="+mn-ea"/>
                <a:cs typeface="+mn-cs"/>
              </a:rPr>
              <a:t>Massachusetts Department of</a:t>
            </a:r>
            <a:r>
              <a:rPr lang="en-US" sz="1050" baseline="0">
                <a:latin typeface="Segoe"/>
              </a:rPr>
              <a:t> </a:t>
            </a:r>
            <a:r>
              <a:rPr lang="en-US" sz="900" kern="1200">
                <a:solidFill>
                  <a:schemeClr val="tx1">
                    <a:tint val="75000"/>
                  </a:schemeClr>
                </a:solidFill>
                <a:latin typeface="Segoe"/>
                <a:ea typeface="+mn-ea"/>
                <a:cs typeface="+mn-cs"/>
              </a:rPr>
              <a:t>Elementary</a:t>
            </a:r>
            <a:r>
              <a:rPr lang="en-US" sz="1050" baseline="0">
                <a:latin typeface="Segoe"/>
              </a:rPr>
              <a:t> </a:t>
            </a:r>
            <a:r>
              <a:rPr lang="en-US" sz="900" kern="1200">
                <a:solidFill>
                  <a:schemeClr val="tx1">
                    <a:tint val="75000"/>
                  </a:schemeClr>
                </a:solidFill>
                <a:latin typeface="Segoe"/>
                <a:ea typeface="+mn-ea"/>
                <a:cs typeface="+mn-cs"/>
              </a:rPr>
              <a:t>and</a:t>
            </a:r>
            <a:r>
              <a:rPr lang="en-US" sz="1050" baseline="0">
                <a:latin typeface="Segoe"/>
              </a:rPr>
              <a:t> </a:t>
            </a:r>
            <a:r>
              <a:rPr lang="en-US" sz="900" kern="1200">
                <a:solidFill>
                  <a:schemeClr val="tx1">
                    <a:tint val="75000"/>
                  </a:schemeClr>
                </a:solidFill>
                <a:latin typeface="Segoe"/>
                <a:ea typeface="+mn-ea"/>
                <a:cs typeface="+mn-cs"/>
              </a:rPr>
              <a:t>Secondary</a:t>
            </a:r>
            <a:r>
              <a:rPr lang="en-US" sz="1050" baseline="0">
                <a:latin typeface="Segoe"/>
              </a:rPr>
              <a:t> </a:t>
            </a:r>
            <a:r>
              <a:rPr lang="en-US" sz="9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4735285" y="1653269"/>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125285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age" type="title">
  <p:cSld name="Cover pag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6785204" y="3933872"/>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59" name="Google Shape;59;p14"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a:lnSpc>
                <a:spcPct val="90000"/>
              </a:lnSpc>
              <a:spcBef>
                <a:spcPts val="400"/>
              </a:spcBef>
              <a:spcAft>
                <a:spcPts val="0"/>
              </a:spcAft>
              <a:buSzPts val="1400"/>
              <a:buChar char="o"/>
              <a:defRPr/>
            </a:lvl2pPr>
            <a:lvl3pPr lvl="2" algn="l">
              <a:lnSpc>
                <a:spcPct val="90000"/>
              </a:lnSpc>
              <a:spcBef>
                <a:spcPts val="400"/>
              </a:spcBef>
              <a:spcAft>
                <a:spcPts val="0"/>
              </a:spcAft>
              <a:buSzPts val="1400"/>
              <a:buChar char="▪"/>
              <a:defRPr/>
            </a:lvl3pPr>
            <a:lvl4pPr lvl="3" algn="l">
              <a:lnSpc>
                <a:spcPct val="90000"/>
              </a:lnSpc>
              <a:spcBef>
                <a:spcPts val="400"/>
              </a:spcBef>
              <a:spcAft>
                <a:spcPts val="0"/>
              </a:spcAft>
              <a:buSzPts val="1400"/>
              <a:buChar char="⮚"/>
              <a:defRPr/>
            </a:lvl4pPr>
            <a:lvl5pPr lvl="4" algn="l">
              <a:lnSpc>
                <a:spcPct val="9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26729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type="blank">
  <p:cSld name="Contents">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descr="Colored background box."/>
          <p:cNvSpPr/>
          <p:nvPr/>
        </p:nvSpPr>
        <p:spPr>
          <a:xfrm>
            <a:off x="1" y="-1"/>
            <a:ext cx="2105696" cy="5143501"/>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83053256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6" descr="Colored background box."/>
          <p:cNvSpPr/>
          <p:nvPr/>
        </p:nvSpPr>
        <p:spPr>
          <a:xfrm>
            <a:off x="1" y="1461407"/>
            <a:ext cx="1526146" cy="1502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725384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one column bullet points" type="obj">
  <p:cSld name="Text-one column bullet points">
    <p:spTree>
      <p:nvGrpSpPr>
        <p:cNvPr id="1" name="Shape 78"/>
        <p:cNvGrpSpPr/>
        <p:nvPr/>
      </p:nvGrpSpPr>
      <p:grpSpPr>
        <a:xfrm>
          <a:off x="0" y="0"/>
          <a:ext cx="0" cy="0"/>
          <a:chOff x="0" y="0"/>
          <a:chExt cx="0" cy="0"/>
        </a:xfrm>
      </p:grpSpPr>
      <p:pic>
        <p:nvPicPr>
          <p:cNvPr id="79" name="Google Shape;79;p18"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80" name="Google Shape;80;p18"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1" name="Google Shape;81;p18" descr="Colored backgrouo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2" name="Google Shape;82;p18"/>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8"/>
          <p:cNvSpPr txBox="1"/>
          <p:nvPr/>
        </p:nvSpPr>
        <p:spPr>
          <a:xfrm>
            <a:off x="448480" y="4764105"/>
            <a:ext cx="5785029" cy="21985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a:solidFill>
                  <a:srgbClr val="8A8FA0"/>
                </a:solidFill>
                <a:latin typeface="Quattrocento Sans"/>
                <a:ea typeface="Quattrocento Sans"/>
                <a:cs typeface="Quattrocento Sans"/>
                <a:sym typeface="Quattrocento Sans"/>
              </a:rPr>
              <a:t>DESE: These data are preliminary and subject to change</a:t>
            </a:r>
            <a:endParaRPr sz="1100"/>
          </a:p>
        </p:txBody>
      </p:sp>
    </p:spTree>
    <p:extLst>
      <p:ext uri="{BB962C8B-B14F-4D97-AF65-F5344CB8AC3E}">
        <p14:creationId xmlns:p14="http://schemas.microsoft.com/office/powerpoint/2010/main" val="2556792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19" descr="The ESE logo."/>
          <p:cNvPicPr preferRelativeResize="0"/>
          <p:nvPr/>
        </p:nvPicPr>
        <p:blipFill rotWithShape="1">
          <a:blip r:embed="rId3">
            <a:alphaModFix/>
          </a:blip>
          <a:srcRect/>
          <a:stretch/>
        </p:blipFill>
        <p:spPr>
          <a:xfrm>
            <a:off x="5137940" y="4021276"/>
            <a:ext cx="1813026" cy="881731"/>
          </a:xfrm>
          <a:prstGeom prst="rect">
            <a:avLst/>
          </a:prstGeom>
          <a:noFill/>
          <a:ln>
            <a:noFill/>
          </a:ln>
        </p:spPr>
      </p:pic>
      <p:sp>
        <p:nvSpPr>
          <p:cNvPr id="88" name="Google Shape;88;p19" descr="Colored background box."/>
          <p:cNvSpPr/>
          <p:nvPr/>
        </p:nvSpPr>
        <p:spPr>
          <a:xfrm>
            <a:off x="0" y="618212"/>
            <a:ext cx="9144000" cy="1623434"/>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9" name="Google Shape;89;p19" descr="Colored background box."/>
          <p:cNvSpPr/>
          <p:nvPr/>
        </p:nvSpPr>
        <p:spPr>
          <a:xfrm>
            <a:off x="0" y="2221174"/>
            <a:ext cx="9144000" cy="1582542"/>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cxnSp>
        <p:nvCxnSpPr>
          <p:cNvPr id="90" name="Google Shape;90;p19" descr="White graphic line."/>
          <p:cNvCxnSpPr/>
          <p:nvPr/>
        </p:nvCxnSpPr>
        <p:spPr>
          <a:xfrm>
            <a:off x="1494430" y="2800780"/>
            <a:ext cx="6182436"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21907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20"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93" name="Google Shape;93;p20"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94" name="Google Shape;94;p20"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5" name="Google Shape;95;p20"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6" name="Google Shape;96;p20"/>
          <p:cNvSpPr txBox="1"/>
          <p:nvPr/>
        </p:nvSpPr>
        <p:spPr>
          <a:xfrm>
            <a:off x="4063153" y="1642293"/>
            <a:ext cx="5004706" cy="15465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97" name="Google Shape;97;p20"/>
          <p:cNvSpPr txBox="1"/>
          <p:nvPr/>
        </p:nvSpPr>
        <p:spPr>
          <a:xfrm>
            <a:off x="4063153" y="3414345"/>
            <a:ext cx="5004706"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101D34"/>
                </a:solidFill>
                <a:latin typeface="Quattrocento Sans"/>
                <a:ea typeface="Quattrocento Sans"/>
                <a:cs typeface="Quattrocento Sans"/>
                <a:sym typeface="Quattrocento Sans"/>
              </a:rPr>
              <a:t>Place Subtitle/Host/Date Here</a:t>
            </a:r>
            <a:endParaRPr sz="1800">
              <a:solidFill>
                <a:srgbClr val="101D34"/>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51967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98"/>
        <p:cNvGrpSpPr/>
        <p:nvPr/>
      </p:nvGrpSpPr>
      <p:grpSpPr>
        <a:xfrm>
          <a:off x="0" y="0"/>
          <a:ext cx="0" cy="0"/>
          <a:chOff x="0" y="0"/>
          <a:chExt cx="0" cy="0"/>
        </a:xfrm>
      </p:grpSpPr>
      <p:pic>
        <p:nvPicPr>
          <p:cNvPr id="99" name="Google Shape;99;p21"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0" name="Google Shape;100;p21"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1" name="Google Shape;101;p21"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2" name="Google Shape;102;p21"/>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1"/>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E38526"/>
              </a:buClr>
              <a:buSzPts val="2400"/>
              <a:buFont typeface="Quattrocento Sans"/>
              <a:buAutoNum type="arabicPeriod"/>
              <a:defRPr sz="2400">
                <a:solidFill>
                  <a:srgbClr val="101D34"/>
                </a:solidFill>
                <a:latin typeface="Quattrocento Sans"/>
                <a:ea typeface="Quattrocento Sans"/>
                <a:cs typeface="Quattrocento Sans"/>
                <a:sym typeface="Quattrocento Sans"/>
              </a:defRPr>
            </a:lvl1pPr>
            <a:lvl2pPr marL="914400" lvl="1" indent="-361950" algn="l">
              <a:lnSpc>
                <a:spcPct val="9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9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21"/>
          <p:cNvSpPr txBox="1"/>
          <p:nvPr/>
        </p:nvSpPr>
        <p:spPr>
          <a:xfrm>
            <a:off x="326572" y="4788306"/>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a:solidFill>
                  <a:srgbClr val="8A8FA0"/>
                </a:solidFill>
                <a:latin typeface="Quattrocento Sans"/>
                <a:ea typeface="Quattrocento Sans"/>
                <a:cs typeface="Quattrocento Sans"/>
                <a:sym typeface="Quattrocento Sans"/>
              </a:rPr>
              <a:t>DESE</a:t>
            </a:r>
            <a:endParaRPr sz="1100"/>
          </a:p>
        </p:txBody>
      </p:sp>
    </p:spTree>
    <p:extLst>
      <p:ext uri="{BB962C8B-B14F-4D97-AF65-F5344CB8AC3E}">
        <p14:creationId xmlns:p14="http://schemas.microsoft.com/office/powerpoint/2010/main" val="3924178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6"/>
        <p:cNvGrpSpPr/>
        <p:nvPr/>
      </p:nvGrpSpPr>
      <p:grpSpPr>
        <a:xfrm>
          <a:off x="0" y="0"/>
          <a:ext cx="0" cy="0"/>
          <a:chOff x="0" y="0"/>
          <a:chExt cx="0" cy="0"/>
        </a:xfrm>
      </p:grpSpPr>
      <p:pic>
        <p:nvPicPr>
          <p:cNvPr id="107" name="Google Shape;107;p22"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8" name="Google Shape;108;p22"/>
          <p:cNvSpPr>
            <a:spLocks noGrp="1"/>
          </p:cNvSpPr>
          <p:nvPr>
            <p:ph type="pic" idx="2"/>
          </p:nvPr>
        </p:nvSpPr>
        <p:spPr>
          <a:xfrm>
            <a:off x="3887391" y="1010162"/>
            <a:ext cx="4629150" cy="338562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9" name="Google Shape;109;p22"/>
          <p:cNvSpPr txBox="1">
            <a:spLocks noGrp="1"/>
          </p:cNvSpPr>
          <p:nvPr>
            <p:ph type="body" idx="1"/>
          </p:nvPr>
        </p:nvSpPr>
        <p:spPr>
          <a:xfrm>
            <a:off x="629841" y="2052978"/>
            <a:ext cx="2949178" cy="2348762"/>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2" name="Google Shape;112;p22"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3" name="Google Shape;113;p22"/>
          <p:cNvSpPr txBox="1">
            <a:spLocks noGrp="1"/>
          </p:cNvSpPr>
          <p:nvPr>
            <p:ph type="title"/>
          </p:nvPr>
        </p:nvSpPr>
        <p:spPr>
          <a:xfrm>
            <a:off x="425807" y="268364"/>
            <a:ext cx="8528229" cy="4142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2"/>
          <p:cNvSpPr txBox="1">
            <a:spLocks noGrp="1"/>
          </p:cNvSpPr>
          <p:nvPr>
            <p:ph type="body" idx="3"/>
          </p:nvPr>
        </p:nvSpPr>
        <p:spPr>
          <a:xfrm>
            <a:off x="629841" y="1010162"/>
            <a:ext cx="2949178" cy="94165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5" name="Google Shape;115;p22"/>
          <p:cNvSpPr txBox="1"/>
          <p:nvPr/>
        </p:nvSpPr>
        <p:spPr>
          <a:xfrm>
            <a:off x="187778" y="4764107"/>
            <a:ext cx="5785029"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extLst>
      <p:ext uri="{BB962C8B-B14F-4D97-AF65-F5344CB8AC3E}">
        <p14:creationId xmlns:p14="http://schemas.microsoft.com/office/powerpoint/2010/main" val="179368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6" descr="Colored background box."/>
          <p:cNvSpPr/>
          <p:nvPr/>
        </p:nvSpPr>
        <p:spPr>
          <a:xfrm>
            <a:off x="1" y="1461407"/>
            <a:ext cx="1526146" cy="1502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16"/>
        <p:cNvGrpSpPr/>
        <p:nvPr/>
      </p:nvGrpSpPr>
      <p:grpSpPr>
        <a:xfrm>
          <a:off x="0" y="0"/>
          <a:ext cx="0" cy="0"/>
          <a:chOff x="0" y="0"/>
          <a:chExt cx="0" cy="0"/>
        </a:xfrm>
      </p:grpSpPr>
    </p:spTree>
    <p:extLst>
      <p:ext uri="{BB962C8B-B14F-4D97-AF65-F5344CB8AC3E}">
        <p14:creationId xmlns:p14="http://schemas.microsoft.com/office/powerpoint/2010/main" val="296975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4" descr="The star in the ESE logo."/>
          <p:cNvPicPr preferRelativeResize="0"/>
          <p:nvPr/>
        </p:nvPicPr>
        <p:blipFill rotWithShape="1">
          <a:blip r:embed="rId3">
            <a:alphaModFix/>
          </a:blip>
          <a:srcRect/>
          <a:stretch/>
        </p:blipFill>
        <p:spPr>
          <a:xfrm rot="-361683">
            <a:off x="8133083" y="4599264"/>
            <a:ext cx="567434" cy="583646"/>
          </a:xfrm>
          <a:prstGeom prst="rect">
            <a:avLst/>
          </a:prstGeom>
          <a:noFill/>
          <a:ln>
            <a:noFill/>
          </a:ln>
        </p:spPr>
      </p:pic>
      <p:sp>
        <p:nvSpPr>
          <p:cNvPr id="119" name="Google Shape;119;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4"/>
          <p:cNvSpPr txBox="1"/>
          <p:nvPr/>
        </p:nvSpPr>
        <p:spPr>
          <a:xfrm>
            <a:off x="17934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extLst>
      <p:ext uri="{BB962C8B-B14F-4D97-AF65-F5344CB8AC3E}">
        <p14:creationId xmlns:p14="http://schemas.microsoft.com/office/powerpoint/2010/main" val="2005455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8133082" y="4599264"/>
            <a:ext cx="567434" cy="583646"/>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159545"/>
            <a:ext cx="187778" cy="62422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326572" y="159545"/>
            <a:ext cx="8817428" cy="62422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326572" y="1642057"/>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326572"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4735286"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8" y="216694"/>
            <a:ext cx="8575318" cy="509929"/>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187778" y="4764107"/>
            <a:ext cx="5785029" cy="253916"/>
          </a:xfrm>
          <a:prstGeom prst="rect">
            <a:avLst/>
          </a:prstGeom>
          <a:noFill/>
        </p:spPr>
        <p:txBody>
          <a:bodyPr wrap="square" rtlCol="0">
            <a:spAutoFit/>
          </a:bodyPr>
          <a:lstStyle/>
          <a:p>
            <a:r>
              <a:rPr lang="en-US" sz="900" kern="1200">
                <a:solidFill>
                  <a:schemeClr val="tx1">
                    <a:tint val="75000"/>
                  </a:schemeClr>
                </a:solidFill>
                <a:latin typeface="Segoe"/>
                <a:ea typeface="+mn-ea"/>
                <a:cs typeface="+mn-cs"/>
              </a:rPr>
              <a:t>Massachusetts Department of</a:t>
            </a:r>
            <a:r>
              <a:rPr lang="en-US" sz="1050" baseline="0">
                <a:latin typeface="Segoe"/>
              </a:rPr>
              <a:t> </a:t>
            </a:r>
            <a:r>
              <a:rPr lang="en-US" sz="900" kern="1200">
                <a:solidFill>
                  <a:schemeClr val="tx1">
                    <a:tint val="75000"/>
                  </a:schemeClr>
                </a:solidFill>
                <a:latin typeface="Segoe"/>
                <a:ea typeface="+mn-ea"/>
                <a:cs typeface="+mn-cs"/>
              </a:rPr>
              <a:t>Elementary</a:t>
            </a:r>
            <a:r>
              <a:rPr lang="en-US" sz="1050" baseline="0">
                <a:latin typeface="Segoe"/>
              </a:rPr>
              <a:t> </a:t>
            </a:r>
            <a:r>
              <a:rPr lang="en-US" sz="900" kern="1200">
                <a:solidFill>
                  <a:schemeClr val="tx1">
                    <a:tint val="75000"/>
                  </a:schemeClr>
                </a:solidFill>
                <a:latin typeface="Segoe"/>
                <a:ea typeface="+mn-ea"/>
                <a:cs typeface="+mn-cs"/>
              </a:rPr>
              <a:t>and</a:t>
            </a:r>
            <a:r>
              <a:rPr lang="en-US" sz="1050" baseline="0">
                <a:latin typeface="Segoe"/>
              </a:rPr>
              <a:t> </a:t>
            </a:r>
            <a:r>
              <a:rPr lang="en-US" sz="900" kern="1200">
                <a:solidFill>
                  <a:schemeClr val="tx1">
                    <a:tint val="75000"/>
                  </a:schemeClr>
                </a:solidFill>
                <a:latin typeface="Segoe"/>
                <a:ea typeface="+mn-ea"/>
                <a:cs typeface="+mn-cs"/>
              </a:rPr>
              <a:t>Secondary</a:t>
            </a:r>
            <a:r>
              <a:rPr lang="en-US" sz="1050" baseline="0">
                <a:latin typeface="Segoe"/>
              </a:rPr>
              <a:t> </a:t>
            </a:r>
            <a:r>
              <a:rPr lang="en-US" sz="9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4735285" y="1653269"/>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95941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78"/>
        <p:cNvGrpSpPr/>
        <p:nvPr/>
      </p:nvGrpSpPr>
      <p:grpSpPr>
        <a:xfrm>
          <a:off x="0" y="0"/>
          <a:ext cx="0" cy="0"/>
          <a:chOff x="0" y="0"/>
          <a:chExt cx="0" cy="0"/>
        </a:xfrm>
      </p:grpSpPr>
      <p:pic>
        <p:nvPicPr>
          <p:cNvPr id="79" name="Google Shape;79;p18"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80" name="Google Shape;80;p18"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1" name="Google Shape;81;p18" descr="Colored backgrouo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2" name="Google Shape;82;p18"/>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8"/>
          <p:cNvSpPr txBox="1"/>
          <p:nvPr/>
        </p:nvSpPr>
        <p:spPr>
          <a:xfrm>
            <a:off x="414405" y="4747417"/>
            <a:ext cx="5785029" cy="21985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dirty="0">
                <a:solidFill>
                  <a:srgbClr val="8A8FA0"/>
                </a:solidFill>
                <a:latin typeface="Quattrocento Sans"/>
                <a:ea typeface="Quattrocento Sans"/>
                <a:cs typeface="Quattrocento Sans"/>
                <a:sym typeface="Quattrocento Sans"/>
              </a:rPr>
              <a:t>DESE</a:t>
            </a:r>
            <a:endParaRPr sz="1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19" descr="The ESE logo."/>
          <p:cNvPicPr preferRelativeResize="0"/>
          <p:nvPr/>
        </p:nvPicPr>
        <p:blipFill rotWithShape="1">
          <a:blip r:embed="rId3">
            <a:alphaModFix/>
          </a:blip>
          <a:srcRect/>
          <a:stretch/>
        </p:blipFill>
        <p:spPr>
          <a:xfrm>
            <a:off x="5137940" y="4021276"/>
            <a:ext cx="1813026" cy="881731"/>
          </a:xfrm>
          <a:prstGeom prst="rect">
            <a:avLst/>
          </a:prstGeom>
          <a:noFill/>
          <a:ln>
            <a:noFill/>
          </a:ln>
        </p:spPr>
      </p:pic>
      <p:sp>
        <p:nvSpPr>
          <p:cNvPr id="88" name="Google Shape;88;p19" descr="Colored background box."/>
          <p:cNvSpPr/>
          <p:nvPr/>
        </p:nvSpPr>
        <p:spPr>
          <a:xfrm>
            <a:off x="0" y="618212"/>
            <a:ext cx="9144000" cy="1623434"/>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9" name="Google Shape;89;p19" descr="Colored background box."/>
          <p:cNvSpPr/>
          <p:nvPr/>
        </p:nvSpPr>
        <p:spPr>
          <a:xfrm>
            <a:off x="0" y="2221174"/>
            <a:ext cx="9144000" cy="1582542"/>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cxnSp>
        <p:nvCxnSpPr>
          <p:cNvPr id="90" name="Google Shape;90;p19" descr="White graphic line."/>
          <p:cNvCxnSpPr/>
          <p:nvPr/>
        </p:nvCxnSpPr>
        <p:spPr>
          <a:xfrm>
            <a:off x="1494430" y="2800780"/>
            <a:ext cx="6182436"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20"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93" name="Google Shape;93;p20"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94" name="Google Shape;94;p20"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5" name="Google Shape;95;p20"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6" name="Google Shape;96;p20"/>
          <p:cNvSpPr txBox="1"/>
          <p:nvPr/>
        </p:nvSpPr>
        <p:spPr>
          <a:xfrm>
            <a:off x="4063153" y="1642293"/>
            <a:ext cx="5004706" cy="15465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97" name="Google Shape;97;p20"/>
          <p:cNvSpPr txBox="1"/>
          <p:nvPr/>
        </p:nvSpPr>
        <p:spPr>
          <a:xfrm>
            <a:off x="4063153" y="3414345"/>
            <a:ext cx="5004706"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101D34"/>
                </a:solidFill>
                <a:latin typeface="Quattrocento Sans"/>
                <a:ea typeface="Quattrocento Sans"/>
                <a:cs typeface="Quattrocento Sans"/>
                <a:sym typeface="Quattrocento Sans"/>
              </a:rPr>
              <a:t>Place Subtitle/Host/Date Here</a:t>
            </a:r>
            <a:endParaRPr sz="18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6"/>
        <p:cNvGrpSpPr/>
        <p:nvPr/>
      </p:nvGrpSpPr>
      <p:grpSpPr>
        <a:xfrm>
          <a:off x="0" y="0"/>
          <a:ext cx="0" cy="0"/>
          <a:chOff x="0" y="0"/>
          <a:chExt cx="0" cy="0"/>
        </a:xfrm>
      </p:grpSpPr>
      <p:pic>
        <p:nvPicPr>
          <p:cNvPr id="107" name="Google Shape;107;p22"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8" name="Google Shape;108;p22"/>
          <p:cNvSpPr>
            <a:spLocks noGrp="1"/>
          </p:cNvSpPr>
          <p:nvPr>
            <p:ph type="pic" idx="2"/>
          </p:nvPr>
        </p:nvSpPr>
        <p:spPr>
          <a:xfrm>
            <a:off x="3887391" y="1010162"/>
            <a:ext cx="4629150" cy="338562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9" name="Google Shape;109;p22"/>
          <p:cNvSpPr txBox="1">
            <a:spLocks noGrp="1"/>
          </p:cNvSpPr>
          <p:nvPr>
            <p:ph type="body" idx="1"/>
          </p:nvPr>
        </p:nvSpPr>
        <p:spPr>
          <a:xfrm>
            <a:off x="629841" y="2052978"/>
            <a:ext cx="2949178" cy="2348762"/>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2" name="Google Shape;112;p22"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3" name="Google Shape;113;p22"/>
          <p:cNvSpPr txBox="1">
            <a:spLocks noGrp="1"/>
          </p:cNvSpPr>
          <p:nvPr>
            <p:ph type="title"/>
          </p:nvPr>
        </p:nvSpPr>
        <p:spPr>
          <a:xfrm>
            <a:off x="425807" y="268364"/>
            <a:ext cx="8528229" cy="4142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2"/>
          <p:cNvSpPr txBox="1">
            <a:spLocks noGrp="1"/>
          </p:cNvSpPr>
          <p:nvPr>
            <p:ph type="body" idx="3"/>
          </p:nvPr>
        </p:nvSpPr>
        <p:spPr>
          <a:xfrm>
            <a:off x="629841" y="1010162"/>
            <a:ext cx="2949178" cy="94165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5" name="Google Shape;115;p22"/>
          <p:cNvSpPr txBox="1"/>
          <p:nvPr/>
        </p:nvSpPr>
        <p:spPr>
          <a:xfrm>
            <a:off x="187778" y="4764107"/>
            <a:ext cx="5785029"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900" dirty="0">
                <a:solidFill>
                  <a:srgbClr val="8A8FA0"/>
                </a:solidFill>
                <a:latin typeface="Quattrocento Sans"/>
                <a:ea typeface="Quattrocento Sans"/>
                <a:cs typeface="Quattrocento Sans"/>
                <a:sym typeface="Quattrocento Sans"/>
              </a:rPr>
              <a:t>DESE</a:t>
            </a:r>
            <a:endParaRPr sz="11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4" descr="The star in the ESE logo."/>
          <p:cNvPicPr preferRelativeResize="0"/>
          <p:nvPr/>
        </p:nvPicPr>
        <p:blipFill rotWithShape="1">
          <a:blip r:embed="rId3">
            <a:alphaModFix/>
          </a:blip>
          <a:srcRect/>
          <a:stretch/>
        </p:blipFill>
        <p:spPr>
          <a:xfrm rot="-361683">
            <a:off x="8133083" y="4599264"/>
            <a:ext cx="567434" cy="583646"/>
          </a:xfrm>
          <a:prstGeom prst="rect">
            <a:avLst/>
          </a:prstGeom>
          <a:noFill/>
          <a:ln>
            <a:noFill/>
          </a:ln>
        </p:spPr>
      </p:pic>
      <p:sp>
        <p:nvSpPr>
          <p:cNvPr id="119" name="Google Shape;119;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4"/>
          <p:cNvSpPr txBox="1"/>
          <p:nvPr/>
        </p:nvSpPr>
        <p:spPr>
          <a:xfrm>
            <a:off x="17934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s" type="blank">
  <p:cSld name="Contents">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descr="Colored background box."/>
          <p:cNvSpPr/>
          <p:nvPr/>
        </p:nvSpPr>
        <p:spPr>
          <a:xfrm>
            <a:off x="1" y="-1"/>
            <a:ext cx="2105696" cy="5143501"/>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0691966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3" r:id="rId3"/>
    <p:sldLayoutId id="2147483664" r:id="rId4"/>
    <p:sldLayoutId id="2147483665" r:id="rId5"/>
    <p:sldLayoutId id="2147483667" r:id="rId6"/>
    <p:sldLayoutId id="2147483668" r:id="rId7"/>
    <p:sldLayoutId id="2147483669" r:id="rId8"/>
    <p:sldLayoutId id="2147483672" r:id="rId9"/>
    <p:sldLayoutId id="2147483673" r:id="rId10"/>
    <p:sldLayoutId id="2147483674"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59770349"/>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oe.mass.edu/research/vocal/default.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doe.mass.edu/research/vocal/2018/" TargetMode="External"/><Relationship Id="rId5" Type="http://schemas.openxmlformats.org/officeDocument/2006/relationships/hyperlink" Target="https://www.doe.mass.edu/research/vocal/2019/" TargetMode="External"/><Relationship Id="rId4" Type="http://schemas.openxmlformats.org/officeDocument/2006/relationships/hyperlink" Target="https://www.doe.mass.edu/research/vocal/202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hyperlink" Target="https://www.doe.mass.edu/"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700"/>
              <a:buFont typeface="Quattrocento Sans"/>
              <a:buNone/>
            </a:pPr>
            <a:r>
              <a:rPr lang="en-US" sz="2800" dirty="0">
                <a:latin typeface="Georgia" panose="02040502050405020303" pitchFamily="18" charset="0"/>
                <a:sym typeface="Quattrocento Sans"/>
              </a:rPr>
              <a:t>Views of Climate and Learning (VOCAL): Edwin Webinar</a:t>
            </a:r>
            <a:endParaRPr sz="2800" dirty="0">
              <a:latin typeface="Georgia" panose="02040502050405020303" pitchFamily="18" charset="0"/>
            </a:endParaRPr>
          </a:p>
        </p:txBody>
      </p:sp>
      <p:sp>
        <p:nvSpPr>
          <p:cNvPr id="127" name="Google Shape;127;p25"/>
          <p:cNvSpPr txBox="1">
            <a:spLocks noGrp="1"/>
          </p:cNvSpPr>
          <p:nvPr>
            <p:ph type="subTitle" idx="1"/>
          </p:nvPr>
        </p:nvSpPr>
        <p:spPr>
          <a:prstGeom prst="rect">
            <a:avLst/>
          </a:prstGeom>
          <a:noFill/>
          <a:ln>
            <a:noFill/>
          </a:ln>
        </p:spPr>
        <p:txBody>
          <a:bodyPr spcFirstLastPara="1" wrap="square" lIns="68575" tIns="34275" rIns="68575" bIns="34275" anchor="t" anchorCtr="0">
            <a:noAutofit/>
          </a:bodyPr>
          <a:lstStyle/>
          <a:p>
            <a:pPr marL="0" lvl="0" indent="0">
              <a:spcBef>
                <a:spcPts val="0"/>
              </a:spcBef>
            </a:pPr>
            <a:r>
              <a:rPr lang="en-US" dirty="0">
                <a:latin typeface="Georgia" panose="02040502050405020303" pitchFamily="18" charset="0"/>
                <a:cs typeface="Segoe UI" panose="020B0502040204020203" pitchFamily="34" charset="0"/>
              </a:rPr>
              <a:t>February 8, 2022</a:t>
            </a:r>
          </a:p>
        </p:txBody>
      </p:sp>
      <p:sp>
        <p:nvSpPr>
          <p:cNvPr id="2" name="TextBox 1">
            <a:extLst>
              <a:ext uri="{FF2B5EF4-FFF2-40B4-BE49-F238E27FC236}">
                <a16:creationId xmlns:a16="http://schemas.microsoft.com/office/drawing/2014/main" id="{F2070A25-5DFC-4084-8C56-7BE3FFE15314}"/>
              </a:ext>
            </a:extLst>
          </p:cNvPr>
          <p:cNvSpPr txBox="1"/>
          <p:nvPr/>
        </p:nvSpPr>
        <p:spPr>
          <a:xfrm>
            <a:off x="3888000" y="3385151"/>
            <a:ext cx="2047355" cy="307777"/>
          </a:xfrm>
          <a:prstGeom prst="rect">
            <a:avLst/>
          </a:prstGeom>
          <a:noFill/>
        </p:spPr>
        <p:txBody>
          <a:bodyPr wrap="none" rtlCol="0">
            <a:spAutoFit/>
          </a:bodyPr>
          <a:lstStyle/>
          <a:p>
            <a:r>
              <a:rPr lang="en-US" dirty="0">
                <a:hlinkClick r:id="rId3"/>
              </a:rPr>
              <a:t>VOCAL Main Webpage</a:t>
            </a:r>
            <a:endParaRPr lang="en-US" dirty="0"/>
          </a:p>
        </p:txBody>
      </p:sp>
      <p:sp>
        <p:nvSpPr>
          <p:cNvPr id="3" name="TextBox 2">
            <a:extLst>
              <a:ext uri="{FF2B5EF4-FFF2-40B4-BE49-F238E27FC236}">
                <a16:creationId xmlns:a16="http://schemas.microsoft.com/office/drawing/2014/main" id="{D5D6C555-4A85-4D8B-B3B8-47D1B35043DE}"/>
              </a:ext>
            </a:extLst>
          </p:cNvPr>
          <p:cNvSpPr txBox="1"/>
          <p:nvPr/>
        </p:nvSpPr>
        <p:spPr>
          <a:xfrm>
            <a:off x="3888000" y="3647684"/>
            <a:ext cx="2056973" cy="307777"/>
          </a:xfrm>
          <a:prstGeom prst="rect">
            <a:avLst/>
          </a:prstGeom>
          <a:noFill/>
        </p:spPr>
        <p:txBody>
          <a:bodyPr wrap="none" rtlCol="0">
            <a:spAutoFit/>
          </a:bodyPr>
          <a:lstStyle/>
          <a:p>
            <a:r>
              <a:rPr lang="en-US" dirty="0">
                <a:hlinkClick r:id="rId4"/>
              </a:rPr>
              <a:t>VOCAL 2021 Webpage</a:t>
            </a:r>
            <a:endParaRPr lang="en-US" dirty="0"/>
          </a:p>
        </p:txBody>
      </p:sp>
      <p:sp>
        <p:nvSpPr>
          <p:cNvPr id="4" name="TextBox 3">
            <a:extLst>
              <a:ext uri="{FF2B5EF4-FFF2-40B4-BE49-F238E27FC236}">
                <a16:creationId xmlns:a16="http://schemas.microsoft.com/office/drawing/2014/main" id="{89085C17-097B-480F-9FB9-1BFE4390C1C9}"/>
              </a:ext>
            </a:extLst>
          </p:cNvPr>
          <p:cNvSpPr txBox="1"/>
          <p:nvPr/>
        </p:nvSpPr>
        <p:spPr>
          <a:xfrm flipH="1">
            <a:off x="3888000" y="3901992"/>
            <a:ext cx="2149884" cy="307777"/>
          </a:xfrm>
          <a:prstGeom prst="rect">
            <a:avLst/>
          </a:prstGeom>
          <a:noFill/>
        </p:spPr>
        <p:txBody>
          <a:bodyPr wrap="square" rtlCol="0">
            <a:spAutoFit/>
          </a:bodyPr>
          <a:lstStyle/>
          <a:p>
            <a:r>
              <a:rPr lang="en-US" dirty="0">
                <a:hlinkClick r:id="rId5"/>
              </a:rPr>
              <a:t>VOCAL 2019 Webpage</a:t>
            </a:r>
            <a:endParaRPr lang="en-US" dirty="0"/>
          </a:p>
        </p:txBody>
      </p:sp>
      <p:sp>
        <p:nvSpPr>
          <p:cNvPr id="5" name="TextBox 4">
            <a:extLst>
              <a:ext uri="{FF2B5EF4-FFF2-40B4-BE49-F238E27FC236}">
                <a16:creationId xmlns:a16="http://schemas.microsoft.com/office/drawing/2014/main" id="{1CB9A6A1-B16B-4E28-9A0E-9E76B678AACB}"/>
              </a:ext>
            </a:extLst>
          </p:cNvPr>
          <p:cNvSpPr txBox="1"/>
          <p:nvPr/>
        </p:nvSpPr>
        <p:spPr>
          <a:xfrm>
            <a:off x="3888000" y="4156300"/>
            <a:ext cx="2056973" cy="307777"/>
          </a:xfrm>
          <a:prstGeom prst="rect">
            <a:avLst/>
          </a:prstGeom>
          <a:noFill/>
        </p:spPr>
        <p:txBody>
          <a:bodyPr wrap="none" rtlCol="0">
            <a:spAutoFit/>
          </a:bodyPr>
          <a:lstStyle/>
          <a:p>
            <a:r>
              <a:rPr lang="en-US" dirty="0">
                <a:hlinkClick r:id="rId6"/>
              </a:rPr>
              <a:t>VOCAL 2018 Webpage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EFEB-F293-48FC-B323-B2CCB8AA7C20}"/>
              </a:ext>
            </a:extLst>
          </p:cNvPr>
          <p:cNvSpPr>
            <a:spLocks noGrp="1"/>
          </p:cNvSpPr>
          <p:nvPr>
            <p:ph type="title"/>
          </p:nvPr>
        </p:nvSpPr>
        <p:spPr/>
        <p:txBody>
          <a:bodyPr/>
          <a:lstStyle/>
          <a:p>
            <a:r>
              <a:rPr lang="en-US" sz="2400" dirty="0">
                <a:latin typeface="Georgia" panose="02040502050405020303" pitchFamily="18" charset="0"/>
              </a:rPr>
              <a:t>New Reporting Process</a:t>
            </a:r>
            <a:endParaRPr lang="en-US" dirty="0"/>
          </a:p>
        </p:txBody>
      </p:sp>
      <p:sp>
        <p:nvSpPr>
          <p:cNvPr id="4" name="Slide Number Placeholder 3">
            <a:extLst>
              <a:ext uri="{FF2B5EF4-FFF2-40B4-BE49-F238E27FC236}">
                <a16:creationId xmlns:a16="http://schemas.microsoft.com/office/drawing/2014/main" id="{1A289D23-840E-4479-9F73-35E8AAC06F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TextBox 2">
            <a:extLst>
              <a:ext uri="{FF2B5EF4-FFF2-40B4-BE49-F238E27FC236}">
                <a16:creationId xmlns:a16="http://schemas.microsoft.com/office/drawing/2014/main" id="{6AED9DC8-0798-425E-A369-EC008A34EE5A}"/>
              </a:ext>
              <a:ext uri="{C183D7F6-B498-43B3-948B-1728B52AA6E4}">
                <adec:decorative xmlns:adec="http://schemas.microsoft.com/office/drawing/2017/decorative" val="1"/>
              </a:ext>
            </a:extLst>
          </p:cNvPr>
          <p:cNvSpPr txBox="1"/>
          <p:nvPr/>
        </p:nvSpPr>
        <p:spPr>
          <a:xfrm>
            <a:off x="1548000" y="1454400"/>
            <a:ext cx="530915" cy="523220"/>
          </a:xfrm>
          <a:prstGeom prst="rect">
            <a:avLst/>
          </a:prstGeom>
          <a:noFill/>
        </p:spPr>
        <p:txBody>
          <a:bodyPr wrap="none" rtlCol="0">
            <a:spAutoFit/>
          </a:bodyPr>
          <a:lstStyle/>
          <a:p>
            <a:pPr marL="342900" lvl="4" indent="-342900">
              <a:buClr>
                <a:schemeClr val="accent2"/>
              </a:buClr>
              <a:buFont typeface="Wingdings 2" panose="05020102010507070707" pitchFamily="18" charset="2"/>
              <a:buChar char="ì"/>
            </a:pPr>
            <a:endParaRPr lang="en-US" dirty="0"/>
          </a:p>
          <a:p>
            <a:pPr marL="342900" lvl="2" indent="-342900">
              <a:buClr>
                <a:schemeClr val="accent2"/>
              </a:buClr>
              <a:buFont typeface="Wingdings 2" panose="05020102010507070707" pitchFamily="18" charset="2"/>
              <a:buChar char="ì"/>
            </a:pPr>
            <a:endParaRPr lang="en-US" dirty="0"/>
          </a:p>
        </p:txBody>
      </p:sp>
      <p:sp>
        <p:nvSpPr>
          <p:cNvPr id="5" name="TextBox 4">
            <a:extLst>
              <a:ext uri="{FF2B5EF4-FFF2-40B4-BE49-F238E27FC236}">
                <a16:creationId xmlns:a16="http://schemas.microsoft.com/office/drawing/2014/main" id="{293D267B-2BE1-4C74-A744-192F46EAEBA9}"/>
              </a:ext>
            </a:extLst>
          </p:cNvPr>
          <p:cNvSpPr txBox="1"/>
          <p:nvPr/>
        </p:nvSpPr>
        <p:spPr>
          <a:xfrm>
            <a:off x="1648800" y="1526400"/>
            <a:ext cx="6067687" cy="2123658"/>
          </a:xfrm>
          <a:prstGeom prst="rect">
            <a:avLst/>
          </a:prstGeom>
          <a:noFill/>
        </p:spPr>
        <p:txBody>
          <a:bodyPr wrap="none" rtlCol="0">
            <a:spAutoFit/>
          </a:bodyPr>
          <a:lstStyle/>
          <a:p>
            <a:pPr marL="285750" indent="-285750">
              <a:spcAft>
                <a:spcPts val="600"/>
              </a:spcAft>
              <a:buClr>
                <a:schemeClr val="accent2"/>
              </a:buClr>
              <a:buFont typeface="Wingdings 2" panose="05020102010507070707" pitchFamily="18" charset="2"/>
              <a:buChar char="ì"/>
            </a:pPr>
            <a:r>
              <a:rPr lang="en-US" b="1" dirty="0">
                <a:solidFill>
                  <a:srgbClr val="002060"/>
                </a:solidFill>
                <a:latin typeface="Segoe UI" panose="020B0502040204020203" pitchFamily="34" charset="0"/>
                <a:cs typeface="Segoe UI" panose="020B0502040204020203" pitchFamily="34" charset="0"/>
              </a:rPr>
              <a:t>Preliminary report early summer</a:t>
            </a:r>
          </a:p>
          <a:p>
            <a:pPr marL="796925" lvl="1" indent="-285750">
              <a:spcAft>
                <a:spcPts val="600"/>
              </a:spcAft>
              <a:buClr>
                <a:schemeClr val="accent2"/>
              </a:buClr>
              <a:buFont typeface="Courier New" panose="02070309020205020404" pitchFamily="49" charset="0"/>
              <a:buChar char="o"/>
            </a:pPr>
            <a:r>
              <a:rPr lang="en-US" dirty="0">
                <a:solidFill>
                  <a:schemeClr val="accent2">
                    <a:lumMod val="50000"/>
                  </a:schemeClr>
                </a:solidFill>
                <a:latin typeface="Segoe UI" panose="020B0502040204020203" pitchFamily="34" charset="0"/>
                <a:cs typeface="Segoe UI" panose="020B0502040204020203" pitchFamily="34" charset="0"/>
              </a:rPr>
              <a:t>Edwin Paginated Report with Excel/PDF/csv download capability</a:t>
            </a:r>
          </a:p>
          <a:p>
            <a:pPr marL="796925" lvl="1" indent="-285750">
              <a:buClr>
                <a:schemeClr val="accent2"/>
              </a:buClr>
              <a:buFont typeface="Courier New" panose="02070309020205020404" pitchFamily="49" charset="0"/>
              <a:buChar char="o"/>
            </a:pPr>
            <a:r>
              <a:rPr lang="en-US" dirty="0">
                <a:solidFill>
                  <a:schemeClr val="accent2">
                    <a:lumMod val="50000"/>
                  </a:schemeClr>
                </a:solidFill>
                <a:latin typeface="Segoe UI" panose="020B0502040204020203" pitchFamily="34" charset="0"/>
                <a:cs typeface="Segoe UI" panose="020B0502040204020203" pitchFamily="34" charset="0"/>
              </a:rPr>
              <a:t>Students assigned to schools using March SIMS</a:t>
            </a:r>
          </a:p>
          <a:p>
            <a:pPr marL="511175" lvl="1">
              <a:buClr>
                <a:schemeClr val="accent2"/>
              </a:buClr>
            </a:pPr>
            <a:endParaRPr lang="en-US" dirty="0">
              <a:solidFill>
                <a:schemeClr val="accent2">
                  <a:lumMod val="75000"/>
                </a:schemeClr>
              </a:solidFill>
              <a:latin typeface="Segoe UI" panose="020B0502040204020203" pitchFamily="34" charset="0"/>
              <a:cs typeface="Segoe UI" panose="020B0502040204020203" pitchFamily="34" charset="0"/>
            </a:endParaRPr>
          </a:p>
          <a:p>
            <a:pPr marL="511175" lvl="1">
              <a:buClr>
                <a:schemeClr val="accent2"/>
              </a:buClr>
            </a:pPr>
            <a:endParaRPr lang="en-US" dirty="0">
              <a:latin typeface="Segoe UI" panose="020B0502040204020203" pitchFamily="34" charset="0"/>
              <a:cs typeface="Segoe UI" panose="020B0502040204020203" pitchFamily="34" charset="0"/>
            </a:endParaRPr>
          </a:p>
          <a:p>
            <a:pPr marL="285750" lvl="1" indent="-285750">
              <a:spcAft>
                <a:spcPts val="600"/>
              </a:spcAft>
              <a:buClr>
                <a:schemeClr val="accent2"/>
              </a:buClr>
              <a:buFont typeface="Wingdings 2" panose="05020102010507070707" pitchFamily="18" charset="2"/>
              <a:buChar char="ì"/>
            </a:pPr>
            <a:r>
              <a:rPr lang="en-US" b="1" dirty="0">
                <a:solidFill>
                  <a:srgbClr val="002060"/>
                </a:solidFill>
                <a:latin typeface="Segoe UI" panose="020B0502040204020203" pitchFamily="34" charset="0"/>
                <a:cs typeface="Segoe UI" panose="020B0502040204020203" pitchFamily="34" charset="0"/>
              </a:rPr>
              <a:t>Final report in the summer/early fall</a:t>
            </a:r>
          </a:p>
          <a:p>
            <a:pPr marL="796925" lvl="1" indent="-285750">
              <a:spcAft>
                <a:spcPts val="600"/>
              </a:spcAft>
              <a:buClr>
                <a:schemeClr val="accent2"/>
              </a:buClr>
              <a:buFont typeface="Courier New" panose="02070309020205020404" pitchFamily="49" charset="0"/>
              <a:buChar char="o"/>
            </a:pPr>
            <a:r>
              <a:rPr lang="en-US" dirty="0">
                <a:solidFill>
                  <a:schemeClr val="accent2">
                    <a:lumMod val="50000"/>
                  </a:schemeClr>
                </a:solidFill>
                <a:latin typeface="Segoe UI" panose="020B0502040204020203" pitchFamily="34" charset="0"/>
                <a:cs typeface="Segoe UI" panose="020B0502040204020203" pitchFamily="34" charset="0"/>
              </a:rPr>
              <a:t>PowerBi Dashboard Report</a:t>
            </a:r>
          </a:p>
          <a:p>
            <a:pPr marL="796925" lvl="1" indent="-285750">
              <a:buClr>
                <a:schemeClr val="accent2"/>
              </a:buClr>
              <a:buFont typeface="Courier New" panose="02070309020205020404" pitchFamily="49" charset="0"/>
              <a:buChar char="o"/>
            </a:pPr>
            <a:r>
              <a:rPr lang="en-US" dirty="0">
                <a:solidFill>
                  <a:schemeClr val="accent2">
                    <a:lumMod val="50000"/>
                  </a:schemeClr>
                </a:solidFill>
                <a:latin typeface="Segoe UI" panose="020B0502040204020203" pitchFamily="34" charset="0"/>
                <a:cs typeface="Segoe UI" panose="020B0502040204020203" pitchFamily="34" charset="0"/>
              </a:rPr>
              <a:t>Students assigned to schools using official MCAS file</a:t>
            </a:r>
          </a:p>
        </p:txBody>
      </p:sp>
    </p:spTree>
    <p:extLst>
      <p:ext uri="{BB962C8B-B14F-4D97-AF65-F5344CB8AC3E}">
        <p14:creationId xmlns:p14="http://schemas.microsoft.com/office/powerpoint/2010/main" val="173760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02</a:t>
            </a:r>
          </a:p>
        </p:txBody>
      </p:sp>
      <p:sp>
        <p:nvSpPr>
          <p:cNvPr id="228" name="Google Shape;228;p35">
            <a:extLst>
              <a:ext uri="{C183D7F6-B498-43B3-948B-1728B52AA6E4}">
                <adec:decorative xmlns:adec="http://schemas.microsoft.com/office/drawing/2017/decorative" val="1"/>
              </a:ext>
            </a:extLst>
          </p:cNvPr>
          <p:cNvSpPr txBox="1"/>
          <p:nvPr/>
        </p:nvSpPr>
        <p:spPr>
          <a:xfrm>
            <a:off x="1690670" y="1475881"/>
            <a:ext cx="7350918" cy="150018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800">
                <a:solidFill>
                  <a:srgbClr val="002060"/>
                </a:solidFill>
                <a:latin typeface="Segoe UI" panose="020B0502040204020203" pitchFamily="34" charset="0"/>
                <a:ea typeface="Quattrocento Sans"/>
                <a:cs typeface="Segoe UI" panose="020B0502040204020203" pitchFamily="34" charset="0"/>
                <a:sym typeface="Quattrocento Sans"/>
              </a:rPr>
              <a:t> </a:t>
            </a:r>
            <a:endParaRPr sz="280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5" name="Google Shape;175;p29">
            <a:extLst>
              <a:ext uri="{FF2B5EF4-FFF2-40B4-BE49-F238E27FC236}">
                <a16:creationId xmlns:a16="http://schemas.microsoft.com/office/drawing/2014/main" id="{8230A0CA-00A6-498E-A8AA-34764FBF3A9E}"/>
              </a:ext>
            </a:extLst>
          </p:cNvPr>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accent1"/>
                </a:solidFill>
                <a:effectLst/>
                <a:uLnTx/>
                <a:uFillTx/>
                <a:latin typeface="Segoe UI" panose="020B0502040204020203" pitchFamily="34" charset="0"/>
                <a:ea typeface="Arial"/>
                <a:cs typeface="Segoe UI" panose="020B0502040204020203" pitchFamily="34" charset="0"/>
                <a:sym typeface="Arial"/>
              </a:rPr>
              <a:t>What is a meaningful difference in students’ perceptions?</a:t>
            </a:r>
          </a:p>
        </p:txBody>
      </p:sp>
    </p:spTree>
    <p:extLst>
      <p:ext uri="{BB962C8B-B14F-4D97-AF65-F5344CB8AC3E}">
        <p14:creationId xmlns:p14="http://schemas.microsoft.com/office/powerpoint/2010/main" val="36172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8790630" cy="54336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US" sz="2000" dirty="0">
                <a:latin typeface="Georgia"/>
                <a:ea typeface="Georgia"/>
                <a:cs typeface="Georgia"/>
                <a:sym typeface="Georgia"/>
              </a:rPr>
              <a:t>Measurement scale: Index scaled scores are an objective metric for measuring differences in student perceptions of school climate</a:t>
            </a:r>
            <a:endParaRPr sz="2000" dirty="0">
              <a:latin typeface="Georgia"/>
              <a:ea typeface="Georgia"/>
              <a:cs typeface="Georgia"/>
              <a:sym typeface="Georgia"/>
            </a:endParaRPr>
          </a:p>
        </p:txBody>
      </p:sp>
      <p:sp>
        <p:nvSpPr>
          <p:cNvPr id="6" name="TextBox 5">
            <a:extLst>
              <a:ext uri="{FF2B5EF4-FFF2-40B4-BE49-F238E27FC236}">
                <a16:creationId xmlns:a16="http://schemas.microsoft.com/office/drawing/2014/main" id="{32CC938E-B641-496C-BEF6-D0EC72C1717C}"/>
              </a:ext>
            </a:extLst>
          </p:cNvPr>
          <p:cNvSpPr txBox="1"/>
          <p:nvPr/>
        </p:nvSpPr>
        <p:spPr>
          <a:xfrm>
            <a:off x="3078877" y="1475487"/>
            <a:ext cx="2579552" cy="369332"/>
          </a:xfrm>
          <a:prstGeom prst="rect">
            <a:avLst/>
          </a:prstGeom>
          <a:noFill/>
        </p:spPr>
        <p:txBody>
          <a:bodyPr wrap="none" rtlCol="0">
            <a:spAutoFit/>
          </a:bodyPr>
          <a:lstStyle/>
          <a:p>
            <a:pPr algn="ctr"/>
            <a:r>
              <a:rPr lang="en-US" sz="1800">
                <a:solidFill>
                  <a:srgbClr val="002060"/>
                </a:solidFill>
                <a:latin typeface="Segoe UI" panose="020B0502040204020203" pitchFamily="34" charset="0"/>
                <a:cs typeface="Segoe UI" panose="020B0502040204020203" pitchFamily="34" charset="0"/>
              </a:rPr>
              <a:t>Baseline average (2018)</a:t>
            </a:r>
          </a:p>
        </p:txBody>
      </p:sp>
      <p:sp>
        <p:nvSpPr>
          <p:cNvPr id="11" name="TextBox 10">
            <a:extLst>
              <a:ext uri="{FF2B5EF4-FFF2-40B4-BE49-F238E27FC236}">
                <a16:creationId xmlns:a16="http://schemas.microsoft.com/office/drawing/2014/main" id="{29855D2E-2AC9-464D-8422-F90E32221AAE}"/>
              </a:ext>
            </a:extLst>
          </p:cNvPr>
          <p:cNvSpPr txBox="1"/>
          <p:nvPr/>
        </p:nvSpPr>
        <p:spPr>
          <a:xfrm>
            <a:off x="275464" y="857346"/>
            <a:ext cx="3062057" cy="400110"/>
          </a:xfrm>
          <a:prstGeom prst="rect">
            <a:avLst/>
          </a:prstGeom>
          <a:noFill/>
        </p:spPr>
        <p:txBody>
          <a:bodyPr wrap="none" rtlCol="0">
            <a:spAutoFit/>
          </a:bodyPr>
          <a:lstStyle/>
          <a:p>
            <a:r>
              <a:rPr lang="en-US" sz="2000">
                <a:solidFill>
                  <a:srgbClr val="002060"/>
                </a:solidFill>
                <a:latin typeface="Segoe UI" panose="020B0502040204020203" pitchFamily="34" charset="0"/>
                <a:cs typeface="Segoe UI" panose="020B0502040204020203" pitchFamily="34" charset="0"/>
              </a:rPr>
              <a:t>Student-level (all grades):</a:t>
            </a:r>
          </a:p>
        </p:txBody>
      </p:sp>
      <p:sp>
        <p:nvSpPr>
          <p:cNvPr id="3" name="TextBox 2">
            <a:extLst>
              <a:ext uri="{FF2B5EF4-FFF2-40B4-BE49-F238E27FC236}">
                <a16:creationId xmlns:a16="http://schemas.microsoft.com/office/drawing/2014/main" id="{5D9E067B-DBEE-41DA-8D16-B31BD6BB7775}"/>
              </a:ext>
            </a:extLst>
          </p:cNvPr>
          <p:cNvSpPr txBox="1"/>
          <p:nvPr/>
        </p:nvSpPr>
        <p:spPr>
          <a:xfrm>
            <a:off x="438651" y="2720301"/>
            <a:ext cx="8254555" cy="2093202"/>
          </a:xfrm>
          <a:prstGeom prst="rect">
            <a:avLst/>
          </a:prstGeom>
          <a:solidFill>
            <a:schemeClr val="bg1"/>
          </a:solidFill>
        </p:spPr>
        <p:txBody>
          <a:bodyPr wrap="square" rtlCol="0">
            <a:spAutoFit/>
          </a:bodyPr>
          <a:lstStyle/>
          <a:p>
            <a:pPr marL="285750" indent="-285750">
              <a:spcAft>
                <a:spcPts val="600"/>
              </a:spcAft>
              <a:buClr>
                <a:schemeClr val="accent2">
                  <a:lumMod val="75000"/>
                </a:schemeClr>
              </a:buCl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A higher average score is indicative of a more positive climate for all dimensions and for the bullying topic score</a:t>
            </a:r>
          </a:p>
          <a:p>
            <a:pPr marL="285750" indent="-285750">
              <a:lnSpc>
                <a:spcPct val="150000"/>
              </a:lnSpc>
              <a:buClr>
                <a:schemeClr val="accent2">
                  <a:lumMod val="75000"/>
                </a:schemeClr>
              </a:buCl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2019 and (2021) student responses are anchored on the 2018 baseline scale</a:t>
            </a:r>
          </a:p>
          <a:p>
            <a:pPr marL="803275" lvl="3" indent="-341313">
              <a:lnSpc>
                <a:spcPct val="150000"/>
              </a:lnSpc>
              <a:buClr>
                <a:schemeClr val="accent2">
                  <a:lumMod val="75000"/>
                </a:schemeClr>
              </a:buClr>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Accurately measures trend over time</a:t>
            </a:r>
          </a:p>
          <a:p>
            <a:pPr marL="285750" lvl="3" indent="-285750">
              <a:lnSpc>
                <a:spcPct val="150000"/>
              </a:lnSpc>
              <a:buClr>
                <a:schemeClr val="accent2">
                  <a:lumMod val="75000"/>
                </a:schemeClr>
              </a:buClr>
              <a:buFont typeface="Wingdings 2" panose="05020102010507070707" pitchFamily="18" charset="2"/>
              <a:buChar char="ê"/>
            </a:pPr>
            <a:r>
              <a:rPr lang="en-US" sz="1600" dirty="0">
                <a:solidFill>
                  <a:schemeClr val="accent2">
                    <a:lumMod val="50000"/>
                  </a:schemeClr>
                </a:solidFill>
                <a:latin typeface="Segoe UI" panose="020B0502040204020203" pitchFamily="34" charset="0"/>
                <a:cs typeface="Segoe UI" panose="020B0502040204020203" pitchFamily="34" charset="0"/>
              </a:rPr>
              <a:t>All students (G4 </a:t>
            </a:r>
            <a:r>
              <a:rPr lang="en-US" sz="1600" dirty="0">
                <a:solidFill>
                  <a:schemeClr val="accent2">
                    <a:lumMod val="50000"/>
                  </a:schemeClr>
                </a:solidFill>
                <a:latin typeface="Segoe UI" panose="020B0502040204020203" pitchFamily="34" charset="0"/>
                <a:cs typeface="Segoe UI" panose="020B0502040204020203" pitchFamily="34" charset="0"/>
                <a:sym typeface="Wingdings" panose="05000000000000000000" pitchFamily="2" charset="2"/>
              </a:rPr>
              <a:t> G10) </a:t>
            </a:r>
            <a:r>
              <a:rPr lang="en-US" sz="1600" dirty="0">
                <a:solidFill>
                  <a:schemeClr val="accent2">
                    <a:lumMod val="50000"/>
                  </a:schemeClr>
                </a:solidFill>
                <a:latin typeface="Segoe UI" panose="020B0502040204020203" pitchFamily="34" charset="0"/>
                <a:cs typeface="Segoe UI" panose="020B0502040204020203" pitchFamily="34" charset="0"/>
              </a:rPr>
              <a:t>and all items (G4 </a:t>
            </a:r>
            <a:r>
              <a:rPr lang="en-US" sz="1600" dirty="0">
                <a:solidFill>
                  <a:schemeClr val="accent2">
                    <a:lumMod val="50000"/>
                  </a:schemeClr>
                </a:solidFill>
                <a:latin typeface="Segoe UI" panose="020B0502040204020203" pitchFamily="34" charset="0"/>
                <a:cs typeface="Segoe UI" panose="020B0502040204020203" pitchFamily="34" charset="0"/>
                <a:sym typeface="Wingdings" panose="05000000000000000000" pitchFamily="2" charset="2"/>
              </a:rPr>
              <a:t> G10) </a:t>
            </a:r>
            <a:r>
              <a:rPr lang="en-US" sz="1600" dirty="0">
                <a:solidFill>
                  <a:schemeClr val="accent2">
                    <a:lumMod val="50000"/>
                  </a:schemeClr>
                </a:solidFill>
                <a:latin typeface="Segoe UI" panose="020B0502040204020203" pitchFamily="34" charset="0"/>
                <a:cs typeface="Segoe UI" panose="020B0502040204020203" pitchFamily="34" charset="0"/>
              </a:rPr>
              <a:t>are on the same scale metric</a:t>
            </a:r>
          </a:p>
          <a:p>
            <a:pPr marL="803275" lvl="3" indent="-341313">
              <a:lnSpc>
                <a:spcPct val="150000"/>
              </a:lnSpc>
              <a:buClr>
                <a:schemeClr val="accent2">
                  <a:lumMod val="75000"/>
                </a:schemeClr>
              </a:buClr>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Accurately measures school, grade, and student group differences</a:t>
            </a:r>
          </a:p>
        </p:txBody>
      </p:sp>
      <p:grpSp>
        <p:nvGrpSpPr>
          <p:cNvPr id="12" name="Group 11" descr="At the student level, the index scaled score can potentially range from 1 to 99 but most scores will be between 30 and 70.&#10;">
            <a:extLst>
              <a:ext uri="{FF2B5EF4-FFF2-40B4-BE49-F238E27FC236}">
                <a16:creationId xmlns:a16="http://schemas.microsoft.com/office/drawing/2014/main" id="{43A623BF-CFC8-4BEF-866A-2D85DE4FE129}"/>
              </a:ext>
            </a:extLst>
          </p:cNvPr>
          <p:cNvGrpSpPr/>
          <p:nvPr/>
        </p:nvGrpSpPr>
        <p:grpSpPr>
          <a:xfrm>
            <a:off x="1140623" y="1925774"/>
            <a:ext cx="7216124" cy="645976"/>
            <a:chOff x="1202205" y="1796890"/>
            <a:chExt cx="7216124" cy="645976"/>
          </a:xfrm>
        </p:grpSpPr>
        <p:grpSp>
          <p:nvGrpSpPr>
            <p:cNvPr id="7" name="Group 6">
              <a:extLst>
                <a:ext uri="{FF2B5EF4-FFF2-40B4-BE49-F238E27FC236}">
                  <a16:creationId xmlns:a16="http://schemas.microsoft.com/office/drawing/2014/main" id="{CB725FD2-D75B-4C02-8ED1-CC028A5498A1}"/>
                </a:ext>
              </a:extLst>
            </p:cNvPr>
            <p:cNvGrpSpPr/>
            <p:nvPr/>
          </p:nvGrpSpPr>
          <p:grpSpPr>
            <a:xfrm>
              <a:off x="1474894" y="2110110"/>
              <a:ext cx="6532474" cy="146304"/>
              <a:chOff x="1514246" y="1126541"/>
              <a:chExt cx="6532474" cy="146304"/>
            </a:xfrm>
          </p:grpSpPr>
          <p:cxnSp>
            <p:nvCxnSpPr>
              <p:cNvPr id="4" name="Straight Connector 3">
                <a:extLst>
                  <a:ext uri="{FF2B5EF4-FFF2-40B4-BE49-F238E27FC236}">
                    <a16:creationId xmlns:a16="http://schemas.microsoft.com/office/drawing/2014/main" id="{9B669B2E-148D-4522-8266-E7489A792AC2}"/>
                  </a:ext>
                </a:extLst>
              </p:cNvPr>
              <p:cNvCxnSpPr/>
              <p:nvPr/>
            </p:nvCxnSpPr>
            <p:spPr>
              <a:xfrm>
                <a:off x="1514246" y="1207008"/>
                <a:ext cx="653247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D026CA-EA24-40C3-8D87-BFC415A37FE1}"/>
                  </a:ext>
                </a:extLst>
              </p:cNvPr>
              <p:cNvSpPr/>
              <p:nvPr/>
            </p:nvSpPr>
            <p:spPr>
              <a:xfrm>
                <a:off x="3138221" y="1133856"/>
                <a:ext cx="204825" cy="13167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7" name="Rectangle: Rounded Corners 26">
                <a:extLst>
                  <a:ext uri="{FF2B5EF4-FFF2-40B4-BE49-F238E27FC236}">
                    <a16:creationId xmlns:a16="http://schemas.microsoft.com/office/drawing/2014/main" id="{8F8AE20E-EA14-460B-93BF-97477B67744F}"/>
                  </a:ext>
                </a:extLst>
              </p:cNvPr>
              <p:cNvSpPr/>
              <p:nvPr/>
            </p:nvSpPr>
            <p:spPr>
              <a:xfrm>
                <a:off x="5800956" y="1126541"/>
                <a:ext cx="204825" cy="13167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8" name="Rectangle: Rounded Corners 27">
                <a:extLst>
                  <a:ext uri="{FF2B5EF4-FFF2-40B4-BE49-F238E27FC236}">
                    <a16:creationId xmlns:a16="http://schemas.microsoft.com/office/drawing/2014/main" id="{39888641-BED8-4991-A3E7-FC4132928073}"/>
                  </a:ext>
                </a:extLst>
              </p:cNvPr>
              <p:cNvSpPr/>
              <p:nvPr/>
            </p:nvSpPr>
            <p:spPr>
              <a:xfrm>
                <a:off x="4367175" y="1141171"/>
                <a:ext cx="204825" cy="131674"/>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8" name="TextBox 7">
              <a:extLst>
                <a:ext uri="{FF2B5EF4-FFF2-40B4-BE49-F238E27FC236}">
                  <a16:creationId xmlns:a16="http://schemas.microsoft.com/office/drawing/2014/main" id="{396C6646-287D-49AD-9ACC-02F4CCC37AC8}"/>
                </a:ext>
              </a:extLst>
            </p:cNvPr>
            <p:cNvSpPr txBox="1"/>
            <p:nvPr/>
          </p:nvSpPr>
          <p:spPr>
            <a:xfrm>
              <a:off x="3002687" y="1804474"/>
              <a:ext cx="412292" cy="338554"/>
            </a:xfrm>
            <a:prstGeom prst="rect">
              <a:avLst/>
            </a:prstGeom>
            <a:noFill/>
          </p:spPr>
          <p:txBody>
            <a:bodyPr wrap="none" rtlCol="0">
              <a:spAutoFit/>
            </a:bodyPr>
            <a:lstStyle/>
            <a:p>
              <a:r>
                <a:rPr lang="en-US" sz="1600">
                  <a:latin typeface="Segoe UI" panose="020B0502040204020203" pitchFamily="34" charset="0"/>
                  <a:cs typeface="Segoe UI" panose="020B0502040204020203" pitchFamily="34" charset="0"/>
                </a:rPr>
                <a:t>30</a:t>
              </a:r>
            </a:p>
          </p:txBody>
        </p:sp>
        <p:sp>
          <p:nvSpPr>
            <p:cNvPr id="32" name="TextBox 31">
              <a:extLst>
                <a:ext uri="{FF2B5EF4-FFF2-40B4-BE49-F238E27FC236}">
                  <a16:creationId xmlns:a16="http://schemas.microsoft.com/office/drawing/2014/main" id="{E30FD1A0-74D9-4C92-8B33-F0A2CD55B446}"/>
                </a:ext>
              </a:extLst>
            </p:cNvPr>
            <p:cNvSpPr txBox="1"/>
            <p:nvPr/>
          </p:nvSpPr>
          <p:spPr>
            <a:xfrm>
              <a:off x="5658547" y="1796890"/>
              <a:ext cx="412292" cy="338554"/>
            </a:xfrm>
            <a:prstGeom prst="rect">
              <a:avLst/>
            </a:prstGeom>
            <a:noFill/>
          </p:spPr>
          <p:txBody>
            <a:bodyPr wrap="none" rtlCol="0">
              <a:spAutoFit/>
            </a:bodyPr>
            <a:lstStyle/>
            <a:p>
              <a:r>
                <a:rPr lang="en-US" sz="1600">
                  <a:latin typeface="Segoe UI" panose="020B0502040204020203" pitchFamily="34" charset="0"/>
                  <a:cs typeface="Segoe UI" panose="020B0502040204020203" pitchFamily="34" charset="0"/>
                </a:rPr>
                <a:t>70</a:t>
              </a:r>
            </a:p>
          </p:txBody>
        </p:sp>
        <p:sp>
          <p:nvSpPr>
            <p:cNvPr id="9" name="TextBox 8">
              <a:extLst>
                <a:ext uri="{FF2B5EF4-FFF2-40B4-BE49-F238E27FC236}">
                  <a16:creationId xmlns:a16="http://schemas.microsoft.com/office/drawing/2014/main" id="{D68D9CA1-86D0-4C39-852D-29088D29DEEA}"/>
                </a:ext>
              </a:extLst>
            </p:cNvPr>
            <p:cNvSpPr txBox="1"/>
            <p:nvPr/>
          </p:nvSpPr>
          <p:spPr>
            <a:xfrm>
              <a:off x="1202205" y="2005471"/>
              <a:ext cx="312906" cy="369332"/>
            </a:xfrm>
            <a:prstGeom prst="rect">
              <a:avLst/>
            </a:prstGeom>
            <a:noFill/>
          </p:spPr>
          <p:txBody>
            <a:bodyPr wrap="none" rtlCol="0">
              <a:spAutoFit/>
            </a:bodyPr>
            <a:lstStyle/>
            <a:p>
              <a:r>
                <a:rPr lang="en-US" sz="1800">
                  <a:latin typeface="Segoe UI" panose="020B0502040204020203" pitchFamily="34" charset="0"/>
                  <a:cs typeface="Segoe UI" panose="020B0502040204020203" pitchFamily="34" charset="0"/>
                </a:rPr>
                <a:t>1</a:t>
              </a:r>
            </a:p>
          </p:txBody>
        </p:sp>
        <p:sp>
          <p:nvSpPr>
            <p:cNvPr id="34" name="TextBox 33">
              <a:extLst>
                <a:ext uri="{FF2B5EF4-FFF2-40B4-BE49-F238E27FC236}">
                  <a16:creationId xmlns:a16="http://schemas.microsoft.com/office/drawing/2014/main" id="{F9BBD24E-2B8F-450F-98F4-C3D4DF1B1FAF}"/>
                </a:ext>
              </a:extLst>
            </p:cNvPr>
            <p:cNvSpPr txBox="1"/>
            <p:nvPr/>
          </p:nvSpPr>
          <p:spPr>
            <a:xfrm>
              <a:off x="7983595" y="2005471"/>
              <a:ext cx="434734" cy="369332"/>
            </a:xfrm>
            <a:prstGeom prst="rect">
              <a:avLst/>
            </a:prstGeom>
            <a:noFill/>
          </p:spPr>
          <p:txBody>
            <a:bodyPr wrap="none" rtlCol="0">
              <a:spAutoFit/>
            </a:bodyPr>
            <a:lstStyle/>
            <a:p>
              <a:r>
                <a:rPr lang="en-US" sz="1800">
                  <a:solidFill>
                    <a:srgbClr val="002060"/>
                  </a:solidFill>
                  <a:latin typeface="Segoe UI" panose="020B0502040204020203" pitchFamily="34" charset="0"/>
                  <a:cs typeface="Segoe UI" panose="020B0502040204020203" pitchFamily="34" charset="0"/>
                </a:rPr>
                <a:t>99</a:t>
              </a:r>
            </a:p>
          </p:txBody>
        </p:sp>
        <p:sp>
          <p:nvSpPr>
            <p:cNvPr id="10" name="TextBox 9">
              <a:extLst>
                <a:ext uri="{FF2B5EF4-FFF2-40B4-BE49-F238E27FC236}">
                  <a16:creationId xmlns:a16="http://schemas.microsoft.com/office/drawing/2014/main" id="{72D8CFBD-6093-463D-B0D0-67E6D87D7A87}"/>
                </a:ext>
              </a:extLst>
            </p:cNvPr>
            <p:cNvSpPr txBox="1"/>
            <p:nvPr/>
          </p:nvSpPr>
          <p:spPr>
            <a:xfrm>
              <a:off x="7195385" y="2135089"/>
              <a:ext cx="837089" cy="307777"/>
            </a:xfrm>
            <a:prstGeom prst="rect">
              <a:avLst/>
            </a:prstGeom>
            <a:noFill/>
          </p:spPr>
          <p:txBody>
            <a:bodyPr wrap="none" rtlCol="0">
              <a:spAutoFit/>
            </a:bodyPr>
            <a:lstStyle/>
            <a:p>
              <a:r>
                <a:rPr lang="en-US">
                  <a:solidFill>
                    <a:srgbClr val="002060"/>
                  </a:solidFill>
                  <a:latin typeface="Segoe UI" panose="020B0502040204020203" pitchFamily="34" charset="0"/>
                  <a:cs typeface="Segoe UI" panose="020B0502040204020203" pitchFamily="34" charset="0"/>
                </a:rPr>
                <a:t>SD = 20</a:t>
              </a:r>
            </a:p>
          </p:txBody>
        </p:sp>
        <p:sp>
          <p:nvSpPr>
            <p:cNvPr id="37" name="TextBox 36">
              <a:extLst>
                <a:ext uri="{FF2B5EF4-FFF2-40B4-BE49-F238E27FC236}">
                  <a16:creationId xmlns:a16="http://schemas.microsoft.com/office/drawing/2014/main" id="{BEC1C231-C26F-4FD6-9E3D-0D0DECF417CD}"/>
                </a:ext>
              </a:extLst>
            </p:cNvPr>
            <p:cNvSpPr txBox="1"/>
            <p:nvPr/>
          </p:nvSpPr>
          <p:spPr>
            <a:xfrm>
              <a:off x="4215219" y="1799775"/>
              <a:ext cx="412292" cy="338554"/>
            </a:xfrm>
            <a:prstGeom prst="rect">
              <a:avLst/>
            </a:prstGeom>
            <a:noFill/>
          </p:spPr>
          <p:txBody>
            <a:bodyPr wrap="none" rtlCol="0">
              <a:spAutoFit/>
            </a:bodyPr>
            <a:lstStyle/>
            <a:p>
              <a:r>
                <a:rPr lang="en-US" sz="1600">
                  <a:latin typeface="Segoe UI" panose="020B0502040204020203" pitchFamily="34" charset="0"/>
                  <a:cs typeface="Segoe UI" panose="020B0502040204020203" pitchFamily="34" charset="0"/>
                </a:rPr>
                <a:t>50</a:t>
              </a:r>
            </a:p>
          </p:txBody>
        </p:sp>
      </p:grpSp>
      <p:sp>
        <p:nvSpPr>
          <p:cNvPr id="2" name="Slide Number Placeholder 1">
            <a:extLst>
              <a:ext uri="{FF2B5EF4-FFF2-40B4-BE49-F238E27FC236}">
                <a16:creationId xmlns:a16="http://schemas.microsoft.com/office/drawing/2014/main" id="{965ABDF8-A5E9-4836-8F92-9F1BF5DD71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09841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265" y="174299"/>
            <a:ext cx="8718193" cy="639617"/>
          </a:xfrm>
        </p:spPr>
        <p:txBody>
          <a:bodyPr/>
          <a:lstStyle/>
          <a:p>
            <a:pPr>
              <a:buClr>
                <a:schemeClr val="accent2"/>
              </a:buClr>
            </a:pPr>
            <a:r>
              <a:rPr lang="en-US" sz="2000" dirty="0">
                <a:latin typeface="Georgia"/>
                <a:ea typeface="Georgia"/>
                <a:cs typeface="Georgia"/>
                <a:sym typeface="Georgia"/>
              </a:rPr>
              <a:t>Like previous years, 2021 students in upper grades have less favorable views of school climate when compared to students in lower grades </a:t>
            </a:r>
            <a:endParaRPr lang="en-US" sz="2000" dirty="0"/>
          </a:p>
        </p:txBody>
      </p:sp>
      <p:graphicFrame>
        <p:nvGraphicFramePr>
          <p:cNvPr id="4" name="Table 3">
            <a:extLst>
              <a:ext uri="{FF2B5EF4-FFF2-40B4-BE49-F238E27FC236}">
                <a16:creationId xmlns:a16="http://schemas.microsoft.com/office/drawing/2014/main" id="{F0C92792-6742-4DFA-AAFE-21BD2DD83C31}"/>
              </a:ext>
            </a:extLst>
          </p:cNvPr>
          <p:cNvGraphicFramePr>
            <a:graphicFrameLocks noGrp="1"/>
          </p:cNvGraphicFramePr>
          <p:nvPr/>
        </p:nvGraphicFramePr>
        <p:xfrm>
          <a:off x="6313283" y="1278429"/>
          <a:ext cx="2539315" cy="1630680"/>
        </p:xfrm>
        <a:graphic>
          <a:graphicData uri="http://schemas.openxmlformats.org/drawingml/2006/table">
            <a:tbl>
              <a:tblPr firstRow="1" bandRow="1">
                <a:tableStyleId>{4D3A4113-6E4E-437B-9265-5931566C675C}</a:tableStyleId>
              </a:tblPr>
              <a:tblGrid>
                <a:gridCol w="1116075">
                  <a:extLst>
                    <a:ext uri="{9D8B030D-6E8A-4147-A177-3AD203B41FA5}">
                      <a16:colId xmlns:a16="http://schemas.microsoft.com/office/drawing/2014/main" val="1475924105"/>
                    </a:ext>
                  </a:extLst>
                </a:gridCol>
                <a:gridCol w="1423240">
                  <a:extLst>
                    <a:ext uri="{9D8B030D-6E8A-4147-A177-3AD203B41FA5}">
                      <a16:colId xmlns:a16="http://schemas.microsoft.com/office/drawing/2014/main" val="3757077501"/>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t>Year</a:t>
                      </a:r>
                    </a:p>
                  </a:txBody>
                  <a:tcPr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 G10 vs. G5</a:t>
                      </a:r>
                    </a:p>
                    <a:p>
                      <a:pPr algn="ctr"/>
                      <a:r>
                        <a:rPr lang="en-US"/>
                        <a:t>Percentile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69020213"/>
                  </a:ext>
                </a:extLst>
              </a:tr>
              <a:tr h="370840">
                <a:tc>
                  <a:txBody>
                    <a:bodyPr/>
                    <a:lstStyle/>
                    <a:p>
                      <a:r>
                        <a:rPr lang="en-US"/>
                        <a:t>2018</a:t>
                      </a:r>
                    </a:p>
                  </a:txBody>
                  <a:tcPr>
                    <a:lnL w="12700" cap="flat" cmpd="sng" algn="ctr">
                      <a:noFill/>
                      <a:prstDash val="solid"/>
                      <a:round/>
                      <a:headEnd type="none" w="med" len="med"/>
                      <a:tailEnd type="none" w="med" len="med"/>
                    </a:lnL>
                    <a:solidFill>
                      <a:srgbClr val="DBEDF5"/>
                    </a:solidFill>
                  </a:tcPr>
                </a:tc>
                <a:tc>
                  <a:txBody>
                    <a:bodyPr/>
                    <a:lstStyle/>
                    <a:p>
                      <a:pPr algn="ctr"/>
                      <a:r>
                        <a:rPr lang="en-US"/>
                        <a:t>-26</a:t>
                      </a:r>
                    </a:p>
                  </a:txBody>
                  <a:tcPr anchor="ctr">
                    <a:lnR w="12700" cap="flat" cmpd="sng" algn="ctr">
                      <a:noFill/>
                      <a:prstDash val="solid"/>
                      <a:round/>
                      <a:headEnd type="none" w="med" len="med"/>
                      <a:tailEnd type="none" w="med" len="med"/>
                    </a:lnR>
                    <a:solidFill>
                      <a:srgbClr val="DBEDF5"/>
                    </a:solidFill>
                  </a:tcPr>
                </a:tc>
                <a:extLst>
                  <a:ext uri="{0D108BD9-81ED-4DB2-BD59-A6C34878D82A}">
                    <a16:rowId xmlns:a16="http://schemas.microsoft.com/office/drawing/2014/main" val="840385624"/>
                  </a:ext>
                </a:extLst>
              </a:tr>
              <a:tr h="370840">
                <a:tc>
                  <a:txBody>
                    <a:bodyPr/>
                    <a:lstStyle/>
                    <a:p>
                      <a:r>
                        <a:rPr lang="en-US"/>
                        <a:t>2019</a:t>
                      </a:r>
                    </a:p>
                  </a:txBody>
                  <a:tcPr>
                    <a:lnL w="12700" cap="flat" cmpd="sng" algn="ctr">
                      <a:noFill/>
                      <a:prstDash val="solid"/>
                      <a:round/>
                      <a:headEnd type="none" w="med" len="med"/>
                      <a:tailEnd type="none" w="med" len="med"/>
                    </a:lnL>
                    <a:solidFill>
                      <a:schemeClr val="bg1"/>
                    </a:solidFill>
                  </a:tcPr>
                </a:tc>
                <a:tc>
                  <a:txBody>
                    <a:bodyPr/>
                    <a:lstStyle/>
                    <a:p>
                      <a:pPr algn="ctr"/>
                      <a:r>
                        <a:rPr lang="en-US"/>
                        <a:t>-26</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343982796"/>
                  </a:ext>
                </a:extLst>
              </a:tr>
              <a:tr h="370840">
                <a:tc>
                  <a:txBody>
                    <a:bodyPr/>
                    <a:lstStyle/>
                    <a:p>
                      <a:r>
                        <a:rPr lang="en-US"/>
                        <a:t>2021</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a:t>-29</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1030824688"/>
                  </a:ext>
                </a:extLst>
              </a:tr>
            </a:tbl>
          </a:graphicData>
        </a:graphic>
      </p:graphicFrame>
      <p:sp>
        <p:nvSpPr>
          <p:cNvPr id="9" name="TextBox 8">
            <a:extLst>
              <a:ext uri="{FF2B5EF4-FFF2-40B4-BE49-F238E27FC236}">
                <a16:creationId xmlns:a16="http://schemas.microsoft.com/office/drawing/2014/main" id="{8B5E8ECA-A4CB-487B-BF39-7EA3CDAEFF44}"/>
              </a:ext>
            </a:extLst>
          </p:cNvPr>
          <p:cNvSpPr txBox="1"/>
          <p:nvPr/>
        </p:nvSpPr>
        <p:spPr>
          <a:xfrm>
            <a:off x="6172049" y="3191158"/>
            <a:ext cx="2909298" cy="1461939"/>
          </a:xfrm>
          <a:prstGeom prst="rect">
            <a:avLst/>
          </a:prstGeom>
          <a:noFill/>
        </p:spPr>
        <p:txBody>
          <a:bodyPr wrap="square">
            <a:spAutoFit/>
          </a:bodyPr>
          <a:lstStyle/>
          <a:p>
            <a:pPr marL="285750" indent="-285750">
              <a:spcAft>
                <a:spcPts val="600"/>
              </a:spcAft>
              <a:buClr>
                <a:srgbClr val="ED7D31"/>
              </a:buClr>
              <a:buFont typeface="Wingdings 2" panose="05020102010507070707" pitchFamily="18" charset="2"/>
              <a:buChar char="ê"/>
            </a:pPr>
            <a:r>
              <a:rPr kumimoji="0" lang="en-US" sz="1400" i="0" u="none"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sym typeface="Arial"/>
              </a:rPr>
              <a:t>2021 data pattern replicates 2019 results</a:t>
            </a:r>
          </a:p>
          <a:p>
            <a:pPr marL="285750" indent="-285750">
              <a:buClr>
                <a:srgbClr val="ED7D31"/>
              </a:buClr>
              <a:buFont typeface="Wingdings 2" panose="05020102010507070707" pitchFamily="18" charset="2"/>
              <a:buChar char="ê"/>
            </a:pPr>
            <a:r>
              <a:rPr lang="en-US" b="1" dirty="0">
                <a:solidFill>
                  <a:schemeClr val="accent2">
                    <a:lumMod val="75000"/>
                  </a:schemeClr>
                </a:solidFill>
                <a:latin typeface="Segoe UI" panose="020B0502040204020203" pitchFamily="34" charset="0"/>
                <a:cs typeface="Segoe UI" panose="020B0502040204020203" pitchFamily="34" charset="0"/>
              </a:rPr>
              <a:t>Context in 2021 is very different from prior years: recommend </a:t>
            </a:r>
            <a:r>
              <a:rPr lang="en-US" b="1" u="sng" dirty="0">
                <a:solidFill>
                  <a:schemeClr val="accent2">
                    <a:lumMod val="75000"/>
                  </a:schemeClr>
                </a:solidFill>
                <a:latin typeface="Segoe UI" panose="020B0502040204020203" pitchFamily="34" charset="0"/>
                <a:cs typeface="Segoe UI" panose="020B0502040204020203" pitchFamily="34" charset="0"/>
              </a:rPr>
              <a:t>not</a:t>
            </a:r>
            <a:r>
              <a:rPr lang="en-US" b="1" dirty="0">
                <a:solidFill>
                  <a:schemeClr val="accent2">
                    <a:lumMod val="75000"/>
                  </a:schemeClr>
                </a:solidFill>
                <a:latin typeface="Segoe UI" panose="020B0502040204020203" pitchFamily="34" charset="0"/>
                <a:cs typeface="Segoe UI" panose="020B0502040204020203" pitchFamily="34" charset="0"/>
              </a:rPr>
              <a:t> to use 2021 data in trend analyses</a:t>
            </a:r>
          </a:p>
        </p:txBody>
      </p:sp>
      <p:sp>
        <p:nvSpPr>
          <p:cNvPr id="5" name="Slide Number Placeholder 4">
            <a:extLst>
              <a:ext uri="{FF2B5EF4-FFF2-40B4-BE49-F238E27FC236}">
                <a16:creationId xmlns:a16="http://schemas.microsoft.com/office/drawing/2014/main" id="{30E59BB9-B2F1-4306-9786-3F3941429B5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203B6A"/>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 sz="900" b="0" i="0" u="none" strike="noStrike" kern="0" cap="none" spc="0" normalizeH="0" baseline="0" noProof="0">
              <a:ln>
                <a:noFill/>
              </a:ln>
              <a:solidFill>
                <a:srgbClr val="203B6A"/>
              </a:solidFill>
              <a:effectLst/>
              <a:uLnTx/>
              <a:uFillTx/>
              <a:latin typeface="Quattrocento Sans"/>
              <a:sym typeface="Quattrocento Sans"/>
            </a:endParaRPr>
          </a:p>
        </p:txBody>
      </p:sp>
      <p:grpSp>
        <p:nvGrpSpPr>
          <p:cNvPr id="7" name="Group 6" descr="The graph shows the average school climate scaled score by grade and year. 2018 is considered the baseline year for trend analyses.&#10;&#10;The 2021 administration was conducted in a very different context to previous years and it is not advisable to use the data in trend analyses.The 2021 data can be used to make score comparisons between grades, schools, student groups etc., and you can determine if any differences highlighted in previous years are still present in 2021. ">
            <a:extLst>
              <a:ext uri="{FF2B5EF4-FFF2-40B4-BE49-F238E27FC236}">
                <a16:creationId xmlns:a16="http://schemas.microsoft.com/office/drawing/2014/main" id="{28752A5B-E936-4749-AEDC-05301DAAED92}"/>
              </a:ext>
            </a:extLst>
          </p:cNvPr>
          <p:cNvGrpSpPr/>
          <p:nvPr/>
        </p:nvGrpSpPr>
        <p:grpSpPr>
          <a:xfrm>
            <a:off x="704143" y="1000907"/>
            <a:ext cx="5358206" cy="3625330"/>
            <a:chOff x="776143" y="1000907"/>
            <a:chExt cx="5358206" cy="3625330"/>
          </a:xfrm>
        </p:grpSpPr>
        <p:graphicFrame>
          <p:nvGraphicFramePr>
            <p:cNvPr id="10" name="Chart 9">
              <a:extLst>
                <a:ext uri="{FF2B5EF4-FFF2-40B4-BE49-F238E27FC236}">
                  <a16:creationId xmlns:a16="http://schemas.microsoft.com/office/drawing/2014/main" id="{536E8BE8-CD67-4B8E-9FB4-0CC2997BB02C}"/>
                </a:ext>
              </a:extLst>
            </p:cNvPr>
            <p:cNvGraphicFramePr/>
            <p:nvPr>
              <p:extLst>
                <p:ext uri="{D42A27DB-BD31-4B8C-83A1-F6EECF244321}">
                  <p14:modId xmlns:p14="http://schemas.microsoft.com/office/powerpoint/2010/main" val="711215158"/>
                </p:ext>
              </p:extLst>
            </p:nvPr>
          </p:nvGraphicFramePr>
          <p:xfrm>
            <a:off x="776143" y="1191980"/>
            <a:ext cx="5358206" cy="34342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02DD902-E058-40A8-BE0E-E34E711660F0}"/>
                </a:ext>
              </a:extLst>
            </p:cNvPr>
            <p:cNvSpPr txBox="1"/>
            <p:nvPr/>
          </p:nvSpPr>
          <p:spPr>
            <a:xfrm>
              <a:off x="1517302" y="4049486"/>
              <a:ext cx="4347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NA</a:t>
              </a:r>
            </a:p>
          </p:txBody>
        </p:sp>
        <p:sp>
          <p:nvSpPr>
            <p:cNvPr id="2" name="Rectangle 1">
              <a:extLst>
                <a:ext uri="{FF2B5EF4-FFF2-40B4-BE49-F238E27FC236}">
                  <a16:creationId xmlns:a16="http://schemas.microsoft.com/office/drawing/2014/main" id="{31C43A19-5FF6-473C-A8E5-85B74B0E013F}"/>
                </a:ext>
              </a:extLst>
            </p:cNvPr>
            <p:cNvSpPr/>
            <p:nvPr/>
          </p:nvSpPr>
          <p:spPr>
            <a:xfrm>
              <a:off x="3246446" y="1113205"/>
              <a:ext cx="417600" cy="831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4A138C-FED1-4177-8E0E-70F8376DE14C}"/>
                </a:ext>
              </a:extLst>
            </p:cNvPr>
            <p:cNvSpPr/>
            <p:nvPr/>
          </p:nvSpPr>
          <p:spPr>
            <a:xfrm>
              <a:off x="1952036" y="1113205"/>
              <a:ext cx="417600" cy="8318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2" name="Rectangle 11">
              <a:extLst>
                <a:ext uri="{FF2B5EF4-FFF2-40B4-BE49-F238E27FC236}">
                  <a16:creationId xmlns:a16="http://schemas.microsoft.com/office/drawing/2014/main" id="{961467B3-93F3-4884-9A48-FF8B242FDDD6}"/>
                </a:ext>
              </a:extLst>
            </p:cNvPr>
            <p:cNvSpPr/>
            <p:nvPr/>
          </p:nvSpPr>
          <p:spPr>
            <a:xfrm>
              <a:off x="4492774" y="1113205"/>
              <a:ext cx="417600" cy="8318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BCD7BB-BB3C-489F-B4D9-27F7FD3847ED}"/>
                </a:ext>
              </a:extLst>
            </p:cNvPr>
            <p:cNvSpPr txBox="1"/>
            <p:nvPr/>
          </p:nvSpPr>
          <p:spPr>
            <a:xfrm>
              <a:off x="2369636" y="1000907"/>
              <a:ext cx="582211" cy="307777"/>
            </a:xfrm>
            <a:prstGeom prst="rect">
              <a:avLst/>
            </a:prstGeom>
            <a:noFill/>
          </p:spPr>
          <p:txBody>
            <a:bodyPr wrap="none" rtlCol="0">
              <a:spAutoFit/>
            </a:bodyPr>
            <a:lstStyle/>
            <a:p>
              <a:r>
                <a:rPr lang="en-US" dirty="0"/>
                <a:t>2018</a:t>
              </a:r>
            </a:p>
          </p:txBody>
        </p:sp>
        <p:sp>
          <p:nvSpPr>
            <p:cNvPr id="13" name="TextBox 12">
              <a:extLst>
                <a:ext uri="{FF2B5EF4-FFF2-40B4-BE49-F238E27FC236}">
                  <a16:creationId xmlns:a16="http://schemas.microsoft.com/office/drawing/2014/main" id="{5B83A79F-145A-4B73-951B-81367F57CD2F}"/>
                </a:ext>
              </a:extLst>
            </p:cNvPr>
            <p:cNvSpPr txBox="1"/>
            <p:nvPr/>
          </p:nvSpPr>
          <p:spPr>
            <a:xfrm>
              <a:off x="3664046" y="1000907"/>
              <a:ext cx="582211" cy="307777"/>
            </a:xfrm>
            <a:prstGeom prst="rect">
              <a:avLst/>
            </a:prstGeom>
            <a:noFill/>
          </p:spPr>
          <p:txBody>
            <a:bodyPr wrap="none" rtlCol="0">
              <a:spAutoFit/>
            </a:bodyPr>
            <a:lstStyle/>
            <a:p>
              <a:r>
                <a:rPr lang="en-US" dirty="0"/>
                <a:t>2019</a:t>
              </a:r>
            </a:p>
          </p:txBody>
        </p:sp>
        <p:sp>
          <p:nvSpPr>
            <p:cNvPr id="14" name="TextBox 13">
              <a:extLst>
                <a:ext uri="{FF2B5EF4-FFF2-40B4-BE49-F238E27FC236}">
                  <a16:creationId xmlns:a16="http://schemas.microsoft.com/office/drawing/2014/main" id="{8125D47A-BC8D-402A-B23B-56373FD76874}"/>
                </a:ext>
              </a:extLst>
            </p:cNvPr>
            <p:cNvSpPr txBox="1"/>
            <p:nvPr/>
          </p:nvSpPr>
          <p:spPr>
            <a:xfrm>
              <a:off x="4937931" y="1000907"/>
              <a:ext cx="582211" cy="307777"/>
            </a:xfrm>
            <a:prstGeom prst="rect">
              <a:avLst/>
            </a:prstGeom>
            <a:noFill/>
          </p:spPr>
          <p:txBody>
            <a:bodyPr wrap="none" rtlCol="0">
              <a:spAutoFit/>
            </a:bodyPr>
            <a:lstStyle/>
            <a:p>
              <a:r>
                <a:rPr lang="en-US" dirty="0"/>
                <a:t>2021</a:t>
              </a:r>
            </a:p>
          </p:txBody>
        </p:sp>
      </p:grpSp>
    </p:spTree>
    <p:extLst>
      <p:ext uri="{BB962C8B-B14F-4D97-AF65-F5344CB8AC3E}">
        <p14:creationId xmlns:p14="http://schemas.microsoft.com/office/powerpoint/2010/main" val="20762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Interpreting school/group scaled score differences: Very small to very large effects</a:t>
            </a:r>
          </a:p>
        </p:txBody>
      </p:sp>
      <p:graphicFrame>
        <p:nvGraphicFramePr>
          <p:cNvPr id="5" name="Table 4" descr="This table provides guidance on how to interpret whether a index scaled score difference is meaningful. A 3 point difference is equivalent to 6 percentiles and, although it is small is size, can highlight a meaningful difference in student perceptions.">
            <a:extLst>
              <a:ext uri="{FF2B5EF4-FFF2-40B4-BE49-F238E27FC236}">
                <a16:creationId xmlns:a16="http://schemas.microsoft.com/office/drawing/2014/main" id="{6A975045-B915-4683-96D1-12D46517BFC6}"/>
              </a:ext>
            </a:extLst>
          </p:cNvPr>
          <p:cNvGraphicFramePr>
            <a:graphicFrameLocks noGrp="1"/>
          </p:cNvGraphicFramePr>
          <p:nvPr>
            <p:extLst>
              <p:ext uri="{D42A27DB-BD31-4B8C-83A1-F6EECF244321}">
                <p14:modId xmlns:p14="http://schemas.microsoft.com/office/powerpoint/2010/main" val="2270994391"/>
              </p:ext>
            </p:extLst>
          </p:nvPr>
        </p:nvGraphicFramePr>
        <p:xfrm>
          <a:off x="720328" y="1278890"/>
          <a:ext cx="7471172" cy="3060939"/>
        </p:xfrm>
        <a:graphic>
          <a:graphicData uri="http://schemas.openxmlformats.org/drawingml/2006/table">
            <a:tbl>
              <a:tblPr firstRow="1" bandRow="1">
                <a:tableStyleId>{4D3A4113-6E4E-437B-9265-5931566C675C}</a:tableStyleId>
              </a:tblPr>
              <a:tblGrid>
                <a:gridCol w="1504280">
                  <a:extLst>
                    <a:ext uri="{9D8B030D-6E8A-4147-A177-3AD203B41FA5}">
                      <a16:colId xmlns:a16="http://schemas.microsoft.com/office/drawing/2014/main" val="4072866615"/>
                    </a:ext>
                  </a:extLst>
                </a:gridCol>
                <a:gridCol w="2478014">
                  <a:extLst>
                    <a:ext uri="{9D8B030D-6E8A-4147-A177-3AD203B41FA5}">
                      <a16:colId xmlns:a16="http://schemas.microsoft.com/office/drawing/2014/main" val="810596943"/>
                    </a:ext>
                  </a:extLst>
                </a:gridCol>
                <a:gridCol w="1744439">
                  <a:extLst>
                    <a:ext uri="{9D8B030D-6E8A-4147-A177-3AD203B41FA5}">
                      <a16:colId xmlns:a16="http://schemas.microsoft.com/office/drawing/2014/main" val="1797566245"/>
                    </a:ext>
                  </a:extLst>
                </a:gridCol>
                <a:gridCol w="1744439">
                  <a:extLst>
                    <a:ext uri="{9D8B030D-6E8A-4147-A177-3AD203B41FA5}">
                      <a16:colId xmlns:a16="http://schemas.microsoft.com/office/drawing/2014/main" val="3185494025"/>
                    </a:ext>
                  </a:extLst>
                </a:gridCol>
              </a:tblGrid>
              <a:tr h="317739">
                <a:tc rowSpan="2">
                  <a:txBody>
                    <a:bodyPr/>
                    <a:lstStyle/>
                    <a:p>
                      <a:r>
                        <a:rPr lang="en-US"/>
                        <a:t>Size of effect</a:t>
                      </a:r>
                    </a:p>
                    <a:p>
                      <a:r>
                        <a:rPr lang="en-US"/>
                        <a:t>(Negative or positive)</a:t>
                      </a:r>
                    </a:p>
                  </a:txBody>
                  <a:tcPr anchor="b"/>
                </a:tc>
                <a:tc gridSpan="3">
                  <a:txBody>
                    <a:bodyPr/>
                    <a:lstStyle/>
                    <a:p>
                      <a:pPr algn="ctr"/>
                      <a:r>
                        <a:rPr lang="en-US" dirty="0"/>
                        <a:t>∆ or Difference in:</a:t>
                      </a:r>
                    </a:p>
                  </a:txBody>
                  <a:tcPr anchor="ctr"/>
                </a:tc>
                <a:tc hMerge="1">
                  <a:txBody>
                    <a:bodyPr/>
                    <a:lstStyle/>
                    <a:p>
                      <a:endParaRPr lang="en-US"/>
                    </a:p>
                  </a:txBody>
                  <a:tcPr/>
                </a:tc>
                <a:tc hMerge="1">
                  <a:txBody>
                    <a:bodyPr/>
                    <a:lstStyle/>
                    <a:p>
                      <a:pPr algn="ctr"/>
                      <a:endParaRPr lang="en-US" dirty="0"/>
                    </a:p>
                  </a:txBody>
                  <a:tcPr anchor="ctr"/>
                </a:tc>
                <a:extLst>
                  <a:ext uri="{0D108BD9-81ED-4DB2-BD59-A6C34878D82A}">
                    <a16:rowId xmlns:a16="http://schemas.microsoft.com/office/drawing/2014/main" val="486895412"/>
                  </a:ext>
                </a:extLst>
              </a:tr>
              <a:tr h="370840">
                <a:tc vMerge="1">
                  <a:txBody>
                    <a:bodyPr/>
                    <a:lstStyle/>
                    <a:p>
                      <a:endParaRPr lang="en-US"/>
                    </a:p>
                  </a:txBody>
                  <a:tcPr/>
                </a:tc>
                <a:tc>
                  <a:txBody>
                    <a:bodyPr/>
                    <a:lstStyle/>
                    <a:p>
                      <a:r>
                        <a:rPr lang="en-US">
                          <a:solidFill>
                            <a:srgbClr val="002060"/>
                          </a:solidFill>
                        </a:rPr>
                        <a:t>Standard deviation units</a:t>
                      </a:r>
                    </a:p>
                  </a:txBody>
                  <a:tcPr/>
                </a:tc>
                <a:tc>
                  <a:txBody>
                    <a:bodyPr/>
                    <a:lstStyle/>
                    <a:p>
                      <a:r>
                        <a:rPr lang="en-US" dirty="0">
                          <a:solidFill>
                            <a:srgbClr val="002060"/>
                          </a:solidFill>
                        </a:rPr>
                        <a:t>Percentiles</a:t>
                      </a:r>
                    </a:p>
                  </a:txBody>
                  <a:tcPr/>
                </a:tc>
                <a:tc>
                  <a:txBody>
                    <a:bodyPr/>
                    <a:lstStyle/>
                    <a:p>
                      <a:r>
                        <a:rPr lang="en-US" dirty="0">
                          <a:solidFill>
                            <a:srgbClr val="002060"/>
                          </a:solidFill>
                        </a:rPr>
                        <a:t>Scaled score points (pts)</a:t>
                      </a:r>
                      <a:r>
                        <a:rPr lang="en-US" b="1" dirty="0">
                          <a:solidFill>
                            <a:srgbClr val="C00000"/>
                          </a:solidFill>
                        </a:rPr>
                        <a:t>*</a:t>
                      </a:r>
                    </a:p>
                  </a:txBody>
                  <a:tcPr/>
                </a:tc>
                <a:extLst>
                  <a:ext uri="{0D108BD9-81ED-4DB2-BD59-A6C34878D82A}">
                    <a16:rowId xmlns:a16="http://schemas.microsoft.com/office/drawing/2014/main" val="321988026"/>
                  </a:ext>
                </a:extLst>
              </a:tr>
              <a:tr h="370840">
                <a:tc>
                  <a:txBody>
                    <a:bodyPr/>
                    <a:lstStyle/>
                    <a:p>
                      <a:r>
                        <a:rPr lang="en-US" dirty="0">
                          <a:solidFill>
                            <a:srgbClr val="002060"/>
                          </a:solidFill>
                        </a:rPr>
                        <a:t>Not meaningful</a:t>
                      </a:r>
                    </a:p>
                  </a:txBody>
                  <a:tcPr/>
                </a:tc>
                <a:tc>
                  <a:txBody>
                    <a:bodyPr/>
                    <a:lstStyle/>
                    <a:p>
                      <a:r>
                        <a:rPr lang="en-US" dirty="0">
                          <a:solidFill>
                            <a:srgbClr val="002060"/>
                          </a:solidFill>
                        </a:rPr>
                        <a:t>Less than .05</a:t>
                      </a:r>
                    </a:p>
                  </a:txBody>
                  <a:tcPr/>
                </a:tc>
                <a:tc>
                  <a:txBody>
                    <a:bodyPr/>
                    <a:lstStyle/>
                    <a:p>
                      <a:r>
                        <a:rPr lang="en-US" dirty="0">
                          <a:solidFill>
                            <a:srgbClr val="002060"/>
                          </a:solidFill>
                        </a:rPr>
                        <a:t>Less than 2</a:t>
                      </a:r>
                    </a:p>
                  </a:txBody>
                  <a:tcPr/>
                </a:tc>
                <a:tc>
                  <a:txBody>
                    <a:bodyPr/>
                    <a:lstStyle/>
                    <a:p>
                      <a:r>
                        <a:rPr lang="en-US" dirty="0">
                          <a:solidFill>
                            <a:srgbClr val="002060"/>
                          </a:solidFill>
                        </a:rPr>
                        <a:t>&lt;1pt</a:t>
                      </a:r>
                    </a:p>
                  </a:txBody>
                  <a:tcPr/>
                </a:tc>
                <a:extLst>
                  <a:ext uri="{0D108BD9-81ED-4DB2-BD59-A6C34878D82A}">
                    <a16:rowId xmlns:a16="http://schemas.microsoft.com/office/drawing/2014/main" val="3837582689"/>
                  </a:ext>
                </a:extLst>
              </a:tr>
              <a:tr h="370840">
                <a:tc>
                  <a:txBody>
                    <a:bodyPr/>
                    <a:lstStyle/>
                    <a:p>
                      <a:r>
                        <a:rPr lang="en-US" dirty="0">
                          <a:solidFill>
                            <a:srgbClr val="002060"/>
                          </a:solidFill>
                        </a:rPr>
                        <a:t>Very small</a:t>
                      </a:r>
                    </a:p>
                  </a:txBody>
                  <a:tcPr/>
                </a:tc>
                <a:tc>
                  <a:txBody>
                    <a:bodyPr/>
                    <a:lstStyle/>
                    <a:p>
                      <a:r>
                        <a:rPr lang="en-US" dirty="0">
                          <a:solidFill>
                            <a:srgbClr val="002060"/>
                          </a:solidFill>
                        </a:rPr>
                        <a:t>.05 to less than .10</a:t>
                      </a:r>
                    </a:p>
                  </a:txBody>
                  <a:tcPr/>
                </a:tc>
                <a:tc>
                  <a:txBody>
                    <a:bodyPr/>
                    <a:lstStyle/>
                    <a:p>
                      <a:r>
                        <a:rPr lang="en-US" dirty="0">
                          <a:solidFill>
                            <a:srgbClr val="002060"/>
                          </a:solidFill>
                        </a:rPr>
                        <a:t>2 to less than 4 </a:t>
                      </a:r>
                    </a:p>
                  </a:txBody>
                  <a:tcPr/>
                </a:tc>
                <a:tc>
                  <a:txBody>
                    <a:bodyPr/>
                    <a:lstStyle/>
                    <a:p>
                      <a:r>
                        <a:rPr lang="en-US" dirty="0">
                          <a:solidFill>
                            <a:srgbClr val="002060"/>
                          </a:solidFill>
                        </a:rPr>
                        <a:t>1pt to &lt;2pts</a:t>
                      </a:r>
                    </a:p>
                  </a:txBody>
                  <a:tcPr/>
                </a:tc>
                <a:extLst>
                  <a:ext uri="{0D108BD9-81ED-4DB2-BD59-A6C34878D82A}">
                    <a16:rowId xmlns:a16="http://schemas.microsoft.com/office/drawing/2014/main" val="738704199"/>
                  </a:ext>
                </a:extLst>
              </a:tr>
              <a:tr h="370840">
                <a:tc>
                  <a:txBody>
                    <a:bodyPr/>
                    <a:lstStyle/>
                    <a:p>
                      <a:r>
                        <a:rPr lang="en-US" dirty="0">
                          <a:solidFill>
                            <a:schemeClr val="accent2">
                              <a:lumMod val="50000"/>
                            </a:schemeClr>
                          </a:solidFill>
                        </a:rPr>
                        <a:t>Small</a:t>
                      </a:r>
                    </a:p>
                  </a:txBody>
                  <a:tcPr/>
                </a:tc>
                <a:tc>
                  <a:txBody>
                    <a:bodyPr/>
                    <a:lstStyle/>
                    <a:p>
                      <a:r>
                        <a:rPr lang="en-US">
                          <a:solidFill>
                            <a:schemeClr val="accent2">
                              <a:lumMod val="50000"/>
                            </a:schemeClr>
                          </a:solidFill>
                        </a:rPr>
                        <a:t>.10 to less than .20</a:t>
                      </a:r>
                    </a:p>
                  </a:txBody>
                  <a:tcPr/>
                </a:tc>
                <a:tc>
                  <a:txBody>
                    <a:bodyPr/>
                    <a:lstStyle/>
                    <a:p>
                      <a:r>
                        <a:rPr lang="en-US" dirty="0">
                          <a:solidFill>
                            <a:schemeClr val="accent2">
                              <a:lumMod val="50000"/>
                            </a:schemeClr>
                          </a:solidFill>
                        </a:rPr>
                        <a:t>4 to less than 8</a:t>
                      </a:r>
                    </a:p>
                  </a:txBody>
                  <a:tcPr/>
                </a:tc>
                <a:tc>
                  <a:txBody>
                    <a:bodyPr/>
                    <a:lstStyle/>
                    <a:p>
                      <a:r>
                        <a:rPr lang="en-US" dirty="0">
                          <a:solidFill>
                            <a:schemeClr val="accent2">
                              <a:lumMod val="50000"/>
                            </a:schemeClr>
                          </a:solidFill>
                        </a:rPr>
                        <a:t>2pts to &lt;4pts</a:t>
                      </a:r>
                    </a:p>
                  </a:txBody>
                  <a:tcPr/>
                </a:tc>
                <a:extLst>
                  <a:ext uri="{0D108BD9-81ED-4DB2-BD59-A6C34878D82A}">
                    <a16:rowId xmlns:a16="http://schemas.microsoft.com/office/drawing/2014/main" val="2978367019"/>
                  </a:ext>
                </a:extLst>
              </a:tr>
              <a:tr h="370840">
                <a:tc>
                  <a:txBody>
                    <a:bodyPr/>
                    <a:lstStyle/>
                    <a:p>
                      <a:r>
                        <a:rPr lang="en-US">
                          <a:solidFill>
                            <a:srgbClr val="002060"/>
                          </a:solidFill>
                        </a:rPr>
                        <a:t>Moderate</a:t>
                      </a:r>
                    </a:p>
                  </a:txBody>
                  <a:tcPr/>
                </a:tc>
                <a:tc>
                  <a:txBody>
                    <a:bodyPr/>
                    <a:lstStyle/>
                    <a:p>
                      <a:r>
                        <a:rPr lang="en-US">
                          <a:solidFill>
                            <a:srgbClr val="002060"/>
                          </a:solidFill>
                        </a:rPr>
                        <a:t>.20 to less than .30</a:t>
                      </a:r>
                    </a:p>
                  </a:txBody>
                  <a:tcPr/>
                </a:tc>
                <a:tc>
                  <a:txBody>
                    <a:bodyPr/>
                    <a:lstStyle/>
                    <a:p>
                      <a:r>
                        <a:rPr lang="en-US" dirty="0">
                          <a:solidFill>
                            <a:srgbClr val="002060"/>
                          </a:solidFill>
                        </a:rPr>
                        <a:t>8 to less than 12</a:t>
                      </a:r>
                    </a:p>
                  </a:txBody>
                  <a:tcPr/>
                </a:tc>
                <a:tc>
                  <a:txBody>
                    <a:bodyPr/>
                    <a:lstStyle/>
                    <a:p>
                      <a:r>
                        <a:rPr lang="en-US" dirty="0">
                          <a:solidFill>
                            <a:srgbClr val="002060"/>
                          </a:solidFill>
                        </a:rPr>
                        <a:t>4pts to &lt;6pts</a:t>
                      </a:r>
                    </a:p>
                  </a:txBody>
                  <a:tcPr/>
                </a:tc>
                <a:extLst>
                  <a:ext uri="{0D108BD9-81ED-4DB2-BD59-A6C34878D82A}">
                    <a16:rowId xmlns:a16="http://schemas.microsoft.com/office/drawing/2014/main" val="790534469"/>
                  </a:ext>
                </a:extLst>
              </a:tr>
              <a:tr h="370840">
                <a:tc>
                  <a:txBody>
                    <a:bodyPr/>
                    <a:lstStyle/>
                    <a:p>
                      <a:r>
                        <a:rPr lang="en-US">
                          <a:solidFill>
                            <a:srgbClr val="002060"/>
                          </a:solidFill>
                        </a:rPr>
                        <a:t>Large</a:t>
                      </a:r>
                    </a:p>
                  </a:txBody>
                  <a:tcPr/>
                </a:tc>
                <a:tc>
                  <a:txBody>
                    <a:bodyPr/>
                    <a:lstStyle/>
                    <a:p>
                      <a:r>
                        <a:rPr lang="en-US">
                          <a:solidFill>
                            <a:srgbClr val="002060"/>
                          </a:solidFill>
                        </a:rPr>
                        <a:t>.30 to less than .50</a:t>
                      </a:r>
                    </a:p>
                  </a:txBody>
                  <a:tcPr/>
                </a:tc>
                <a:tc>
                  <a:txBody>
                    <a:bodyPr/>
                    <a:lstStyle/>
                    <a:p>
                      <a:r>
                        <a:rPr lang="en-US" dirty="0">
                          <a:solidFill>
                            <a:srgbClr val="002060"/>
                          </a:solidFill>
                        </a:rPr>
                        <a:t>12 to less than 19</a:t>
                      </a:r>
                    </a:p>
                  </a:txBody>
                  <a:tcPr/>
                </a:tc>
                <a:tc>
                  <a:txBody>
                    <a:bodyPr/>
                    <a:lstStyle/>
                    <a:p>
                      <a:r>
                        <a:rPr lang="en-US" dirty="0">
                          <a:solidFill>
                            <a:srgbClr val="002060"/>
                          </a:solidFill>
                        </a:rPr>
                        <a:t>6pts to &lt;10pts</a:t>
                      </a:r>
                    </a:p>
                  </a:txBody>
                  <a:tcPr/>
                </a:tc>
                <a:extLst>
                  <a:ext uri="{0D108BD9-81ED-4DB2-BD59-A6C34878D82A}">
                    <a16:rowId xmlns:a16="http://schemas.microsoft.com/office/drawing/2014/main" val="3821940253"/>
                  </a:ext>
                </a:extLst>
              </a:tr>
              <a:tr h="370840">
                <a:tc>
                  <a:txBody>
                    <a:bodyPr/>
                    <a:lstStyle/>
                    <a:p>
                      <a:r>
                        <a:rPr lang="en-US">
                          <a:solidFill>
                            <a:srgbClr val="002060"/>
                          </a:solidFill>
                        </a:rPr>
                        <a:t>Very large</a:t>
                      </a:r>
                    </a:p>
                  </a:txBody>
                  <a:tcPr/>
                </a:tc>
                <a:tc>
                  <a:txBody>
                    <a:bodyPr/>
                    <a:lstStyle/>
                    <a:p>
                      <a:r>
                        <a:rPr lang="en-US">
                          <a:solidFill>
                            <a:srgbClr val="002060"/>
                          </a:solidFill>
                        </a:rPr>
                        <a:t>.50 and above</a:t>
                      </a:r>
                    </a:p>
                  </a:txBody>
                  <a:tcPr/>
                </a:tc>
                <a:tc>
                  <a:txBody>
                    <a:bodyPr/>
                    <a:lstStyle/>
                    <a:p>
                      <a:r>
                        <a:rPr lang="en-US" dirty="0">
                          <a:solidFill>
                            <a:srgbClr val="002060"/>
                          </a:solidFill>
                        </a:rPr>
                        <a:t>19 and above</a:t>
                      </a:r>
                    </a:p>
                  </a:txBody>
                  <a:tcPr/>
                </a:tc>
                <a:tc>
                  <a:txBody>
                    <a:bodyPr/>
                    <a:lstStyle/>
                    <a:p>
                      <a:r>
                        <a:rPr lang="en-US" dirty="0">
                          <a:solidFill>
                            <a:srgbClr val="002060"/>
                          </a:solidFill>
                        </a:rPr>
                        <a:t>10pts and above</a:t>
                      </a:r>
                    </a:p>
                  </a:txBody>
                  <a:tcPr/>
                </a:tc>
                <a:extLst>
                  <a:ext uri="{0D108BD9-81ED-4DB2-BD59-A6C34878D82A}">
                    <a16:rowId xmlns:a16="http://schemas.microsoft.com/office/drawing/2014/main" val="3217189224"/>
                  </a:ext>
                </a:extLst>
              </a:tr>
            </a:tbl>
          </a:graphicData>
        </a:graphic>
      </p:graphicFrame>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
        <p:nvSpPr>
          <p:cNvPr id="7" name="TextBox 6">
            <a:extLst>
              <a:ext uri="{FF2B5EF4-FFF2-40B4-BE49-F238E27FC236}">
                <a16:creationId xmlns:a16="http://schemas.microsoft.com/office/drawing/2014/main" id="{4462CEEB-03D7-45EE-A7BD-604EAE584364}"/>
              </a:ext>
            </a:extLst>
          </p:cNvPr>
          <p:cNvSpPr txBox="1"/>
          <p:nvPr/>
        </p:nvSpPr>
        <p:spPr>
          <a:xfrm>
            <a:off x="720328" y="4339829"/>
            <a:ext cx="4349268" cy="276999"/>
          </a:xfrm>
          <a:prstGeom prst="rect">
            <a:avLst/>
          </a:prstGeom>
          <a:noFill/>
        </p:spPr>
        <p:txBody>
          <a:bodyPr wrap="none" numCol="1" rtlCol="0">
            <a:spAutoFit/>
          </a:bodyPr>
          <a:lstStyle/>
          <a:p>
            <a:r>
              <a:rPr lang="en-US" sz="1200" b="1" dirty="0">
                <a:solidFill>
                  <a:srgbClr val="C00000"/>
                </a:solidFill>
                <a:latin typeface="Segoe UI" panose="020B0502040204020203" pitchFamily="34" charset="0"/>
                <a:cs typeface="Segoe UI" panose="020B0502040204020203" pitchFamily="34" charset="0"/>
              </a:rPr>
              <a:t>*Rough guide to associated scaled score point differences</a:t>
            </a:r>
          </a:p>
        </p:txBody>
      </p:sp>
    </p:spTree>
    <p:extLst>
      <p:ext uri="{BB962C8B-B14F-4D97-AF65-F5344CB8AC3E}">
        <p14:creationId xmlns:p14="http://schemas.microsoft.com/office/powerpoint/2010/main" val="279413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03</a:t>
            </a:r>
          </a:p>
        </p:txBody>
      </p:sp>
      <p:sp>
        <p:nvSpPr>
          <p:cNvPr id="228" name="Google Shape;228;p35">
            <a:extLst>
              <a:ext uri="{C183D7F6-B498-43B3-948B-1728B52AA6E4}">
                <adec:decorative xmlns:adec="http://schemas.microsoft.com/office/drawing/2017/decorative" val="1"/>
              </a:ext>
            </a:extLst>
          </p:cNvPr>
          <p:cNvSpPr txBox="1"/>
          <p:nvPr/>
        </p:nvSpPr>
        <p:spPr>
          <a:xfrm>
            <a:off x="1690670" y="1475881"/>
            <a:ext cx="7350918" cy="150018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800">
                <a:solidFill>
                  <a:srgbClr val="002060"/>
                </a:solidFill>
                <a:latin typeface="Segoe UI" panose="020B0502040204020203" pitchFamily="34" charset="0"/>
                <a:ea typeface="Quattrocento Sans"/>
                <a:cs typeface="Segoe UI" panose="020B0502040204020203" pitchFamily="34" charset="0"/>
                <a:sym typeface="Quattrocento Sans"/>
              </a:rPr>
              <a:t> </a:t>
            </a:r>
            <a:endParaRPr sz="280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5" name="Google Shape;175;p29">
            <a:extLst>
              <a:ext uri="{FF2B5EF4-FFF2-40B4-BE49-F238E27FC236}">
                <a16:creationId xmlns:a16="http://schemas.microsoft.com/office/drawing/2014/main" id="{8230A0CA-00A6-498E-A8AA-34764FBF3A9E}"/>
              </a:ext>
            </a:extLst>
          </p:cNvPr>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accent1"/>
                </a:solidFill>
                <a:effectLst/>
                <a:uLnTx/>
                <a:uFillTx/>
                <a:latin typeface="Segoe UI" panose="020B0502040204020203" pitchFamily="34" charset="0"/>
                <a:ea typeface="Arial"/>
                <a:cs typeface="Segoe UI" panose="020B0502040204020203" pitchFamily="34" charset="0"/>
                <a:sym typeface="Arial"/>
              </a:rPr>
              <a:t>Edwin/VOCAL Interface Demo</a:t>
            </a:r>
          </a:p>
        </p:txBody>
      </p:sp>
    </p:spTree>
    <p:extLst>
      <p:ext uri="{BB962C8B-B14F-4D97-AF65-F5344CB8AC3E}">
        <p14:creationId xmlns:p14="http://schemas.microsoft.com/office/powerpoint/2010/main" val="131667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 shows location of Edwin Analytics portal in Security Portal">
            <a:extLst>
              <a:ext uri="{FF2B5EF4-FFF2-40B4-BE49-F238E27FC236}">
                <a16:creationId xmlns:a16="http://schemas.microsoft.com/office/drawing/2014/main" id="{2EFD4E6F-1B76-419D-B139-604DA016FB93}"/>
              </a:ext>
            </a:extLst>
          </p:cNvPr>
          <p:cNvPicPr>
            <a:picLocks noChangeAspect="1"/>
          </p:cNvPicPr>
          <p:nvPr/>
        </p:nvPicPr>
        <p:blipFill>
          <a:blip r:embed="rId3"/>
          <a:stretch>
            <a:fillRect/>
          </a:stretch>
        </p:blipFill>
        <p:spPr>
          <a:xfrm>
            <a:off x="6215513" y="1643735"/>
            <a:ext cx="2624328" cy="2886456"/>
          </a:xfrm>
          <a:prstGeom prst="rect">
            <a:avLst/>
          </a:prstGeom>
        </p:spPr>
      </p:pic>
      <p:sp>
        <p:nvSpPr>
          <p:cNvPr id="8" name="Title 7"/>
          <p:cNvSpPr>
            <a:spLocks noGrp="1"/>
          </p:cNvSpPr>
          <p:nvPr>
            <p:ph type="title"/>
          </p:nvPr>
        </p:nvSpPr>
        <p:spPr>
          <a:xfrm>
            <a:off x="338401" y="216694"/>
            <a:ext cx="8805600" cy="509929"/>
          </a:xfrm>
        </p:spPr>
        <p:txBody>
          <a:bodyPr/>
          <a:lstStyle/>
          <a:p>
            <a:r>
              <a:rPr lang="en-US" sz="1800" dirty="0">
                <a:latin typeface="Georgia" panose="02040502050405020303" pitchFamily="18" charset="0"/>
              </a:rPr>
              <a:t>Edwin Analytics Portal is within the Security Portal and is accessed on DESE’s webpage</a:t>
            </a:r>
          </a:p>
        </p:txBody>
      </p:sp>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7" name="Picture 6" descr="Security Portal location">
            <a:extLst>
              <a:ext uri="{FF2B5EF4-FFF2-40B4-BE49-F238E27FC236}">
                <a16:creationId xmlns:a16="http://schemas.microsoft.com/office/drawing/2014/main" id="{1123AD7D-3201-485E-B48F-7C24272D3DE4}"/>
              </a:ext>
            </a:extLst>
          </p:cNvPr>
          <p:cNvPicPr>
            <a:picLocks noChangeAspect="1"/>
          </p:cNvPicPr>
          <p:nvPr/>
        </p:nvPicPr>
        <p:blipFill rotWithShape="1">
          <a:blip r:embed="rId4"/>
          <a:srcRect l="62643" b="56178"/>
          <a:stretch/>
        </p:blipFill>
        <p:spPr bwMode="auto">
          <a:xfrm>
            <a:off x="281807" y="1643735"/>
            <a:ext cx="2646680" cy="2888616"/>
          </a:xfrm>
          <a:prstGeom prst="rect">
            <a:avLst/>
          </a:prstGeom>
          <a:ln>
            <a:solidFill>
              <a:schemeClr val="accent1"/>
            </a:solid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03CDE51D-816E-45EC-A5E7-F7C9123616D1}"/>
              </a:ext>
            </a:extLst>
          </p:cNvPr>
          <p:cNvSpPr txBox="1"/>
          <p:nvPr/>
        </p:nvSpPr>
        <p:spPr>
          <a:xfrm>
            <a:off x="460800" y="865534"/>
            <a:ext cx="2334293" cy="307777"/>
          </a:xfrm>
          <a:prstGeom prst="rect">
            <a:avLst/>
          </a:prstGeom>
          <a:noFill/>
        </p:spPr>
        <p:txBody>
          <a:bodyPr wrap="none" rtlCol="0">
            <a:spAutoFit/>
          </a:bodyPr>
          <a:lstStyle/>
          <a:p>
            <a:r>
              <a:rPr lang="en-US" dirty="0">
                <a:hlinkClick r:id="rId5"/>
              </a:rPr>
              <a:t>https://www.doe.mass.edu/</a:t>
            </a:r>
            <a:endParaRPr lang="en-US" dirty="0"/>
          </a:p>
        </p:txBody>
      </p:sp>
      <p:cxnSp>
        <p:nvCxnSpPr>
          <p:cNvPr id="9" name="Straight Arrow Connector 8" descr="Arrow points to location of Security Portal link on DESE webpage.">
            <a:extLst>
              <a:ext uri="{FF2B5EF4-FFF2-40B4-BE49-F238E27FC236}">
                <a16:creationId xmlns:a16="http://schemas.microsoft.com/office/drawing/2014/main" id="{E8962BD8-0948-42A6-8F7E-5112A0B994A1}"/>
              </a:ext>
            </a:extLst>
          </p:cNvPr>
          <p:cNvCxnSpPr>
            <a:cxnSpLocks/>
            <a:stCxn id="11" idx="2"/>
          </p:cNvCxnSpPr>
          <p:nvPr/>
        </p:nvCxnSpPr>
        <p:spPr>
          <a:xfrm>
            <a:off x="1708175" y="1621442"/>
            <a:ext cx="574225" cy="85535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482C25-4646-4951-A391-92975E0315B6}"/>
              </a:ext>
            </a:extLst>
          </p:cNvPr>
          <p:cNvSpPr txBox="1"/>
          <p:nvPr/>
        </p:nvSpPr>
        <p:spPr>
          <a:xfrm>
            <a:off x="1033150" y="1313665"/>
            <a:ext cx="1350050" cy="307777"/>
          </a:xfrm>
          <a:prstGeom prst="rect">
            <a:avLst/>
          </a:prstGeom>
          <a:noFill/>
        </p:spPr>
        <p:txBody>
          <a:bodyPr wrap="none" rtlCol="0">
            <a:spAutoFit/>
          </a:bodyPr>
          <a:lstStyle/>
          <a:p>
            <a:r>
              <a:rPr lang="en-US" dirty="0"/>
              <a:t>Security Portal</a:t>
            </a:r>
          </a:p>
        </p:txBody>
      </p:sp>
      <p:sp>
        <p:nvSpPr>
          <p:cNvPr id="13" name="TextBox 12">
            <a:extLst>
              <a:ext uri="{FF2B5EF4-FFF2-40B4-BE49-F238E27FC236}">
                <a16:creationId xmlns:a16="http://schemas.microsoft.com/office/drawing/2014/main" id="{3F2C098E-696B-4678-B1B1-B59F28391286}"/>
              </a:ext>
            </a:extLst>
          </p:cNvPr>
          <p:cNvSpPr txBox="1"/>
          <p:nvPr/>
        </p:nvSpPr>
        <p:spPr>
          <a:xfrm>
            <a:off x="3238843" y="1333604"/>
            <a:ext cx="2752677" cy="307777"/>
          </a:xfrm>
          <a:prstGeom prst="rect">
            <a:avLst/>
          </a:prstGeom>
          <a:noFill/>
        </p:spPr>
        <p:txBody>
          <a:bodyPr wrap="none" rtlCol="0">
            <a:spAutoFit/>
          </a:bodyPr>
          <a:lstStyle/>
          <a:p>
            <a:r>
              <a:rPr lang="en-US" dirty="0"/>
              <a:t>Enter User-Name and Password</a:t>
            </a:r>
          </a:p>
        </p:txBody>
      </p:sp>
      <p:sp>
        <p:nvSpPr>
          <p:cNvPr id="14" name="Arrow: Right 13">
            <a:extLst>
              <a:ext uri="{FF2B5EF4-FFF2-40B4-BE49-F238E27FC236}">
                <a16:creationId xmlns:a16="http://schemas.microsoft.com/office/drawing/2014/main" id="{CE8ED927-AD28-4EF5-ADC9-06F81C34054B}"/>
              </a:ext>
              <a:ext uri="{C183D7F6-B498-43B3-948B-1728B52AA6E4}">
                <adec:decorative xmlns:adec="http://schemas.microsoft.com/office/drawing/2017/decorative" val="1"/>
              </a:ext>
            </a:extLst>
          </p:cNvPr>
          <p:cNvSpPr/>
          <p:nvPr/>
        </p:nvSpPr>
        <p:spPr>
          <a:xfrm>
            <a:off x="2892773" y="1390293"/>
            <a:ext cx="316800" cy="19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FFB9AA0-5118-46A9-877D-421B7269246A}"/>
              </a:ext>
              <a:ext uri="{C183D7F6-B498-43B3-948B-1728B52AA6E4}">
                <adec:decorative xmlns:adec="http://schemas.microsoft.com/office/drawing/2017/decorative" val="1"/>
              </a:ext>
            </a:extLst>
          </p:cNvPr>
          <p:cNvSpPr/>
          <p:nvPr/>
        </p:nvSpPr>
        <p:spPr>
          <a:xfrm>
            <a:off x="5969883" y="1420535"/>
            <a:ext cx="316800" cy="19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606B23C-A8F3-48DF-9550-BECEFF37A5D6}"/>
              </a:ext>
            </a:extLst>
          </p:cNvPr>
          <p:cNvSpPr txBox="1"/>
          <p:nvPr/>
        </p:nvSpPr>
        <p:spPr>
          <a:xfrm>
            <a:off x="6542350" y="1339557"/>
            <a:ext cx="2129109" cy="307777"/>
          </a:xfrm>
          <a:prstGeom prst="rect">
            <a:avLst/>
          </a:prstGeom>
          <a:noFill/>
        </p:spPr>
        <p:txBody>
          <a:bodyPr wrap="none" rtlCol="0">
            <a:spAutoFit/>
          </a:bodyPr>
          <a:lstStyle/>
          <a:p>
            <a:r>
              <a:rPr lang="en-US" dirty="0"/>
              <a:t>Click on Edwin Analytics</a:t>
            </a:r>
          </a:p>
        </p:txBody>
      </p:sp>
      <p:cxnSp>
        <p:nvCxnSpPr>
          <p:cNvPr id="20" name="Straight Arrow Connector 19" descr="Arrow points to the location of Edwin Analytics access to users; clicking on link gives access to all Edwin folders.">
            <a:extLst>
              <a:ext uri="{FF2B5EF4-FFF2-40B4-BE49-F238E27FC236}">
                <a16:creationId xmlns:a16="http://schemas.microsoft.com/office/drawing/2014/main" id="{49FFD75F-7CE2-4E96-8C31-1C8867AA0D91}"/>
              </a:ext>
            </a:extLst>
          </p:cNvPr>
          <p:cNvCxnSpPr>
            <a:cxnSpLocks/>
          </p:cNvCxnSpPr>
          <p:nvPr/>
        </p:nvCxnSpPr>
        <p:spPr>
          <a:xfrm>
            <a:off x="7486650" y="1584693"/>
            <a:ext cx="0" cy="23045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0" name="Picture 9" descr="Screenshot shows ESE Security Portal interface.">
            <a:extLst>
              <a:ext uri="{FF2B5EF4-FFF2-40B4-BE49-F238E27FC236}">
                <a16:creationId xmlns:a16="http://schemas.microsoft.com/office/drawing/2014/main" id="{647A5E8A-DD53-4442-8B33-CA220828AF6A}"/>
              </a:ext>
            </a:extLst>
          </p:cNvPr>
          <p:cNvPicPr>
            <a:picLocks noChangeAspect="1"/>
          </p:cNvPicPr>
          <p:nvPr/>
        </p:nvPicPr>
        <p:blipFill>
          <a:blip r:embed="rId6"/>
          <a:stretch>
            <a:fillRect/>
          </a:stretch>
        </p:blipFill>
        <p:spPr>
          <a:xfrm>
            <a:off x="3131404" y="1643735"/>
            <a:ext cx="2804160" cy="2910840"/>
          </a:xfrm>
          <a:prstGeom prst="rect">
            <a:avLst/>
          </a:prstGeom>
        </p:spPr>
      </p:pic>
    </p:spTree>
    <p:extLst>
      <p:ext uri="{BB962C8B-B14F-4D97-AF65-F5344CB8AC3E}">
        <p14:creationId xmlns:p14="http://schemas.microsoft.com/office/powerpoint/2010/main" val="396284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1800" dirty="0">
                <a:latin typeface="Georgia" panose="02040502050405020303" pitchFamily="18" charset="0"/>
              </a:rPr>
              <a:t>Edwin Analytics Portal</a:t>
            </a:r>
          </a:p>
        </p:txBody>
      </p:sp>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10" name="Picture 9" descr="Screenshot shows location of School Climate folder with Edwin Analytics.">
            <a:extLst>
              <a:ext uri="{FF2B5EF4-FFF2-40B4-BE49-F238E27FC236}">
                <a16:creationId xmlns:a16="http://schemas.microsoft.com/office/drawing/2014/main" id="{47A4E3C4-216E-4260-8ADF-E4AF640EAFD1}"/>
              </a:ext>
            </a:extLst>
          </p:cNvPr>
          <p:cNvPicPr>
            <a:picLocks noChangeAspect="1"/>
          </p:cNvPicPr>
          <p:nvPr/>
        </p:nvPicPr>
        <p:blipFill rotWithShape="1">
          <a:blip r:embed="rId3"/>
          <a:srcRect r="8141" b="35732"/>
          <a:stretch/>
        </p:blipFill>
        <p:spPr>
          <a:xfrm>
            <a:off x="309101" y="944506"/>
            <a:ext cx="4874899" cy="2698694"/>
          </a:xfrm>
          <a:prstGeom prst="rect">
            <a:avLst/>
          </a:prstGeom>
        </p:spPr>
      </p:pic>
      <p:sp>
        <p:nvSpPr>
          <p:cNvPr id="2" name="TextBox 1">
            <a:extLst>
              <a:ext uri="{FF2B5EF4-FFF2-40B4-BE49-F238E27FC236}">
                <a16:creationId xmlns:a16="http://schemas.microsoft.com/office/drawing/2014/main" id="{84108DEA-4A64-4193-A735-0DABBBA0BFB0}"/>
              </a:ext>
            </a:extLst>
          </p:cNvPr>
          <p:cNvSpPr txBox="1"/>
          <p:nvPr/>
        </p:nvSpPr>
        <p:spPr>
          <a:xfrm>
            <a:off x="1046205" y="4028599"/>
            <a:ext cx="1850571" cy="738664"/>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VOCAL data is found in the School Climate folder</a:t>
            </a:r>
          </a:p>
        </p:txBody>
      </p:sp>
      <p:cxnSp>
        <p:nvCxnSpPr>
          <p:cNvPr id="5" name="Straight Arrow Connector 4" descr="Arrow points to the location of School Climate folder with Edwin Analytics.">
            <a:extLst>
              <a:ext uri="{FF2B5EF4-FFF2-40B4-BE49-F238E27FC236}">
                <a16:creationId xmlns:a16="http://schemas.microsoft.com/office/drawing/2014/main" id="{DF351369-D84D-426D-8478-964552797E23}"/>
              </a:ext>
            </a:extLst>
          </p:cNvPr>
          <p:cNvCxnSpPr>
            <a:cxnSpLocks/>
            <a:stCxn id="2" idx="0"/>
          </p:cNvCxnSpPr>
          <p:nvPr/>
        </p:nvCxnSpPr>
        <p:spPr>
          <a:xfrm flipV="1">
            <a:off x="1971491" y="2728800"/>
            <a:ext cx="0" cy="1299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9" name="Picture 8" descr="Screenshot shows location of VC301">
            <a:extLst>
              <a:ext uri="{FF2B5EF4-FFF2-40B4-BE49-F238E27FC236}">
                <a16:creationId xmlns:a16="http://schemas.microsoft.com/office/drawing/2014/main" id="{0C347280-3707-44BE-BF57-90BAEF194165}"/>
              </a:ext>
            </a:extLst>
          </p:cNvPr>
          <p:cNvPicPr>
            <a:picLocks noChangeAspect="1"/>
          </p:cNvPicPr>
          <p:nvPr/>
        </p:nvPicPr>
        <p:blipFill rotWithShape="1">
          <a:blip r:embed="rId4"/>
          <a:srcRect r="72543" b="50038"/>
          <a:stretch/>
        </p:blipFill>
        <p:spPr bwMode="auto">
          <a:xfrm>
            <a:off x="6247225" y="977838"/>
            <a:ext cx="2636596" cy="2698695"/>
          </a:xfrm>
          <a:prstGeom prst="rect">
            <a:avLst/>
          </a:prstGeom>
          <a:ln>
            <a:noFill/>
          </a:ln>
          <a:extLst>
            <a:ext uri="{53640926-AAD7-44D8-BBD7-CCE9431645EC}">
              <a14:shadowObscured xmlns:a14="http://schemas.microsoft.com/office/drawing/2010/main"/>
            </a:ext>
          </a:extLst>
        </p:spPr>
      </p:pic>
      <p:sp>
        <p:nvSpPr>
          <p:cNvPr id="11" name="Arrow: Right 10">
            <a:extLst>
              <a:ext uri="{FF2B5EF4-FFF2-40B4-BE49-F238E27FC236}">
                <a16:creationId xmlns:a16="http://schemas.microsoft.com/office/drawing/2014/main" id="{44DB4F5C-F43C-4D37-8F8E-B2E147B66C7F}"/>
              </a:ext>
              <a:ext uri="{C183D7F6-B498-43B3-948B-1728B52AA6E4}">
                <adec:decorative xmlns:adec="http://schemas.microsoft.com/office/drawing/2017/decorative" val="1"/>
              </a:ext>
            </a:extLst>
          </p:cNvPr>
          <p:cNvSpPr/>
          <p:nvPr/>
        </p:nvSpPr>
        <p:spPr>
          <a:xfrm>
            <a:off x="5557212" y="1339892"/>
            <a:ext cx="440388" cy="366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95E2C80-8A1C-4701-862D-84AB856CD620}"/>
              </a:ext>
            </a:extLst>
          </p:cNvPr>
          <p:cNvSpPr txBox="1"/>
          <p:nvPr/>
        </p:nvSpPr>
        <p:spPr>
          <a:xfrm>
            <a:off x="6247224" y="4165662"/>
            <a:ext cx="1850571" cy="52322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VOCAL report is VC301</a:t>
            </a:r>
          </a:p>
        </p:txBody>
      </p:sp>
      <p:cxnSp>
        <p:nvCxnSpPr>
          <p:cNvPr id="13" name="Straight Arrow Connector 12" descr="Arrow points to location of Views of Climate and Learning (VOCAL) report within School Climate folder.">
            <a:extLst>
              <a:ext uri="{FF2B5EF4-FFF2-40B4-BE49-F238E27FC236}">
                <a16:creationId xmlns:a16="http://schemas.microsoft.com/office/drawing/2014/main" id="{1689D679-7D39-4591-83A2-3AE20037AB8A}"/>
              </a:ext>
            </a:extLst>
          </p:cNvPr>
          <p:cNvCxnSpPr>
            <a:cxnSpLocks/>
          </p:cNvCxnSpPr>
          <p:nvPr/>
        </p:nvCxnSpPr>
        <p:spPr>
          <a:xfrm flipV="1">
            <a:off x="6904691" y="2938800"/>
            <a:ext cx="0" cy="1299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00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shows the School Climate Dropdown menus. Dropdowns are available to select, &quot;Year of data&quot;, &quot;District Name&quot;, &quot;School Name&quot;, &quot;Type of report (Index or Item Response)&quot;, &quot;Student group&quot;, and &quot;Grade&quot;.">
            <a:extLst>
              <a:ext uri="{FF2B5EF4-FFF2-40B4-BE49-F238E27FC236}">
                <a16:creationId xmlns:a16="http://schemas.microsoft.com/office/drawing/2014/main" id="{7CC1A0F7-C154-4D2F-8F2C-ED44EE9E86F6}"/>
              </a:ext>
            </a:extLst>
          </p:cNvPr>
          <p:cNvPicPr>
            <a:picLocks noChangeAspect="1"/>
          </p:cNvPicPr>
          <p:nvPr/>
        </p:nvPicPr>
        <p:blipFill>
          <a:blip r:embed="rId3"/>
          <a:stretch>
            <a:fillRect/>
          </a:stretch>
        </p:blipFill>
        <p:spPr>
          <a:xfrm>
            <a:off x="1683657" y="1870436"/>
            <a:ext cx="7019544" cy="2147316"/>
          </a:xfrm>
          <a:prstGeom prst="rect">
            <a:avLst/>
          </a:prstGeom>
        </p:spPr>
      </p:pic>
      <p:sp>
        <p:nvSpPr>
          <p:cNvPr id="2" name="Title 1">
            <a:extLst>
              <a:ext uri="{FF2B5EF4-FFF2-40B4-BE49-F238E27FC236}">
                <a16:creationId xmlns:a16="http://schemas.microsoft.com/office/drawing/2014/main" id="{738B89F8-C381-4C59-AD97-45A10860624B}"/>
              </a:ext>
            </a:extLst>
          </p:cNvPr>
          <p:cNvSpPr>
            <a:spLocks noGrp="1"/>
          </p:cNvSpPr>
          <p:nvPr>
            <p:ph type="title"/>
          </p:nvPr>
        </p:nvSpPr>
        <p:spPr/>
        <p:txBody>
          <a:bodyPr/>
          <a:lstStyle/>
          <a:p>
            <a:r>
              <a:rPr lang="en-US" sz="1800" dirty="0">
                <a:latin typeface="Georgia" panose="02040502050405020303" pitchFamily="18" charset="0"/>
              </a:rPr>
              <a:t>School Climate Dropdown Menu Interface</a:t>
            </a:r>
          </a:p>
        </p:txBody>
      </p:sp>
      <p:sp>
        <p:nvSpPr>
          <p:cNvPr id="4" name="Slide Number Placeholder 3">
            <a:extLst>
              <a:ext uri="{FF2B5EF4-FFF2-40B4-BE49-F238E27FC236}">
                <a16:creationId xmlns:a16="http://schemas.microsoft.com/office/drawing/2014/main" id="{027A083F-831C-43C9-8FC0-9262A51694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7" name="TextBox 6">
            <a:extLst>
              <a:ext uri="{FF2B5EF4-FFF2-40B4-BE49-F238E27FC236}">
                <a16:creationId xmlns:a16="http://schemas.microsoft.com/office/drawing/2014/main" id="{D3573D13-45BE-4EFD-A096-ADA9C7390D95}"/>
              </a:ext>
            </a:extLst>
          </p:cNvPr>
          <p:cNvSpPr txBox="1"/>
          <p:nvPr/>
        </p:nvSpPr>
        <p:spPr>
          <a:xfrm>
            <a:off x="188686" y="885372"/>
            <a:ext cx="1494971" cy="646331"/>
          </a:xfrm>
          <a:prstGeom prst="rect">
            <a:avLst/>
          </a:prstGeom>
          <a:noFill/>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Prior Years’ Data</a:t>
            </a:r>
          </a:p>
          <a:p>
            <a:pPr marL="115888" indent="-115888">
              <a:buFont typeface="Arial" panose="020B0604020202020204" pitchFamily="34" charset="0"/>
              <a:buChar char="•"/>
            </a:pPr>
            <a:r>
              <a:rPr lang="en-US" sz="1200" dirty="0">
                <a:latin typeface="Segoe UI" panose="020B0502040204020203" pitchFamily="34" charset="0"/>
                <a:cs typeface="Segoe UI" panose="020B0502040204020203" pitchFamily="34" charset="0"/>
              </a:rPr>
              <a:t>2017-2018 baseline year</a:t>
            </a:r>
          </a:p>
        </p:txBody>
      </p:sp>
      <p:sp>
        <p:nvSpPr>
          <p:cNvPr id="10" name="TextBox 9">
            <a:extLst>
              <a:ext uri="{FF2B5EF4-FFF2-40B4-BE49-F238E27FC236}">
                <a16:creationId xmlns:a16="http://schemas.microsoft.com/office/drawing/2014/main" id="{B4AAED71-A64C-42FC-986B-77451877E8D9}"/>
              </a:ext>
            </a:extLst>
          </p:cNvPr>
          <p:cNvSpPr txBox="1"/>
          <p:nvPr/>
        </p:nvSpPr>
        <p:spPr>
          <a:xfrm>
            <a:off x="0" y="2337598"/>
            <a:ext cx="1409700" cy="1015663"/>
          </a:xfrm>
          <a:prstGeom prst="rect">
            <a:avLst/>
          </a:prstGeom>
          <a:noFill/>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District/school Filters</a:t>
            </a:r>
          </a:p>
          <a:p>
            <a:pPr marL="171450" indent="-171450">
              <a:buFont typeface="Arial" panose="020B0604020202020204" pitchFamily="34" charset="0"/>
              <a:buChar char="•"/>
            </a:pPr>
            <a:r>
              <a:rPr lang="en-US" sz="1200" dirty="0">
                <a:solidFill>
                  <a:srgbClr val="101D34"/>
                </a:solidFill>
                <a:latin typeface="Segoe UI" panose="020B0502040204020203" pitchFamily="34" charset="0"/>
                <a:cs typeface="Segoe UI" panose="020B0502040204020203" pitchFamily="34" charset="0"/>
              </a:rPr>
              <a:t>Access restricted by role</a:t>
            </a:r>
          </a:p>
        </p:txBody>
      </p:sp>
      <p:cxnSp>
        <p:nvCxnSpPr>
          <p:cNvPr id="11" name="Straight Arrow Connector 10" descr="Arrow points to location of district and school filters.">
            <a:extLst>
              <a:ext uri="{FF2B5EF4-FFF2-40B4-BE49-F238E27FC236}">
                <a16:creationId xmlns:a16="http://schemas.microsoft.com/office/drawing/2014/main" id="{292E2F29-5C2D-4219-91D9-6CFE02898316}"/>
              </a:ext>
            </a:extLst>
          </p:cNvPr>
          <p:cNvCxnSpPr>
            <a:cxnSpLocks/>
          </p:cNvCxnSpPr>
          <p:nvPr/>
        </p:nvCxnSpPr>
        <p:spPr>
          <a:xfrm>
            <a:off x="991051" y="2743809"/>
            <a:ext cx="718463" cy="51595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rrow points to location of district and school filters.">
            <a:extLst>
              <a:ext uri="{FF2B5EF4-FFF2-40B4-BE49-F238E27FC236}">
                <a16:creationId xmlns:a16="http://schemas.microsoft.com/office/drawing/2014/main" id="{870C60FF-DE12-42D9-8E32-4B2821B8493E}"/>
              </a:ext>
            </a:extLst>
          </p:cNvPr>
          <p:cNvCxnSpPr>
            <a:cxnSpLocks/>
          </p:cNvCxnSpPr>
          <p:nvPr/>
        </p:nvCxnSpPr>
        <p:spPr>
          <a:xfrm>
            <a:off x="991051" y="2743809"/>
            <a:ext cx="707838" cy="3322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5B89BC-3A52-490D-8F8F-4F1D136239B2}"/>
              </a:ext>
            </a:extLst>
          </p:cNvPr>
          <p:cNvSpPr txBox="1"/>
          <p:nvPr/>
        </p:nvSpPr>
        <p:spPr>
          <a:xfrm>
            <a:off x="2274207" y="898113"/>
            <a:ext cx="2162175" cy="646331"/>
          </a:xfrm>
          <a:prstGeom prst="rect">
            <a:avLst/>
          </a:prstGeom>
          <a:noFill/>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Select Report:</a:t>
            </a:r>
          </a:p>
          <a:p>
            <a:pPr marL="115888" indent="-115888">
              <a:buFont typeface="Arial" panose="020B0604020202020204" pitchFamily="34" charset="0"/>
              <a:buChar char="•"/>
            </a:pPr>
            <a:r>
              <a:rPr lang="en-US" sz="1200" dirty="0">
                <a:latin typeface="Segoe UI" panose="020B0502040204020203" pitchFamily="34" charset="0"/>
                <a:cs typeface="Segoe UI" panose="020B0502040204020203" pitchFamily="34" charset="0"/>
              </a:rPr>
              <a:t>Index scaled score data, or </a:t>
            </a:r>
          </a:p>
          <a:p>
            <a:pPr marL="115888" indent="-115888">
              <a:buFont typeface="Arial" panose="020B0604020202020204" pitchFamily="34" charset="0"/>
              <a:buChar char="•"/>
            </a:pPr>
            <a:r>
              <a:rPr lang="en-US" sz="1200" dirty="0">
                <a:latin typeface="Segoe UI" panose="020B0502040204020203" pitchFamily="34" charset="0"/>
                <a:cs typeface="Segoe UI" panose="020B0502040204020203" pitchFamily="34" charset="0"/>
              </a:rPr>
              <a:t>Item Response data</a:t>
            </a:r>
          </a:p>
        </p:txBody>
      </p:sp>
      <p:sp>
        <p:nvSpPr>
          <p:cNvPr id="30" name="TextBox 29">
            <a:extLst>
              <a:ext uri="{FF2B5EF4-FFF2-40B4-BE49-F238E27FC236}">
                <a16:creationId xmlns:a16="http://schemas.microsoft.com/office/drawing/2014/main" id="{41ADC0F3-E54A-4939-8801-3BA8B178C320}"/>
              </a:ext>
            </a:extLst>
          </p:cNvPr>
          <p:cNvSpPr txBox="1"/>
          <p:nvPr/>
        </p:nvSpPr>
        <p:spPr>
          <a:xfrm flipH="1">
            <a:off x="4571999" y="894395"/>
            <a:ext cx="2297794" cy="830997"/>
          </a:xfrm>
          <a:prstGeom prst="rect">
            <a:avLst/>
          </a:prstGeom>
          <a:noFill/>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Student Group:</a:t>
            </a:r>
          </a:p>
          <a:p>
            <a:pPr marL="171450" indent="-171450">
              <a:buFont typeface="Arial" panose="020B0604020202020204" pitchFamily="34" charset="0"/>
              <a:buChar char="•"/>
            </a:pPr>
            <a:r>
              <a:rPr lang="en-US" sz="1200" dirty="0">
                <a:solidFill>
                  <a:srgbClr val="101D34"/>
                </a:solidFill>
                <a:latin typeface="Segoe UI" panose="020B0502040204020203" pitchFamily="34" charset="0"/>
                <a:cs typeface="Segoe UI" panose="020B0502040204020203" pitchFamily="34" charset="0"/>
              </a:rPr>
              <a:t>Select “All” students or one of up to five different student groups</a:t>
            </a:r>
          </a:p>
        </p:txBody>
      </p:sp>
      <p:sp>
        <p:nvSpPr>
          <p:cNvPr id="15" name="TextBox 14">
            <a:extLst>
              <a:ext uri="{FF2B5EF4-FFF2-40B4-BE49-F238E27FC236}">
                <a16:creationId xmlns:a16="http://schemas.microsoft.com/office/drawing/2014/main" id="{5A129FE9-443E-4FFA-8C09-79C92E17CA1D}"/>
              </a:ext>
            </a:extLst>
          </p:cNvPr>
          <p:cNvSpPr txBox="1"/>
          <p:nvPr/>
        </p:nvSpPr>
        <p:spPr>
          <a:xfrm>
            <a:off x="3454305" y="3894050"/>
            <a:ext cx="1034257" cy="461665"/>
          </a:xfrm>
          <a:prstGeom prst="rect">
            <a:avLst/>
          </a:prstGeom>
          <a:noFill/>
        </p:spPr>
        <p:txBody>
          <a:bodyPr wrap="non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Save or </a:t>
            </a:r>
          </a:p>
          <a:p>
            <a:r>
              <a:rPr lang="en-US" sz="1200" b="1" dirty="0">
                <a:solidFill>
                  <a:schemeClr val="accent2">
                    <a:lumMod val="50000"/>
                  </a:schemeClr>
                </a:solidFill>
                <a:latin typeface="Segoe UI" panose="020B0502040204020203" pitchFamily="34" charset="0"/>
                <a:cs typeface="Segoe UI" panose="020B0502040204020203" pitchFamily="34" charset="0"/>
              </a:rPr>
              <a:t>print report</a:t>
            </a:r>
          </a:p>
        </p:txBody>
      </p:sp>
      <p:sp>
        <p:nvSpPr>
          <p:cNvPr id="21" name="TextBox 20">
            <a:extLst>
              <a:ext uri="{FF2B5EF4-FFF2-40B4-BE49-F238E27FC236}">
                <a16:creationId xmlns:a16="http://schemas.microsoft.com/office/drawing/2014/main" id="{72DE8B8C-B284-4861-9CBB-3100EA7E9E51}"/>
              </a:ext>
            </a:extLst>
          </p:cNvPr>
          <p:cNvSpPr txBox="1"/>
          <p:nvPr/>
        </p:nvSpPr>
        <p:spPr>
          <a:xfrm>
            <a:off x="1409701" y="4007252"/>
            <a:ext cx="1790700" cy="646331"/>
          </a:xfrm>
          <a:prstGeom prst="rect">
            <a:avLst/>
          </a:prstGeom>
          <a:noFill/>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Page advancer:</a:t>
            </a:r>
          </a:p>
          <a:p>
            <a:r>
              <a:rPr lang="en-US" sz="1200" dirty="0">
                <a:solidFill>
                  <a:srgbClr val="101D34"/>
                </a:solidFill>
                <a:latin typeface="Segoe UI" panose="020B0502040204020203" pitchFamily="34" charset="0"/>
                <a:cs typeface="Segoe UI" panose="020B0502040204020203" pitchFamily="34" charset="0"/>
              </a:rPr>
              <a:t>Report data may be on more than one page</a:t>
            </a:r>
          </a:p>
        </p:txBody>
      </p:sp>
      <p:sp>
        <p:nvSpPr>
          <p:cNvPr id="25" name="TextBox 24">
            <a:extLst>
              <a:ext uri="{FF2B5EF4-FFF2-40B4-BE49-F238E27FC236}">
                <a16:creationId xmlns:a16="http://schemas.microsoft.com/office/drawing/2014/main" id="{F5C0CCDD-6B89-4F41-9EA1-AE83D4CC926C}"/>
              </a:ext>
            </a:extLst>
          </p:cNvPr>
          <p:cNvSpPr txBox="1"/>
          <p:nvPr/>
        </p:nvSpPr>
        <p:spPr>
          <a:xfrm>
            <a:off x="7435391" y="894395"/>
            <a:ext cx="1613359" cy="830997"/>
          </a:xfrm>
          <a:prstGeom prst="rect">
            <a:avLst/>
          </a:prstGeom>
          <a:noFill/>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View Report:</a:t>
            </a:r>
          </a:p>
          <a:p>
            <a:r>
              <a:rPr lang="en-US" sz="1200" dirty="0">
                <a:latin typeface="Segoe UI" panose="020B0502040204020203" pitchFamily="34" charset="0"/>
                <a:cs typeface="Segoe UI" panose="020B0502040204020203" pitchFamily="34" charset="0"/>
              </a:rPr>
              <a:t>Refresh button if a different report is selected</a:t>
            </a:r>
          </a:p>
        </p:txBody>
      </p:sp>
      <p:sp>
        <p:nvSpPr>
          <p:cNvPr id="18" name="TextBox 17">
            <a:extLst>
              <a:ext uri="{FF2B5EF4-FFF2-40B4-BE49-F238E27FC236}">
                <a16:creationId xmlns:a16="http://schemas.microsoft.com/office/drawing/2014/main" id="{17E4218D-E0EB-4F2B-B3B4-067FE6D86BB3}"/>
              </a:ext>
            </a:extLst>
          </p:cNvPr>
          <p:cNvSpPr txBox="1"/>
          <p:nvPr/>
        </p:nvSpPr>
        <p:spPr>
          <a:xfrm flipH="1">
            <a:off x="5534734" y="3580754"/>
            <a:ext cx="2629309" cy="646331"/>
          </a:xfrm>
          <a:prstGeom prst="rect">
            <a:avLst/>
          </a:prstGeom>
          <a:noFill/>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Grade:</a:t>
            </a:r>
          </a:p>
          <a:p>
            <a:pPr marL="171450" indent="-171450">
              <a:buFont typeface="Arial" panose="020B0604020202020204" pitchFamily="34" charset="0"/>
              <a:buChar char="•"/>
            </a:pPr>
            <a:r>
              <a:rPr lang="en-US" sz="1200" dirty="0">
                <a:solidFill>
                  <a:srgbClr val="101D34"/>
                </a:solidFill>
                <a:latin typeface="Segoe UI" panose="020B0502040204020203" pitchFamily="34" charset="0"/>
                <a:cs typeface="Segoe UI" panose="020B0502040204020203" pitchFamily="34" charset="0"/>
              </a:rPr>
              <a:t>Select “All” grades, single grade or combination of grades</a:t>
            </a:r>
          </a:p>
        </p:txBody>
      </p:sp>
      <p:cxnSp>
        <p:nvCxnSpPr>
          <p:cNvPr id="14" name="Straight Arrow Connector 13">
            <a:extLst>
              <a:ext uri="{FF2B5EF4-FFF2-40B4-BE49-F238E27FC236}">
                <a16:creationId xmlns:a16="http://schemas.microsoft.com/office/drawing/2014/main" id="{B347996B-BB8D-43C0-9122-6B7BEFD423EC}"/>
              </a:ext>
              <a:ext uri="{C183D7F6-B498-43B3-948B-1728B52AA6E4}">
                <adec:decorative xmlns:adec="http://schemas.microsoft.com/office/drawing/2017/decorative" val="1"/>
              </a:ext>
            </a:extLst>
          </p:cNvPr>
          <p:cNvCxnSpPr>
            <a:cxnSpLocks/>
          </p:cNvCxnSpPr>
          <p:nvPr/>
        </p:nvCxnSpPr>
        <p:spPr>
          <a:xfrm flipH="1" flipV="1">
            <a:off x="3888015" y="3214914"/>
            <a:ext cx="1693636" cy="54749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1B80FCE-CE0C-4341-A192-B3E066CAEE22}"/>
              </a:ext>
              <a:ext uri="{C183D7F6-B498-43B3-948B-1728B52AA6E4}">
                <adec:decorative xmlns:adec="http://schemas.microsoft.com/office/drawing/2017/decorative" val="1"/>
              </a:ext>
            </a:extLst>
          </p:cNvPr>
          <p:cNvCxnSpPr/>
          <p:nvPr/>
        </p:nvCxnSpPr>
        <p:spPr>
          <a:xfrm flipV="1">
            <a:off x="3867150" y="3570519"/>
            <a:ext cx="0" cy="3681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D107FC2-2DD0-40A4-AAFA-0E34A6714C08}"/>
              </a:ext>
              <a:ext uri="{C183D7F6-B498-43B3-948B-1728B52AA6E4}">
                <adec:decorative xmlns:adec="http://schemas.microsoft.com/office/drawing/2017/decorative" val="1"/>
              </a:ext>
            </a:extLst>
          </p:cNvPr>
          <p:cNvCxnSpPr>
            <a:cxnSpLocks/>
          </p:cNvCxnSpPr>
          <p:nvPr/>
        </p:nvCxnSpPr>
        <p:spPr>
          <a:xfrm flipV="1">
            <a:off x="3867150" y="3570519"/>
            <a:ext cx="208568" cy="38377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947DF03-1041-4835-82BC-712DFD7915CB}"/>
              </a:ext>
              <a:ext uri="{C183D7F6-B498-43B3-948B-1728B52AA6E4}">
                <adec:decorative xmlns:adec="http://schemas.microsoft.com/office/drawing/2017/decorative" val="1"/>
              </a:ext>
            </a:extLst>
          </p:cNvPr>
          <p:cNvCxnSpPr>
            <a:cxnSpLocks/>
          </p:cNvCxnSpPr>
          <p:nvPr/>
        </p:nvCxnSpPr>
        <p:spPr>
          <a:xfrm flipV="1">
            <a:off x="1945363" y="3570519"/>
            <a:ext cx="550187" cy="55216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58A10BE-A471-40F5-BBDE-9A1A3501AD08}"/>
              </a:ext>
              <a:ext uri="{C183D7F6-B498-43B3-948B-1728B52AA6E4}">
                <adec:decorative xmlns:adec="http://schemas.microsoft.com/office/drawing/2017/decorative" val="1"/>
              </a:ext>
            </a:extLst>
          </p:cNvPr>
          <p:cNvCxnSpPr>
            <a:cxnSpLocks/>
          </p:cNvCxnSpPr>
          <p:nvPr/>
        </p:nvCxnSpPr>
        <p:spPr>
          <a:xfrm flipH="1">
            <a:off x="3888017" y="1682728"/>
            <a:ext cx="1191983" cy="13933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87F9181-7E70-432C-8316-08E8A6961DEF}"/>
              </a:ext>
              <a:ext uri="{C183D7F6-B498-43B3-948B-1728B52AA6E4}">
                <adec:decorative xmlns:adec="http://schemas.microsoft.com/office/drawing/2017/decorative" val="1"/>
              </a:ext>
            </a:extLst>
          </p:cNvPr>
          <p:cNvCxnSpPr>
            <a:cxnSpLocks/>
          </p:cNvCxnSpPr>
          <p:nvPr/>
        </p:nvCxnSpPr>
        <p:spPr>
          <a:xfrm>
            <a:off x="2823477" y="1470147"/>
            <a:ext cx="498942" cy="146449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EC3D860-0940-4D4D-BD3E-DAB960961A08}"/>
              </a:ext>
              <a:ext uri="{C183D7F6-B498-43B3-948B-1728B52AA6E4}">
                <adec:decorative xmlns:adec="http://schemas.microsoft.com/office/drawing/2017/decorative" val="1"/>
              </a:ext>
            </a:extLst>
          </p:cNvPr>
          <p:cNvCxnSpPr>
            <a:cxnSpLocks/>
          </p:cNvCxnSpPr>
          <p:nvPr/>
        </p:nvCxnSpPr>
        <p:spPr>
          <a:xfrm>
            <a:off x="8025944" y="1725392"/>
            <a:ext cx="385992" cy="11744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787D1A9-21F3-4BE4-8D04-CE3CC7EEE480}"/>
              </a:ext>
              <a:ext uri="{C183D7F6-B498-43B3-948B-1728B52AA6E4}">
                <adec:decorative xmlns:adec="http://schemas.microsoft.com/office/drawing/2017/decorative" val="1"/>
              </a:ext>
            </a:extLst>
          </p:cNvPr>
          <p:cNvCxnSpPr>
            <a:cxnSpLocks/>
          </p:cNvCxnSpPr>
          <p:nvPr/>
        </p:nvCxnSpPr>
        <p:spPr>
          <a:xfrm>
            <a:off x="1066800" y="1429657"/>
            <a:ext cx="805543" cy="13933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34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is screenshot shows district-level index scaled score data broken out by grade. Student counts are provided. Scores are provided for the overall school climate score, 3 dimensions scores (Engagement, Safety, and Environment), and the bullying topic score. Grade 10 scores are highlighted along with the state-level comparison scores for that grade.">
            <a:extLst>
              <a:ext uri="{FF2B5EF4-FFF2-40B4-BE49-F238E27FC236}">
                <a16:creationId xmlns:a16="http://schemas.microsoft.com/office/drawing/2014/main" id="{E9B3B4E3-ECBB-446C-B6F2-53828D9A0503}"/>
              </a:ext>
            </a:extLst>
          </p:cNvPr>
          <p:cNvPicPr>
            <a:picLocks noChangeAspect="1"/>
          </p:cNvPicPr>
          <p:nvPr/>
        </p:nvPicPr>
        <p:blipFill rotWithShape="1">
          <a:blip r:embed="rId2"/>
          <a:srcRect t="24044"/>
          <a:stretch/>
        </p:blipFill>
        <p:spPr>
          <a:xfrm>
            <a:off x="1614440" y="1399359"/>
            <a:ext cx="5553456" cy="2939060"/>
          </a:xfrm>
          <a:prstGeom prst="rect">
            <a:avLst/>
          </a:prstGeom>
          <a:ln>
            <a:solidFill>
              <a:srgbClr val="002060"/>
            </a:solidFill>
          </a:ln>
        </p:spPr>
      </p:pic>
      <p:sp>
        <p:nvSpPr>
          <p:cNvPr id="2" name="Title 1">
            <a:extLst>
              <a:ext uri="{FF2B5EF4-FFF2-40B4-BE49-F238E27FC236}">
                <a16:creationId xmlns:a16="http://schemas.microsoft.com/office/drawing/2014/main" id="{738B89F8-C381-4C59-AD97-45A10860624B}"/>
              </a:ext>
            </a:extLst>
          </p:cNvPr>
          <p:cNvSpPr>
            <a:spLocks noGrp="1"/>
          </p:cNvSpPr>
          <p:nvPr>
            <p:ph type="title"/>
          </p:nvPr>
        </p:nvSpPr>
        <p:spPr>
          <a:xfrm>
            <a:off x="425807" y="216694"/>
            <a:ext cx="8718193" cy="509929"/>
          </a:xfrm>
        </p:spPr>
        <p:txBody>
          <a:bodyPr/>
          <a:lstStyle/>
          <a:p>
            <a:r>
              <a:rPr lang="en-US" sz="1800" dirty="0">
                <a:latin typeface="Georgia" panose="02040502050405020303" pitchFamily="18" charset="0"/>
              </a:rPr>
              <a:t>School Climate Index report: All scaled scores are on the same scale metric (1 to 99); districts/schools can compare scores across schools, grades, and student groups</a:t>
            </a:r>
          </a:p>
        </p:txBody>
      </p:sp>
      <p:sp>
        <p:nvSpPr>
          <p:cNvPr id="4" name="Slide Number Placeholder 3">
            <a:extLst>
              <a:ext uri="{FF2B5EF4-FFF2-40B4-BE49-F238E27FC236}">
                <a16:creationId xmlns:a16="http://schemas.microsoft.com/office/drawing/2014/main" id="{027A083F-831C-43C9-8FC0-9262A51694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111" name="TextBox 110">
            <a:extLst>
              <a:ext uri="{FF2B5EF4-FFF2-40B4-BE49-F238E27FC236}">
                <a16:creationId xmlns:a16="http://schemas.microsoft.com/office/drawing/2014/main" id="{44B5F654-6B46-42C2-B227-413D53EA89EE}"/>
              </a:ext>
            </a:extLst>
          </p:cNvPr>
          <p:cNvSpPr txBox="1"/>
          <p:nvPr/>
        </p:nvSpPr>
        <p:spPr>
          <a:xfrm>
            <a:off x="10951" y="1361228"/>
            <a:ext cx="1276350" cy="523220"/>
          </a:xfrm>
          <a:prstGeom prst="rect">
            <a:avLst/>
          </a:prstGeom>
          <a:noFill/>
        </p:spPr>
        <p:txBody>
          <a:bodyPr wrap="square" rtlCol="0">
            <a:spAutoFit/>
          </a:bodyPr>
          <a:lstStyle/>
          <a:p>
            <a:r>
              <a:rPr lang="en-US" dirty="0">
                <a:solidFill>
                  <a:schemeClr val="accent2">
                    <a:lumMod val="50000"/>
                  </a:schemeClr>
                </a:solidFill>
                <a:latin typeface="Segoe UI" panose="020B0502040204020203" pitchFamily="34" charset="0"/>
                <a:cs typeface="Segoe UI" panose="020B0502040204020203" pitchFamily="34" charset="0"/>
              </a:rPr>
              <a:t>District-level report </a:t>
            </a:r>
          </a:p>
        </p:txBody>
      </p:sp>
      <p:cxnSp>
        <p:nvCxnSpPr>
          <p:cNvPr id="112" name="Straight Arrow Connector 111">
            <a:extLst>
              <a:ext uri="{FF2B5EF4-FFF2-40B4-BE49-F238E27FC236}">
                <a16:creationId xmlns:a16="http://schemas.microsoft.com/office/drawing/2014/main" id="{26E2380B-9BA4-40C9-A89B-2C5FA944006D}"/>
              </a:ext>
              <a:ext uri="{C183D7F6-B498-43B3-948B-1728B52AA6E4}">
                <adec:decorative xmlns:adec="http://schemas.microsoft.com/office/drawing/2017/decorative" val="1"/>
              </a:ext>
            </a:extLst>
          </p:cNvPr>
          <p:cNvCxnSpPr>
            <a:cxnSpLocks/>
          </p:cNvCxnSpPr>
          <p:nvPr/>
        </p:nvCxnSpPr>
        <p:spPr>
          <a:xfrm>
            <a:off x="1089943" y="1630899"/>
            <a:ext cx="1415416" cy="1362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44C506F0-C969-4F3C-9CB0-6ADD1A2ACCB7}"/>
              </a:ext>
              <a:ext uri="{C183D7F6-B498-43B3-948B-1728B52AA6E4}">
                <adec:decorative xmlns:adec="http://schemas.microsoft.com/office/drawing/2017/decorative" val="1"/>
              </a:ext>
            </a:extLst>
          </p:cNvPr>
          <p:cNvCxnSpPr>
            <a:cxnSpLocks/>
          </p:cNvCxnSpPr>
          <p:nvPr/>
        </p:nvCxnSpPr>
        <p:spPr>
          <a:xfrm>
            <a:off x="1074598" y="1631124"/>
            <a:ext cx="2082013" cy="1361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FCD9A854-7856-444F-B0A0-25385FF37045}"/>
              </a:ext>
              <a:ext uri="{C183D7F6-B498-43B3-948B-1728B52AA6E4}">
                <adec:decorative xmlns:adec="http://schemas.microsoft.com/office/drawing/2017/decorative" val="1"/>
              </a:ext>
            </a:extLst>
          </p:cNvPr>
          <p:cNvCxnSpPr>
            <a:cxnSpLocks/>
          </p:cNvCxnSpPr>
          <p:nvPr/>
        </p:nvCxnSpPr>
        <p:spPr>
          <a:xfrm>
            <a:off x="1074327" y="1641798"/>
            <a:ext cx="901777" cy="197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9716B1FD-D71F-439C-8F16-DD670B42303A}"/>
              </a:ext>
            </a:extLst>
          </p:cNvPr>
          <p:cNvSpPr txBox="1"/>
          <p:nvPr/>
        </p:nvSpPr>
        <p:spPr>
          <a:xfrm>
            <a:off x="88471" y="3450149"/>
            <a:ext cx="1415416" cy="738664"/>
          </a:xfrm>
          <a:prstGeom prst="rect">
            <a:avLst/>
          </a:prstGeom>
          <a:noFill/>
        </p:spPr>
        <p:txBody>
          <a:bodyPr wrap="square" rtlCol="0">
            <a:spAutoFit/>
          </a:bodyPr>
          <a:lstStyle/>
          <a:p>
            <a:r>
              <a:rPr lang="en-US" dirty="0">
                <a:solidFill>
                  <a:schemeClr val="accent2">
                    <a:lumMod val="50000"/>
                  </a:schemeClr>
                </a:solidFill>
                <a:latin typeface="Segoe UI" panose="020B0502040204020203" pitchFamily="34" charset="0"/>
                <a:cs typeface="Segoe UI" panose="020B0502040204020203" pitchFamily="34" charset="0"/>
              </a:rPr>
              <a:t>State comparison data</a:t>
            </a:r>
          </a:p>
        </p:txBody>
      </p:sp>
      <p:sp>
        <p:nvSpPr>
          <p:cNvPr id="116" name="Left Brace 115" descr="Bracket highlights the rows of data that contain the state level data that district can compare their scores to.">
            <a:extLst>
              <a:ext uri="{FF2B5EF4-FFF2-40B4-BE49-F238E27FC236}">
                <a16:creationId xmlns:a16="http://schemas.microsoft.com/office/drawing/2014/main" id="{B2C4333D-996E-4826-9F53-4A2FCD5A04A6}"/>
              </a:ext>
            </a:extLst>
          </p:cNvPr>
          <p:cNvSpPr/>
          <p:nvPr/>
        </p:nvSpPr>
        <p:spPr>
          <a:xfrm>
            <a:off x="1119174" y="3556020"/>
            <a:ext cx="636913" cy="590362"/>
          </a:xfrm>
          <a:prstGeom prst="leftBrace">
            <a:avLst>
              <a:gd name="adj1" fmla="val 8333"/>
              <a:gd name="adj2" fmla="val 51161"/>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TextBox 116">
            <a:extLst>
              <a:ext uri="{FF2B5EF4-FFF2-40B4-BE49-F238E27FC236}">
                <a16:creationId xmlns:a16="http://schemas.microsoft.com/office/drawing/2014/main" id="{DC0BED92-D424-4302-A9D5-312E22E5883C}"/>
              </a:ext>
            </a:extLst>
          </p:cNvPr>
          <p:cNvSpPr txBox="1"/>
          <p:nvPr/>
        </p:nvSpPr>
        <p:spPr>
          <a:xfrm>
            <a:off x="7253531" y="1342413"/>
            <a:ext cx="1794062" cy="1015663"/>
          </a:xfrm>
          <a:prstGeom prst="rect">
            <a:avLst/>
          </a:prstGeom>
          <a:noFill/>
          <a:ln>
            <a:solidFill>
              <a:srgbClr val="002060"/>
            </a:solidFill>
          </a:ln>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Report viewed</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District-level report</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All student average</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Scores broken out by four grades</a:t>
            </a:r>
          </a:p>
        </p:txBody>
      </p:sp>
      <p:cxnSp>
        <p:nvCxnSpPr>
          <p:cNvPr id="118" name="Straight Arrow Connector 117">
            <a:extLst>
              <a:ext uri="{FF2B5EF4-FFF2-40B4-BE49-F238E27FC236}">
                <a16:creationId xmlns:a16="http://schemas.microsoft.com/office/drawing/2014/main" id="{DC1664D5-C472-4FBF-A832-B16A8ECEBA5B}"/>
              </a:ext>
              <a:ext uri="{C183D7F6-B498-43B3-948B-1728B52AA6E4}">
                <adec:decorative xmlns:adec="http://schemas.microsoft.com/office/drawing/2017/decorative" val="1"/>
              </a:ext>
            </a:extLst>
          </p:cNvPr>
          <p:cNvCxnSpPr>
            <a:cxnSpLocks/>
            <a:stCxn id="117" idx="1"/>
          </p:cNvCxnSpPr>
          <p:nvPr/>
        </p:nvCxnSpPr>
        <p:spPr>
          <a:xfrm flipH="1">
            <a:off x="4692349" y="1850245"/>
            <a:ext cx="2561182" cy="395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69063736-E106-4D9B-804E-086BA10A034D}"/>
              </a:ext>
            </a:extLst>
          </p:cNvPr>
          <p:cNvSpPr txBox="1"/>
          <p:nvPr/>
        </p:nvSpPr>
        <p:spPr>
          <a:xfrm>
            <a:off x="4164453" y="2177894"/>
            <a:ext cx="1076580" cy="400110"/>
          </a:xfrm>
          <a:prstGeom prst="rect">
            <a:avLst/>
          </a:prstGeom>
          <a:solidFill>
            <a:schemeClr val="bg1"/>
          </a:solidFill>
        </p:spPr>
        <p:txBody>
          <a:bodyPr wrap="square" rtlCol="0">
            <a:spAutoFit/>
          </a:bodyPr>
          <a:lstStyle/>
          <a:p>
            <a:r>
              <a:rPr lang="en-US" sz="1000" dirty="0">
                <a:latin typeface="Segoe UI" panose="020B0502040204020203" pitchFamily="34" charset="0"/>
                <a:cs typeface="Segoe UI" panose="020B0502040204020203" pitchFamily="34" charset="0"/>
              </a:rPr>
              <a:t>Student count &amp; overall score</a:t>
            </a:r>
          </a:p>
        </p:txBody>
      </p:sp>
      <p:cxnSp>
        <p:nvCxnSpPr>
          <p:cNvPr id="120" name="Straight Arrow Connector 119">
            <a:extLst>
              <a:ext uri="{FF2B5EF4-FFF2-40B4-BE49-F238E27FC236}">
                <a16:creationId xmlns:a16="http://schemas.microsoft.com/office/drawing/2014/main" id="{BE520CDF-E3F1-442B-841C-354ECF8DBEAA}"/>
              </a:ext>
              <a:ext uri="{C183D7F6-B498-43B3-948B-1728B52AA6E4}">
                <adec:decorative xmlns:adec="http://schemas.microsoft.com/office/drawing/2017/decorative" val="1"/>
              </a:ext>
            </a:extLst>
          </p:cNvPr>
          <p:cNvCxnSpPr>
            <a:cxnSpLocks/>
          </p:cNvCxnSpPr>
          <p:nvPr/>
        </p:nvCxnSpPr>
        <p:spPr>
          <a:xfrm flipH="1">
            <a:off x="4579117" y="2524682"/>
            <a:ext cx="113232" cy="217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4A50B8BA-D77D-4FDD-97BF-160F4F6F05C8}"/>
              </a:ext>
              <a:ext uri="{C183D7F6-B498-43B3-948B-1728B52AA6E4}">
                <adec:decorative xmlns:adec="http://schemas.microsoft.com/office/drawing/2017/decorative" val="1"/>
              </a:ext>
            </a:extLst>
          </p:cNvPr>
          <p:cNvCxnSpPr>
            <a:cxnSpLocks/>
          </p:cNvCxnSpPr>
          <p:nvPr/>
        </p:nvCxnSpPr>
        <p:spPr>
          <a:xfrm>
            <a:off x="4697171" y="2512581"/>
            <a:ext cx="138914" cy="213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Right Brace 121" descr="Right brace highlights where the columns containing the dimensions scores (Engagement, Safety, and Environment).">
            <a:extLst>
              <a:ext uri="{FF2B5EF4-FFF2-40B4-BE49-F238E27FC236}">
                <a16:creationId xmlns:a16="http://schemas.microsoft.com/office/drawing/2014/main" id="{4261E2E7-2221-42F6-8ECF-500F496D63CB}"/>
              </a:ext>
            </a:extLst>
          </p:cNvPr>
          <p:cNvSpPr/>
          <p:nvPr/>
        </p:nvSpPr>
        <p:spPr>
          <a:xfrm rot="16200000">
            <a:off x="5545544" y="2101797"/>
            <a:ext cx="176431" cy="1104496"/>
          </a:xfrm>
          <a:prstGeom prst="rightBrace">
            <a:avLst>
              <a:gd name="adj1" fmla="val 8333"/>
              <a:gd name="adj2" fmla="val 509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123" name="TextBox 122">
            <a:extLst>
              <a:ext uri="{FF2B5EF4-FFF2-40B4-BE49-F238E27FC236}">
                <a16:creationId xmlns:a16="http://schemas.microsoft.com/office/drawing/2014/main" id="{CC9840F4-F4EB-4EF2-BB0C-84B45F8C95ED}"/>
              </a:ext>
            </a:extLst>
          </p:cNvPr>
          <p:cNvSpPr txBox="1"/>
          <p:nvPr/>
        </p:nvSpPr>
        <p:spPr>
          <a:xfrm>
            <a:off x="5107013" y="2278461"/>
            <a:ext cx="1178528" cy="246221"/>
          </a:xfrm>
          <a:prstGeom prst="rect">
            <a:avLst/>
          </a:prstGeom>
          <a:solidFill>
            <a:schemeClr val="bg1"/>
          </a:solidFill>
        </p:spPr>
        <p:txBody>
          <a:bodyPr wrap="none" rtlCol="0">
            <a:spAutoFit/>
          </a:bodyPr>
          <a:lstStyle/>
          <a:p>
            <a:r>
              <a:rPr lang="en-US" sz="1000" dirty="0">
                <a:latin typeface="Segoe UI" panose="020B0502040204020203" pitchFamily="34" charset="0"/>
                <a:cs typeface="Segoe UI" panose="020B0502040204020203" pitchFamily="34" charset="0"/>
              </a:rPr>
              <a:t>Dimension scores</a:t>
            </a:r>
          </a:p>
        </p:txBody>
      </p:sp>
      <p:sp>
        <p:nvSpPr>
          <p:cNvPr id="124" name="TextBox 123">
            <a:extLst>
              <a:ext uri="{FF2B5EF4-FFF2-40B4-BE49-F238E27FC236}">
                <a16:creationId xmlns:a16="http://schemas.microsoft.com/office/drawing/2014/main" id="{706B5F0A-5F9A-4B15-B758-E6FAD612E668}"/>
              </a:ext>
            </a:extLst>
          </p:cNvPr>
          <p:cNvSpPr txBox="1"/>
          <p:nvPr/>
        </p:nvSpPr>
        <p:spPr>
          <a:xfrm>
            <a:off x="6345032" y="2374442"/>
            <a:ext cx="978242" cy="400110"/>
          </a:xfrm>
          <a:prstGeom prst="rect">
            <a:avLst/>
          </a:prstGeom>
          <a:noFill/>
        </p:spPr>
        <p:txBody>
          <a:bodyPr wrap="square" rtlCol="0">
            <a:spAutoFit/>
          </a:bodyPr>
          <a:lstStyle/>
          <a:p>
            <a:r>
              <a:rPr lang="en-US" sz="1000" dirty="0">
                <a:latin typeface="Segoe UI" panose="020B0502040204020203" pitchFamily="34" charset="0"/>
                <a:cs typeface="Segoe UI" panose="020B0502040204020203" pitchFamily="34" charset="0"/>
              </a:rPr>
              <a:t>Bullying topic score</a:t>
            </a:r>
          </a:p>
        </p:txBody>
      </p:sp>
      <p:cxnSp>
        <p:nvCxnSpPr>
          <p:cNvPr id="125" name="Straight Arrow Connector 124">
            <a:extLst>
              <a:ext uri="{FF2B5EF4-FFF2-40B4-BE49-F238E27FC236}">
                <a16:creationId xmlns:a16="http://schemas.microsoft.com/office/drawing/2014/main" id="{1D0C6167-3B69-4173-820D-5480DDAFC1C1}"/>
              </a:ext>
              <a:ext uri="{C183D7F6-B498-43B3-948B-1728B52AA6E4}">
                <adec:decorative xmlns:adec="http://schemas.microsoft.com/office/drawing/2017/decorative" val="1"/>
              </a:ext>
            </a:extLst>
          </p:cNvPr>
          <p:cNvCxnSpPr>
            <a:cxnSpLocks/>
          </p:cNvCxnSpPr>
          <p:nvPr/>
        </p:nvCxnSpPr>
        <p:spPr>
          <a:xfrm flipH="1">
            <a:off x="6530397" y="2697513"/>
            <a:ext cx="120407" cy="154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16BF83B6-D6EF-4E09-891F-32E3F050E3B2}"/>
              </a:ext>
            </a:extLst>
          </p:cNvPr>
          <p:cNvSpPr txBox="1"/>
          <p:nvPr/>
        </p:nvSpPr>
        <p:spPr>
          <a:xfrm>
            <a:off x="7198777" y="3012495"/>
            <a:ext cx="1505485" cy="523220"/>
          </a:xfrm>
          <a:prstGeom prst="rect">
            <a:avLst/>
          </a:prstGeom>
          <a:noFill/>
        </p:spPr>
        <p:txBody>
          <a:bodyPr wrap="square" rtlCol="0">
            <a:spAutoFit/>
          </a:bodyPr>
          <a:lstStyle/>
          <a:p>
            <a:r>
              <a:rPr lang="en-US" dirty="0">
                <a:solidFill>
                  <a:schemeClr val="accent2">
                    <a:lumMod val="50000"/>
                  </a:schemeClr>
                </a:solidFill>
                <a:latin typeface="Segoe UI" panose="020B0502040204020203" pitchFamily="34" charset="0"/>
                <a:cs typeface="Segoe UI" panose="020B0502040204020203" pitchFamily="34" charset="0"/>
              </a:rPr>
              <a:t>Grade 10 district average scores</a:t>
            </a:r>
          </a:p>
        </p:txBody>
      </p:sp>
      <p:cxnSp>
        <p:nvCxnSpPr>
          <p:cNvPr id="129" name="Straight Arrow Connector 128">
            <a:extLst>
              <a:ext uri="{FF2B5EF4-FFF2-40B4-BE49-F238E27FC236}">
                <a16:creationId xmlns:a16="http://schemas.microsoft.com/office/drawing/2014/main" id="{7647C935-E91F-4229-8A27-B505951A743F}"/>
              </a:ext>
              <a:ext uri="{C183D7F6-B498-43B3-948B-1728B52AA6E4}">
                <adec:decorative xmlns:adec="http://schemas.microsoft.com/office/drawing/2017/decorative" val="1"/>
              </a:ext>
            </a:extLst>
          </p:cNvPr>
          <p:cNvCxnSpPr>
            <a:cxnSpLocks/>
          </p:cNvCxnSpPr>
          <p:nvPr/>
        </p:nvCxnSpPr>
        <p:spPr>
          <a:xfrm flipH="1">
            <a:off x="6624337" y="3307687"/>
            <a:ext cx="770063" cy="100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A39C4770-8D24-4120-8687-C96DA019F2E8}"/>
              </a:ext>
            </a:extLst>
          </p:cNvPr>
          <p:cNvSpPr txBox="1"/>
          <p:nvPr/>
        </p:nvSpPr>
        <p:spPr>
          <a:xfrm>
            <a:off x="7198777" y="3610740"/>
            <a:ext cx="1604097" cy="523220"/>
          </a:xfrm>
          <a:prstGeom prst="rect">
            <a:avLst/>
          </a:prstGeom>
          <a:noFill/>
        </p:spPr>
        <p:txBody>
          <a:bodyPr wrap="square" rtlCol="0">
            <a:spAutoFit/>
          </a:bodyPr>
          <a:lstStyle/>
          <a:p>
            <a:r>
              <a:rPr lang="en-US" dirty="0">
                <a:solidFill>
                  <a:schemeClr val="accent2">
                    <a:lumMod val="50000"/>
                  </a:schemeClr>
                </a:solidFill>
                <a:latin typeface="Segoe UI" panose="020B0502040204020203" pitchFamily="34" charset="0"/>
                <a:cs typeface="Segoe UI" panose="020B0502040204020203" pitchFamily="34" charset="0"/>
              </a:rPr>
              <a:t>Grade 10 state score comparison</a:t>
            </a:r>
          </a:p>
        </p:txBody>
      </p:sp>
      <p:cxnSp>
        <p:nvCxnSpPr>
          <p:cNvPr id="131" name="Straight Arrow Connector 130">
            <a:extLst>
              <a:ext uri="{FF2B5EF4-FFF2-40B4-BE49-F238E27FC236}">
                <a16:creationId xmlns:a16="http://schemas.microsoft.com/office/drawing/2014/main" id="{8BBA5E18-50FE-46B3-9878-ED23D497CE91}"/>
              </a:ext>
              <a:ext uri="{C183D7F6-B498-43B3-948B-1728B52AA6E4}">
                <adec:decorative xmlns:adec="http://schemas.microsoft.com/office/drawing/2017/decorative" val="1"/>
              </a:ext>
            </a:extLst>
          </p:cNvPr>
          <p:cNvCxnSpPr>
            <a:cxnSpLocks/>
          </p:cNvCxnSpPr>
          <p:nvPr/>
        </p:nvCxnSpPr>
        <p:spPr>
          <a:xfrm flipH="1">
            <a:off x="6624337" y="3872350"/>
            <a:ext cx="770063" cy="13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13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idx="4294967295"/>
          </p:nvPr>
        </p:nvSpPr>
        <p:spPr>
          <a:xfrm>
            <a:off x="1" y="2393036"/>
            <a:ext cx="2076809" cy="530915"/>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Quattrocento Sans"/>
                <a:ea typeface="Quattrocento Sans"/>
                <a:cs typeface="Quattrocento Sans"/>
                <a:sym typeface="Quattrocento Sans"/>
              </a:rPr>
              <a:t>CONTENTS</a:t>
            </a:r>
          </a:p>
        </p:txBody>
      </p:sp>
      <p:sp>
        <p:nvSpPr>
          <p:cNvPr id="136" name="Google Shape;136;p26"/>
          <p:cNvSpPr/>
          <p:nvPr/>
        </p:nvSpPr>
        <p:spPr>
          <a:xfrm>
            <a:off x="2401654" y="1099292"/>
            <a:ext cx="60709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01</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39" name="Google Shape;139;p26"/>
          <p:cNvSpPr/>
          <p:nvPr/>
        </p:nvSpPr>
        <p:spPr>
          <a:xfrm>
            <a:off x="2401652" y="2787481"/>
            <a:ext cx="62828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03</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40" name="Google Shape;140;p26"/>
          <p:cNvSpPr txBox="1"/>
          <p:nvPr/>
        </p:nvSpPr>
        <p:spPr>
          <a:xfrm>
            <a:off x="3147731" y="1099292"/>
            <a:ext cx="5922205" cy="607094"/>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rPr>
              <a:t>Review of Views of Climate and Learning (VOCAL) survey design &amp; new developments</a:t>
            </a:r>
            <a:endParaRPr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142" name="Google Shape;142;p26"/>
          <p:cNvSpPr/>
          <p:nvPr/>
        </p:nvSpPr>
        <p:spPr>
          <a:xfrm>
            <a:off x="2401652" y="1950472"/>
            <a:ext cx="60709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Quattrocento Sans"/>
                <a:ea typeface="Quattrocento Sans"/>
                <a:cs typeface="Quattrocento Sans"/>
                <a:sym typeface="Quattrocento Sans"/>
              </a:rPr>
              <a:t>02</a:t>
            </a:r>
            <a:endParaRPr sz="2400" b="0" i="0" u="none" strike="noStrike" cap="none" dirty="0">
              <a:solidFill>
                <a:schemeClr val="lt1"/>
              </a:solidFill>
              <a:latin typeface="Quattrocento Sans"/>
              <a:ea typeface="Quattrocento Sans"/>
              <a:cs typeface="Quattrocento Sans"/>
              <a:sym typeface="Quattrocento Sans"/>
            </a:endParaRPr>
          </a:p>
        </p:txBody>
      </p:sp>
      <p:sp>
        <p:nvSpPr>
          <p:cNvPr id="18" name="Google Shape;152;p26">
            <a:extLst>
              <a:ext uri="{FF2B5EF4-FFF2-40B4-BE49-F238E27FC236}">
                <a16:creationId xmlns:a16="http://schemas.microsoft.com/office/drawing/2014/main" id="{6288FA9F-4CF7-4353-B3AF-17424C52A980}"/>
              </a:ext>
            </a:extLst>
          </p:cNvPr>
          <p:cNvSpPr txBox="1"/>
          <p:nvPr/>
        </p:nvSpPr>
        <p:spPr>
          <a:xfrm>
            <a:off x="3147731" y="2787482"/>
            <a:ext cx="5777826" cy="607093"/>
          </a:xfrm>
          <a:prstGeom prst="rect">
            <a:avLst/>
          </a:prstGeom>
          <a:noFill/>
          <a:ln>
            <a:noFill/>
          </a:ln>
        </p:spPr>
        <p:txBody>
          <a:bodyPr spcFirstLastPara="1" wrap="square" lIns="68575" tIns="34275" rIns="68575" bIns="34275" anchor="ctr" anchorCtr="0">
            <a:noAutofit/>
          </a:bodyPr>
          <a:lstStyle/>
          <a:p>
            <a:pPr lvl="0"/>
            <a:r>
              <a:rPr lang="en-US" sz="2000" dirty="0">
                <a:solidFill>
                  <a:schemeClr val="accent1"/>
                </a:solidFill>
                <a:latin typeface="Segoe UI" panose="020B0502040204020203" pitchFamily="34" charset="0"/>
                <a:cs typeface="Segoe UI" panose="020B0502040204020203" pitchFamily="34" charset="0"/>
              </a:rPr>
              <a:t>Edwin/VOCAL Interface Demo</a:t>
            </a:r>
          </a:p>
        </p:txBody>
      </p:sp>
      <p:sp>
        <p:nvSpPr>
          <p:cNvPr id="15" name="Google Shape;152;p26">
            <a:extLst>
              <a:ext uri="{FF2B5EF4-FFF2-40B4-BE49-F238E27FC236}">
                <a16:creationId xmlns:a16="http://schemas.microsoft.com/office/drawing/2014/main" id="{B44F5D71-B815-4FFE-B740-CCBB086CBC61}"/>
              </a:ext>
            </a:extLst>
          </p:cNvPr>
          <p:cNvSpPr txBox="1"/>
          <p:nvPr/>
        </p:nvSpPr>
        <p:spPr>
          <a:xfrm>
            <a:off x="3147731" y="1928144"/>
            <a:ext cx="5777826" cy="607093"/>
          </a:xfrm>
          <a:prstGeom prst="rect">
            <a:avLst/>
          </a:prstGeom>
          <a:noFill/>
          <a:ln>
            <a:noFill/>
          </a:ln>
        </p:spPr>
        <p:txBody>
          <a:bodyPr spcFirstLastPara="1" wrap="square" lIns="68575" tIns="34275" rIns="68575" bIns="34275" anchor="ctr" anchorCtr="0">
            <a:noAutofit/>
          </a:bodyPr>
          <a:lstStyle/>
          <a:p>
            <a:pPr lvl="0"/>
            <a:r>
              <a:rPr lang="en-US" sz="2000" dirty="0">
                <a:solidFill>
                  <a:schemeClr val="accent1"/>
                </a:solidFill>
                <a:latin typeface="Segoe UI" panose="020B0502040204020203" pitchFamily="34" charset="0"/>
                <a:cs typeface="Segoe UI" panose="020B0502040204020203" pitchFamily="34" charset="0"/>
              </a:rPr>
              <a:t>What is a meaningful difference in students’ perceptions?</a:t>
            </a:r>
          </a:p>
        </p:txBody>
      </p:sp>
      <p:sp>
        <p:nvSpPr>
          <p:cNvPr id="17" name="Google Shape;139;p26">
            <a:extLst>
              <a:ext uri="{FF2B5EF4-FFF2-40B4-BE49-F238E27FC236}">
                <a16:creationId xmlns:a16="http://schemas.microsoft.com/office/drawing/2014/main" id="{AA8DD145-B3C9-4413-A8B9-366A34CD5A08}"/>
              </a:ext>
            </a:extLst>
          </p:cNvPr>
          <p:cNvSpPr/>
          <p:nvPr/>
        </p:nvSpPr>
        <p:spPr>
          <a:xfrm>
            <a:off x="2401652" y="3645114"/>
            <a:ext cx="62828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04</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20" name="Google Shape;152;p26">
            <a:extLst>
              <a:ext uri="{FF2B5EF4-FFF2-40B4-BE49-F238E27FC236}">
                <a16:creationId xmlns:a16="http://schemas.microsoft.com/office/drawing/2014/main" id="{8193A569-B36E-4697-8022-60FB6939D3C0}"/>
              </a:ext>
            </a:extLst>
          </p:cNvPr>
          <p:cNvSpPr txBox="1"/>
          <p:nvPr/>
        </p:nvSpPr>
        <p:spPr>
          <a:xfrm>
            <a:off x="3147731" y="3645115"/>
            <a:ext cx="5777826" cy="607093"/>
          </a:xfrm>
          <a:prstGeom prst="rect">
            <a:avLst/>
          </a:prstGeom>
          <a:noFill/>
          <a:ln>
            <a:noFill/>
          </a:ln>
        </p:spPr>
        <p:txBody>
          <a:bodyPr spcFirstLastPara="1" wrap="square" lIns="68575" tIns="34275" rIns="68575" bIns="34275" anchor="ctr" anchorCtr="0">
            <a:noAutofit/>
          </a:bodyPr>
          <a:lstStyle/>
          <a:p>
            <a:pPr lvl="0"/>
            <a:r>
              <a:rPr lang="en-US" sz="2000" dirty="0">
                <a:solidFill>
                  <a:schemeClr val="accent1"/>
                </a:solidFill>
                <a:latin typeface="Segoe UI" panose="020B0502040204020203" pitchFamily="34" charset="0"/>
                <a:cs typeface="Segoe UI" panose="020B0502040204020203" pitchFamily="34" charset="0"/>
              </a:rPr>
              <a:t>VOCAL Dashboard Preview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his screenshot shows a school level school climate report that compares female students to male students within the school by grade. It also includes state-level comparison data.">
            <a:extLst>
              <a:ext uri="{FF2B5EF4-FFF2-40B4-BE49-F238E27FC236}">
                <a16:creationId xmlns:a16="http://schemas.microsoft.com/office/drawing/2014/main" id="{8E45EA7D-7D9D-4D54-AE6B-3DFFA0CBACFE}"/>
              </a:ext>
            </a:extLst>
          </p:cNvPr>
          <p:cNvPicPr>
            <a:picLocks noChangeAspect="1"/>
          </p:cNvPicPr>
          <p:nvPr/>
        </p:nvPicPr>
        <p:blipFill>
          <a:blip r:embed="rId3"/>
          <a:stretch>
            <a:fillRect/>
          </a:stretch>
        </p:blipFill>
        <p:spPr>
          <a:xfrm>
            <a:off x="1555058" y="810742"/>
            <a:ext cx="5785104" cy="4242816"/>
          </a:xfrm>
          <a:prstGeom prst="rect">
            <a:avLst/>
          </a:prstGeom>
        </p:spPr>
      </p:pic>
      <p:sp>
        <p:nvSpPr>
          <p:cNvPr id="65" name="Title 64">
            <a:extLst>
              <a:ext uri="{FF2B5EF4-FFF2-40B4-BE49-F238E27FC236}">
                <a16:creationId xmlns:a16="http://schemas.microsoft.com/office/drawing/2014/main" id="{CA4871CC-ECCF-4914-B989-BFA682B9DD5D}"/>
              </a:ext>
            </a:extLst>
          </p:cNvPr>
          <p:cNvSpPr>
            <a:spLocks noGrp="1"/>
          </p:cNvSpPr>
          <p:nvPr>
            <p:ph type="title"/>
          </p:nvPr>
        </p:nvSpPr>
        <p:spPr/>
        <p:txBody>
          <a:bodyPr/>
          <a:lstStyle/>
          <a:p>
            <a:r>
              <a:rPr lang="en-US" sz="1800" dirty="0">
                <a:latin typeface="Georgia" panose="02040502050405020303" pitchFamily="18" charset="0"/>
              </a:rPr>
              <a:t>Females in younger grades within School 3 report more favorable school climate views than males; their views are comparable by grade 8</a:t>
            </a:r>
          </a:p>
        </p:txBody>
      </p:sp>
      <p:sp>
        <p:nvSpPr>
          <p:cNvPr id="4" name="Slide Number Placeholder 3">
            <a:extLst>
              <a:ext uri="{FF2B5EF4-FFF2-40B4-BE49-F238E27FC236}">
                <a16:creationId xmlns:a16="http://schemas.microsoft.com/office/drawing/2014/main" id="{5026D699-9296-4E3D-B010-2041CD893710}"/>
              </a:ext>
            </a:extLst>
          </p:cNvPr>
          <p:cNvSpPr>
            <a:spLocks noGrp="1"/>
          </p:cNvSpPr>
          <p:nvPr>
            <p:ph type="sldNum" idx="12"/>
          </p:nvPr>
        </p:nvSpPr>
        <p:spPr>
          <a:xfrm>
            <a:off x="6457950" y="4767263"/>
            <a:ext cx="2057400" cy="273844"/>
          </a:xfrm>
        </p:spPr>
        <p:txBody>
          <a:bodyPr/>
          <a:lstStyle/>
          <a:p>
            <a:pPr lvl="0"/>
            <a:fld id="{00000000-1234-1234-1234-123412341234}" type="slidenum">
              <a:rPr lang="en" smtClean="0"/>
              <a:pPr lvl="0"/>
              <a:t>20</a:t>
            </a:fld>
            <a:endParaRPr lang="en"/>
          </a:p>
        </p:txBody>
      </p:sp>
      <p:sp>
        <p:nvSpPr>
          <p:cNvPr id="23" name="Rectangle 22">
            <a:extLst>
              <a:ext uri="{FF2B5EF4-FFF2-40B4-BE49-F238E27FC236}">
                <a16:creationId xmlns:a16="http://schemas.microsoft.com/office/drawing/2014/main" id="{1643EF2E-580E-48C7-BFE4-7EEE2F51AC40}"/>
              </a:ext>
              <a:ext uri="{C183D7F6-B498-43B3-948B-1728B52AA6E4}">
                <adec:decorative xmlns:adec="http://schemas.microsoft.com/office/drawing/2017/decorative" val="1"/>
              </a:ext>
            </a:extLst>
          </p:cNvPr>
          <p:cNvSpPr/>
          <p:nvPr/>
        </p:nvSpPr>
        <p:spPr>
          <a:xfrm>
            <a:off x="1553123" y="2219333"/>
            <a:ext cx="350117" cy="1097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7847D09-6567-4A91-8795-6E6ADEE5A03C}"/>
              </a:ext>
            </a:extLst>
          </p:cNvPr>
          <p:cNvSpPr txBox="1"/>
          <p:nvPr/>
        </p:nvSpPr>
        <p:spPr>
          <a:xfrm>
            <a:off x="1925105" y="1171101"/>
            <a:ext cx="43794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District 2</a:t>
            </a:r>
          </a:p>
        </p:txBody>
      </p:sp>
      <p:sp>
        <p:nvSpPr>
          <p:cNvPr id="67" name="TextBox 66">
            <a:extLst>
              <a:ext uri="{FF2B5EF4-FFF2-40B4-BE49-F238E27FC236}">
                <a16:creationId xmlns:a16="http://schemas.microsoft.com/office/drawing/2014/main" id="{FCC5A885-FFE4-4DFC-96D9-208EA48DEC50}"/>
              </a:ext>
            </a:extLst>
          </p:cNvPr>
          <p:cNvSpPr txBox="1"/>
          <p:nvPr/>
        </p:nvSpPr>
        <p:spPr>
          <a:xfrm>
            <a:off x="7518521" y="829933"/>
            <a:ext cx="1604097" cy="1569660"/>
          </a:xfrm>
          <a:prstGeom prst="rect">
            <a:avLst/>
          </a:prstGeom>
          <a:noFill/>
          <a:ln>
            <a:solidFill>
              <a:srgbClr val="002060"/>
            </a:solidFill>
          </a:ln>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Report viewed</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School-level Index report</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All student average</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Scores broken out by gender and grade</a:t>
            </a:r>
          </a:p>
        </p:txBody>
      </p:sp>
      <p:cxnSp>
        <p:nvCxnSpPr>
          <p:cNvPr id="68" name="Straight Arrow Connector 67">
            <a:extLst>
              <a:ext uri="{FF2B5EF4-FFF2-40B4-BE49-F238E27FC236}">
                <a16:creationId xmlns:a16="http://schemas.microsoft.com/office/drawing/2014/main" id="{6B189522-D384-4831-BDBC-399AF4688A2C}"/>
              </a:ext>
              <a:ext uri="{C183D7F6-B498-43B3-948B-1728B52AA6E4}">
                <adec:decorative xmlns:adec="http://schemas.microsoft.com/office/drawing/2017/decorative" val="1"/>
              </a:ext>
            </a:extLst>
          </p:cNvPr>
          <p:cNvCxnSpPr>
            <a:cxnSpLocks/>
          </p:cNvCxnSpPr>
          <p:nvPr/>
        </p:nvCxnSpPr>
        <p:spPr>
          <a:xfrm flipH="1">
            <a:off x="4689921" y="1160598"/>
            <a:ext cx="2828600" cy="94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B24BF94-8AF4-4B06-B494-414F86B2483B}"/>
              </a:ext>
              <a:ext uri="{C183D7F6-B498-43B3-948B-1728B52AA6E4}">
                <adec:decorative xmlns:adec="http://schemas.microsoft.com/office/drawing/2017/decorative" val="1"/>
              </a:ext>
            </a:extLst>
          </p:cNvPr>
          <p:cNvCxnSpPr>
            <a:cxnSpLocks/>
          </p:cNvCxnSpPr>
          <p:nvPr/>
        </p:nvCxnSpPr>
        <p:spPr>
          <a:xfrm flipH="1">
            <a:off x="4689921" y="1149605"/>
            <a:ext cx="2962022" cy="282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97CCAC7-D618-4E7F-B3E1-F9B3CB2914B5}"/>
              </a:ext>
              <a:ext uri="{C183D7F6-B498-43B3-948B-1728B52AA6E4}">
                <adec:decorative xmlns:adec="http://schemas.microsoft.com/office/drawing/2017/decorative" val="1"/>
              </a:ext>
            </a:extLst>
          </p:cNvPr>
          <p:cNvCxnSpPr>
            <a:cxnSpLocks/>
          </p:cNvCxnSpPr>
          <p:nvPr/>
        </p:nvCxnSpPr>
        <p:spPr>
          <a:xfrm flipH="1" flipV="1">
            <a:off x="4689921" y="1081100"/>
            <a:ext cx="2916931" cy="68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8868DBE-A7E3-4E72-BFD1-8B3855936704}"/>
              </a:ext>
            </a:extLst>
          </p:cNvPr>
          <p:cNvSpPr txBox="1"/>
          <p:nvPr/>
        </p:nvSpPr>
        <p:spPr>
          <a:xfrm flipH="1">
            <a:off x="7626611" y="3434444"/>
            <a:ext cx="1281557" cy="938719"/>
          </a:xfrm>
          <a:prstGeom prst="rect">
            <a:avLst/>
          </a:prstGeom>
          <a:solidFill>
            <a:schemeClr val="bg1"/>
          </a:solidFill>
        </p:spPr>
        <p:txBody>
          <a:bodyPr wrap="square" rtlCol="0">
            <a:spAutoFit/>
          </a:bodyPr>
          <a:lstStyle/>
          <a:p>
            <a:r>
              <a:rPr lang="en-US" sz="1100" dirty="0">
                <a:solidFill>
                  <a:schemeClr val="accent2">
                    <a:lumMod val="50000"/>
                  </a:schemeClr>
                </a:solidFill>
                <a:latin typeface="Segoe UI" panose="020B0502040204020203" pitchFamily="34" charset="0"/>
                <a:cs typeface="Segoe UI" panose="020B0502040204020203" pitchFamily="34" charset="0"/>
              </a:rPr>
              <a:t>Insufficient number of non-binary students in school to report score</a:t>
            </a:r>
          </a:p>
        </p:txBody>
      </p:sp>
      <p:cxnSp>
        <p:nvCxnSpPr>
          <p:cNvPr id="79" name="Straight Arrow Connector 78">
            <a:extLst>
              <a:ext uri="{FF2B5EF4-FFF2-40B4-BE49-F238E27FC236}">
                <a16:creationId xmlns:a16="http://schemas.microsoft.com/office/drawing/2014/main" id="{7915A943-3BF8-4B6E-A220-F8CA927105E4}"/>
              </a:ext>
              <a:ext uri="{C183D7F6-B498-43B3-948B-1728B52AA6E4}">
                <adec:decorative xmlns:adec="http://schemas.microsoft.com/office/drawing/2017/decorative" val="1"/>
              </a:ext>
            </a:extLst>
          </p:cNvPr>
          <p:cNvCxnSpPr>
            <a:cxnSpLocks/>
          </p:cNvCxnSpPr>
          <p:nvPr/>
        </p:nvCxnSpPr>
        <p:spPr>
          <a:xfrm flipH="1" flipV="1">
            <a:off x="4905633" y="3343513"/>
            <a:ext cx="2784774" cy="36914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C542CE2-B12C-49DD-AE59-769FFE5221EC}"/>
              </a:ext>
            </a:extLst>
          </p:cNvPr>
          <p:cNvSpPr txBox="1"/>
          <p:nvPr/>
        </p:nvSpPr>
        <p:spPr>
          <a:xfrm>
            <a:off x="10025" y="1799181"/>
            <a:ext cx="1658629" cy="769441"/>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Females score, on average, 8-points &amp; 3-points higher in grades 4 &amp; 5, respectively.</a:t>
            </a:r>
          </a:p>
        </p:txBody>
      </p:sp>
      <p:sp>
        <p:nvSpPr>
          <p:cNvPr id="84" name="TextBox 83">
            <a:extLst>
              <a:ext uri="{FF2B5EF4-FFF2-40B4-BE49-F238E27FC236}">
                <a16:creationId xmlns:a16="http://schemas.microsoft.com/office/drawing/2014/main" id="{F499A6CA-6630-4EB3-956B-14F95ED050EA}"/>
              </a:ext>
            </a:extLst>
          </p:cNvPr>
          <p:cNvSpPr txBox="1"/>
          <p:nvPr/>
        </p:nvSpPr>
        <p:spPr>
          <a:xfrm>
            <a:off x="10025" y="2551003"/>
            <a:ext cx="1683948" cy="769441"/>
          </a:xfrm>
          <a:prstGeom prst="rect">
            <a:avLst/>
          </a:prstGeom>
          <a:noFill/>
        </p:spPr>
        <p:txBody>
          <a:bodyPr wrap="square" rtlCol="0">
            <a:spAutoFit/>
          </a:bodyPr>
          <a:lstStyle/>
          <a:p>
            <a:r>
              <a:rPr lang="en-US" sz="1100" dirty="0">
                <a:solidFill>
                  <a:schemeClr val="accent2">
                    <a:lumMod val="50000"/>
                  </a:schemeClr>
                </a:solidFill>
                <a:latin typeface="Segoe UI" panose="020B0502040204020203" pitchFamily="34" charset="0"/>
                <a:cs typeface="Segoe UI" panose="020B0502040204020203" pitchFamily="34" charset="0"/>
              </a:rPr>
              <a:t>Females and males in grade 8 have comparable views of school climate.</a:t>
            </a:r>
          </a:p>
        </p:txBody>
      </p:sp>
      <p:cxnSp>
        <p:nvCxnSpPr>
          <p:cNvPr id="96" name="Straight Arrow Connector 95">
            <a:extLst>
              <a:ext uri="{FF2B5EF4-FFF2-40B4-BE49-F238E27FC236}">
                <a16:creationId xmlns:a16="http://schemas.microsoft.com/office/drawing/2014/main" id="{2D87CC22-D0F3-48E8-951C-D087DB7775A1}"/>
              </a:ext>
              <a:ext uri="{C183D7F6-B498-43B3-948B-1728B52AA6E4}">
                <adec:decorative xmlns:adec="http://schemas.microsoft.com/office/drawing/2017/decorative" val="1"/>
              </a:ext>
            </a:extLst>
          </p:cNvPr>
          <p:cNvCxnSpPr>
            <a:cxnSpLocks/>
            <a:stCxn id="103" idx="1"/>
          </p:cNvCxnSpPr>
          <p:nvPr/>
        </p:nvCxnSpPr>
        <p:spPr>
          <a:xfrm flipH="1" flipV="1">
            <a:off x="5336032" y="2399251"/>
            <a:ext cx="2076130" cy="549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D46085D-248C-423A-8561-5FE3FFAA9363}"/>
              </a:ext>
              <a:ext uri="{C183D7F6-B498-43B3-948B-1728B52AA6E4}">
                <adec:decorative xmlns:adec="http://schemas.microsoft.com/office/drawing/2017/decorative" val="1"/>
              </a:ext>
            </a:extLst>
          </p:cNvPr>
          <p:cNvCxnSpPr>
            <a:cxnSpLocks/>
            <a:stCxn id="103" idx="1"/>
          </p:cNvCxnSpPr>
          <p:nvPr/>
        </p:nvCxnSpPr>
        <p:spPr>
          <a:xfrm flipH="1">
            <a:off x="5336034" y="2949221"/>
            <a:ext cx="2076128" cy="59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513F943C-FF14-4260-97B8-26C1DF1D3DA6}"/>
              </a:ext>
            </a:extLst>
          </p:cNvPr>
          <p:cNvSpPr txBox="1"/>
          <p:nvPr/>
        </p:nvSpPr>
        <p:spPr>
          <a:xfrm>
            <a:off x="7412162" y="2564500"/>
            <a:ext cx="1710456" cy="769441"/>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Grade 4 male students score, on average, 6 points lower than their peers in the state </a:t>
            </a:r>
          </a:p>
        </p:txBody>
      </p:sp>
      <p:sp>
        <p:nvSpPr>
          <p:cNvPr id="2" name="TextBox 1" descr="This screenshots shows a school-level report of VOCAL index scaled scores broken out by gender and grade. No dimensions scores are provided at the student group level in 2021. State level comparison data is shown.">
            <a:extLst>
              <a:ext uri="{FF2B5EF4-FFF2-40B4-BE49-F238E27FC236}">
                <a16:creationId xmlns:a16="http://schemas.microsoft.com/office/drawing/2014/main" id="{46832DDC-F9CD-433E-882F-51A1EE889495}"/>
              </a:ext>
            </a:extLst>
          </p:cNvPr>
          <p:cNvSpPr txBox="1"/>
          <p:nvPr/>
        </p:nvSpPr>
        <p:spPr>
          <a:xfrm>
            <a:off x="5142163" y="1417674"/>
            <a:ext cx="2233999" cy="461665"/>
          </a:xfrm>
          <a:prstGeom prst="rect">
            <a:avLst/>
          </a:prstGeom>
          <a:solidFill>
            <a:schemeClr val="bg1"/>
          </a:solidFill>
          <a:ln>
            <a:solidFill>
              <a:schemeClr val="accent1"/>
            </a:solidFill>
          </a:ln>
        </p:spPr>
        <p:txBody>
          <a:bodyPr wrap="square" rtlCol="0">
            <a:spAutoFit/>
          </a:bodyPr>
          <a:lstStyle/>
          <a:p>
            <a:r>
              <a:rPr lang="en-US" sz="1200" dirty="0">
                <a:latin typeface="Segoe UI" panose="020B0502040204020203" pitchFamily="34" charset="0"/>
                <a:cs typeface="Segoe UI" panose="020B0502040204020203" pitchFamily="34" charset="0"/>
              </a:rPr>
              <a:t>In 2021,  no dimension scores provided for student groups</a:t>
            </a:r>
          </a:p>
        </p:txBody>
      </p:sp>
      <p:sp>
        <p:nvSpPr>
          <p:cNvPr id="64" name="Right Brace 63" descr="Right brace highlights the location of the dimension score data. This is not provided at the school level but is available for the state.">
            <a:extLst>
              <a:ext uri="{FF2B5EF4-FFF2-40B4-BE49-F238E27FC236}">
                <a16:creationId xmlns:a16="http://schemas.microsoft.com/office/drawing/2014/main" id="{72CAA567-49B3-427B-A6AF-B05BD3D9378C}"/>
              </a:ext>
            </a:extLst>
          </p:cNvPr>
          <p:cNvSpPr/>
          <p:nvPr/>
        </p:nvSpPr>
        <p:spPr>
          <a:xfrm rot="16200000">
            <a:off x="6089879" y="1087022"/>
            <a:ext cx="150939" cy="1658631"/>
          </a:xfrm>
          <a:prstGeom prst="rightBrace">
            <a:avLst>
              <a:gd name="adj1" fmla="val 8333"/>
              <a:gd name="adj2" fmla="val 509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66" name="TextBox 65">
            <a:extLst>
              <a:ext uri="{FF2B5EF4-FFF2-40B4-BE49-F238E27FC236}">
                <a16:creationId xmlns:a16="http://schemas.microsoft.com/office/drawing/2014/main" id="{0D452AB2-1D88-4325-BC0C-3403EEF43DDC}"/>
              </a:ext>
            </a:extLst>
          </p:cNvPr>
          <p:cNvSpPr txBox="1"/>
          <p:nvPr/>
        </p:nvSpPr>
        <p:spPr>
          <a:xfrm>
            <a:off x="1494190" y="1192662"/>
            <a:ext cx="385042"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District</a:t>
            </a:r>
          </a:p>
        </p:txBody>
      </p:sp>
      <p:sp>
        <p:nvSpPr>
          <p:cNvPr id="69" name="TextBox 68">
            <a:extLst>
              <a:ext uri="{FF2B5EF4-FFF2-40B4-BE49-F238E27FC236}">
                <a16:creationId xmlns:a16="http://schemas.microsoft.com/office/drawing/2014/main" id="{9F38EC42-F13B-4FC2-A361-9568EED593A4}"/>
              </a:ext>
            </a:extLst>
          </p:cNvPr>
          <p:cNvSpPr txBox="1"/>
          <p:nvPr/>
        </p:nvSpPr>
        <p:spPr>
          <a:xfrm>
            <a:off x="1499800" y="1344952"/>
            <a:ext cx="37382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School</a:t>
            </a:r>
          </a:p>
        </p:txBody>
      </p:sp>
      <p:sp>
        <p:nvSpPr>
          <p:cNvPr id="82" name="Left Brace 81" descr="Left brace highlights the location of the school's overall school climate scores broken out by grade (grade 4 and grade 5) and gender group.">
            <a:extLst>
              <a:ext uri="{FF2B5EF4-FFF2-40B4-BE49-F238E27FC236}">
                <a16:creationId xmlns:a16="http://schemas.microsoft.com/office/drawing/2014/main" id="{ED47C03E-B6F2-41D3-8E00-218A51CADC17}"/>
              </a:ext>
            </a:extLst>
          </p:cNvPr>
          <p:cNvSpPr/>
          <p:nvPr/>
        </p:nvSpPr>
        <p:spPr>
          <a:xfrm>
            <a:off x="1385248" y="2187269"/>
            <a:ext cx="3970719" cy="481984"/>
          </a:xfrm>
          <a:prstGeom prst="leftBrace">
            <a:avLst>
              <a:gd name="adj1" fmla="val 1332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rgbClr val="000000"/>
                </a:solidFill>
              </a:ln>
            </a:endParaRPr>
          </a:p>
        </p:txBody>
      </p:sp>
      <p:sp>
        <p:nvSpPr>
          <p:cNvPr id="83" name="Left Brace 82" descr="Left brace highlights the location of the school's overall school climate scores broken out by grade (grade 8) and gender group.">
            <a:extLst>
              <a:ext uri="{FF2B5EF4-FFF2-40B4-BE49-F238E27FC236}">
                <a16:creationId xmlns:a16="http://schemas.microsoft.com/office/drawing/2014/main" id="{C2FFC93F-B4CF-4C4B-8B71-8F671F2A1276}"/>
              </a:ext>
            </a:extLst>
          </p:cNvPr>
          <p:cNvSpPr/>
          <p:nvPr/>
        </p:nvSpPr>
        <p:spPr>
          <a:xfrm>
            <a:off x="1320375" y="2676258"/>
            <a:ext cx="4035592" cy="221585"/>
          </a:xfrm>
          <a:prstGeom prst="leftBrace">
            <a:avLst>
              <a:gd name="adj1" fmla="val 13320"/>
              <a:gd name="adj2" fmla="val 50000"/>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rgbClr val="000000"/>
                </a:solidFill>
              </a:ln>
              <a:solidFill>
                <a:schemeClr val="accent2"/>
              </a:solidFill>
            </a:endParaRPr>
          </a:p>
        </p:txBody>
      </p:sp>
    </p:spTree>
    <p:extLst>
      <p:ext uri="{BB962C8B-B14F-4D97-AF65-F5344CB8AC3E}">
        <p14:creationId xmlns:p14="http://schemas.microsoft.com/office/powerpoint/2010/main" val="280762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descr="This screenshot shows District 2, School 3's item response data for grade 4 and broken out by gender group. It shows data for 6 items; to see other items, users need to either scroll down or use the pagination feature to see more items' data.">
            <a:extLst>
              <a:ext uri="{FF2B5EF4-FFF2-40B4-BE49-F238E27FC236}">
                <a16:creationId xmlns:a16="http://schemas.microsoft.com/office/drawing/2014/main" id="{20E78BE6-CAE0-4047-A6A5-2F85B8F85C6F}"/>
              </a:ext>
            </a:extLst>
          </p:cNvPr>
          <p:cNvGrpSpPr/>
          <p:nvPr/>
        </p:nvGrpSpPr>
        <p:grpSpPr>
          <a:xfrm>
            <a:off x="331420" y="939244"/>
            <a:ext cx="6518788" cy="3500022"/>
            <a:chOff x="906605" y="939244"/>
            <a:chExt cx="6518788" cy="3500022"/>
          </a:xfrm>
        </p:grpSpPr>
        <p:grpSp>
          <p:nvGrpSpPr>
            <p:cNvPr id="47" name="Group 46">
              <a:extLst>
                <a:ext uri="{FF2B5EF4-FFF2-40B4-BE49-F238E27FC236}">
                  <a16:creationId xmlns:a16="http://schemas.microsoft.com/office/drawing/2014/main" id="{ED5CD4B3-883B-4C72-BC32-356832672178}"/>
                </a:ext>
              </a:extLst>
            </p:cNvPr>
            <p:cNvGrpSpPr/>
            <p:nvPr/>
          </p:nvGrpSpPr>
          <p:grpSpPr>
            <a:xfrm>
              <a:off x="906605" y="939244"/>
              <a:ext cx="6518788" cy="3500022"/>
              <a:chOff x="906605" y="939244"/>
              <a:chExt cx="6518788" cy="3500022"/>
            </a:xfrm>
          </p:grpSpPr>
          <p:pic>
            <p:nvPicPr>
              <p:cNvPr id="6" name="Picture 5">
                <a:extLst>
                  <a:ext uri="{FF2B5EF4-FFF2-40B4-BE49-F238E27FC236}">
                    <a16:creationId xmlns:a16="http://schemas.microsoft.com/office/drawing/2014/main" id="{04E422E6-0099-4F4E-ADA1-883AA15F3705}"/>
                  </a:ext>
                </a:extLst>
              </p:cNvPr>
              <p:cNvPicPr>
                <a:picLocks noChangeAspect="1"/>
              </p:cNvPicPr>
              <p:nvPr/>
            </p:nvPicPr>
            <p:blipFill rotWithShape="1">
              <a:blip r:embed="rId3"/>
              <a:srcRect l="30162" t="16199" r="12661" b="29224"/>
              <a:stretch/>
            </p:blipFill>
            <p:spPr>
              <a:xfrm>
                <a:off x="906605" y="939244"/>
                <a:ext cx="6518788" cy="3500022"/>
              </a:xfrm>
              <a:prstGeom prst="rect">
                <a:avLst/>
              </a:prstGeom>
            </p:spPr>
          </p:pic>
          <p:grpSp>
            <p:nvGrpSpPr>
              <p:cNvPr id="21" name="Group 20">
                <a:extLst>
                  <a:ext uri="{FF2B5EF4-FFF2-40B4-BE49-F238E27FC236}">
                    <a16:creationId xmlns:a16="http://schemas.microsoft.com/office/drawing/2014/main" id="{45BD1359-D668-45AF-AA5B-D85CB531B344}"/>
                  </a:ext>
                </a:extLst>
              </p:cNvPr>
              <p:cNvGrpSpPr/>
              <p:nvPr/>
            </p:nvGrpSpPr>
            <p:grpSpPr>
              <a:xfrm>
                <a:off x="1590636" y="2536145"/>
                <a:ext cx="437940" cy="1804290"/>
                <a:chOff x="1650538" y="2339902"/>
                <a:chExt cx="437940" cy="1804290"/>
              </a:xfrm>
            </p:grpSpPr>
            <p:sp>
              <p:nvSpPr>
                <p:cNvPr id="12" name="TextBox 11">
                  <a:extLst>
                    <a:ext uri="{FF2B5EF4-FFF2-40B4-BE49-F238E27FC236}">
                      <a16:creationId xmlns:a16="http://schemas.microsoft.com/office/drawing/2014/main" id="{A7634163-E3CE-4E4B-9B2D-82CD3D723B5E}"/>
                    </a:ext>
                  </a:extLst>
                </p:cNvPr>
                <p:cNvSpPr txBox="1"/>
                <p:nvPr/>
              </p:nvSpPr>
              <p:spPr>
                <a:xfrm>
                  <a:off x="1650538" y="2339902"/>
                  <a:ext cx="43794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District 2</a:t>
                  </a:r>
                </a:p>
              </p:txBody>
            </p:sp>
            <p:sp>
              <p:nvSpPr>
                <p:cNvPr id="13" name="TextBox 12">
                  <a:extLst>
                    <a:ext uri="{FF2B5EF4-FFF2-40B4-BE49-F238E27FC236}">
                      <a16:creationId xmlns:a16="http://schemas.microsoft.com/office/drawing/2014/main" id="{27C9E504-E10B-48CB-B95A-28AE8E4EDC7C}"/>
                    </a:ext>
                  </a:extLst>
                </p:cNvPr>
                <p:cNvSpPr txBox="1"/>
                <p:nvPr/>
              </p:nvSpPr>
              <p:spPr>
                <a:xfrm>
                  <a:off x="1650538" y="2624385"/>
                  <a:ext cx="43794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District 2</a:t>
                  </a:r>
                </a:p>
              </p:txBody>
            </p:sp>
            <p:sp>
              <p:nvSpPr>
                <p:cNvPr id="15" name="TextBox 14">
                  <a:extLst>
                    <a:ext uri="{FF2B5EF4-FFF2-40B4-BE49-F238E27FC236}">
                      <a16:creationId xmlns:a16="http://schemas.microsoft.com/office/drawing/2014/main" id="{9DB17F47-E0FC-41B7-9C8E-D6219A0D0C57}"/>
                    </a:ext>
                  </a:extLst>
                </p:cNvPr>
                <p:cNvSpPr txBox="1"/>
                <p:nvPr/>
              </p:nvSpPr>
              <p:spPr>
                <a:xfrm>
                  <a:off x="1650538" y="2960047"/>
                  <a:ext cx="43794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District 2</a:t>
                  </a:r>
                </a:p>
              </p:txBody>
            </p:sp>
            <p:sp>
              <p:nvSpPr>
                <p:cNvPr id="16" name="TextBox 15">
                  <a:extLst>
                    <a:ext uri="{FF2B5EF4-FFF2-40B4-BE49-F238E27FC236}">
                      <a16:creationId xmlns:a16="http://schemas.microsoft.com/office/drawing/2014/main" id="{5BA7A43D-03B1-4694-B716-AE5B87D1C0F6}"/>
                    </a:ext>
                  </a:extLst>
                </p:cNvPr>
                <p:cNvSpPr txBox="1"/>
                <p:nvPr/>
              </p:nvSpPr>
              <p:spPr>
                <a:xfrm>
                  <a:off x="1650538" y="3295709"/>
                  <a:ext cx="43794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District 2</a:t>
                  </a:r>
                </a:p>
              </p:txBody>
            </p:sp>
            <p:sp>
              <p:nvSpPr>
                <p:cNvPr id="17" name="TextBox 16">
                  <a:extLst>
                    <a:ext uri="{FF2B5EF4-FFF2-40B4-BE49-F238E27FC236}">
                      <a16:creationId xmlns:a16="http://schemas.microsoft.com/office/drawing/2014/main" id="{8C0635B1-DD64-45F4-8F86-2E47F4CFCB12}"/>
                    </a:ext>
                  </a:extLst>
                </p:cNvPr>
                <p:cNvSpPr txBox="1"/>
                <p:nvPr/>
              </p:nvSpPr>
              <p:spPr>
                <a:xfrm>
                  <a:off x="1650538" y="3657903"/>
                  <a:ext cx="43794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District 2</a:t>
                  </a:r>
                </a:p>
              </p:txBody>
            </p:sp>
            <p:sp>
              <p:nvSpPr>
                <p:cNvPr id="18" name="TextBox 17">
                  <a:extLst>
                    <a:ext uri="{FF2B5EF4-FFF2-40B4-BE49-F238E27FC236}">
                      <a16:creationId xmlns:a16="http://schemas.microsoft.com/office/drawing/2014/main" id="{8BE3FA4F-C8E6-4FC2-B74E-89F75359C91A}"/>
                    </a:ext>
                  </a:extLst>
                </p:cNvPr>
                <p:cNvSpPr txBox="1"/>
                <p:nvPr/>
              </p:nvSpPr>
              <p:spPr>
                <a:xfrm>
                  <a:off x="1650538" y="3974915"/>
                  <a:ext cx="43794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District 2</a:t>
                  </a:r>
                </a:p>
              </p:txBody>
            </p:sp>
          </p:grpSp>
          <p:grpSp>
            <p:nvGrpSpPr>
              <p:cNvPr id="22" name="Group 21">
                <a:extLst>
                  <a:ext uri="{FF2B5EF4-FFF2-40B4-BE49-F238E27FC236}">
                    <a16:creationId xmlns:a16="http://schemas.microsoft.com/office/drawing/2014/main" id="{59593F9E-E138-4F7C-917B-51297A833AFD}"/>
                  </a:ext>
                </a:extLst>
              </p:cNvPr>
              <p:cNvGrpSpPr/>
              <p:nvPr/>
            </p:nvGrpSpPr>
            <p:grpSpPr>
              <a:xfrm>
                <a:off x="2111060" y="2536145"/>
                <a:ext cx="426720" cy="1804290"/>
                <a:chOff x="1650538" y="2339902"/>
                <a:chExt cx="426720" cy="1804290"/>
              </a:xfrm>
            </p:grpSpPr>
            <p:sp>
              <p:nvSpPr>
                <p:cNvPr id="23" name="TextBox 22">
                  <a:extLst>
                    <a:ext uri="{FF2B5EF4-FFF2-40B4-BE49-F238E27FC236}">
                      <a16:creationId xmlns:a16="http://schemas.microsoft.com/office/drawing/2014/main" id="{6517BD3E-F210-429E-B6F3-3DD9E8E20C10}"/>
                    </a:ext>
                  </a:extLst>
                </p:cNvPr>
                <p:cNvSpPr txBox="1"/>
                <p:nvPr/>
              </p:nvSpPr>
              <p:spPr>
                <a:xfrm>
                  <a:off x="1650538" y="2339902"/>
                  <a:ext cx="42672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School 3</a:t>
                  </a:r>
                </a:p>
              </p:txBody>
            </p:sp>
            <p:sp>
              <p:nvSpPr>
                <p:cNvPr id="24" name="TextBox 23">
                  <a:extLst>
                    <a:ext uri="{FF2B5EF4-FFF2-40B4-BE49-F238E27FC236}">
                      <a16:creationId xmlns:a16="http://schemas.microsoft.com/office/drawing/2014/main" id="{14EFC1BF-8091-4391-8EFA-B38192F49D3F}"/>
                    </a:ext>
                  </a:extLst>
                </p:cNvPr>
                <p:cNvSpPr txBox="1"/>
                <p:nvPr/>
              </p:nvSpPr>
              <p:spPr>
                <a:xfrm>
                  <a:off x="1650538" y="2624385"/>
                  <a:ext cx="42672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School 3</a:t>
                  </a:r>
                </a:p>
              </p:txBody>
            </p:sp>
            <p:sp>
              <p:nvSpPr>
                <p:cNvPr id="25" name="TextBox 24">
                  <a:extLst>
                    <a:ext uri="{FF2B5EF4-FFF2-40B4-BE49-F238E27FC236}">
                      <a16:creationId xmlns:a16="http://schemas.microsoft.com/office/drawing/2014/main" id="{5FF2BB2D-8449-4169-AC7F-63BC25A96DAE}"/>
                    </a:ext>
                  </a:extLst>
                </p:cNvPr>
                <p:cNvSpPr txBox="1"/>
                <p:nvPr/>
              </p:nvSpPr>
              <p:spPr>
                <a:xfrm>
                  <a:off x="1650538" y="2960047"/>
                  <a:ext cx="42672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School 3</a:t>
                  </a:r>
                </a:p>
              </p:txBody>
            </p:sp>
            <p:sp>
              <p:nvSpPr>
                <p:cNvPr id="26" name="TextBox 25">
                  <a:extLst>
                    <a:ext uri="{FF2B5EF4-FFF2-40B4-BE49-F238E27FC236}">
                      <a16:creationId xmlns:a16="http://schemas.microsoft.com/office/drawing/2014/main" id="{A7C896A8-1415-45C9-8756-8465E3342169}"/>
                    </a:ext>
                  </a:extLst>
                </p:cNvPr>
                <p:cNvSpPr txBox="1"/>
                <p:nvPr/>
              </p:nvSpPr>
              <p:spPr>
                <a:xfrm>
                  <a:off x="1650538" y="3295709"/>
                  <a:ext cx="42672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School 3</a:t>
                  </a:r>
                </a:p>
              </p:txBody>
            </p:sp>
            <p:sp>
              <p:nvSpPr>
                <p:cNvPr id="27" name="TextBox 26">
                  <a:extLst>
                    <a:ext uri="{FF2B5EF4-FFF2-40B4-BE49-F238E27FC236}">
                      <a16:creationId xmlns:a16="http://schemas.microsoft.com/office/drawing/2014/main" id="{05F59A2E-CEEC-44FA-980F-34A8B7CE9A39}"/>
                    </a:ext>
                  </a:extLst>
                </p:cNvPr>
                <p:cNvSpPr txBox="1"/>
                <p:nvPr/>
              </p:nvSpPr>
              <p:spPr>
                <a:xfrm>
                  <a:off x="1650538" y="3657903"/>
                  <a:ext cx="42672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School 3</a:t>
                  </a:r>
                </a:p>
              </p:txBody>
            </p:sp>
            <p:sp>
              <p:nvSpPr>
                <p:cNvPr id="28" name="TextBox 27">
                  <a:extLst>
                    <a:ext uri="{FF2B5EF4-FFF2-40B4-BE49-F238E27FC236}">
                      <a16:creationId xmlns:a16="http://schemas.microsoft.com/office/drawing/2014/main" id="{CD05A3E7-B274-48B7-99B8-2B106EC87E8A}"/>
                    </a:ext>
                  </a:extLst>
                </p:cNvPr>
                <p:cNvSpPr txBox="1"/>
                <p:nvPr/>
              </p:nvSpPr>
              <p:spPr>
                <a:xfrm>
                  <a:off x="1650538" y="3974915"/>
                  <a:ext cx="42672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School 3</a:t>
                  </a:r>
                </a:p>
              </p:txBody>
            </p:sp>
          </p:grpSp>
          <p:sp>
            <p:nvSpPr>
              <p:cNvPr id="31" name="Rectangle 30">
                <a:extLst>
                  <a:ext uri="{FF2B5EF4-FFF2-40B4-BE49-F238E27FC236}">
                    <a16:creationId xmlns:a16="http://schemas.microsoft.com/office/drawing/2014/main" id="{F1DC94F3-FA0D-4C5C-9EE7-7A2C95F528DB}"/>
                  </a:ext>
                </a:extLst>
              </p:cNvPr>
              <p:cNvSpPr/>
              <p:nvPr/>
            </p:nvSpPr>
            <p:spPr>
              <a:xfrm>
                <a:off x="906899" y="2497936"/>
                <a:ext cx="284223" cy="1941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CDE54DD-893A-4BCE-A23A-196FEDEB2AAB}"/>
                  </a:ext>
                </a:extLst>
              </p:cNvPr>
              <p:cNvSpPr/>
              <p:nvPr/>
            </p:nvSpPr>
            <p:spPr>
              <a:xfrm>
                <a:off x="1250624" y="2497936"/>
                <a:ext cx="284223" cy="1941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1EE05F56-F218-407E-ADC9-91EE0D906C48}"/>
                </a:ext>
              </a:extLst>
            </p:cNvPr>
            <p:cNvSpPr txBox="1"/>
            <p:nvPr/>
          </p:nvSpPr>
          <p:spPr>
            <a:xfrm>
              <a:off x="1359333" y="1395988"/>
              <a:ext cx="43794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District 2</a:t>
              </a:r>
            </a:p>
          </p:txBody>
        </p:sp>
      </p:grpSp>
      <p:sp>
        <p:nvSpPr>
          <p:cNvPr id="2" name="Title 1">
            <a:extLst>
              <a:ext uri="{FF2B5EF4-FFF2-40B4-BE49-F238E27FC236}">
                <a16:creationId xmlns:a16="http://schemas.microsoft.com/office/drawing/2014/main" id="{8E81C035-2683-485A-988F-E445A24181A7}"/>
              </a:ext>
            </a:extLst>
          </p:cNvPr>
          <p:cNvSpPr>
            <a:spLocks noGrp="1"/>
          </p:cNvSpPr>
          <p:nvPr>
            <p:ph type="title"/>
          </p:nvPr>
        </p:nvSpPr>
        <p:spPr/>
        <p:txBody>
          <a:bodyPr/>
          <a:lstStyle/>
          <a:p>
            <a:r>
              <a:rPr lang="en-US" dirty="0"/>
              <a:t>What views (items) explain the difference between females and males in grade 4?</a:t>
            </a:r>
          </a:p>
        </p:txBody>
      </p:sp>
      <p:sp>
        <p:nvSpPr>
          <p:cNvPr id="4" name="Slide Number Placeholder 3">
            <a:extLst>
              <a:ext uri="{FF2B5EF4-FFF2-40B4-BE49-F238E27FC236}">
                <a16:creationId xmlns:a16="http://schemas.microsoft.com/office/drawing/2014/main" id="{E7D4DF53-4BE1-4D76-874A-FC8E500E5B49}"/>
              </a:ext>
            </a:extLst>
          </p:cNvPr>
          <p:cNvSpPr>
            <a:spLocks noGrp="1"/>
          </p:cNvSpPr>
          <p:nvPr>
            <p:ph type="sldNum" idx="12"/>
          </p:nvPr>
        </p:nvSpPr>
        <p:spPr>
          <a:xfrm>
            <a:off x="8192728" y="4767263"/>
            <a:ext cx="322621" cy="273844"/>
          </a:xfrm>
        </p:spPr>
        <p:txBody>
          <a:bodyPr/>
          <a:lstStyle/>
          <a:p>
            <a:pPr marL="0" lvl="0" indent="0" algn="r" rtl="0">
              <a:spcBef>
                <a:spcPts val="0"/>
              </a:spcBef>
              <a:spcAft>
                <a:spcPts val="0"/>
              </a:spcAft>
              <a:buNone/>
            </a:pPr>
            <a:fld id="{00000000-1234-1234-1234-123412341234}" type="slidenum">
              <a:rPr lang="en" smtClean="0"/>
              <a:t>21</a:t>
            </a:fld>
            <a:endParaRPr lang="en" dirty="0"/>
          </a:p>
        </p:txBody>
      </p:sp>
      <p:sp>
        <p:nvSpPr>
          <p:cNvPr id="7" name="TextBox 6">
            <a:extLst>
              <a:ext uri="{FF2B5EF4-FFF2-40B4-BE49-F238E27FC236}">
                <a16:creationId xmlns:a16="http://schemas.microsoft.com/office/drawing/2014/main" id="{C232F8E8-DBD9-4BAE-B3AF-D863984FD88D}"/>
              </a:ext>
            </a:extLst>
          </p:cNvPr>
          <p:cNvSpPr txBox="1"/>
          <p:nvPr/>
        </p:nvSpPr>
        <p:spPr>
          <a:xfrm>
            <a:off x="6938540" y="798321"/>
            <a:ext cx="1604097" cy="1384995"/>
          </a:xfrm>
          <a:prstGeom prst="rect">
            <a:avLst/>
          </a:prstGeom>
          <a:noFill/>
          <a:ln>
            <a:solidFill>
              <a:srgbClr val="002060"/>
            </a:solidFill>
          </a:ln>
        </p:spPr>
        <p:txBody>
          <a:bodyPr wrap="square" rtlCol="0">
            <a:spAutoFit/>
          </a:bodyPr>
          <a:lstStyle/>
          <a:p>
            <a:r>
              <a:rPr lang="en-US" sz="1200" b="1" dirty="0">
                <a:solidFill>
                  <a:schemeClr val="accent2">
                    <a:lumMod val="50000"/>
                  </a:schemeClr>
                </a:solidFill>
                <a:latin typeface="Segoe UI" panose="020B0502040204020203" pitchFamily="34" charset="0"/>
                <a:cs typeface="Segoe UI" panose="020B0502040204020203" pitchFamily="34" charset="0"/>
              </a:rPr>
              <a:t>Report viewed</a:t>
            </a:r>
          </a:p>
          <a:p>
            <a:pPr marL="285750" indent="-115888">
              <a:buFont typeface="Arial" panose="020B0604020202020204" pitchFamily="34" charset="0"/>
              <a:buChar char="•"/>
            </a:pPr>
            <a:r>
              <a:rPr lang="en-US" sz="1200" dirty="0">
                <a:latin typeface="Segoe UI" panose="020B0502040204020203" pitchFamily="34" charset="0"/>
                <a:cs typeface="Segoe UI" panose="020B0502040204020203" pitchFamily="34" charset="0"/>
              </a:rPr>
              <a:t>District-level Item Response report</a:t>
            </a:r>
          </a:p>
          <a:p>
            <a:pPr marL="285750" indent="-115888">
              <a:buFont typeface="Arial" panose="020B0604020202020204" pitchFamily="34" charset="0"/>
              <a:buChar char="•"/>
            </a:pPr>
            <a:r>
              <a:rPr lang="en-US" sz="1200" dirty="0">
                <a:latin typeface="Segoe UI" panose="020B0502040204020203" pitchFamily="34" charset="0"/>
                <a:cs typeface="Segoe UI" panose="020B0502040204020203" pitchFamily="34" charset="0"/>
              </a:rPr>
              <a:t>Scores broken out by gender</a:t>
            </a:r>
          </a:p>
          <a:p>
            <a:pPr marL="285750" indent="-115888">
              <a:buFont typeface="Arial" panose="020B0604020202020204" pitchFamily="34" charset="0"/>
              <a:buChar char="•"/>
            </a:pPr>
            <a:r>
              <a:rPr lang="en-US" sz="1200" dirty="0">
                <a:latin typeface="Segoe UI" panose="020B0502040204020203" pitchFamily="34" charset="0"/>
                <a:cs typeface="Segoe UI" panose="020B0502040204020203" pitchFamily="34" charset="0"/>
              </a:rPr>
              <a:t>Grade 4 only</a:t>
            </a:r>
          </a:p>
        </p:txBody>
      </p:sp>
      <p:sp>
        <p:nvSpPr>
          <p:cNvPr id="33" name="Right Brace 32" descr="Right brace points to the location of the student counts for each of the four item response options (Always true, mostly true, mostly untrue, and never true).">
            <a:extLst>
              <a:ext uri="{FF2B5EF4-FFF2-40B4-BE49-F238E27FC236}">
                <a16:creationId xmlns:a16="http://schemas.microsoft.com/office/drawing/2014/main" id="{F4FCB6B5-84C0-4AF1-8532-A4F5EE7F2FA9}"/>
              </a:ext>
            </a:extLst>
          </p:cNvPr>
          <p:cNvSpPr/>
          <p:nvPr/>
        </p:nvSpPr>
        <p:spPr>
          <a:xfrm rot="16200000">
            <a:off x="4586093" y="1504789"/>
            <a:ext cx="555393" cy="118825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descr="Right brace points to the location of the student percent responses for each of the four item response options (Always true, mostly true, mostly untrue, and never true).">
            <a:extLst>
              <a:ext uri="{FF2B5EF4-FFF2-40B4-BE49-F238E27FC236}">
                <a16:creationId xmlns:a16="http://schemas.microsoft.com/office/drawing/2014/main" id="{240D7E23-E429-4279-836C-7674BF0641D6}"/>
              </a:ext>
            </a:extLst>
          </p:cNvPr>
          <p:cNvSpPr/>
          <p:nvPr/>
        </p:nvSpPr>
        <p:spPr>
          <a:xfrm rot="16200000">
            <a:off x="5759600" y="1504789"/>
            <a:ext cx="555393" cy="118825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2118EDD8-DB4A-4160-AABB-5708B08DC917}"/>
              </a:ext>
            </a:extLst>
          </p:cNvPr>
          <p:cNvSpPr txBox="1"/>
          <p:nvPr/>
        </p:nvSpPr>
        <p:spPr>
          <a:xfrm>
            <a:off x="4254494" y="1603558"/>
            <a:ext cx="1144865"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Student count</a:t>
            </a:r>
          </a:p>
        </p:txBody>
      </p:sp>
      <p:sp>
        <p:nvSpPr>
          <p:cNvPr id="36" name="TextBox 35">
            <a:extLst>
              <a:ext uri="{FF2B5EF4-FFF2-40B4-BE49-F238E27FC236}">
                <a16:creationId xmlns:a16="http://schemas.microsoft.com/office/drawing/2014/main" id="{6F88BB6C-EECE-461E-944C-7DA3B47A18A3}"/>
              </a:ext>
            </a:extLst>
          </p:cNvPr>
          <p:cNvSpPr txBox="1"/>
          <p:nvPr/>
        </p:nvSpPr>
        <p:spPr>
          <a:xfrm>
            <a:off x="5384191" y="1612186"/>
            <a:ext cx="1346844"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Percent response</a:t>
            </a:r>
          </a:p>
        </p:txBody>
      </p:sp>
      <p:cxnSp>
        <p:nvCxnSpPr>
          <p:cNvPr id="41" name="Straight Arrow Connector 40">
            <a:extLst>
              <a:ext uri="{FF2B5EF4-FFF2-40B4-BE49-F238E27FC236}">
                <a16:creationId xmlns:a16="http://schemas.microsoft.com/office/drawing/2014/main" id="{8519EFFB-9586-4407-BDCF-FA9BDD001723}"/>
              </a:ext>
              <a:ext uri="{C183D7F6-B498-43B3-948B-1728B52AA6E4}">
                <adec:decorative xmlns:adec="http://schemas.microsoft.com/office/drawing/2017/decorative" val="1"/>
              </a:ext>
            </a:extLst>
          </p:cNvPr>
          <p:cNvCxnSpPr>
            <a:cxnSpLocks/>
            <a:stCxn id="43" idx="0"/>
          </p:cNvCxnSpPr>
          <p:nvPr/>
        </p:nvCxnSpPr>
        <p:spPr>
          <a:xfrm flipV="1">
            <a:off x="5536786" y="2316391"/>
            <a:ext cx="458433" cy="2212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AD81CA4-8D63-4312-A254-243A8203A5B1}"/>
              </a:ext>
            </a:extLst>
          </p:cNvPr>
          <p:cNvSpPr txBox="1"/>
          <p:nvPr/>
        </p:nvSpPr>
        <p:spPr>
          <a:xfrm>
            <a:off x="4978691" y="4528442"/>
            <a:ext cx="1116190" cy="523220"/>
          </a:xfrm>
          <a:prstGeom prst="rect">
            <a:avLst/>
          </a:prstGeom>
          <a:noFill/>
        </p:spPr>
        <p:txBody>
          <a:bodyPr wrap="square" rtlCol="0">
            <a:spAutoFit/>
          </a:bodyPr>
          <a:lstStyle/>
          <a:p>
            <a:r>
              <a:rPr lang="en-US" dirty="0"/>
              <a:t>4 response options</a:t>
            </a:r>
          </a:p>
        </p:txBody>
      </p:sp>
      <p:cxnSp>
        <p:nvCxnSpPr>
          <p:cNvPr id="9" name="Straight Arrow Connector 8">
            <a:extLst>
              <a:ext uri="{FF2B5EF4-FFF2-40B4-BE49-F238E27FC236}">
                <a16:creationId xmlns:a16="http://schemas.microsoft.com/office/drawing/2014/main" id="{60C89E75-29C7-4D4A-8F53-FE2B33995C88}"/>
              </a:ext>
              <a:ext uri="{C183D7F6-B498-43B3-948B-1728B52AA6E4}">
                <adec:decorative xmlns:adec="http://schemas.microsoft.com/office/drawing/2017/decorative" val="1"/>
              </a:ext>
            </a:extLst>
          </p:cNvPr>
          <p:cNvCxnSpPr>
            <a:cxnSpLocks/>
          </p:cNvCxnSpPr>
          <p:nvPr/>
        </p:nvCxnSpPr>
        <p:spPr>
          <a:xfrm flipH="1">
            <a:off x="3996816" y="1136900"/>
            <a:ext cx="3034852" cy="536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229D4D-ABBA-4EAB-8EE4-BA3AD82841F5}"/>
              </a:ext>
              <a:ext uri="{C183D7F6-B498-43B3-948B-1728B52AA6E4}">
                <adec:decorative xmlns:adec="http://schemas.microsoft.com/office/drawing/2017/decorative" val="1"/>
              </a:ext>
            </a:extLst>
          </p:cNvPr>
          <p:cNvCxnSpPr>
            <a:cxnSpLocks/>
          </p:cNvCxnSpPr>
          <p:nvPr/>
        </p:nvCxnSpPr>
        <p:spPr>
          <a:xfrm flipH="1">
            <a:off x="3980028" y="1160598"/>
            <a:ext cx="2958512" cy="90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3BC0DAB-E3FB-4B90-AE47-9B6A578F3C90}"/>
              </a:ext>
              <a:ext uri="{C183D7F6-B498-43B3-948B-1728B52AA6E4}">
                <adec:decorative xmlns:adec="http://schemas.microsoft.com/office/drawing/2017/decorative" val="1"/>
              </a:ext>
            </a:extLst>
          </p:cNvPr>
          <p:cNvCxnSpPr>
            <a:cxnSpLocks/>
          </p:cNvCxnSpPr>
          <p:nvPr/>
        </p:nvCxnSpPr>
        <p:spPr>
          <a:xfrm flipH="1">
            <a:off x="3996816" y="1160598"/>
            <a:ext cx="2946521" cy="295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descr="Arrow points to the location of the Save feature button. This allows you to save the data in Excel, as a PDF, or as a csv file.">
            <a:extLst>
              <a:ext uri="{FF2B5EF4-FFF2-40B4-BE49-F238E27FC236}">
                <a16:creationId xmlns:a16="http://schemas.microsoft.com/office/drawing/2014/main" id="{FF7B42D3-271E-4E5B-BE8A-1E4BE1AAB4C1}"/>
              </a:ext>
            </a:extLst>
          </p:cNvPr>
          <p:cNvCxnSpPr/>
          <p:nvPr/>
        </p:nvCxnSpPr>
        <p:spPr>
          <a:xfrm flipV="1">
            <a:off x="1290486" y="2035277"/>
            <a:ext cx="2536723" cy="2551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8445544-642D-4F94-846A-C9CD39F42EB1}"/>
              </a:ext>
            </a:extLst>
          </p:cNvPr>
          <p:cNvSpPr txBox="1"/>
          <p:nvPr/>
        </p:nvSpPr>
        <p:spPr>
          <a:xfrm>
            <a:off x="198970" y="4482275"/>
            <a:ext cx="3111749" cy="307777"/>
          </a:xfrm>
          <a:prstGeom prst="rect">
            <a:avLst/>
          </a:prstGeom>
          <a:noFill/>
        </p:spPr>
        <p:txBody>
          <a:bodyPr wrap="none" rtlCol="0">
            <a:spAutoFit/>
          </a:bodyPr>
          <a:lstStyle/>
          <a:p>
            <a:r>
              <a:rPr lang="en-US" dirty="0"/>
              <a:t>Save report to Excel, PDF, or csv file</a:t>
            </a:r>
          </a:p>
        </p:txBody>
      </p:sp>
      <p:sp>
        <p:nvSpPr>
          <p:cNvPr id="56" name="TextBox 55">
            <a:extLst>
              <a:ext uri="{FF2B5EF4-FFF2-40B4-BE49-F238E27FC236}">
                <a16:creationId xmlns:a16="http://schemas.microsoft.com/office/drawing/2014/main" id="{5610A3CE-228F-40A3-94CE-62A00B2AB67A}"/>
              </a:ext>
            </a:extLst>
          </p:cNvPr>
          <p:cNvSpPr txBox="1"/>
          <p:nvPr/>
        </p:nvSpPr>
        <p:spPr>
          <a:xfrm>
            <a:off x="6938540" y="2290026"/>
            <a:ext cx="2126223" cy="2446824"/>
          </a:xfrm>
          <a:prstGeom prst="rect">
            <a:avLst/>
          </a:prstGeom>
          <a:noFill/>
        </p:spPr>
        <p:txBody>
          <a:bodyPr wrap="none" rtlCol="0">
            <a:spAutoFit/>
          </a:bodyPr>
          <a:lstStyle/>
          <a:p>
            <a:pPr>
              <a:spcAft>
                <a:spcPts val="600"/>
              </a:spcAft>
            </a:pPr>
            <a:r>
              <a:rPr lang="en-US" sz="1200" b="1" dirty="0">
                <a:solidFill>
                  <a:schemeClr val="accent2">
                    <a:lumMod val="50000"/>
                  </a:schemeClr>
                </a:solidFill>
                <a:latin typeface="Segoe UI" panose="020B0502040204020203" pitchFamily="34" charset="0"/>
                <a:cs typeface="Segoe UI" panose="020B0502040204020203" pitchFamily="34" charset="0"/>
              </a:rPr>
              <a:t>Item number coding:</a:t>
            </a:r>
          </a:p>
          <a:p>
            <a:r>
              <a:rPr lang="en-US" sz="1200" b="1" dirty="0">
                <a:latin typeface="Segoe UI" panose="020B0502040204020203" pitchFamily="34" charset="0"/>
                <a:cs typeface="Segoe UI" panose="020B0502040204020203" pitchFamily="34" charset="0"/>
              </a:rPr>
              <a:t>Engagement (ENG)</a:t>
            </a:r>
          </a:p>
          <a:p>
            <a:pPr marL="285750" indent="-115888">
              <a:buFont typeface="Arial" panose="020B0604020202020204" pitchFamily="34" charset="0"/>
              <a:buChar char="•"/>
            </a:pPr>
            <a:r>
              <a:rPr lang="en-US" sz="1000" dirty="0">
                <a:latin typeface="Segoe UI" panose="020B0502040204020203" pitchFamily="34" charset="0"/>
                <a:cs typeface="Segoe UI" panose="020B0502040204020203" pitchFamily="34" charset="0"/>
              </a:rPr>
              <a:t>CLC (Cultural Competence)</a:t>
            </a:r>
          </a:p>
          <a:p>
            <a:pPr marL="285750" indent="-115888">
              <a:buFont typeface="Arial" panose="020B0604020202020204" pitchFamily="34" charset="0"/>
              <a:buChar char="•"/>
            </a:pPr>
            <a:r>
              <a:rPr lang="en-US" sz="1000" dirty="0">
                <a:latin typeface="Segoe UI" panose="020B0502040204020203" pitchFamily="34" charset="0"/>
                <a:cs typeface="Segoe UI" panose="020B0502040204020203" pitchFamily="34" charset="0"/>
              </a:rPr>
              <a:t>REL (Relationships)</a:t>
            </a:r>
          </a:p>
          <a:p>
            <a:pPr marL="285750" indent="-115888">
              <a:spcAft>
                <a:spcPts val="600"/>
              </a:spcAft>
              <a:buFont typeface="Arial" panose="020B0604020202020204" pitchFamily="34" charset="0"/>
              <a:buChar char="•"/>
            </a:pPr>
            <a:r>
              <a:rPr lang="en-US" sz="1000" dirty="0">
                <a:latin typeface="Segoe UI" panose="020B0502040204020203" pitchFamily="34" charset="0"/>
                <a:cs typeface="Segoe UI" panose="020B0502040204020203" pitchFamily="34" charset="0"/>
              </a:rPr>
              <a:t>PAR (Participation)</a:t>
            </a:r>
          </a:p>
          <a:p>
            <a:r>
              <a:rPr lang="en-US" sz="1200" b="1" dirty="0">
                <a:latin typeface="Segoe UI" panose="020B0502040204020203" pitchFamily="34" charset="0"/>
                <a:cs typeface="Segoe UI" panose="020B0502040204020203" pitchFamily="34" charset="0"/>
              </a:rPr>
              <a:t>Safety (SAF)</a:t>
            </a:r>
          </a:p>
          <a:p>
            <a:pPr marL="287338" indent="-117475">
              <a:buFont typeface="Arial" panose="020B0604020202020204" pitchFamily="34" charset="0"/>
              <a:buChar char="•"/>
            </a:pPr>
            <a:r>
              <a:rPr lang="en-US" sz="1000" dirty="0">
                <a:latin typeface="Segoe UI" panose="020B0502040204020203" pitchFamily="34" charset="0"/>
                <a:cs typeface="Segoe UI" panose="020B0502040204020203" pitchFamily="34" charset="0"/>
              </a:rPr>
              <a:t>EMO (Emotional safety)</a:t>
            </a:r>
          </a:p>
          <a:p>
            <a:pPr marL="287338" indent="-117475">
              <a:buFont typeface="Arial" panose="020B0604020202020204" pitchFamily="34" charset="0"/>
              <a:buChar char="•"/>
            </a:pPr>
            <a:r>
              <a:rPr lang="en-US" sz="1000" dirty="0">
                <a:latin typeface="Segoe UI" panose="020B0502040204020203" pitchFamily="34" charset="0"/>
                <a:cs typeface="Segoe UI" panose="020B0502040204020203" pitchFamily="34" charset="0"/>
              </a:rPr>
              <a:t>PSF (Physical safety)</a:t>
            </a:r>
          </a:p>
          <a:p>
            <a:pPr marL="287338" indent="-117475">
              <a:spcAft>
                <a:spcPts val="600"/>
              </a:spcAft>
              <a:buFont typeface="Arial" panose="020B0604020202020204" pitchFamily="34" charset="0"/>
              <a:buChar char="•"/>
            </a:pPr>
            <a:r>
              <a:rPr lang="en-US" sz="1000" dirty="0">
                <a:latin typeface="Segoe UI" panose="020B0502040204020203" pitchFamily="34" charset="0"/>
                <a:cs typeface="Segoe UI" panose="020B0502040204020203" pitchFamily="34" charset="0"/>
              </a:rPr>
              <a:t>BUL (Bullying/Cyber-bullying)</a:t>
            </a:r>
          </a:p>
          <a:p>
            <a:pPr marL="169863" indent="-169863"/>
            <a:r>
              <a:rPr lang="en-US" sz="1200" b="1" dirty="0">
                <a:latin typeface="Segoe UI" panose="020B0502040204020203" pitchFamily="34" charset="0"/>
                <a:cs typeface="Segoe UI" panose="020B0502040204020203" pitchFamily="34" charset="0"/>
              </a:rPr>
              <a:t>Environment (ENV)</a:t>
            </a:r>
          </a:p>
          <a:p>
            <a:pPr marL="287338" indent="-117475">
              <a:buFont typeface="Arial" panose="020B0604020202020204" pitchFamily="34" charset="0"/>
              <a:buChar char="•"/>
            </a:pPr>
            <a:r>
              <a:rPr lang="en-US" sz="1000" dirty="0">
                <a:latin typeface="Segoe UI" panose="020B0502040204020203" pitchFamily="34" charset="0"/>
                <a:cs typeface="Segoe UI" panose="020B0502040204020203" pitchFamily="34" charset="0"/>
              </a:rPr>
              <a:t>INS (Instructional Environ.)</a:t>
            </a:r>
          </a:p>
          <a:p>
            <a:pPr marL="287338" indent="-117475">
              <a:buFont typeface="Arial" panose="020B0604020202020204" pitchFamily="34" charset="0"/>
              <a:buChar char="•"/>
            </a:pPr>
            <a:r>
              <a:rPr lang="en-US" sz="1000" dirty="0">
                <a:latin typeface="Segoe UI" panose="020B0502040204020203" pitchFamily="34" charset="0"/>
                <a:cs typeface="Segoe UI" panose="020B0502040204020203" pitchFamily="34" charset="0"/>
              </a:rPr>
              <a:t>MEN (Mental health Environ.)</a:t>
            </a:r>
          </a:p>
          <a:p>
            <a:pPr marL="287338" indent="-117475">
              <a:buFont typeface="Arial" panose="020B0604020202020204" pitchFamily="34" charset="0"/>
              <a:buChar char="•"/>
            </a:pPr>
            <a:r>
              <a:rPr lang="en-US" sz="1000" dirty="0">
                <a:latin typeface="Segoe UI" panose="020B0502040204020203" pitchFamily="34" charset="0"/>
                <a:cs typeface="Segoe UI" panose="020B0502040204020203" pitchFamily="34" charset="0"/>
              </a:rPr>
              <a:t>DIS (Discipline Environ.)</a:t>
            </a:r>
          </a:p>
        </p:txBody>
      </p:sp>
      <p:sp>
        <p:nvSpPr>
          <p:cNvPr id="39" name="TextBox 38">
            <a:extLst>
              <a:ext uri="{FF2B5EF4-FFF2-40B4-BE49-F238E27FC236}">
                <a16:creationId xmlns:a16="http://schemas.microsoft.com/office/drawing/2014/main" id="{8C09C9A0-28A9-469D-A847-E38C5D3FE220}"/>
              </a:ext>
            </a:extLst>
          </p:cNvPr>
          <p:cNvSpPr txBox="1"/>
          <p:nvPr/>
        </p:nvSpPr>
        <p:spPr>
          <a:xfrm>
            <a:off x="786213" y="1647011"/>
            <a:ext cx="426720" cy="169277"/>
          </a:xfrm>
          <a:prstGeom prst="rect">
            <a:avLst/>
          </a:prstGeom>
          <a:solidFill>
            <a:schemeClr val="bg1"/>
          </a:solidFill>
        </p:spPr>
        <p:txBody>
          <a:bodyPr wrap="none" rtlCol="0">
            <a:spAutoFit/>
          </a:bodyPr>
          <a:lstStyle/>
          <a:p>
            <a:r>
              <a:rPr lang="en-US" sz="500" dirty="0">
                <a:latin typeface="Segoe UI" panose="020B0502040204020203" pitchFamily="34" charset="0"/>
                <a:cs typeface="Segoe UI" panose="020B0502040204020203" pitchFamily="34" charset="0"/>
              </a:rPr>
              <a:t>School 3</a:t>
            </a:r>
          </a:p>
        </p:txBody>
      </p:sp>
    </p:spTree>
    <p:extLst>
      <p:ext uri="{BB962C8B-B14F-4D97-AF65-F5344CB8AC3E}">
        <p14:creationId xmlns:p14="http://schemas.microsoft.com/office/powerpoint/2010/main" val="43882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A80C-3884-4CB2-B268-233B7FA9EF1E}"/>
              </a:ext>
            </a:extLst>
          </p:cNvPr>
          <p:cNvSpPr>
            <a:spLocks noGrp="1"/>
          </p:cNvSpPr>
          <p:nvPr>
            <p:ph type="title"/>
          </p:nvPr>
        </p:nvSpPr>
        <p:spPr>
          <a:xfrm>
            <a:off x="324465" y="216694"/>
            <a:ext cx="8819535" cy="509929"/>
          </a:xfrm>
        </p:spPr>
        <p:txBody>
          <a:bodyPr/>
          <a:lstStyle/>
          <a:p>
            <a:r>
              <a:rPr lang="en-US" sz="1600" dirty="0">
                <a:latin typeface="Georgia" panose="02040502050405020303" pitchFamily="18" charset="0"/>
                <a:cs typeface="Segoe UI" panose="020B0502040204020203" pitchFamily="34" charset="0"/>
              </a:rPr>
              <a:t>In Excel, copy and paste comparison group (males) so it is in contiguous rows to reference group (females); sum “mostly true” and “always true” then calculate difference between groups</a:t>
            </a:r>
          </a:p>
        </p:txBody>
      </p:sp>
      <p:sp>
        <p:nvSpPr>
          <p:cNvPr id="4" name="Slide Number Placeholder 3">
            <a:extLst>
              <a:ext uri="{FF2B5EF4-FFF2-40B4-BE49-F238E27FC236}">
                <a16:creationId xmlns:a16="http://schemas.microsoft.com/office/drawing/2014/main" id="{C202800A-38CC-4C1D-9C85-915AFF1C83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58" name="Group 57" descr="This screenshot shows the school climate item response data that was saved as an Excel file. The Excel file contains the item number, item description, student counts, and percent responding in each response category (broken out by gender). It also shows a column for females and males that sums the percent of students responding Always true and mostly true. The last column shows the difference between females and males.">
            <a:extLst>
              <a:ext uri="{FF2B5EF4-FFF2-40B4-BE49-F238E27FC236}">
                <a16:creationId xmlns:a16="http://schemas.microsoft.com/office/drawing/2014/main" id="{FC7BBF60-EC84-4F7E-8B53-7CA29DC28C9A}"/>
              </a:ext>
            </a:extLst>
          </p:cNvPr>
          <p:cNvGrpSpPr/>
          <p:nvPr/>
        </p:nvGrpSpPr>
        <p:grpSpPr>
          <a:xfrm>
            <a:off x="199103" y="969762"/>
            <a:ext cx="7536426" cy="3336767"/>
            <a:chOff x="324465" y="1021381"/>
            <a:chExt cx="8001000" cy="3451123"/>
          </a:xfrm>
        </p:grpSpPr>
        <p:pic>
          <p:nvPicPr>
            <p:cNvPr id="48" name="Picture 47">
              <a:extLst>
                <a:ext uri="{FF2B5EF4-FFF2-40B4-BE49-F238E27FC236}">
                  <a16:creationId xmlns:a16="http://schemas.microsoft.com/office/drawing/2014/main" id="{D5AC935E-F2AE-4CAE-B877-CE6BC0749611}"/>
                </a:ext>
              </a:extLst>
            </p:cNvPr>
            <p:cNvPicPr>
              <a:picLocks noChangeAspect="1"/>
            </p:cNvPicPr>
            <p:nvPr/>
          </p:nvPicPr>
          <p:blipFill rotWithShape="1">
            <a:blip r:embed="rId2"/>
            <a:srcRect l="4032" t="213" r="8469" b="32690"/>
            <a:stretch/>
          </p:blipFill>
          <p:spPr>
            <a:xfrm>
              <a:off x="324465" y="1021381"/>
              <a:ext cx="8001000" cy="3451123"/>
            </a:xfrm>
            <a:prstGeom prst="rect">
              <a:avLst/>
            </a:prstGeom>
          </p:spPr>
        </p:pic>
        <p:sp>
          <p:nvSpPr>
            <p:cNvPr id="49" name="Right Brace 48">
              <a:extLst>
                <a:ext uri="{FF2B5EF4-FFF2-40B4-BE49-F238E27FC236}">
                  <a16:creationId xmlns:a16="http://schemas.microsoft.com/office/drawing/2014/main" id="{146B7565-9DF9-457A-8A92-3FE34045A214}"/>
                </a:ext>
              </a:extLst>
            </p:cNvPr>
            <p:cNvSpPr/>
            <p:nvPr/>
          </p:nvSpPr>
          <p:spPr>
            <a:xfrm rot="16200000">
              <a:off x="2760318" y="2183997"/>
              <a:ext cx="400865" cy="84888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BE1FB613-297C-42A4-A199-60EA4AD95835}"/>
                </a:ext>
              </a:extLst>
            </p:cNvPr>
            <p:cNvSpPr txBox="1"/>
            <p:nvPr/>
          </p:nvSpPr>
          <p:spPr>
            <a:xfrm>
              <a:off x="2359135" y="2210070"/>
              <a:ext cx="1069524" cy="261610"/>
            </a:xfrm>
            <a:prstGeom prst="rect">
              <a:avLst/>
            </a:prstGeom>
            <a:noFill/>
          </p:spPr>
          <p:txBody>
            <a:bodyPr wrap="none" rtlCol="0">
              <a:spAutoFit/>
            </a:bodyPr>
            <a:lstStyle/>
            <a:p>
              <a:r>
                <a:rPr lang="en-US" sz="1000" dirty="0">
                  <a:latin typeface="Segoe UI" panose="020B0502040204020203" pitchFamily="34" charset="0"/>
                  <a:cs typeface="Segoe UI" panose="020B0502040204020203" pitchFamily="34" charset="0"/>
                </a:rPr>
                <a:t>Student count</a:t>
              </a:r>
            </a:p>
          </p:txBody>
        </p:sp>
        <p:sp>
          <p:nvSpPr>
            <p:cNvPr id="53" name="Right Brace 52">
              <a:extLst>
                <a:ext uri="{FF2B5EF4-FFF2-40B4-BE49-F238E27FC236}">
                  <a16:creationId xmlns:a16="http://schemas.microsoft.com/office/drawing/2014/main" id="{864F345B-B91B-40BA-8F07-6B6E1F9871BC}"/>
                </a:ext>
              </a:extLst>
            </p:cNvPr>
            <p:cNvSpPr/>
            <p:nvPr/>
          </p:nvSpPr>
          <p:spPr>
            <a:xfrm rot="16200000">
              <a:off x="5692208" y="2183996"/>
              <a:ext cx="400865" cy="84888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ight Brace 53">
              <a:extLst>
                <a:ext uri="{FF2B5EF4-FFF2-40B4-BE49-F238E27FC236}">
                  <a16:creationId xmlns:a16="http://schemas.microsoft.com/office/drawing/2014/main" id="{A83CB8C5-E01A-45CB-8DCA-285824262D2E}"/>
                </a:ext>
              </a:extLst>
            </p:cNvPr>
            <p:cNvSpPr/>
            <p:nvPr/>
          </p:nvSpPr>
          <p:spPr>
            <a:xfrm rot="16200000">
              <a:off x="3714151" y="2091122"/>
              <a:ext cx="386668" cy="1044581"/>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ight Brace 54">
              <a:extLst>
                <a:ext uri="{FF2B5EF4-FFF2-40B4-BE49-F238E27FC236}">
                  <a16:creationId xmlns:a16="http://schemas.microsoft.com/office/drawing/2014/main" id="{E35D1E75-0A2A-4627-BA1C-39710418A7E1}"/>
                </a:ext>
              </a:extLst>
            </p:cNvPr>
            <p:cNvSpPr/>
            <p:nvPr/>
          </p:nvSpPr>
          <p:spPr>
            <a:xfrm rot="16200000">
              <a:off x="6607874" y="2096524"/>
              <a:ext cx="418865" cy="102994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1BAE0F48-2CE7-4C78-822B-5900483D43FC}"/>
                </a:ext>
              </a:extLst>
            </p:cNvPr>
            <p:cNvSpPr txBox="1"/>
            <p:nvPr/>
          </p:nvSpPr>
          <p:spPr>
            <a:xfrm>
              <a:off x="5298777" y="2210070"/>
              <a:ext cx="1069524" cy="261610"/>
            </a:xfrm>
            <a:prstGeom prst="rect">
              <a:avLst/>
            </a:prstGeom>
            <a:noFill/>
          </p:spPr>
          <p:txBody>
            <a:bodyPr wrap="none" rtlCol="0">
              <a:spAutoFit/>
            </a:bodyPr>
            <a:lstStyle/>
            <a:p>
              <a:r>
                <a:rPr lang="en-US" sz="1000" dirty="0">
                  <a:latin typeface="Segoe UI" panose="020B0502040204020203" pitchFamily="34" charset="0"/>
                  <a:cs typeface="Segoe UI" panose="020B0502040204020203" pitchFamily="34" charset="0"/>
                </a:rPr>
                <a:t>Student count</a:t>
              </a:r>
            </a:p>
          </p:txBody>
        </p:sp>
        <p:sp>
          <p:nvSpPr>
            <p:cNvPr id="57" name="TextBox 56">
              <a:extLst>
                <a:ext uri="{FF2B5EF4-FFF2-40B4-BE49-F238E27FC236}">
                  <a16:creationId xmlns:a16="http://schemas.microsoft.com/office/drawing/2014/main" id="{AE802123-39E7-4EF7-A413-56AAB3DF1CC1}"/>
                </a:ext>
              </a:extLst>
            </p:cNvPr>
            <p:cNvSpPr txBox="1"/>
            <p:nvPr/>
          </p:nvSpPr>
          <p:spPr>
            <a:xfrm>
              <a:off x="6222755" y="2196601"/>
              <a:ext cx="1255472" cy="261610"/>
            </a:xfrm>
            <a:prstGeom prst="rect">
              <a:avLst/>
            </a:prstGeom>
            <a:noFill/>
          </p:spPr>
          <p:txBody>
            <a:bodyPr wrap="none" rtlCol="0">
              <a:spAutoFit/>
            </a:bodyPr>
            <a:lstStyle/>
            <a:p>
              <a:r>
                <a:rPr lang="en-US" sz="1000" dirty="0">
                  <a:latin typeface="Segoe UI" panose="020B0502040204020203" pitchFamily="34" charset="0"/>
                  <a:cs typeface="Segoe UI" panose="020B0502040204020203" pitchFamily="34" charset="0"/>
                </a:rPr>
                <a:t>Percent response</a:t>
              </a:r>
            </a:p>
          </p:txBody>
        </p:sp>
        <p:sp>
          <p:nvSpPr>
            <p:cNvPr id="52" name="TextBox 51">
              <a:extLst>
                <a:ext uri="{FF2B5EF4-FFF2-40B4-BE49-F238E27FC236}">
                  <a16:creationId xmlns:a16="http://schemas.microsoft.com/office/drawing/2014/main" id="{AB32BB0F-FADF-4BD2-9FD7-B33E6124A933}"/>
                </a:ext>
              </a:extLst>
            </p:cNvPr>
            <p:cNvSpPr txBox="1"/>
            <p:nvPr/>
          </p:nvSpPr>
          <p:spPr>
            <a:xfrm>
              <a:off x="3353101" y="2196601"/>
              <a:ext cx="1255472" cy="261610"/>
            </a:xfrm>
            <a:prstGeom prst="rect">
              <a:avLst/>
            </a:prstGeom>
            <a:noFill/>
          </p:spPr>
          <p:txBody>
            <a:bodyPr wrap="none" rtlCol="0">
              <a:spAutoFit/>
            </a:bodyPr>
            <a:lstStyle/>
            <a:p>
              <a:r>
                <a:rPr lang="en-US" sz="1000" dirty="0">
                  <a:latin typeface="Segoe UI" panose="020B0502040204020203" pitchFamily="34" charset="0"/>
                  <a:cs typeface="Segoe UI" panose="020B0502040204020203" pitchFamily="34" charset="0"/>
                </a:rPr>
                <a:t>Percent response</a:t>
              </a:r>
            </a:p>
          </p:txBody>
        </p:sp>
      </p:grpSp>
      <p:sp>
        <p:nvSpPr>
          <p:cNvPr id="59" name="TextBox 58">
            <a:extLst>
              <a:ext uri="{FF2B5EF4-FFF2-40B4-BE49-F238E27FC236}">
                <a16:creationId xmlns:a16="http://schemas.microsoft.com/office/drawing/2014/main" id="{3818ADAB-626B-48B7-960B-F77EA16D73BE}"/>
              </a:ext>
            </a:extLst>
          </p:cNvPr>
          <p:cNvSpPr txBox="1"/>
          <p:nvPr/>
        </p:nvSpPr>
        <p:spPr>
          <a:xfrm>
            <a:off x="7760046" y="1618190"/>
            <a:ext cx="1305231" cy="646331"/>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Sum of Always true (AT) or mostly true (MT)</a:t>
            </a:r>
          </a:p>
        </p:txBody>
      </p:sp>
      <p:cxnSp>
        <p:nvCxnSpPr>
          <p:cNvPr id="61" name="Straight Arrow Connector 60">
            <a:extLst>
              <a:ext uri="{FF2B5EF4-FFF2-40B4-BE49-F238E27FC236}">
                <a16:creationId xmlns:a16="http://schemas.microsoft.com/office/drawing/2014/main" id="{B78C6F0A-DF4B-48CD-8763-FE0ACA3DA56C}"/>
              </a:ext>
              <a:ext uri="{C183D7F6-B498-43B3-948B-1728B52AA6E4}">
                <adec:decorative xmlns:adec="http://schemas.microsoft.com/office/drawing/2017/decorative" val="1"/>
              </a:ext>
            </a:extLst>
          </p:cNvPr>
          <p:cNvCxnSpPr>
            <a:cxnSpLocks/>
          </p:cNvCxnSpPr>
          <p:nvPr/>
        </p:nvCxnSpPr>
        <p:spPr>
          <a:xfrm flipH="1">
            <a:off x="7028369" y="2013155"/>
            <a:ext cx="795314" cy="55859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466DF9C-A3EE-4F29-BEAB-8D093B08172A}"/>
              </a:ext>
              <a:ext uri="{C183D7F6-B498-43B3-948B-1728B52AA6E4}">
                <adec:decorative xmlns:adec="http://schemas.microsoft.com/office/drawing/2017/decorative" val="1"/>
              </a:ext>
            </a:extLst>
          </p:cNvPr>
          <p:cNvCxnSpPr>
            <a:cxnSpLocks/>
          </p:cNvCxnSpPr>
          <p:nvPr/>
        </p:nvCxnSpPr>
        <p:spPr>
          <a:xfrm flipH="1">
            <a:off x="7379347" y="2012381"/>
            <a:ext cx="441405" cy="55936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82CB518-2412-4C05-A599-502DF1E1C4D6}"/>
              </a:ext>
            </a:extLst>
          </p:cNvPr>
          <p:cNvSpPr txBox="1"/>
          <p:nvPr/>
        </p:nvSpPr>
        <p:spPr>
          <a:xfrm>
            <a:off x="7826412" y="2638145"/>
            <a:ext cx="1238865" cy="1015663"/>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Difference between females’ and males’ percent sums (AT+MT)</a:t>
            </a:r>
          </a:p>
        </p:txBody>
      </p:sp>
      <p:cxnSp>
        <p:nvCxnSpPr>
          <p:cNvPr id="66" name="Straight Arrow Connector 65" descr="Arrow points to cell which is color coded yellow; color coding of the cells indicates that the difference between females and males was equal to 7 percentage points or greater for the corresponding item.">
            <a:extLst>
              <a:ext uri="{FF2B5EF4-FFF2-40B4-BE49-F238E27FC236}">
                <a16:creationId xmlns:a16="http://schemas.microsoft.com/office/drawing/2014/main" id="{98296CF6-7727-4E88-A55D-95A4F2ABC9EA}"/>
              </a:ext>
            </a:extLst>
          </p:cNvPr>
          <p:cNvCxnSpPr>
            <a:cxnSpLocks/>
          </p:cNvCxnSpPr>
          <p:nvPr/>
        </p:nvCxnSpPr>
        <p:spPr>
          <a:xfrm flipH="1">
            <a:off x="7625146" y="3188274"/>
            <a:ext cx="310568" cy="42609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88604F2-AF5C-4EED-B86F-E25117DA05A0}"/>
              </a:ext>
            </a:extLst>
          </p:cNvPr>
          <p:cNvSpPr txBox="1"/>
          <p:nvPr/>
        </p:nvSpPr>
        <p:spPr>
          <a:xfrm>
            <a:off x="1263743" y="4446856"/>
            <a:ext cx="5928226" cy="307777"/>
          </a:xfrm>
          <a:prstGeom prst="rect">
            <a:avLst/>
          </a:prstGeom>
          <a:noFill/>
        </p:spPr>
        <p:txBody>
          <a:bodyPr wrap="none" rtlCol="0">
            <a:spAutoFit/>
          </a:bodyPr>
          <a:lstStyle/>
          <a:p>
            <a:r>
              <a:rPr lang="en-US" dirty="0">
                <a:highlight>
                  <a:srgbClr val="FFFF00"/>
                </a:highlight>
              </a:rPr>
              <a:t>ENG</a:t>
            </a:r>
            <a:r>
              <a:rPr lang="en-US" dirty="0">
                <a:solidFill>
                  <a:schemeClr val="accent2">
                    <a:lumMod val="50000"/>
                  </a:schemeClr>
                </a:solidFill>
              </a:rPr>
              <a:t>PAR</a:t>
            </a:r>
            <a:r>
              <a:rPr lang="en-US" dirty="0"/>
              <a:t>6: </a:t>
            </a:r>
            <a:r>
              <a:rPr lang="en-US" dirty="0">
                <a:highlight>
                  <a:srgbClr val="FFFF00"/>
                </a:highlight>
              </a:rPr>
              <a:t>Engagement Dimension</a:t>
            </a:r>
            <a:r>
              <a:rPr lang="en-US" dirty="0"/>
              <a:t>, </a:t>
            </a:r>
            <a:r>
              <a:rPr lang="en-US" dirty="0">
                <a:solidFill>
                  <a:schemeClr val="accent2">
                    <a:lumMod val="50000"/>
                  </a:schemeClr>
                </a:solidFill>
              </a:rPr>
              <a:t>Participation Topic</a:t>
            </a:r>
            <a:r>
              <a:rPr lang="en-US" dirty="0"/>
              <a:t>, Item number 6 </a:t>
            </a:r>
          </a:p>
        </p:txBody>
      </p:sp>
      <p:cxnSp>
        <p:nvCxnSpPr>
          <p:cNvPr id="72" name="Straight Arrow Connector 71" descr="Arrow highlights item number column in spreadsheet. For example, &quot;ENGPAR6&quot; corresponds to Engagement Dimension, Participation Topic, Item number 6 &#10;">
            <a:extLst>
              <a:ext uri="{FF2B5EF4-FFF2-40B4-BE49-F238E27FC236}">
                <a16:creationId xmlns:a16="http://schemas.microsoft.com/office/drawing/2014/main" id="{B4A37110-490E-48F5-A390-598A7A23A5E4}"/>
              </a:ext>
            </a:extLst>
          </p:cNvPr>
          <p:cNvCxnSpPr/>
          <p:nvPr/>
        </p:nvCxnSpPr>
        <p:spPr>
          <a:xfrm flipH="1" flipV="1">
            <a:off x="1120877" y="4007801"/>
            <a:ext cx="206478" cy="4644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B5A33D5-EDFB-45C4-B1B4-60A8E31246F8}"/>
              </a:ext>
            </a:extLst>
          </p:cNvPr>
          <p:cNvSpPr txBox="1"/>
          <p:nvPr/>
        </p:nvSpPr>
        <p:spPr>
          <a:xfrm>
            <a:off x="2404745" y="1858492"/>
            <a:ext cx="1178528" cy="307777"/>
          </a:xfrm>
          <a:prstGeom prst="rect">
            <a:avLst/>
          </a:prstGeom>
          <a:noFill/>
        </p:spPr>
        <p:txBody>
          <a:bodyPr wrap="none" rtlCol="0">
            <a:spAutoFit/>
          </a:bodyPr>
          <a:lstStyle/>
          <a:p>
            <a:r>
              <a:rPr lang="en-US" dirty="0"/>
              <a:t>Female data</a:t>
            </a:r>
          </a:p>
        </p:txBody>
      </p:sp>
      <p:sp>
        <p:nvSpPr>
          <p:cNvPr id="74" name="TextBox 73">
            <a:extLst>
              <a:ext uri="{FF2B5EF4-FFF2-40B4-BE49-F238E27FC236}">
                <a16:creationId xmlns:a16="http://schemas.microsoft.com/office/drawing/2014/main" id="{CAA0C71A-A4D4-44C9-AFFF-522FDBB8A886}"/>
              </a:ext>
            </a:extLst>
          </p:cNvPr>
          <p:cNvSpPr txBox="1"/>
          <p:nvPr/>
        </p:nvSpPr>
        <p:spPr>
          <a:xfrm>
            <a:off x="5344803" y="1858492"/>
            <a:ext cx="970137" cy="307777"/>
          </a:xfrm>
          <a:prstGeom prst="rect">
            <a:avLst/>
          </a:prstGeom>
          <a:noFill/>
        </p:spPr>
        <p:txBody>
          <a:bodyPr wrap="none" rtlCol="0">
            <a:spAutoFit/>
          </a:bodyPr>
          <a:lstStyle/>
          <a:p>
            <a:r>
              <a:rPr lang="en-US" dirty="0"/>
              <a:t>Male data</a:t>
            </a:r>
          </a:p>
        </p:txBody>
      </p:sp>
      <p:cxnSp>
        <p:nvCxnSpPr>
          <p:cNvPr id="68" name="Straight Arrow Connector 67" descr="Arrow points to the formula bar that shows how to calculate the difference between females and males.">
            <a:extLst>
              <a:ext uri="{FF2B5EF4-FFF2-40B4-BE49-F238E27FC236}">
                <a16:creationId xmlns:a16="http://schemas.microsoft.com/office/drawing/2014/main" id="{C2FEB2C9-8C02-49CF-9139-6B5040D8AB18}"/>
              </a:ext>
            </a:extLst>
          </p:cNvPr>
          <p:cNvCxnSpPr>
            <a:cxnSpLocks/>
          </p:cNvCxnSpPr>
          <p:nvPr/>
        </p:nvCxnSpPr>
        <p:spPr>
          <a:xfrm flipH="1" flipV="1">
            <a:off x="1718187" y="1963221"/>
            <a:ext cx="6217527" cy="122505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58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37A2-CC24-4D50-A11D-2219D132FD3E}"/>
              </a:ext>
            </a:extLst>
          </p:cNvPr>
          <p:cNvSpPr>
            <a:spLocks noGrp="1"/>
          </p:cNvSpPr>
          <p:nvPr>
            <p:ph type="title"/>
          </p:nvPr>
        </p:nvSpPr>
        <p:spPr/>
        <p:txBody>
          <a:bodyPr/>
          <a:lstStyle/>
          <a:p>
            <a:r>
              <a:rPr lang="en-US" dirty="0"/>
              <a:t>What views (items) explain the difference between females and males in grade 4?</a:t>
            </a:r>
          </a:p>
        </p:txBody>
      </p:sp>
      <p:sp>
        <p:nvSpPr>
          <p:cNvPr id="4" name="Slide Number Placeholder 3">
            <a:extLst>
              <a:ext uri="{FF2B5EF4-FFF2-40B4-BE49-F238E27FC236}">
                <a16:creationId xmlns:a16="http://schemas.microsoft.com/office/drawing/2014/main" id="{3A45D57B-85FA-4909-B446-6E218AA44E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aphicFrame>
        <p:nvGraphicFramePr>
          <p:cNvPr id="5" name="Content Placeholder 3" descr="The table shows the items that differentiate female views from male views; items are included if they differ by 7 percentage points or more (using the sum of Always true and mostly true for the difference).">
            <a:extLst>
              <a:ext uri="{FF2B5EF4-FFF2-40B4-BE49-F238E27FC236}">
                <a16:creationId xmlns:a16="http://schemas.microsoft.com/office/drawing/2014/main" id="{3B54AFDF-ED71-4C47-B119-811BC688BC13}"/>
              </a:ext>
            </a:extLst>
          </p:cNvPr>
          <p:cNvGraphicFramePr>
            <a:graphicFrameLocks/>
          </p:cNvGraphicFramePr>
          <p:nvPr>
            <p:extLst>
              <p:ext uri="{D42A27DB-BD31-4B8C-83A1-F6EECF244321}">
                <p14:modId xmlns:p14="http://schemas.microsoft.com/office/powerpoint/2010/main" val="2499875314"/>
              </p:ext>
            </p:extLst>
          </p:nvPr>
        </p:nvGraphicFramePr>
        <p:xfrm>
          <a:off x="291214" y="807835"/>
          <a:ext cx="8797413" cy="4171046"/>
        </p:xfrm>
        <a:graphic>
          <a:graphicData uri="http://schemas.openxmlformats.org/drawingml/2006/table">
            <a:tbl>
              <a:tblPr firstRow="1" bandRow="1">
                <a:tableStyleId>{5C22544A-7EE6-4342-B048-85BDC9FD1C3A}</a:tableStyleId>
              </a:tblPr>
              <a:tblGrid>
                <a:gridCol w="921774">
                  <a:extLst>
                    <a:ext uri="{9D8B030D-6E8A-4147-A177-3AD203B41FA5}">
                      <a16:colId xmlns:a16="http://schemas.microsoft.com/office/drawing/2014/main" val="3861573241"/>
                    </a:ext>
                  </a:extLst>
                </a:gridCol>
                <a:gridCol w="5733502">
                  <a:extLst>
                    <a:ext uri="{9D8B030D-6E8A-4147-A177-3AD203B41FA5}">
                      <a16:colId xmlns:a16="http://schemas.microsoft.com/office/drawing/2014/main" val="604879113"/>
                    </a:ext>
                  </a:extLst>
                </a:gridCol>
                <a:gridCol w="774291">
                  <a:extLst>
                    <a:ext uri="{9D8B030D-6E8A-4147-A177-3AD203B41FA5}">
                      <a16:colId xmlns:a16="http://schemas.microsoft.com/office/drawing/2014/main" val="1317512472"/>
                    </a:ext>
                  </a:extLst>
                </a:gridCol>
                <a:gridCol w="825909">
                  <a:extLst>
                    <a:ext uri="{9D8B030D-6E8A-4147-A177-3AD203B41FA5}">
                      <a16:colId xmlns:a16="http://schemas.microsoft.com/office/drawing/2014/main" val="2516213733"/>
                    </a:ext>
                  </a:extLst>
                </a:gridCol>
                <a:gridCol w="541937">
                  <a:extLst>
                    <a:ext uri="{9D8B030D-6E8A-4147-A177-3AD203B41FA5}">
                      <a16:colId xmlns:a16="http://schemas.microsoft.com/office/drawing/2014/main" val="3473177913"/>
                    </a:ext>
                  </a:extLst>
                </a:gridCol>
              </a:tblGrid>
              <a:tr h="267550">
                <a:tc>
                  <a:txBody>
                    <a:bodyPr/>
                    <a:lstStyle/>
                    <a:p>
                      <a:pPr algn="l"/>
                      <a:r>
                        <a:rPr lang="en-US" sz="1400" dirty="0">
                          <a:solidFill>
                            <a:schemeClr val="bg2">
                              <a:lumMod val="75000"/>
                            </a:schemeClr>
                          </a:solidFill>
                          <a:latin typeface="Segoe UI" panose="020B0502040204020203" pitchFamily="34" charset="0"/>
                          <a:cs typeface="Segoe UI" panose="020B0502040204020203" pitchFamily="34" charset="0"/>
                        </a:rPr>
                        <a:t>Topic/</a:t>
                      </a:r>
                    </a:p>
                    <a:p>
                      <a:pPr algn="l"/>
                      <a:r>
                        <a:rPr lang="en-US" sz="1400" dirty="0">
                          <a:solidFill>
                            <a:schemeClr val="bg2">
                              <a:lumMod val="75000"/>
                            </a:schemeClr>
                          </a:solidFill>
                          <a:latin typeface="Segoe UI" panose="020B0502040204020203" pitchFamily="34" charset="0"/>
                          <a:cs typeface="Segoe UI" panose="020B0502040204020203" pitchFamily="34" charset="0"/>
                        </a:rPr>
                        <a:t>Grade</a:t>
                      </a:r>
                    </a:p>
                  </a:txBody>
                  <a:tcPr marL="68580" marR="68580" marT="34290" marB="3429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chemeClr val="bg2">
                              <a:lumMod val="75000"/>
                            </a:schemeClr>
                          </a:solidFill>
                          <a:latin typeface="Segoe UI" panose="020B0502040204020203" pitchFamily="34" charset="0"/>
                          <a:cs typeface="Segoe UI" panose="020B0502040204020203" pitchFamily="34" charset="0"/>
                        </a:rPr>
                        <a:t>Percent always true and mostly true (always true). Think of the last 30 days in school:</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Female</a:t>
                      </a:r>
                    </a:p>
                  </a:txBody>
                  <a:tcPr marL="68580" marR="68580" marT="34290" marB="3429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Male</a:t>
                      </a:r>
                    </a:p>
                  </a:txBody>
                  <a:tcPr marL="68580" marR="68580" marT="34290" marB="3429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 %</a:t>
                      </a:r>
                      <a:endParaRPr lang="en-US" sz="1400" dirty="0">
                        <a:solidFill>
                          <a:schemeClr val="bg2">
                            <a:lumMod val="75000"/>
                          </a:schemeClr>
                        </a:solidFill>
                        <a:latin typeface="Segoe UI" panose="020B0502040204020203" pitchFamily="34" charset="0"/>
                        <a:cs typeface="Segoe UI" panose="020B0502040204020203" pitchFamily="34" charset="0"/>
                      </a:endParaRPr>
                    </a:p>
                  </a:txBody>
                  <a:tcPr marL="68580" marR="68580" marT="34290" marB="3429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EED"/>
                    </a:solidFill>
                  </a:tcPr>
                </a:tc>
                <a:extLst>
                  <a:ext uri="{0D108BD9-81ED-4DB2-BD59-A6C34878D82A}">
                    <a16:rowId xmlns:a16="http://schemas.microsoft.com/office/drawing/2014/main" val="2214182384"/>
                  </a:ext>
                </a:extLst>
              </a:tr>
              <a:tr h="278130">
                <a:tc>
                  <a:txBody>
                    <a:bodyPr/>
                    <a:lstStyle/>
                    <a:p>
                      <a:pPr algn="l" rtl="0" fontAlgn="t"/>
                      <a:r>
                        <a:rPr lang="en-US" sz="1400" b="0" i="0" u="none" strike="noStrike">
                          <a:solidFill>
                            <a:schemeClr val="bg2">
                              <a:lumMod val="75000"/>
                            </a:schemeClr>
                          </a:solidFill>
                          <a:effectLst/>
                          <a:latin typeface="Segoe UI" panose="020B0502040204020203" pitchFamily="34" charset="0"/>
                          <a:cs typeface="Segoe UI" panose="020B0502040204020203" pitchFamily="34" charset="0"/>
                        </a:rPr>
                        <a:t>ENGPAR1</a:t>
                      </a:r>
                    </a:p>
                  </a:txBody>
                  <a:tcPr marL="9525" marR="9525" marT="9525"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I get the chance to take part in school events (for example, science fairs, art or music shows).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73 (50)</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66 (44)</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2337981"/>
                  </a:ext>
                </a:extLst>
              </a:tr>
              <a:tr h="278130">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ENGPAR4</a:t>
                      </a:r>
                    </a:p>
                  </a:txBody>
                  <a:tcPr marL="9525" marR="9525" marT="9525"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My teachers use my ideas to help my classmates learn.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73 (25)</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66 (20)</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2354009390"/>
                  </a:ext>
                </a:extLst>
              </a:tr>
              <a:tr h="278130">
                <a:tc>
                  <a:txBody>
                    <a:bodyPr/>
                    <a:lstStyle/>
                    <a:p>
                      <a:pPr algn="l" rtl="0" fontAlgn="t"/>
                      <a:r>
                        <a:rPr lang="en-US" sz="1400" b="0" i="0" u="none" strike="noStrike">
                          <a:solidFill>
                            <a:schemeClr val="bg2">
                              <a:lumMod val="75000"/>
                            </a:schemeClr>
                          </a:solidFill>
                          <a:effectLst/>
                          <a:latin typeface="Segoe UI" panose="020B0502040204020203" pitchFamily="34" charset="0"/>
                          <a:cs typeface="Segoe UI" panose="020B0502040204020203" pitchFamily="34" charset="0"/>
                        </a:rPr>
                        <a:t>ENGPAR9</a:t>
                      </a:r>
                    </a:p>
                  </a:txBody>
                  <a:tcPr marL="9525" marR="9525" marT="9525"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When I am stuck, my teachers want me to try again before they help me.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87 (30)</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80 (25)</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559959"/>
                  </a:ext>
                </a:extLst>
              </a:tr>
              <a:tr h="253077">
                <a:tc>
                  <a:txBody>
                    <a:bodyPr/>
                    <a:lstStyle/>
                    <a:p>
                      <a:pPr algn="l" rtl="0" fontAlgn="t"/>
                      <a:r>
                        <a:rPr lang="en-US" sz="1400" b="0" i="0" u="none" strike="noStrike">
                          <a:solidFill>
                            <a:schemeClr val="bg2">
                              <a:lumMod val="75000"/>
                            </a:schemeClr>
                          </a:solidFill>
                          <a:effectLst/>
                          <a:latin typeface="Segoe UI" panose="020B0502040204020203" pitchFamily="34" charset="0"/>
                          <a:cs typeface="Segoe UI" panose="020B0502040204020203" pitchFamily="34" charset="0"/>
                        </a:rPr>
                        <a:t>ENVDIS3</a:t>
                      </a:r>
                    </a:p>
                  </a:txBody>
                  <a:tcPr marL="9525" marR="9525" marT="9525"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Students help decide school rules.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56 (12)</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36  (8)</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-20</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1964772872"/>
                  </a:ext>
                </a:extLst>
              </a:tr>
              <a:tr h="251183">
                <a:tc>
                  <a:txBody>
                    <a:bodyPr/>
                    <a:lstStyle/>
                    <a:p>
                      <a:pPr algn="l" rtl="0" fontAlgn="t"/>
                      <a:r>
                        <a:rPr lang="en-US" sz="1400" b="0" i="0" u="none" strike="noStrike">
                          <a:solidFill>
                            <a:schemeClr val="bg2">
                              <a:lumMod val="75000"/>
                            </a:schemeClr>
                          </a:solidFill>
                          <a:effectLst/>
                          <a:latin typeface="Segoe UI" panose="020B0502040204020203" pitchFamily="34" charset="0"/>
                          <a:cs typeface="Segoe UI" panose="020B0502040204020203" pitchFamily="34" charset="0"/>
                        </a:rPr>
                        <a:t>ENVINS4</a:t>
                      </a:r>
                    </a:p>
                  </a:txBody>
                  <a:tcPr marL="9525" marR="9525" marT="9525"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In class, students help each other learn.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94 (33)</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 81 (28)</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-13</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11703286"/>
                  </a:ext>
                </a:extLst>
              </a:tr>
              <a:tr h="388620">
                <a:tc>
                  <a:txBody>
                    <a:bodyPr/>
                    <a:lstStyle/>
                    <a:p>
                      <a:pPr algn="l" rtl="0" fontAlgn="t"/>
                      <a:r>
                        <a:rPr lang="en-US" sz="1400" b="0" i="0" u="none" strike="noStrike">
                          <a:solidFill>
                            <a:schemeClr val="bg2">
                              <a:lumMod val="75000"/>
                            </a:schemeClr>
                          </a:solidFill>
                          <a:effectLst/>
                          <a:latin typeface="Segoe UI" panose="020B0502040204020203" pitchFamily="34" charset="0"/>
                          <a:cs typeface="Segoe UI" panose="020B0502040204020203" pitchFamily="34" charset="0"/>
                        </a:rPr>
                        <a:t>ENVINS14</a:t>
                      </a:r>
                    </a:p>
                  </a:txBody>
                  <a:tcPr marL="9525" marR="9525" marT="9525"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When I am home, I like to learn more about the things we are learning in school.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58 (18)</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 42 (17)</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-16</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869873710"/>
                  </a:ext>
                </a:extLst>
              </a:tr>
              <a:tr h="388620">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ENVMEN7</a:t>
                      </a:r>
                    </a:p>
                  </a:txBody>
                  <a:tcPr marL="9525" marR="9525" marT="9525"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At our school, students learn to care about other students' feelings.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95 (57)</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 86 (43)</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-9</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1306559"/>
                  </a:ext>
                </a:extLst>
              </a:tr>
              <a:tr h="314098">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SAFEMO12</a:t>
                      </a:r>
                    </a:p>
                  </a:txBody>
                  <a:tcPr marL="9525" marR="9525" marT="9525"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Students will help other students if they are upset.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94 (44)</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87 (29)</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841652133"/>
                  </a:ext>
                </a:extLst>
              </a:tr>
              <a:tr h="300048">
                <a:tc>
                  <a:txBody>
                    <a:bodyPr/>
                    <a:lstStyle/>
                    <a:p>
                      <a:pPr algn="l" rtl="0" fontAlgn="t"/>
                      <a:r>
                        <a:rPr lang="en-US" sz="1400" b="0" i="0" u="none" strike="noStrike">
                          <a:solidFill>
                            <a:schemeClr val="bg2">
                              <a:lumMod val="75000"/>
                            </a:schemeClr>
                          </a:solidFill>
                          <a:effectLst/>
                          <a:latin typeface="Segoe UI" panose="020B0502040204020203" pitchFamily="34" charset="0"/>
                          <a:cs typeface="Segoe UI" panose="020B0502040204020203" pitchFamily="34" charset="0"/>
                        </a:rPr>
                        <a:t>SAFBUL4</a:t>
                      </a:r>
                    </a:p>
                  </a:txBody>
                  <a:tcPr marL="9525" marR="9525" marT="9525"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Students at school try to stop bullying when they see it happening.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92 (45)</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76 (33)</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tc>
                  <a:txBody>
                    <a:bodyPr/>
                    <a:lstStyle/>
                    <a:p>
                      <a:pPr algn="ctr"/>
                      <a:r>
                        <a:rPr lang="en-US" sz="1400" dirty="0">
                          <a:solidFill>
                            <a:schemeClr val="bg2">
                              <a:lumMod val="75000"/>
                            </a:schemeClr>
                          </a:solidFill>
                          <a:latin typeface="Segoe UI" panose="020B0502040204020203" pitchFamily="34" charset="0"/>
                          <a:cs typeface="Segoe UI" panose="020B0502040204020203" pitchFamily="34" charset="0"/>
                        </a:rPr>
                        <a:t>-16</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EDF5"/>
                    </a:solidFill>
                  </a:tcPr>
                </a:tc>
                <a:extLst>
                  <a:ext uri="{0D108BD9-81ED-4DB2-BD59-A6C34878D82A}">
                    <a16:rowId xmlns:a16="http://schemas.microsoft.com/office/drawing/2014/main" val="1953681211"/>
                  </a:ext>
                </a:extLst>
              </a:tr>
              <a:tr h="284110">
                <a:tc>
                  <a:txBody>
                    <a:bodyPr/>
                    <a:lstStyle/>
                    <a:p>
                      <a:pPr algn="l" rtl="0" fontAlgn="t"/>
                      <a:r>
                        <a:rPr lang="en-US" sz="1400" b="0" i="0" u="none" strike="noStrike">
                          <a:solidFill>
                            <a:schemeClr val="bg2">
                              <a:lumMod val="75000"/>
                            </a:schemeClr>
                          </a:solidFill>
                          <a:effectLst/>
                          <a:latin typeface="Segoe UI" panose="020B0502040204020203" pitchFamily="34" charset="0"/>
                          <a:cs typeface="Segoe UI" panose="020B0502040204020203" pitchFamily="34" charset="0"/>
                        </a:rPr>
                        <a:t>SAFBUL7</a:t>
                      </a:r>
                    </a:p>
                  </a:txBody>
                  <a:tcPr marL="9525" marR="9525" marT="9525"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I have been hit by other students more than once in school.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solidFill>
                            <a:schemeClr val="accent2">
                              <a:lumMod val="50000"/>
                            </a:schemeClr>
                          </a:solidFill>
                          <a:latin typeface="Segoe UI" panose="020B0502040204020203" pitchFamily="34" charset="0"/>
                          <a:cs typeface="Segoe UI" panose="020B0502040204020203" pitchFamily="34" charset="0"/>
                        </a:rPr>
                        <a:t>14 (4)</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solidFill>
                            <a:schemeClr val="accent2">
                              <a:lumMod val="50000"/>
                            </a:schemeClr>
                          </a:solidFill>
                          <a:latin typeface="Segoe UI" panose="020B0502040204020203" pitchFamily="34" charset="0"/>
                          <a:cs typeface="Segoe UI" panose="020B0502040204020203" pitchFamily="34" charset="0"/>
                        </a:rPr>
                        <a:t>36 (18)</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solidFill>
                            <a:schemeClr val="accent2">
                              <a:lumMod val="50000"/>
                            </a:schemeClr>
                          </a:solidFill>
                          <a:latin typeface="Segoe UI" panose="020B0502040204020203" pitchFamily="34" charset="0"/>
                          <a:cs typeface="Segoe UI" panose="020B0502040204020203" pitchFamily="34" charset="0"/>
                        </a:rPr>
                        <a:t>+22</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48455659"/>
                  </a:ext>
                </a:extLst>
              </a:tr>
              <a:tr h="388620">
                <a:tc>
                  <a:txBody>
                    <a:bodyPr/>
                    <a:lstStyle/>
                    <a:p>
                      <a:pPr algn="l" rtl="0" fontAlgn="t"/>
                      <a:r>
                        <a:rPr lang="en-US" sz="1400" b="0" i="0" u="none" strike="noStrike">
                          <a:solidFill>
                            <a:schemeClr val="bg2">
                              <a:lumMod val="75000"/>
                            </a:schemeClr>
                          </a:solidFill>
                          <a:effectLst/>
                          <a:latin typeface="Segoe UI" panose="020B0502040204020203" pitchFamily="34" charset="0"/>
                          <a:cs typeface="Segoe UI" panose="020B0502040204020203" pitchFamily="34" charset="0"/>
                        </a:rPr>
                        <a:t>SAFBUL13</a:t>
                      </a:r>
                    </a:p>
                  </a:txBody>
                  <a:tcPr marL="9525" marR="9525" marT="9525"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l" rtl="0" fontAlgn="t"/>
                      <a:r>
                        <a:rPr lang="en-US" sz="1400" b="0" i="0" u="none" strike="noStrike" dirty="0">
                          <a:solidFill>
                            <a:schemeClr val="bg2">
                              <a:lumMod val="75000"/>
                            </a:schemeClr>
                          </a:solidFill>
                          <a:effectLst/>
                          <a:latin typeface="Segoe UI" panose="020B0502040204020203" pitchFamily="34" charset="0"/>
                          <a:cs typeface="Segoe UI" panose="020B0502040204020203" pitchFamily="34" charset="0"/>
                        </a:rPr>
                        <a:t>In my school, groups of students tease or pick on one student.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solidFill>
                            <a:schemeClr val="accent2">
                              <a:lumMod val="50000"/>
                            </a:schemeClr>
                          </a:solidFill>
                          <a:latin typeface="Segoe UI" panose="020B0502040204020203" pitchFamily="34" charset="0"/>
                          <a:cs typeface="Segoe UI" panose="020B0502040204020203" pitchFamily="34" charset="0"/>
                        </a:rPr>
                        <a:t>10 (2)</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solidFill>
                            <a:schemeClr val="accent2">
                              <a:lumMod val="50000"/>
                            </a:schemeClr>
                          </a:solidFill>
                          <a:latin typeface="Segoe UI" panose="020B0502040204020203" pitchFamily="34" charset="0"/>
                          <a:cs typeface="Segoe UI" panose="020B0502040204020203" pitchFamily="34" charset="0"/>
                        </a:rPr>
                        <a:t>17   (5)</a:t>
                      </a:r>
                    </a:p>
                  </a:txBody>
                  <a:tcPr marL="68580" marR="68580" marT="34290" marB="3429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tc>
                  <a:txBody>
                    <a:bodyPr/>
                    <a:lstStyle/>
                    <a:p>
                      <a:pPr algn="ctr"/>
                      <a:r>
                        <a:rPr lang="en-US" sz="1400" dirty="0">
                          <a:solidFill>
                            <a:schemeClr val="accent2">
                              <a:lumMod val="50000"/>
                            </a:schemeClr>
                          </a:solidFill>
                          <a:latin typeface="Segoe UI" panose="020B0502040204020203" pitchFamily="34" charset="0"/>
                          <a:cs typeface="Segoe UI" panose="020B0502040204020203" pitchFamily="34" charset="0"/>
                        </a:rPr>
                        <a:t>+7</a:t>
                      </a:r>
                    </a:p>
                  </a:txBody>
                  <a:tcPr marL="68580" marR="68580" marT="34290" marB="3429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DF5"/>
                    </a:solidFill>
                  </a:tcPr>
                </a:tc>
                <a:extLst>
                  <a:ext uri="{0D108BD9-81ED-4DB2-BD59-A6C34878D82A}">
                    <a16:rowId xmlns:a16="http://schemas.microsoft.com/office/drawing/2014/main" val="3889664543"/>
                  </a:ext>
                </a:extLst>
              </a:tr>
            </a:tbl>
          </a:graphicData>
        </a:graphic>
      </p:graphicFrame>
    </p:spTree>
    <p:extLst>
      <p:ext uri="{BB962C8B-B14F-4D97-AF65-F5344CB8AC3E}">
        <p14:creationId xmlns:p14="http://schemas.microsoft.com/office/powerpoint/2010/main" val="100692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04</a:t>
            </a:r>
          </a:p>
        </p:txBody>
      </p:sp>
      <p:sp>
        <p:nvSpPr>
          <p:cNvPr id="228" name="Google Shape;228;p35">
            <a:extLst>
              <a:ext uri="{C183D7F6-B498-43B3-948B-1728B52AA6E4}">
                <adec:decorative xmlns:adec="http://schemas.microsoft.com/office/drawing/2017/decorative" val="1"/>
              </a:ext>
            </a:extLst>
          </p:cNvPr>
          <p:cNvSpPr txBox="1"/>
          <p:nvPr/>
        </p:nvSpPr>
        <p:spPr>
          <a:xfrm>
            <a:off x="1690670" y="1475881"/>
            <a:ext cx="7350918" cy="150018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800">
                <a:solidFill>
                  <a:srgbClr val="002060"/>
                </a:solidFill>
                <a:latin typeface="Segoe UI" panose="020B0502040204020203" pitchFamily="34" charset="0"/>
                <a:ea typeface="Quattrocento Sans"/>
                <a:cs typeface="Segoe UI" panose="020B0502040204020203" pitchFamily="34" charset="0"/>
                <a:sym typeface="Quattrocento Sans"/>
              </a:rPr>
              <a:t> </a:t>
            </a:r>
            <a:endParaRPr sz="280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5" name="Google Shape;175;p29">
            <a:extLst>
              <a:ext uri="{FF2B5EF4-FFF2-40B4-BE49-F238E27FC236}">
                <a16:creationId xmlns:a16="http://schemas.microsoft.com/office/drawing/2014/main" id="{8230A0CA-00A6-498E-A8AA-34764FBF3A9E}"/>
              </a:ext>
            </a:extLst>
          </p:cNvPr>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accent1"/>
                </a:solidFill>
                <a:effectLst/>
                <a:uLnTx/>
                <a:uFillTx/>
                <a:latin typeface="Segoe UI" panose="020B0502040204020203" pitchFamily="34" charset="0"/>
                <a:ea typeface="Arial"/>
                <a:cs typeface="Segoe UI" panose="020B0502040204020203" pitchFamily="34" charset="0"/>
                <a:sym typeface="Arial"/>
              </a:rPr>
              <a:t>VOCAL Dashboard Preview</a:t>
            </a:r>
          </a:p>
        </p:txBody>
      </p:sp>
    </p:spTree>
    <p:extLst>
      <p:ext uri="{BB962C8B-B14F-4D97-AF65-F5344CB8AC3E}">
        <p14:creationId xmlns:p14="http://schemas.microsoft.com/office/powerpoint/2010/main" val="2443211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idx="4294967295"/>
          </p:nvPr>
        </p:nvSpPr>
        <p:spPr>
          <a:xfrm>
            <a:off x="8839" y="854113"/>
            <a:ext cx="9143999" cy="992579"/>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chemeClr val="lt1"/>
                </a:solidFill>
                <a:effectLst/>
                <a:uLnTx/>
                <a:uFillTx/>
                <a:latin typeface="Segoe UI" panose="020B0502040204020203" pitchFamily="34" charset="0"/>
                <a:ea typeface="Quattrocento Sans"/>
                <a:cs typeface="Segoe UI" panose="020B0502040204020203" pitchFamily="34" charset="0"/>
                <a:sym typeface="Quattrocento Sans"/>
              </a:rPr>
              <a:t>Thank you!</a:t>
            </a:r>
          </a:p>
        </p:txBody>
      </p:sp>
      <p:pic>
        <p:nvPicPr>
          <p:cNvPr id="413" name="Google Shape;413;p52" descr="Phone icon"/>
          <p:cNvPicPr preferRelativeResize="0"/>
          <p:nvPr/>
        </p:nvPicPr>
        <p:blipFill rotWithShape="1">
          <a:blip r:embed="rId3">
            <a:alphaModFix/>
          </a:blip>
          <a:srcRect l="24891" t="25979" r="24248" b="25362"/>
          <a:stretch/>
        </p:blipFill>
        <p:spPr>
          <a:xfrm>
            <a:off x="1507095" y="3026189"/>
            <a:ext cx="252056" cy="241156"/>
          </a:xfrm>
          <a:prstGeom prst="rect">
            <a:avLst/>
          </a:prstGeom>
          <a:noFill/>
          <a:ln>
            <a:noFill/>
          </a:ln>
        </p:spPr>
      </p:pic>
      <p:sp>
        <p:nvSpPr>
          <p:cNvPr id="414" name="Google Shape;414;p52"/>
          <p:cNvSpPr txBox="1"/>
          <p:nvPr/>
        </p:nvSpPr>
        <p:spPr>
          <a:xfrm>
            <a:off x="1759151" y="2996726"/>
            <a:ext cx="1767526"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a:solidFill>
                  <a:schemeClr val="lt1"/>
                </a:solidFill>
                <a:latin typeface="Segoe UI" panose="020B0502040204020203" pitchFamily="34" charset="0"/>
                <a:ea typeface="Quattrocento Sans"/>
                <a:cs typeface="Segoe UI" panose="020B0502040204020203" pitchFamily="34" charset="0"/>
                <a:sym typeface="Quattrocento Sans"/>
              </a:rPr>
              <a:t>781-338-3119</a:t>
            </a:r>
            <a:endParaRPr sz="1600">
              <a:solidFill>
                <a:schemeClr val="lt1"/>
              </a:solidFill>
              <a:latin typeface="Segoe UI" panose="020B0502040204020203" pitchFamily="34" charset="0"/>
              <a:ea typeface="Quattrocento Sans"/>
              <a:cs typeface="Segoe UI" panose="020B0502040204020203" pitchFamily="34" charset="0"/>
              <a:sym typeface="Quattrocento Sans"/>
            </a:endParaRPr>
          </a:p>
        </p:txBody>
      </p:sp>
      <p:pic>
        <p:nvPicPr>
          <p:cNvPr id="415" name="Google Shape;415;p52" descr="email icon"/>
          <p:cNvPicPr preferRelativeResize="0"/>
          <p:nvPr/>
        </p:nvPicPr>
        <p:blipFill rotWithShape="1">
          <a:blip r:embed="rId4">
            <a:alphaModFix/>
          </a:blip>
          <a:srcRect l="22060" t="19266" r="18307" b="28002"/>
          <a:stretch/>
        </p:blipFill>
        <p:spPr>
          <a:xfrm>
            <a:off x="3778733" y="2967263"/>
            <a:ext cx="317798" cy="281016"/>
          </a:xfrm>
          <a:prstGeom prst="rect">
            <a:avLst/>
          </a:prstGeom>
          <a:noFill/>
          <a:ln>
            <a:noFill/>
          </a:ln>
        </p:spPr>
      </p:pic>
      <p:sp>
        <p:nvSpPr>
          <p:cNvPr id="416" name="Google Shape;416;p52"/>
          <p:cNvSpPr txBox="1"/>
          <p:nvPr/>
        </p:nvSpPr>
        <p:spPr>
          <a:xfrm>
            <a:off x="4030789" y="2967263"/>
            <a:ext cx="3461392"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Shelagh.Peoples@mass.gov</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417" name="Google Shape;417;p52"/>
          <p:cNvSpPr txBox="1"/>
          <p:nvPr/>
        </p:nvSpPr>
        <p:spPr>
          <a:xfrm>
            <a:off x="1421152" y="2460336"/>
            <a:ext cx="4365171" cy="438581"/>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None/>
            </a:pPr>
            <a:r>
              <a:rPr lang="en" sz="1600" b="1">
                <a:solidFill>
                  <a:schemeClr val="lt1"/>
                </a:solidFill>
                <a:latin typeface="Segoe UI" panose="020B0502040204020203" pitchFamily="34" charset="0"/>
                <a:ea typeface="Quattrocento Sans"/>
                <a:cs typeface="Segoe UI" panose="020B0502040204020203" pitchFamily="34" charset="0"/>
                <a:sym typeface="Quattrocento Sans"/>
              </a:rPr>
              <a:t>Shelagh Peoples, Psychometric Coordinator  		</a:t>
            </a:r>
            <a:endParaRPr sz="1600" b="1">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8" name="Google Shape;416;p52">
            <a:extLst>
              <a:ext uri="{FF2B5EF4-FFF2-40B4-BE49-F238E27FC236}">
                <a16:creationId xmlns:a16="http://schemas.microsoft.com/office/drawing/2014/main" id="{D94938CB-7CAC-47BF-A80B-4A62ED08E74D}"/>
              </a:ext>
            </a:extLst>
          </p:cNvPr>
          <p:cNvSpPr txBox="1"/>
          <p:nvPr/>
        </p:nvSpPr>
        <p:spPr>
          <a:xfrm>
            <a:off x="4030788" y="3296808"/>
            <a:ext cx="2693145"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600">
                <a:solidFill>
                  <a:schemeClr val="lt1"/>
                </a:solidFill>
                <a:latin typeface="Segoe UI" panose="020B0502040204020203" pitchFamily="34" charset="0"/>
                <a:ea typeface="Quattrocento Sans"/>
                <a:cs typeface="Segoe UI" panose="020B0502040204020203" pitchFamily="34" charset="0"/>
                <a:sym typeface="Quattrocento Sans"/>
              </a:rPr>
              <a:t>vocalsurvey</a:t>
            </a:r>
            <a:r>
              <a:rPr lang="en" sz="1600">
                <a:solidFill>
                  <a:schemeClr val="lt1"/>
                </a:solidFill>
                <a:latin typeface="Segoe UI" panose="020B0502040204020203" pitchFamily="34" charset="0"/>
                <a:ea typeface="Quattrocento Sans"/>
                <a:cs typeface="Segoe UI" panose="020B0502040204020203" pitchFamily="34" charset="0"/>
                <a:sym typeface="Quattrocento Sans"/>
              </a:rPr>
              <a:t>@doe.mass.edu</a:t>
            </a:r>
            <a:endParaRPr sz="1600">
              <a:solidFill>
                <a:schemeClr val="lt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p:nvPr/>
        </p:nvSpPr>
        <p:spPr>
          <a:xfrm>
            <a:off x="419644" y="1845127"/>
            <a:ext cx="783772" cy="76174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a:solidFill>
                  <a:schemeClr val="lt1"/>
                </a:solidFill>
                <a:latin typeface="Quattrocento Sans"/>
                <a:ea typeface="Quattrocento Sans"/>
                <a:cs typeface="Quattrocento Sans"/>
                <a:sym typeface="Quattrocento Sans"/>
              </a:rPr>
              <a:t>01</a:t>
            </a:r>
            <a:endParaRPr sz="4500">
              <a:solidFill>
                <a:schemeClr val="lt1"/>
              </a:solidFill>
              <a:latin typeface="Quattrocento Sans"/>
              <a:ea typeface="Quattrocento Sans"/>
              <a:cs typeface="Quattrocento Sans"/>
              <a:sym typeface="Quattrocento Sans"/>
            </a:endParaRPr>
          </a:p>
        </p:txBody>
      </p:sp>
      <p:sp>
        <p:nvSpPr>
          <p:cNvPr id="159" name="Google Shape;159;p27"/>
          <p:cNvSpPr txBox="1">
            <a:spLocks noGrp="1"/>
          </p:cNvSpPr>
          <p:nvPr>
            <p:ph type="title" idx="4294967295"/>
          </p:nvPr>
        </p:nvSpPr>
        <p:spPr>
          <a:xfrm>
            <a:off x="1693069" y="1457325"/>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Review of Views of Climate and Learning (VOCAL) survey design and new developments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Georgia" panose="02040502050405020303" pitchFamily="18" charset="0"/>
              </a:rPr>
              <a:t>In 2021, student participation rates are lower across all four grades</a:t>
            </a:r>
          </a:p>
        </p:txBody>
      </p:sp>
      <p:sp>
        <p:nvSpPr>
          <p:cNvPr id="9" name="Content Placeholder 8" descr="VOCAL is a student self-report survey that measures students’ perceptions of three dimensions of school climate: Engagement, Safety, and Environment. It was administered in four grades in 2021. It is administered as the last session on the science MCAS test in G5 and G8 and as the last session of the mathematics MCAS test in G4 and G10. &#10;&#10;Compared to 2019 when the survey was last administered, we have had, not unsurprisingly, a significant drop in student participation across all four grades. It has to be highlighted that the context surrounding the 2021 administration was significantly different than previous years. Students had just returned to school with many still learning remotely or using a hybrid model. So, the 2021 results need to be viewed with a high degree caution. &#10;&#10;"/>
          <p:cNvSpPr>
            <a:spLocks noGrp="1"/>
          </p:cNvSpPr>
          <p:nvPr>
            <p:ph idx="1"/>
          </p:nvPr>
        </p:nvSpPr>
        <p:spPr>
          <a:xfrm>
            <a:off x="425807" y="951037"/>
            <a:ext cx="8528229" cy="3787310"/>
          </a:xfrm>
        </p:spPr>
        <p:txBody>
          <a:bodyPr/>
          <a:lstStyle/>
          <a:p>
            <a:pPr marL="0" indent="0">
              <a:spcBef>
                <a:spcPts val="0"/>
              </a:spcBef>
              <a:buClr>
                <a:schemeClr val="accent2"/>
              </a:buClr>
              <a:buSzPts val="1800"/>
              <a:buNone/>
            </a:pPr>
            <a:endParaRPr lang="en-US" sz="1800">
              <a:solidFill>
                <a:srgbClr val="002060"/>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a:solidFill>
                <a:srgbClr val="002060"/>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a:latin typeface="Segoe UI" panose="020B0502040204020203" pitchFamily="34" charset="0"/>
              <a:cs typeface="Segoe UI" panose="020B0502040204020203" pitchFamily="34" charset="0"/>
            </a:endParaRPr>
          </a:p>
        </p:txBody>
      </p:sp>
      <p:graphicFrame>
        <p:nvGraphicFramePr>
          <p:cNvPr id="3" name="Table 2" descr="This table shows the participation rates for grades 4, 5, 8, and 10. Data compares participation rates of 2021 to those of 2019. It also shows that students responded to 40 items in each grade.">
            <a:extLst>
              <a:ext uri="{FF2B5EF4-FFF2-40B4-BE49-F238E27FC236}">
                <a16:creationId xmlns:a16="http://schemas.microsoft.com/office/drawing/2014/main" id="{B7CF1C0A-CCA3-4141-A72B-EF67824EB4D7}"/>
              </a:ext>
            </a:extLst>
          </p:cNvPr>
          <p:cNvGraphicFramePr>
            <a:graphicFrameLocks noGrp="1"/>
          </p:cNvGraphicFramePr>
          <p:nvPr>
            <p:extLst>
              <p:ext uri="{D42A27DB-BD31-4B8C-83A1-F6EECF244321}">
                <p14:modId xmlns:p14="http://schemas.microsoft.com/office/powerpoint/2010/main" val="2459955561"/>
              </p:ext>
            </p:extLst>
          </p:nvPr>
        </p:nvGraphicFramePr>
        <p:xfrm>
          <a:off x="689634" y="1217012"/>
          <a:ext cx="8000574" cy="2839720"/>
        </p:xfrm>
        <a:graphic>
          <a:graphicData uri="http://schemas.openxmlformats.org/drawingml/2006/table">
            <a:tbl>
              <a:tblPr firstRow="1" bandRow="1">
                <a:tableStyleId>{4D3A4113-6E4E-437B-9265-5931566C675C}</a:tableStyleId>
              </a:tblPr>
              <a:tblGrid>
                <a:gridCol w="1549098">
                  <a:extLst>
                    <a:ext uri="{9D8B030D-6E8A-4147-A177-3AD203B41FA5}">
                      <a16:colId xmlns:a16="http://schemas.microsoft.com/office/drawing/2014/main" val="3930850006"/>
                    </a:ext>
                  </a:extLst>
                </a:gridCol>
                <a:gridCol w="1612869">
                  <a:extLst>
                    <a:ext uri="{9D8B030D-6E8A-4147-A177-3AD203B41FA5}">
                      <a16:colId xmlns:a16="http://schemas.microsoft.com/office/drawing/2014/main" val="2245508227"/>
                    </a:ext>
                  </a:extLst>
                </a:gridCol>
                <a:gridCol w="1612869">
                  <a:extLst>
                    <a:ext uri="{9D8B030D-6E8A-4147-A177-3AD203B41FA5}">
                      <a16:colId xmlns:a16="http://schemas.microsoft.com/office/drawing/2014/main" val="979872408"/>
                    </a:ext>
                  </a:extLst>
                </a:gridCol>
                <a:gridCol w="1612869">
                  <a:extLst>
                    <a:ext uri="{9D8B030D-6E8A-4147-A177-3AD203B41FA5}">
                      <a16:colId xmlns:a16="http://schemas.microsoft.com/office/drawing/2014/main" val="2890457489"/>
                    </a:ext>
                  </a:extLst>
                </a:gridCol>
                <a:gridCol w="1612869">
                  <a:extLst>
                    <a:ext uri="{9D8B030D-6E8A-4147-A177-3AD203B41FA5}">
                      <a16:colId xmlns:a16="http://schemas.microsoft.com/office/drawing/2014/main" val="882324638"/>
                    </a:ext>
                  </a:extLst>
                </a:gridCol>
              </a:tblGrid>
              <a:tr h="370840">
                <a:tc>
                  <a:txBody>
                    <a:bodyPr/>
                    <a:lstStyle/>
                    <a:p>
                      <a:endParaRPr lang="en-US"/>
                    </a:p>
                  </a:txBody>
                  <a:tcPr>
                    <a:lnB w="38100" cap="flat" cmpd="sng">
                      <a:noFill/>
                      <a:prstDash val="solid"/>
                      <a:round/>
                      <a:headEnd type="none" w="sm" len="sm"/>
                      <a:tailEnd type="none" w="sm" len="sm"/>
                    </a:lnB>
                  </a:tcPr>
                </a:tc>
                <a:tc>
                  <a:txBody>
                    <a:bodyPr/>
                    <a:lstStyle/>
                    <a:p>
                      <a:r>
                        <a:rPr lang="en-US" sz="1800"/>
                        <a:t>Grade 4</a:t>
                      </a:r>
                    </a:p>
                  </a:txBody>
                  <a:tcPr>
                    <a:lnB w="38100" cap="flat" cmpd="sng">
                      <a:noFill/>
                      <a:prstDash val="solid"/>
                      <a:round/>
                      <a:headEnd type="none" w="sm" len="sm"/>
                      <a:tailEnd type="none" w="sm" len="sm"/>
                    </a:lnB>
                  </a:tcPr>
                </a:tc>
                <a:tc>
                  <a:txBody>
                    <a:bodyPr/>
                    <a:lstStyle/>
                    <a:p>
                      <a:r>
                        <a:rPr lang="en-US" sz="1800"/>
                        <a:t>Grade 5</a:t>
                      </a:r>
                    </a:p>
                  </a:txBody>
                  <a:tcPr>
                    <a:lnB w="38100" cap="flat" cmpd="sng">
                      <a:noFill/>
                      <a:prstDash val="solid"/>
                      <a:round/>
                      <a:headEnd type="none" w="sm" len="sm"/>
                      <a:tailEnd type="none" w="sm" len="sm"/>
                    </a:lnB>
                  </a:tcPr>
                </a:tc>
                <a:tc>
                  <a:txBody>
                    <a:bodyPr/>
                    <a:lstStyle/>
                    <a:p>
                      <a:r>
                        <a:rPr lang="en-US" sz="1800"/>
                        <a:t>Grade 8</a:t>
                      </a:r>
                    </a:p>
                  </a:txBody>
                  <a:tcPr>
                    <a:lnB w="38100" cap="flat" cmpd="sng">
                      <a:noFill/>
                      <a:prstDash val="solid"/>
                      <a:round/>
                      <a:headEnd type="none" w="sm" len="sm"/>
                      <a:tailEnd type="none" w="sm" len="sm"/>
                    </a:lnB>
                  </a:tcPr>
                </a:tc>
                <a:tc>
                  <a:txBody>
                    <a:bodyPr/>
                    <a:lstStyle/>
                    <a:p>
                      <a:r>
                        <a:rPr lang="en-US" sz="1800"/>
                        <a:t>Grade 10</a:t>
                      </a:r>
                    </a:p>
                  </a:txBody>
                  <a:tcPr>
                    <a:lnB w="38100" cap="flat" cmpd="sng">
                      <a:noFill/>
                      <a:prstDash val="solid"/>
                      <a:round/>
                      <a:headEnd type="none" w="sm" len="sm"/>
                      <a:tailEnd type="none" w="sm" len="sm"/>
                    </a:lnB>
                  </a:tcPr>
                </a:tc>
                <a:extLst>
                  <a:ext uri="{0D108BD9-81ED-4DB2-BD59-A6C34878D82A}">
                    <a16:rowId xmlns:a16="http://schemas.microsoft.com/office/drawing/2014/main" val="4131262112"/>
                  </a:ext>
                </a:extLst>
              </a:tr>
              <a:tr h="370840">
                <a:tc>
                  <a:txBody>
                    <a:bodyPr/>
                    <a:lstStyle/>
                    <a:p>
                      <a:r>
                        <a:rPr lang="en-US" sz="1800"/>
                        <a:t>2019 Number of students</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tc>
                  <a:txBody>
                    <a:bodyPr/>
                    <a:lstStyle/>
                    <a:p>
                      <a:r>
                        <a:rPr lang="en-US" sz="1800"/>
                        <a:t>55,796 (82%)</a:t>
                      </a:r>
                    </a:p>
                    <a:p>
                      <a:endParaRPr lang="en-US" sz="1800"/>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tc>
                  <a:txBody>
                    <a:bodyPr/>
                    <a:lstStyle/>
                    <a:p>
                      <a:r>
                        <a:rPr lang="en-US" sz="1800"/>
                        <a:t>59,456 (84%)</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tc>
                  <a:txBody>
                    <a:bodyPr/>
                    <a:lstStyle/>
                    <a:p>
                      <a:r>
                        <a:rPr lang="en-US" sz="1800"/>
                        <a:t>59,180 (85%) </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tc>
                  <a:txBody>
                    <a:bodyPr/>
                    <a:lstStyle/>
                    <a:p>
                      <a:r>
                        <a:rPr lang="en-US" sz="1800"/>
                        <a:t>53,274 (76%)</a:t>
                      </a:r>
                    </a:p>
                  </a:txBody>
                  <a:tcPr>
                    <a:lnL w="12700" cap="flat" cmpd="sng">
                      <a:noFill/>
                      <a:prstDash val="solid"/>
                      <a:round/>
                      <a:headEnd type="none" w="sm" len="sm"/>
                      <a:tailEnd type="none" w="sm" len="sm"/>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36842752"/>
                  </a:ext>
                </a:extLst>
              </a:tr>
              <a:tr h="370840">
                <a:tc>
                  <a:txBody>
                    <a:bodyPr/>
                    <a:lstStyle/>
                    <a:p>
                      <a:r>
                        <a:rPr lang="en-US" sz="1800">
                          <a:solidFill>
                            <a:schemeClr val="accent2">
                              <a:lumMod val="50000"/>
                            </a:schemeClr>
                          </a:solidFill>
                        </a:rPr>
                        <a:t>2021 Number of students</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r>
                        <a:rPr lang="en-US" sz="1800">
                          <a:solidFill>
                            <a:schemeClr val="accent2">
                              <a:lumMod val="50000"/>
                            </a:schemeClr>
                          </a:solidFill>
                        </a:rPr>
                        <a:t>45,851 (64%)</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r>
                        <a:rPr lang="en-US" sz="1800" dirty="0">
                          <a:solidFill>
                            <a:schemeClr val="accent2">
                              <a:lumMod val="50000"/>
                            </a:schemeClr>
                          </a:solidFill>
                        </a:rPr>
                        <a:t>47,582 (66%)</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r>
                        <a:rPr lang="en-US" sz="1800">
                          <a:solidFill>
                            <a:schemeClr val="accent2">
                              <a:lumMod val="50000"/>
                            </a:schemeClr>
                          </a:solidFill>
                        </a:rPr>
                        <a:t>48,365 (63%)</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r>
                        <a:rPr lang="en-US" sz="1800" dirty="0">
                          <a:solidFill>
                            <a:schemeClr val="accent2">
                              <a:lumMod val="50000"/>
                            </a:schemeClr>
                          </a:solidFill>
                        </a:rPr>
                        <a:t>39,241 (51%)</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298919"/>
                  </a:ext>
                </a:extLst>
              </a:tr>
              <a:tr h="370840">
                <a:tc>
                  <a:txBody>
                    <a:bodyPr/>
                    <a:lstStyle/>
                    <a:p>
                      <a:r>
                        <a:rPr lang="en-US" sz="1800"/>
                        <a:t>Number of items</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sz="1800"/>
                        <a:t>40</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sz="1800"/>
                        <a:t>40</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sz="1800"/>
                        <a:t>40</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r>
                        <a:rPr lang="en-US" sz="1800" dirty="0"/>
                        <a:t>40</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4140510180"/>
                  </a:ext>
                </a:extLst>
              </a:tr>
            </a:tbl>
          </a:graphicData>
        </a:graphic>
      </p:graphicFrame>
      <p:sp>
        <p:nvSpPr>
          <p:cNvPr id="4" name="Slide Number Placeholder 3">
            <a:extLst>
              <a:ext uri="{FF2B5EF4-FFF2-40B4-BE49-F238E27FC236}">
                <a16:creationId xmlns:a16="http://schemas.microsoft.com/office/drawing/2014/main" id="{C9E2D1D2-FA68-4226-BF55-5CB63666777A}"/>
              </a:ext>
            </a:extLst>
          </p:cNvPr>
          <p:cNvSpPr>
            <a:spLocks noGrp="1"/>
          </p:cNvSpPr>
          <p:nvPr>
            <p:ph type="sldNum" idx="12"/>
          </p:nvPr>
        </p:nvSpPr>
        <p:spPr>
          <a:xfrm>
            <a:off x="6485382" y="4767534"/>
            <a:ext cx="2057400" cy="273844"/>
          </a:xfrm>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90593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8" name="Title 7"/>
          <p:cNvSpPr>
            <a:spLocks noGrp="1"/>
          </p:cNvSpPr>
          <p:nvPr>
            <p:ph type="title"/>
          </p:nvPr>
        </p:nvSpPr>
        <p:spPr/>
        <p:txBody>
          <a:bodyPr/>
          <a:lstStyle/>
          <a:p>
            <a:r>
              <a:rPr lang="en-US" sz="2000" dirty="0">
                <a:latin typeface="Georgia" panose="02040502050405020303" pitchFamily="18" charset="0"/>
              </a:rPr>
              <a:t>What is measured?</a:t>
            </a:r>
          </a:p>
        </p:txBody>
      </p:sp>
      <p:sp>
        <p:nvSpPr>
          <p:cNvPr id="9" name="Content Placeholder 8"/>
          <p:cNvSpPr>
            <a:spLocks noGrp="1"/>
          </p:cNvSpPr>
          <p:nvPr>
            <p:ph idx="1"/>
          </p:nvPr>
        </p:nvSpPr>
        <p:spPr>
          <a:xfrm>
            <a:off x="147918" y="863631"/>
            <a:ext cx="8996081" cy="4187819"/>
          </a:xfrm>
          <a:solidFill>
            <a:schemeClr val="bg1"/>
          </a:solidFill>
        </p:spPr>
        <p:txBody>
          <a:bodyPr/>
          <a:lstStyle/>
          <a:p>
            <a:pPr marL="285750" indent="-285750">
              <a:spcBef>
                <a:spcPts val="0"/>
              </a:spcBef>
              <a:buClr>
                <a:schemeClr val="accent2"/>
              </a:buClr>
              <a:buSzPts val="1800"/>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Three dimensions of school </a:t>
            </a:r>
          </a:p>
          <a:p>
            <a:pPr marL="628650" lvl="1" indent="-228600">
              <a:lnSpc>
                <a:spcPct val="150000"/>
              </a:lnSpc>
              <a:spcBef>
                <a:spcPts val="0"/>
              </a:spcBef>
              <a:buClr>
                <a:schemeClr val="accent2"/>
              </a:buClr>
              <a:buSzPts val="18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Engagement</a:t>
            </a:r>
            <a:r>
              <a:rPr lang="en-US" sz="1400" dirty="0">
                <a:solidFill>
                  <a:srgbClr val="002060"/>
                </a:solidFill>
                <a:latin typeface="Segoe UI" panose="020B0502040204020203" pitchFamily="34" charset="0"/>
                <a:cs typeface="Segoe UI" panose="020B0502040204020203" pitchFamily="34" charset="0"/>
              </a:rPr>
              <a:t> (culture competence (CLC), relationships (REL), participation (PAR))</a:t>
            </a:r>
          </a:p>
          <a:p>
            <a:pPr marL="1028700" lvl="2" indent="-228600">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Students like to have friends who are different from themselves (for example, boys and girls, rich and poor, or classmates of different color). </a:t>
            </a:r>
            <a:r>
              <a:rPr lang="en-US" sz="1100" b="1" dirty="0">
                <a:solidFill>
                  <a:schemeClr val="tx1"/>
                </a:solidFill>
                <a:latin typeface="Segoe UI" panose="020B0502040204020203" pitchFamily="34" charset="0"/>
                <a:cs typeface="Segoe UI" panose="020B0502040204020203" pitchFamily="34" charset="0"/>
              </a:rPr>
              <a:t>G4, G5</a:t>
            </a:r>
          </a:p>
          <a:p>
            <a:pPr marL="1028700" lvl="2" indent="-228600">
              <a:lnSpc>
                <a:spcPct val="150000"/>
              </a:lnSpc>
              <a:spcBef>
                <a:spcPts val="0"/>
              </a:spcBef>
              <a:buClr>
                <a:schemeClr val="accent2"/>
              </a:buClr>
              <a:buSzPct val="50000"/>
              <a:buFont typeface="Wingdings" panose="05000000000000000000" pitchFamily="2" charset="2"/>
              <a:buChar char="q"/>
            </a:pPr>
            <a:r>
              <a:rPr lang="en-US" sz="1100" b="1" u="none" strike="noStrike" dirty="0">
                <a:solidFill>
                  <a:schemeClr val="accent2">
                    <a:lumMod val="50000"/>
                  </a:schemeClr>
                </a:solidFill>
                <a:effectLst/>
                <a:latin typeface="Segoe UI" panose="020B0502040204020203" pitchFamily="34" charset="0"/>
                <a:cs typeface="Segoe UI" panose="020B0502040204020203" pitchFamily="34" charset="0"/>
              </a:rPr>
              <a:t>Students respect one another. </a:t>
            </a:r>
            <a:r>
              <a:rPr lang="en-US" sz="1100" b="1" u="none" strike="noStrike" dirty="0">
                <a:solidFill>
                  <a:schemeClr val="bg2"/>
                </a:solidFill>
                <a:effectLst/>
                <a:latin typeface="Segoe UI" panose="020B0502040204020203" pitchFamily="34" charset="0"/>
                <a:cs typeface="Segoe UI" panose="020B0502040204020203" pitchFamily="34" charset="0"/>
              </a:rPr>
              <a:t>G4, G5, G8, G10</a:t>
            </a:r>
          </a:p>
          <a:p>
            <a:pPr marL="1028700" lvl="2" indent="-228600">
              <a:lnSpc>
                <a:spcPct val="150000"/>
              </a:lnSpc>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My teachers use my ideas to help my classmates learn. </a:t>
            </a:r>
            <a:r>
              <a:rPr lang="en-US" sz="1100" b="1" u="none" strike="noStrike" dirty="0">
                <a:solidFill>
                  <a:schemeClr val="bg2"/>
                </a:solidFill>
                <a:effectLst/>
                <a:latin typeface="Segoe UI" panose="020B0502040204020203" pitchFamily="34" charset="0"/>
                <a:cs typeface="Segoe UI" panose="020B0502040204020203" pitchFamily="34" charset="0"/>
              </a:rPr>
              <a:t>G4, G5, G8, G10</a:t>
            </a:r>
            <a:endParaRPr lang="en-US" sz="1100" dirty="0">
              <a:solidFill>
                <a:schemeClr val="tx1"/>
              </a:solidFill>
              <a:latin typeface="Segoe UI" panose="020B0502040204020203" pitchFamily="34" charset="0"/>
              <a:cs typeface="Segoe UI" panose="020B0502040204020203" pitchFamily="34" charset="0"/>
            </a:endParaRPr>
          </a:p>
          <a:p>
            <a:pPr marL="628650" lvl="1" indent="-228600">
              <a:lnSpc>
                <a:spcPct val="150000"/>
              </a:lnSpc>
              <a:spcBef>
                <a:spcPts val="0"/>
              </a:spcBef>
              <a:buClr>
                <a:schemeClr val="accent2"/>
              </a:buClr>
              <a:buSzPts val="18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Safety </a:t>
            </a:r>
            <a:r>
              <a:rPr lang="en-US" sz="1400" dirty="0">
                <a:solidFill>
                  <a:srgbClr val="002060"/>
                </a:solidFill>
                <a:latin typeface="Segoe UI" panose="020B0502040204020203" pitchFamily="34" charset="0"/>
                <a:cs typeface="Segoe UI" panose="020B0502040204020203" pitchFamily="34" charset="0"/>
              </a:rPr>
              <a:t>(emotional safety (EMO), physical safety (PSF), bullying/cyber-bullying (BUL))</a:t>
            </a:r>
          </a:p>
          <a:p>
            <a:pPr marL="1028700" lvl="2" indent="-228600">
              <a:lnSpc>
                <a:spcPct val="150000"/>
              </a:lnSpc>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Teachers support (help) students who come to class upset. </a:t>
            </a:r>
            <a:r>
              <a:rPr lang="en-US" sz="1100" b="1" dirty="0">
                <a:solidFill>
                  <a:schemeClr val="bg2"/>
                </a:solidFill>
                <a:latin typeface="Segoe UI" panose="020B0502040204020203" pitchFamily="34" charset="0"/>
                <a:cs typeface="Segoe UI" panose="020B0502040204020203" pitchFamily="34" charset="0"/>
              </a:rPr>
              <a:t>G4, </a:t>
            </a:r>
            <a:r>
              <a:rPr lang="en-US" sz="1100" b="1" u="none" strike="noStrike" dirty="0">
                <a:solidFill>
                  <a:schemeClr val="bg2"/>
                </a:solidFill>
                <a:effectLst/>
                <a:latin typeface="Segoe UI" panose="020B0502040204020203" pitchFamily="34" charset="0"/>
                <a:cs typeface="Segoe UI" panose="020B0502040204020203" pitchFamily="34" charset="0"/>
              </a:rPr>
              <a:t>G5, G8, G10</a:t>
            </a:r>
          </a:p>
          <a:p>
            <a:pPr marL="1028700" lvl="2" indent="-228600">
              <a:lnSpc>
                <a:spcPct val="150000"/>
              </a:lnSpc>
              <a:spcBef>
                <a:spcPts val="0"/>
              </a:spcBef>
              <a:buClr>
                <a:schemeClr val="accent2"/>
              </a:buClr>
              <a:buSzPct val="50000"/>
              <a:buFont typeface="Wingdings" panose="05000000000000000000" pitchFamily="2" charset="2"/>
              <a:buChar char="q"/>
            </a:pPr>
            <a:r>
              <a:rPr lang="en-US" sz="1100" b="1" u="none" strike="noStrike" dirty="0">
                <a:solidFill>
                  <a:schemeClr val="accent2">
                    <a:lumMod val="50000"/>
                  </a:schemeClr>
                </a:solidFill>
                <a:effectLst/>
                <a:latin typeface="Segoe UI" panose="020B0502040204020203" pitchFamily="34" charset="0"/>
                <a:cs typeface="Segoe UI" panose="020B0502040204020203" pitchFamily="34" charset="0"/>
              </a:rPr>
              <a:t>I have seen students with weapons at our school. </a:t>
            </a:r>
            <a:r>
              <a:rPr lang="en-US" sz="1100" b="1" u="none" strike="noStrike" dirty="0">
                <a:solidFill>
                  <a:schemeClr val="bg2"/>
                </a:solidFill>
                <a:effectLst/>
                <a:latin typeface="Segoe UI" panose="020B0502040204020203" pitchFamily="34" charset="0"/>
                <a:cs typeface="Segoe UI" panose="020B0502040204020203" pitchFamily="34" charset="0"/>
              </a:rPr>
              <a:t>G8</a:t>
            </a:r>
          </a:p>
          <a:p>
            <a:pPr marL="1028700" lvl="2" indent="-228600">
              <a:lnSpc>
                <a:spcPct val="150000"/>
              </a:lnSpc>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In my school, groups of students tease or pick on one student. </a:t>
            </a:r>
            <a:r>
              <a:rPr lang="en-US" sz="1100" b="1" dirty="0">
                <a:solidFill>
                  <a:schemeClr val="bg2"/>
                </a:solidFill>
                <a:latin typeface="Segoe UI" panose="020B0502040204020203" pitchFamily="34" charset="0"/>
                <a:cs typeface="Segoe UI" panose="020B0502040204020203" pitchFamily="34" charset="0"/>
              </a:rPr>
              <a:t>G4,</a:t>
            </a:r>
            <a:r>
              <a:rPr lang="en-US" sz="1100" b="1" dirty="0">
                <a:solidFill>
                  <a:schemeClr val="accent2">
                    <a:lumMod val="75000"/>
                  </a:schemeClr>
                </a:solidFill>
                <a:latin typeface="Segoe UI" panose="020B0502040204020203" pitchFamily="34" charset="0"/>
                <a:cs typeface="Segoe UI" panose="020B0502040204020203" pitchFamily="34" charset="0"/>
              </a:rPr>
              <a:t> </a:t>
            </a:r>
            <a:r>
              <a:rPr lang="en-US" sz="1100" b="1" dirty="0">
                <a:solidFill>
                  <a:schemeClr val="bg2"/>
                </a:solidFill>
                <a:latin typeface="Segoe UI" panose="020B0502040204020203" pitchFamily="34" charset="0"/>
                <a:cs typeface="Segoe UI" panose="020B0502040204020203" pitchFamily="34" charset="0"/>
              </a:rPr>
              <a:t>G5, G8,</a:t>
            </a:r>
            <a:r>
              <a:rPr lang="en-US" sz="1100" b="1" baseline="0" dirty="0">
                <a:solidFill>
                  <a:schemeClr val="bg2"/>
                </a:solidFill>
                <a:latin typeface="Segoe UI" panose="020B0502040204020203" pitchFamily="34" charset="0"/>
                <a:cs typeface="Segoe UI" panose="020B0502040204020203" pitchFamily="34" charset="0"/>
              </a:rPr>
              <a:t> G10</a:t>
            </a:r>
            <a:endParaRPr lang="en-US" sz="1100" dirty="0">
              <a:solidFill>
                <a:srgbClr val="002060"/>
              </a:solidFill>
              <a:latin typeface="Segoe UI" panose="020B0502040204020203" pitchFamily="34" charset="0"/>
              <a:cs typeface="Segoe UI" panose="020B0502040204020203" pitchFamily="34" charset="0"/>
            </a:endParaRPr>
          </a:p>
          <a:p>
            <a:pPr marL="628650" lvl="1" indent="-228600">
              <a:lnSpc>
                <a:spcPct val="150000"/>
              </a:lnSpc>
              <a:spcBef>
                <a:spcPts val="0"/>
              </a:spcBef>
              <a:buClr>
                <a:schemeClr val="accent2"/>
              </a:buClr>
              <a:buSzPts val="18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Environment </a:t>
            </a:r>
            <a:r>
              <a:rPr lang="en-US" sz="1400" dirty="0">
                <a:solidFill>
                  <a:srgbClr val="002060"/>
                </a:solidFill>
                <a:latin typeface="Segoe UI" panose="020B0502040204020203" pitchFamily="34" charset="0"/>
                <a:cs typeface="Segoe UI" panose="020B0502040204020203" pitchFamily="34" charset="0"/>
              </a:rPr>
              <a:t>(instructional environment (ENV), mental health env. (MEN), discipline environment (DIS))</a:t>
            </a:r>
          </a:p>
          <a:p>
            <a:pPr marL="1028700" lvl="1" indent="-228600">
              <a:lnSpc>
                <a:spcPct val="150000"/>
              </a:lnSpc>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Students help each other learn without having to be asked by the teacher. </a:t>
            </a:r>
            <a:r>
              <a:rPr lang="en-US" sz="1100" b="1" u="none" strike="noStrike" dirty="0">
                <a:solidFill>
                  <a:schemeClr val="bg2"/>
                </a:solidFill>
                <a:effectLst/>
                <a:latin typeface="Segoe UI" panose="020B0502040204020203" pitchFamily="34" charset="0"/>
                <a:cs typeface="Segoe UI" panose="020B0502040204020203" pitchFamily="34" charset="0"/>
              </a:rPr>
              <a:t>G5, G8, G10</a:t>
            </a:r>
          </a:p>
          <a:p>
            <a:pPr marL="1028700" lvl="1" indent="-228600">
              <a:lnSpc>
                <a:spcPct val="150000"/>
              </a:lnSpc>
              <a:spcBef>
                <a:spcPts val="0"/>
              </a:spcBef>
              <a:buClr>
                <a:schemeClr val="accent2"/>
              </a:buClr>
              <a:buSzPct val="50000"/>
              <a:buFont typeface="Wingdings" panose="05000000000000000000" pitchFamily="2" charset="2"/>
              <a:buChar char="q"/>
            </a:pPr>
            <a:r>
              <a:rPr lang="en-US" sz="1100" b="1" u="none" strike="noStrike" dirty="0">
                <a:solidFill>
                  <a:schemeClr val="accent2">
                    <a:lumMod val="50000"/>
                  </a:schemeClr>
                </a:solidFill>
                <a:effectLst/>
                <a:latin typeface="Segoe UI" panose="020B0502040204020203" pitchFamily="34" charset="0"/>
                <a:cs typeface="Segoe UI" panose="020B0502040204020203" pitchFamily="34" charset="0"/>
              </a:rPr>
              <a:t>At our school, students learn to care about other students' feelings. </a:t>
            </a:r>
            <a:r>
              <a:rPr lang="en-US" sz="1100" b="1" u="none" strike="noStrike" dirty="0">
                <a:solidFill>
                  <a:schemeClr val="bg2"/>
                </a:solidFill>
                <a:effectLst/>
                <a:latin typeface="Segoe UI" panose="020B0502040204020203" pitchFamily="34" charset="0"/>
                <a:cs typeface="Segoe UI" panose="020B0502040204020203" pitchFamily="34" charset="0"/>
              </a:rPr>
              <a:t>G4, G5</a:t>
            </a:r>
          </a:p>
          <a:p>
            <a:pPr marL="1028700" lvl="1" indent="-228600">
              <a:lnSpc>
                <a:spcPct val="150000"/>
              </a:lnSpc>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Teachers give students a chance to explain their behavior when they do something wrong. </a:t>
            </a:r>
            <a:r>
              <a:rPr lang="en-US" sz="1100" b="1" dirty="0">
                <a:solidFill>
                  <a:schemeClr val="bg2"/>
                </a:solidFill>
                <a:latin typeface="Segoe UI" panose="020B0502040204020203" pitchFamily="34" charset="0"/>
                <a:cs typeface="Segoe UI" panose="020B0502040204020203" pitchFamily="34" charset="0"/>
              </a:rPr>
              <a:t>G5, G8, G10</a:t>
            </a:r>
            <a:endParaRPr lang="en-US" sz="1100" b="1" u="none" strike="noStrike" dirty="0">
              <a:solidFill>
                <a:schemeClr val="bg2"/>
              </a:solidFill>
              <a:effectLst/>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400" dirty="0">
              <a:solidFill>
                <a:srgbClr val="002060"/>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r>
              <a:rPr lang="en-US" sz="1800" dirty="0">
                <a:solidFill>
                  <a:schemeClr val="tx1"/>
                </a:solidFill>
                <a:latin typeface="Segoe UI" panose="020B0502040204020203" pitchFamily="34" charset="0"/>
                <a:cs typeface="Segoe UI" panose="020B0502040204020203" pitchFamily="34" charset="0"/>
              </a:rPr>
              <a:t>Students respond: Always true, mostly true, mostly untrue, or never true</a:t>
            </a: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3585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8" name="Title 7"/>
          <p:cNvSpPr>
            <a:spLocks noGrp="1"/>
          </p:cNvSpPr>
          <p:nvPr>
            <p:ph type="title"/>
          </p:nvPr>
        </p:nvSpPr>
        <p:spPr/>
        <p:txBody>
          <a:bodyPr/>
          <a:lstStyle/>
          <a:p>
            <a:r>
              <a:rPr lang="en-US" sz="2000" dirty="0">
                <a:latin typeface="Georgia" panose="02040502050405020303" pitchFamily="18" charset="0"/>
              </a:rPr>
              <a:t>New Item Development: Items designed to improve reliability of Engagement and Environment dimensions</a:t>
            </a:r>
          </a:p>
        </p:txBody>
      </p:sp>
      <p:sp>
        <p:nvSpPr>
          <p:cNvPr id="9" name="Content Placeholder 8"/>
          <p:cNvSpPr>
            <a:spLocks noGrp="1"/>
          </p:cNvSpPr>
          <p:nvPr>
            <p:ph idx="1"/>
          </p:nvPr>
        </p:nvSpPr>
        <p:spPr>
          <a:xfrm>
            <a:off x="254000" y="862708"/>
            <a:ext cx="8890001" cy="3798192"/>
          </a:xfrm>
          <a:solidFill>
            <a:schemeClr val="bg1"/>
          </a:solidFill>
        </p:spPr>
        <p:txBody>
          <a:bodyPr/>
          <a:lstStyle/>
          <a:p>
            <a:pPr marL="0" indent="0">
              <a:spcBef>
                <a:spcPts val="0"/>
              </a:spcBef>
              <a:buClr>
                <a:schemeClr val="accent2"/>
              </a:buClr>
              <a:buSzPts val="1800"/>
              <a:buNone/>
            </a:pPr>
            <a:r>
              <a:rPr lang="en-US" sz="1800" dirty="0">
                <a:solidFill>
                  <a:srgbClr val="002060"/>
                </a:solidFill>
                <a:latin typeface="Segoe UI" panose="020B0502040204020203" pitchFamily="34" charset="0"/>
                <a:cs typeface="Segoe UI" panose="020B0502040204020203" pitchFamily="34" charset="0"/>
              </a:rPr>
              <a:t>Field tested in 2021 (17 of 18 items tested are retained for 2022 survey)</a:t>
            </a:r>
          </a:p>
          <a:p>
            <a:pPr marL="285750" indent="-285750">
              <a:spcBef>
                <a:spcPts val="0"/>
              </a:spcBef>
              <a:buClr>
                <a:schemeClr val="accent2"/>
              </a:buClr>
              <a:buSzPts val="1800"/>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marL="515938" lvl="1" indent="-284163">
              <a:lnSpc>
                <a:spcPct val="150000"/>
              </a:lnSpc>
              <a:spcBef>
                <a:spcPts val="0"/>
              </a:spcBef>
              <a:buClr>
                <a:schemeClr val="accent2"/>
              </a:buClr>
              <a:buSzPts val="18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Engagement</a:t>
            </a:r>
            <a:r>
              <a:rPr lang="en-US" sz="1600" dirty="0">
                <a:solidFill>
                  <a:srgbClr val="002060"/>
                </a:solidFill>
                <a:latin typeface="Segoe UI" panose="020B0502040204020203" pitchFamily="34" charset="0"/>
                <a:cs typeface="Segoe UI" panose="020B0502040204020203" pitchFamily="34" charset="0"/>
              </a:rPr>
              <a:t>: Participation (9 items), Culture Competence (1 item), Relationships (1item)</a:t>
            </a:r>
          </a:p>
          <a:p>
            <a:pPr marL="739775" lvl="2" indent="-223838">
              <a:lnSpc>
                <a:spcPct val="150000"/>
              </a:lnSpc>
              <a:spcBef>
                <a:spcPts val="0"/>
              </a:spcBef>
              <a:buClr>
                <a:schemeClr val="accent2"/>
              </a:buClr>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In at least two of my academic classes, students are asked to teach a lesson or part of a lesson. </a:t>
            </a:r>
            <a:r>
              <a:rPr lang="en-US" sz="1300" b="1" dirty="0">
                <a:solidFill>
                  <a:schemeClr val="tx1"/>
                </a:solidFill>
                <a:latin typeface="Segoe UI" panose="020B0502040204020203" pitchFamily="34" charset="0"/>
                <a:cs typeface="Segoe UI" panose="020B0502040204020203" pitchFamily="34" charset="0"/>
              </a:rPr>
              <a:t>G8, G10</a:t>
            </a:r>
          </a:p>
          <a:p>
            <a:pPr marL="739775" lvl="2" indent="-223838">
              <a:lnSpc>
                <a:spcPct val="150000"/>
              </a:lnSpc>
              <a:spcBef>
                <a:spcPts val="0"/>
              </a:spcBef>
              <a:buClr>
                <a:schemeClr val="accent2"/>
              </a:buClr>
              <a:buSzPct val="100000"/>
              <a:buFont typeface="Courier New" panose="02070309020205020404" pitchFamily="49" charset="0"/>
              <a:buChar char="o"/>
            </a:pPr>
            <a:r>
              <a:rPr lang="en-US" sz="1300" b="1" u="none" strike="noStrike" dirty="0">
                <a:solidFill>
                  <a:schemeClr val="accent2">
                    <a:lumMod val="50000"/>
                  </a:schemeClr>
                </a:solidFill>
                <a:effectLst/>
                <a:latin typeface="Segoe UI" panose="020B0502040204020203" pitchFamily="34" charset="0"/>
                <a:cs typeface="Segoe UI" panose="020B0502040204020203" pitchFamily="34" charset="0"/>
              </a:rPr>
              <a:t>In my academic classes, students wrestle with problems that don't have an obvious answer. </a:t>
            </a:r>
            <a:r>
              <a:rPr lang="en-US" sz="1300" b="1" u="none" strike="noStrike" dirty="0">
                <a:solidFill>
                  <a:schemeClr val="bg2"/>
                </a:solidFill>
                <a:effectLst/>
                <a:latin typeface="Segoe UI" panose="020B0502040204020203" pitchFamily="34" charset="0"/>
                <a:cs typeface="Segoe UI" panose="020B0502040204020203" pitchFamily="34" charset="0"/>
              </a:rPr>
              <a:t>G8</a:t>
            </a:r>
          </a:p>
          <a:p>
            <a:pPr marL="739775" lvl="2" indent="-223838">
              <a:lnSpc>
                <a:spcPct val="150000"/>
              </a:lnSpc>
              <a:spcBef>
                <a:spcPts val="0"/>
              </a:spcBef>
              <a:buClr>
                <a:schemeClr val="accent2"/>
              </a:buClr>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In my classes, students teach each other how they solved a problem.</a:t>
            </a:r>
            <a:r>
              <a:rPr lang="en-US" sz="1300" b="1" dirty="0">
                <a:solidFill>
                  <a:schemeClr val="accent2">
                    <a:lumMod val="75000"/>
                  </a:schemeClr>
                </a:solidFill>
                <a:latin typeface="Segoe UI" panose="020B0502040204020203" pitchFamily="34" charset="0"/>
                <a:cs typeface="Segoe UI" panose="020B0502040204020203" pitchFamily="34" charset="0"/>
              </a:rPr>
              <a:t> </a:t>
            </a:r>
            <a:r>
              <a:rPr lang="en-US" sz="1300" b="1" u="none" strike="noStrike" dirty="0">
                <a:solidFill>
                  <a:schemeClr val="bg2"/>
                </a:solidFill>
                <a:effectLst/>
                <a:latin typeface="Segoe UI" panose="020B0502040204020203" pitchFamily="34" charset="0"/>
                <a:cs typeface="Segoe UI" panose="020B0502040204020203" pitchFamily="34" charset="0"/>
              </a:rPr>
              <a:t>G5</a:t>
            </a:r>
          </a:p>
          <a:p>
            <a:pPr marL="800100" lvl="2" indent="0">
              <a:lnSpc>
                <a:spcPct val="150000"/>
              </a:lnSpc>
              <a:spcBef>
                <a:spcPts val="0"/>
              </a:spcBef>
              <a:buClr>
                <a:schemeClr val="accent2"/>
              </a:buClr>
              <a:buSzPct val="50000"/>
              <a:buNone/>
            </a:pPr>
            <a:endParaRPr lang="en-US" dirty="0">
              <a:solidFill>
                <a:schemeClr val="tx1"/>
              </a:solidFill>
              <a:latin typeface="Segoe UI" panose="020B0502040204020203" pitchFamily="34" charset="0"/>
              <a:cs typeface="Segoe UI" panose="020B0502040204020203" pitchFamily="34" charset="0"/>
            </a:endParaRPr>
          </a:p>
          <a:p>
            <a:pPr marL="515938" lvl="1" indent="-284163">
              <a:lnSpc>
                <a:spcPct val="150000"/>
              </a:lnSpc>
              <a:spcBef>
                <a:spcPts val="0"/>
              </a:spcBef>
              <a:buClr>
                <a:schemeClr val="accent2"/>
              </a:buClr>
              <a:buSzPts val="18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Instructional Environment </a:t>
            </a:r>
            <a:r>
              <a:rPr lang="en-US" sz="1600" dirty="0">
                <a:solidFill>
                  <a:srgbClr val="002060"/>
                </a:solidFill>
                <a:latin typeface="Segoe UI" panose="020B0502040204020203" pitchFamily="34" charset="0"/>
                <a:cs typeface="Segoe UI" panose="020B0502040204020203" pitchFamily="34" charset="0"/>
              </a:rPr>
              <a:t>(6 items)</a:t>
            </a:r>
          </a:p>
          <a:p>
            <a:pPr marL="739775" lvl="1" indent="-223838">
              <a:lnSpc>
                <a:spcPct val="150000"/>
              </a:lnSpc>
              <a:spcBef>
                <a:spcPts val="0"/>
              </a:spcBef>
              <a:buClr>
                <a:schemeClr val="accent2"/>
              </a:buClr>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In my classes, it is OK for me to suggest other ways to do my work. </a:t>
            </a:r>
            <a:r>
              <a:rPr lang="en-US" sz="1300" b="1" u="none" strike="noStrike" dirty="0">
                <a:solidFill>
                  <a:schemeClr val="bg2"/>
                </a:solidFill>
                <a:effectLst/>
                <a:latin typeface="Segoe UI" panose="020B0502040204020203" pitchFamily="34" charset="0"/>
                <a:cs typeface="Segoe UI" panose="020B0502040204020203" pitchFamily="34" charset="0"/>
              </a:rPr>
              <a:t>G5</a:t>
            </a:r>
            <a:endParaRPr lang="en-US" sz="1300" b="1" dirty="0">
              <a:solidFill>
                <a:schemeClr val="bg2"/>
              </a:solidFill>
              <a:latin typeface="Segoe UI" panose="020B0502040204020203" pitchFamily="34" charset="0"/>
              <a:cs typeface="Segoe UI" panose="020B0502040204020203" pitchFamily="34" charset="0"/>
            </a:endParaRPr>
          </a:p>
          <a:p>
            <a:pPr marL="739775" lvl="1" indent="-223838">
              <a:lnSpc>
                <a:spcPct val="150000"/>
              </a:lnSpc>
              <a:spcBef>
                <a:spcPts val="0"/>
              </a:spcBef>
              <a:spcAft>
                <a:spcPts val="600"/>
              </a:spcAft>
              <a:buClr>
                <a:schemeClr val="accent2"/>
              </a:buClr>
              <a:buSzPct val="100000"/>
              <a:buFont typeface="Courier New" panose="02070309020205020404" pitchFamily="49" charset="0"/>
              <a:buChar char="o"/>
            </a:pPr>
            <a:r>
              <a:rPr lang="en-US" sz="1300" b="1" u="none" strike="noStrike" dirty="0">
                <a:solidFill>
                  <a:schemeClr val="accent2">
                    <a:lumMod val="50000"/>
                  </a:schemeClr>
                </a:solidFill>
                <a:effectLst/>
                <a:latin typeface="Segoe UI" panose="020B0502040204020203" pitchFamily="34" charset="0"/>
                <a:cs typeface="Segoe UI" panose="020B0502040204020203" pitchFamily="34" charset="0"/>
              </a:rPr>
              <a:t>Students are given multiple opportunities to show that they have mastered their classwork. </a:t>
            </a:r>
            <a:r>
              <a:rPr lang="en-US" sz="1300" b="1" u="none" strike="noStrike" dirty="0">
                <a:solidFill>
                  <a:schemeClr val="bg2"/>
                </a:solidFill>
                <a:effectLst/>
                <a:latin typeface="Segoe UI" panose="020B0502040204020203" pitchFamily="34" charset="0"/>
                <a:cs typeface="Segoe UI" panose="020B0502040204020203" pitchFamily="34" charset="0"/>
              </a:rPr>
              <a:t>G8</a:t>
            </a:r>
          </a:p>
          <a:p>
            <a:pPr marL="739775" lvl="1" indent="-223838">
              <a:spcBef>
                <a:spcPts val="0"/>
              </a:spcBef>
              <a:buClr>
                <a:schemeClr val="accent2"/>
              </a:buClr>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In my classes, mistakes or even failure on an assignment are viewed as an important part of our learning. </a:t>
            </a:r>
            <a:r>
              <a:rPr lang="en-US" sz="1300" b="1" dirty="0">
                <a:solidFill>
                  <a:schemeClr val="bg2"/>
                </a:solidFill>
                <a:latin typeface="Segoe UI" panose="020B0502040204020203" pitchFamily="34" charset="0"/>
                <a:cs typeface="Segoe UI" panose="020B0502040204020203" pitchFamily="34" charset="0"/>
              </a:rPr>
              <a:t>G10</a:t>
            </a:r>
            <a:endParaRPr lang="en-US" sz="13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931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8" name="Title 7"/>
          <p:cNvSpPr>
            <a:spLocks noGrp="1"/>
          </p:cNvSpPr>
          <p:nvPr>
            <p:ph type="title"/>
          </p:nvPr>
        </p:nvSpPr>
        <p:spPr/>
        <p:txBody>
          <a:bodyPr/>
          <a:lstStyle/>
          <a:p>
            <a:r>
              <a:rPr lang="en-US" sz="2000" dirty="0">
                <a:latin typeface="Georgia" panose="02040502050405020303" pitchFamily="18" charset="0"/>
              </a:rPr>
              <a:t>What is currently reported  to districts and schools, and what is new for 2022? </a:t>
            </a:r>
          </a:p>
        </p:txBody>
      </p:sp>
      <p:sp>
        <p:nvSpPr>
          <p:cNvPr id="9" name="Content Placeholder 8"/>
          <p:cNvSpPr>
            <a:spLocks noGrp="1"/>
          </p:cNvSpPr>
          <p:nvPr>
            <p:ph idx="1"/>
          </p:nvPr>
        </p:nvSpPr>
        <p:spPr>
          <a:xfrm>
            <a:off x="358285" y="853288"/>
            <a:ext cx="8528229" cy="4187819"/>
          </a:xfrm>
          <a:solidFill>
            <a:schemeClr val="bg1"/>
          </a:solidFill>
        </p:spPr>
        <p:txBody>
          <a:bodyPr/>
          <a:lstStyle/>
          <a:p>
            <a:pPr marL="285750" indent="-285750">
              <a:spcBef>
                <a:spcPts val="0"/>
              </a:spcBef>
              <a:spcAft>
                <a:spcPts val="600"/>
              </a:spcAft>
              <a:buClr>
                <a:schemeClr val="accent2"/>
              </a:buClr>
              <a:buSzPts val="1800"/>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District Report</a:t>
            </a:r>
          </a:p>
          <a:p>
            <a:pPr marL="628650" lvl="1" indent="-228600">
              <a:spcBef>
                <a:spcPts val="0"/>
              </a:spcBef>
              <a:spcAft>
                <a:spcPts val="600"/>
              </a:spcAft>
              <a:buClr>
                <a:schemeClr val="accent2"/>
              </a:buClr>
              <a:buSzPts val="18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2021: Overall and 3 Dimension scores (Engagement, Safety, and Environment), and Bullying topic score (N</a:t>
            </a:r>
            <a:r>
              <a:rPr lang="en-US" sz="1400" b="1" dirty="0">
                <a:solidFill>
                  <a:schemeClr val="accent2">
                    <a:lumMod val="75000"/>
                  </a:schemeClr>
                </a:solidFill>
                <a:latin typeface="Segoe UI" panose="020B0502040204020203" pitchFamily="34" charset="0"/>
                <a:cs typeface="Segoe UI" panose="020B0502040204020203" pitchFamily="34" charset="0"/>
              </a:rPr>
              <a:t> </a:t>
            </a:r>
            <a:r>
              <a:rPr lang="en-US" sz="1400" b="1" dirty="0">
                <a:solidFill>
                  <a:srgbClr val="002060"/>
                </a:solidFill>
                <a:latin typeface="Segoe UI" panose="020B0502040204020203" pitchFamily="34" charset="0"/>
                <a:cs typeface="Segoe UI" panose="020B0502040204020203" pitchFamily="34" charset="0"/>
              </a:rPr>
              <a:t>≥ 50) and </a:t>
            </a:r>
            <a:r>
              <a:rPr lang="en-US" sz="1400" b="1" dirty="0">
                <a:solidFill>
                  <a:schemeClr val="tx1">
                    <a:lumMod val="60000"/>
                    <a:lumOff val="40000"/>
                  </a:schemeClr>
                </a:solidFill>
                <a:latin typeface="Segoe UI" panose="020B0502040204020203" pitchFamily="34" charset="0"/>
                <a:cs typeface="Segoe UI" panose="020B0502040204020203" pitchFamily="34" charset="0"/>
              </a:rPr>
              <a:t>item response data</a:t>
            </a:r>
            <a:endParaRPr lang="en-US" sz="1400" dirty="0">
              <a:solidFill>
                <a:schemeClr val="tx1">
                  <a:lumMod val="60000"/>
                  <a:lumOff val="40000"/>
                </a:schemeClr>
              </a:solidFill>
              <a:latin typeface="Segoe UI" panose="020B0502040204020203" pitchFamily="34" charset="0"/>
              <a:cs typeface="Segoe UI" panose="020B0502040204020203" pitchFamily="34" charset="0"/>
            </a:endParaRPr>
          </a:p>
          <a:p>
            <a:pPr marL="1028700" lvl="2" indent="-228600">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School</a:t>
            </a:r>
          </a:p>
          <a:p>
            <a:pPr marL="1028700" lvl="2" indent="-228600">
              <a:lnSpc>
                <a:spcPct val="150000"/>
              </a:lnSpc>
              <a:spcBef>
                <a:spcPts val="0"/>
              </a:spcBef>
              <a:buClr>
                <a:schemeClr val="accent2"/>
              </a:buClr>
              <a:buSzPct val="50000"/>
              <a:buFont typeface="Wingdings" panose="05000000000000000000" pitchFamily="2" charset="2"/>
              <a:buChar char="q"/>
            </a:pPr>
            <a:r>
              <a:rPr lang="en-US" sz="1100" b="1" u="none" strike="noStrike" dirty="0">
                <a:solidFill>
                  <a:schemeClr val="accent2">
                    <a:lumMod val="50000"/>
                  </a:schemeClr>
                </a:solidFill>
                <a:effectLst/>
                <a:latin typeface="Segoe UI" panose="020B0502040204020203" pitchFamily="34" charset="0"/>
                <a:cs typeface="Segoe UI" panose="020B0502040204020203" pitchFamily="34" charset="0"/>
              </a:rPr>
              <a:t>Grade</a:t>
            </a:r>
          </a:p>
          <a:p>
            <a:pPr marL="1028700" lvl="2" indent="-228600">
              <a:lnSpc>
                <a:spcPct val="150000"/>
              </a:lnSpc>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Student group (gender, race/ethnicity, low income (or ecodis), EL, and SWD): overall score only</a:t>
            </a:r>
          </a:p>
          <a:p>
            <a:pPr marL="628650" lvl="1" indent="-225425">
              <a:lnSpc>
                <a:spcPct val="150000"/>
              </a:lnSpc>
              <a:spcBef>
                <a:spcPts val="0"/>
              </a:spcBef>
              <a:buClr>
                <a:schemeClr val="accent2"/>
              </a:buClr>
              <a:buSzPct val="1000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New in 2022</a:t>
            </a:r>
          </a:p>
          <a:p>
            <a:pPr marL="1030288" lvl="2" indent="-231775">
              <a:lnSpc>
                <a:spcPct val="150000"/>
              </a:lnSpc>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Student group data broken out by dimension (N ≥ 20)</a:t>
            </a:r>
            <a:endParaRPr lang="en-US" sz="1100"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400" dirty="0">
              <a:solidFill>
                <a:srgbClr val="002060"/>
              </a:solidFill>
              <a:latin typeface="Segoe UI" panose="020B0502040204020203" pitchFamily="34" charset="0"/>
              <a:cs typeface="Segoe UI" panose="020B0502040204020203" pitchFamily="34" charset="0"/>
            </a:endParaRPr>
          </a:p>
          <a:p>
            <a:pPr marL="285750" indent="-285750">
              <a:spcBef>
                <a:spcPts val="0"/>
              </a:spcBef>
              <a:spcAft>
                <a:spcPts val="600"/>
              </a:spcAft>
              <a:buClr>
                <a:schemeClr val="accent2"/>
              </a:buClr>
              <a:buSzPts val="1800"/>
              <a:buFont typeface="Wingdings 2" panose="05020102010507070707" pitchFamily="18" charset="2"/>
              <a:buChar char="ê"/>
            </a:pPr>
            <a:r>
              <a:rPr lang="en-US" sz="1600" dirty="0">
                <a:solidFill>
                  <a:schemeClr val="tx1"/>
                </a:solidFill>
                <a:latin typeface="Segoe UI" panose="020B0502040204020203" pitchFamily="34" charset="0"/>
                <a:cs typeface="Segoe UI" panose="020B0502040204020203" pitchFamily="34" charset="0"/>
              </a:rPr>
              <a:t>School Report</a:t>
            </a:r>
            <a:endParaRPr lang="en-US" sz="1600" dirty="0">
              <a:latin typeface="Segoe UI" panose="020B0502040204020203" pitchFamily="34" charset="0"/>
              <a:cs typeface="Segoe UI" panose="020B0502040204020203" pitchFamily="34" charset="0"/>
            </a:endParaRPr>
          </a:p>
          <a:p>
            <a:pPr marL="628650" lvl="1" indent="-228600">
              <a:spcBef>
                <a:spcPts val="0"/>
              </a:spcBef>
              <a:buClr>
                <a:schemeClr val="accent2"/>
              </a:buClr>
              <a:buSzPts val="18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2021: Overall and 3 Dimension scores (Engagement, Safety, and Environment ), and Bullying topic score (**New**; N</a:t>
            </a:r>
            <a:r>
              <a:rPr lang="en-US" sz="1400" b="1" dirty="0">
                <a:solidFill>
                  <a:schemeClr val="accent2">
                    <a:lumMod val="75000"/>
                  </a:schemeClr>
                </a:solidFill>
                <a:latin typeface="Segoe UI" panose="020B0502040204020203" pitchFamily="34" charset="0"/>
                <a:cs typeface="Segoe UI" panose="020B0502040204020203" pitchFamily="34" charset="0"/>
              </a:rPr>
              <a:t> </a:t>
            </a:r>
            <a:r>
              <a:rPr lang="en-US" sz="1400" b="1" dirty="0">
                <a:solidFill>
                  <a:srgbClr val="002060"/>
                </a:solidFill>
                <a:latin typeface="Segoe UI" panose="020B0502040204020203" pitchFamily="34" charset="0"/>
                <a:cs typeface="Segoe UI" panose="020B0502040204020203" pitchFamily="34" charset="0"/>
              </a:rPr>
              <a:t>≥ 50), and </a:t>
            </a:r>
            <a:r>
              <a:rPr lang="en-US" sz="1400" b="1" dirty="0">
                <a:solidFill>
                  <a:schemeClr val="tx1">
                    <a:lumMod val="60000"/>
                    <a:lumOff val="40000"/>
                  </a:schemeClr>
                </a:solidFill>
                <a:latin typeface="Segoe UI" panose="020B0502040204020203" pitchFamily="34" charset="0"/>
                <a:cs typeface="Segoe UI" panose="020B0502040204020203" pitchFamily="34" charset="0"/>
              </a:rPr>
              <a:t>item response data</a:t>
            </a:r>
            <a:endParaRPr lang="en-US" sz="1100" b="1" u="none" strike="noStrike" dirty="0">
              <a:solidFill>
                <a:schemeClr val="tx1">
                  <a:lumMod val="60000"/>
                  <a:lumOff val="40000"/>
                </a:schemeClr>
              </a:solidFill>
              <a:effectLst/>
              <a:latin typeface="Segoe UI" panose="020B0502040204020203" pitchFamily="34" charset="0"/>
              <a:cs typeface="Segoe UI" panose="020B0502040204020203" pitchFamily="34" charset="0"/>
            </a:endParaRPr>
          </a:p>
          <a:p>
            <a:pPr marL="1028700" lvl="2" indent="-228600">
              <a:lnSpc>
                <a:spcPct val="150000"/>
              </a:lnSpc>
              <a:spcBef>
                <a:spcPts val="0"/>
              </a:spcBef>
              <a:buClr>
                <a:schemeClr val="accent2"/>
              </a:buClr>
              <a:buSzPct val="50000"/>
              <a:buFont typeface="Wingdings" panose="05000000000000000000" pitchFamily="2" charset="2"/>
              <a:buChar char="q"/>
            </a:pPr>
            <a:r>
              <a:rPr lang="en-US" sz="1100" b="1" u="none" strike="noStrike" dirty="0">
                <a:solidFill>
                  <a:schemeClr val="accent2">
                    <a:lumMod val="50000"/>
                  </a:schemeClr>
                </a:solidFill>
                <a:effectLst/>
                <a:latin typeface="Segoe UI" panose="020B0502040204020203" pitchFamily="34" charset="0"/>
                <a:cs typeface="Segoe UI" panose="020B0502040204020203" pitchFamily="34" charset="0"/>
              </a:rPr>
              <a:t>Grade </a:t>
            </a:r>
          </a:p>
          <a:p>
            <a:pPr marL="1028700" lvl="2" indent="-228600">
              <a:lnSpc>
                <a:spcPct val="150000"/>
              </a:lnSpc>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Student group (gender, race/ethnicity, low income (or ecodis), EL, and SWD</a:t>
            </a:r>
          </a:p>
          <a:p>
            <a:pPr marL="628650" lvl="1" indent="-225425">
              <a:lnSpc>
                <a:spcPct val="150000"/>
              </a:lnSpc>
              <a:spcBef>
                <a:spcPts val="0"/>
              </a:spcBef>
              <a:buClr>
                <a:schemeClr val="accent2"/>
              </a:buClr>
              <a:buSzPct val="1000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New in 2022</a:t>
            </a:r>
          </a:p>
          <a:p>
            <a:pPr marL="1030288" lvl="2" indent="-231775">
              <a:lnSpc>
                <a:spcPct val="150000"/>
              </a:lnSpc>
              <a:spcBef>
                <a:spcPts val="0"/>
              </a:spcBef>
              <a:buClr>
                <a:schemeClr val="accent2"/>
              </a:buClr>
              <a:buSzPct val="50000"/>
              <a:buFont typeface="Wingdings" panose="05000000000000000000" pitchFamily="2" charset="2"/>
              <a:buChar char="q"/>
            </a:pPr>
            <a:r>
              <a:rPr lang="en-US" sz="1100" b="1" dirty="0">
                <a:solidFill>
                  <a:schemeClr val="accent2">
                    <a:lumMod val="50000"/>
                  </a:schemeClr>
                </a:solidFill>
                <a:latin typeface="Segoe UI" panose="020B0502040204020203" pitchFamily="34" charset="0"/>
                <a:cs typeface="Segoe UI" panose="020B0502040204020203" pitchFamily="34" charset="0"/>
              </a:rPr>
              <a:t>Student group data broken out by dimension (N ≥ 20)</a:t>
            </a:r>
            <a:endParaRPr lang="en-US" sz="1100"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626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8" name="Title 7"/>
          <p:cNvSpPr>
            <a:spLocks noGrp="1"/>
          </p:cNvSpPr>
          <p:nvPr>
            <p:ph type="title"/>
          </p:nvPr>
        </p:nvSpPr>
        <p:spPr>
          <a:xfrm>
            <a:off x="425807" y="216694"/>
            <a:ext cx="8528229" cy="509929"/>
          </a:xfrm>
        </p:spPr>
        <p:txBody>
          <a:bodyPr/>
          <a:lstStyle/>
          <a:p>
            <a:r>
              <a:rPr lang="en-US" sz="2000" dirty="0">
                <a:latin typeface="Georgia" panose="02040502050405020303" pitchFamily="18" charset="0"/>
              </a:rPr>
              <a:t>New data report: Favorability categories and profile narratives</a:t>
            </a:r>
          </a:p>
        </p:txBody>
      </p:sp>
      <p:graphicFrame>
        <p:nvGraphicFramePr>
          <p:cNvPr id="7" name="Chart 6" descr="Graph shows the percent of grade 8 students within each school climate category. Four categories are shown: least favorable views (&lt;=30); somewhat favorable views (31 - 51); favorable views (51 - 70); and, most favorable views (&gt;70).">
            <a:extLst>
              <a:ext uri="{FF2B5EF4-FFF2-40B4-BE49-F238E27FC236}">
                <a16:creationId xmlns:a16="http://schemas.microsoft.com/office/drawing/2014/main" id="{DC6D428B-7B65-4423-B801-F84123ADC0C2}"/>
              </a:ext>
            </a:extLst>
          </p:cNvPr>
          <p:cNvGraphicFramePr/>
          <p:nvPr>
            <p:extLst>
              <p:ext uri="{D42A27DB-BD31-4B8C-83A1-F6EECF244321}">
                <p14:modId xmlns:p14="http://schemas.microsoft.com/office/powerpoint/2010/main" val="2064673563"/>
              </p:ext>
            </p:extLst>
          </p:nvPr>
        </p:nvGraphicFramePr>
        <p:xfrm>
          <a:off x="702121" y="884464"/>
          <a:ext cx="7975600" cy="34787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99A3C83-999A-4509-B937-0C61DBA2CB7B}"/>
              </a:ext>
            </a:extLst>
          </p:cNvPr>
          <p:cNvSpPr txBox="1"/>
          <p:nvPr/>
        </p:nvSpPr>
        <p:spPr>
          <a:xfrm>
            <a:off x="1479548" y="4380965"/>
            <a:ext cx="5376793" cy="523220"/>
          </a:xfrm>
          <a:prstGeom prst="rect">
            <a:avLst/>
          </a:prstGeom>
          <a:noFill/>
        </p:spPr>
        <p:txBody>
          <a:bodyPr wrap="none" rtlCol="0">
            <a:spAutoFit/>
          </a:bodyPr>
          <a:lstStyle/>
          <a:p>
            <a:pPr marL="285750" indent="-285750">
              <a:buClr>
                <a:schemeClr val="accent2"/>
              </a:buClr>
              <a:buFont typeface="Wingdings 2" panose="05020102010507070707" pitchFamily="18" charset="2"/>
              <a:buChar char="ê"/>
            </a:pPr>
            <a:r>
              <a:rPr lang="en-US" dirty="0"/>
              <a:t>Profile narratives are based on item distribution at 3 cut points</a:t>
            </a:r>
          </a:p>
          <a:p>
            <a:pPr marL="285750" indent="-285750">
              <a:buClr>
                <a:schemeClr val="accent2"/>
              </a:buClr>
              <a:buFont typeface="Wingdings 2" panose="05020102010507070707" pitchFamily="18" charset="2"/>
              <a:buChar char="ê"/>
            </a:pPr>
            <a:r>
              <a:rPr lang="en-US" b="1" dirty="0"/>
              <a:t>In 2021, new report available in PowerBi dashboard only </a:t>
            </a:r>
          </a:p>
        </p:txBody>
      </p:sp>
    </p:spTree>
    <p:extLst>
      <p:ext uri="{BB962C8B-B14F-4D97-AF65-F5344CB8AC3E}">
        <p14:creationId xmlns:p14="http://schemas.microsoft.com/office/powerpoint/2010/main" val="419020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EFEB-F293-48FC-B323-B2CCB8AA7C20}"/>
              </a:ext>
            </a:extLst>
          </p:cNvPr>
          <p:cNvSpPr>
            <a:spLocks noGrp="1"/>
          </p:cNvSpPr>
          <p:nvPr>
            <p:ph type="title"/>
          </p:nvPr>
        </p:nvSpPr>
        <p:spPr/>
        <p:txBody>
          <a:bodyPr/>
          <a:lstStyle/>
          <a:p>
            <a:r>
              <a:rPr lang="en-US" sz="2400" dirty="0">
                <a:latin typeface="Georgia" panose="02040502050405020303" pitchFamily="18" charset="0"/>
              </a:rPr>
              <a:t>New Developments: Excerpt from G8 profile narrative</a:t>
            </a:r>
            <a:endParaRPr lang="en-US" dirty="0"/>
          </a:p>
        </p:txBody>
      </p:sp>
      <p:sp>
        <p:nvSpPr>
          <p:cNvPr id="4" name="Slide Number Placeholder 3">
            <a:extLst>
              <a:ext uri="{FF2B5EF4-FFF2-40B4-BE49-F238E27FC236}">
                <a16:creationId xmlns:a16="http://schemas.microsoft.com/office/drawing/2014/main" id="{1A289D23-840E-4479-9F73-35E8AAC06F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aphicFrame>
        <p:nvGraphicFramePr>
          <p:cNvPr id="6" name="Table 5" descr="This table presents an excerpt from grade 8's profile narrative. It summarizes students' views at three cut points on the overall school climate index scale (30, 50, and 70 points).">
            <a:extLst>
              <a:ext uri="{FF2B5EF4-FFF2-40B4-BE49-F238E27FC236}">
                <a16:creationId xmlns:a16="http://schemas.microsoft.com/office/drawing/2014/main" id="{CA5A1EA2-9498-48D7-B7E5-5D9BBC96E306}"/>
              </a:ext>
            </a:extLst>
          </p:cNvPr>
          <p:cNvGraphicFramePr>
            <a:graphicFrameLocks noGrp="1"/>
          </p:cNvGraphicFramePr>
          <p:nvPr>
            <p:extLst>
              <p:ext uri="{D42A27DB-BD31-4B8C-83A1-F6EECF244321}">
                <p14:modId xmlns:p14="http://schemas.microsoft.com/office/powerpoint/2010/main" val="3169858360"/>
              </p:ext>
            </p:extLst>
          </p:nvPr>
        </p:nvGraphicFramePr>
        <p:xfrm>
          <a:off x="336372" y="884535"/>
          <a:ext cx="8617664" cy="4034763"/>
        </p:xfrm>
        <a:graphic>
          <a:graphicData uri="http://schemas.openxmlformats.org/drawingml/2006/table">
            <a:tbl>
              <a:tblPr firstRow="1" firstCol="1" bandRow="1">
                <a:tableStyleId>{4D3A4113-6E4E-437B-9265-5931566C675C}</a:tableStyleId>
              </a:tblPr>
              <a:tblGrid>
                <a:gridCol w="3016428">
                  <a:extLst>
                    <a:ext uri="{9D8B030D-6E8A-4147-A177-3AD203B41FA5}">
                      <a16:colId xmlns:a16="http://schemas.microsoft.com/office/drawing/2014/main" val="756228771"/>
                    </a:ext>
                  </a:extLst>
                </a:gridCol>
                <a:gridCol w="2819400">
                  <a:extLst>
                    <a:ext uri="{9D8B030D-6E8A-4147-A177-3AD203B41FA5}">
                      <a16:colId xmlns:a16="http://schemas.microsoft.com/office/drawing/2014/main" val="1803720376"/>
                    </a:ext>
                  </a:extLst>
                </a:gridCol>
                <a:gridCol w="2781836">
                  <a:extLst>
                    <a:ext uri="{9D8B030D-6E8A-4147-A177-3AD203B41FA5}">
                      <a16:colId xmlns:a16="http://schemas.microsoft.com/office/drawing/2014/main" val="2692794378"/>
                    </a:ext>
                  </a:extLst>
                </a:gridCol>
              </a:tblGrid>
              <a:tr h="115105">
                <a:tc gridSpan="3">
                  <a:txBody>
                    <a:bodyPr/>
                    <a:lstStyle/>
                    <a:p>
                      <a:pPr marL="0" marR="0" indent="3810">
                        <a:lnSpc>
                          <a:spcPct val="107000"/>
                        </a:lnSpc>
                        <a:spcBef>
                          <a:spcPts val="0"/>
                        </a:spcBef>
                        <a:spcAft>
                          <a:spcPts val="0"/>
                        </a:spcAft>
                      </a:pPr>
                      <a:r>
                        <a:rPr lang="en-US" sz="1200" dirty="0">
                          <a:effectLst/>
                        </a:rPr>
                        <a:t>Grade 8 2021 VOCAL Benchmark Profiles: Student Average Score = 49; Standard Deviation = 17.4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73" marR="39973" marT="9864"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9072152"/>
                  </a:ext>
                </a:extLst>
              </a:tr>
              <a:tr h="160932">
                <a:tc>
                  <a:txBody>
                    <a:bodyPr/>
                    <a:lstStyle/>
                    <a:p>
                      <a:pPr marL="0" marR="0" algn="l">
                        <a:lnSpc>
                          <a:spcPct val="107000"/>
                        </a:lnSpc>
                        <a:spcBef>
                          <a:spcPts val="0"/>
                        </a:spcBef>
                        <a:spcAft>
                          <a:spcPts val="0"/>
                        </a:spcAft>
                      </a:pPr>
                      <a:r>
                        <a:rPr lang="en-US" sz="1100" b="1">
                          <a:solidFill>
                            <a:sysClr val="windowText" lastClr="000000"/>
                          </a:solidFill>
                          <a:effectLst/>
                        </a:rPr>
                        <a:t>Student Point of View</a:t>
                      </a:r>
                      <a:endParaRPr lang="en-US" sz="1100" b="1">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73" marR="39973" marT="9864" marB="0">
                    <a:lnL w="12700" cap="flat" cmpd="sng" algn="ctr">
                      <a:solidFill>
                        <a:srgbClr val="002060"/>
                      </a:solidFill>
                      <a:prstDash val="solid"/>
                      <a:round/>
                      <a:headEnd type="none" w="med" len="med"/>
                      <a:tailEnd type="none" w="med" len="med"/>
                    </a:lnL>
                    <a:noFill/>
                  </a:tcPr>
                </a:tc>
                <a:tc>
                  <a:txBody>
                    <a:bodyPr/>
                    <a:lstStyle/>
                    <a:p>
                      <a:pPr marL="34925" marR="0" algn="l">
                        <a:lnSpc>
                          <a:spcPct val="107000"/>
                        </a:lnSpc>
                        <a:spcBef>
                          <a:spcPts val="0"/>
                        </a:spcBef>
                        <a:spcAft>
                          <a:spcPts val="0"/>
                        </a:spcAft>
                      </a:pPr>
                      <a:r>
                        <a:rPr lang="en-US" sz="1100" b="1">
                          <a:solidFill>
                            <a:sysClr val="windowText" lastClr="000000"/>
                          </a:solidFill>
                          <a:effectLst/>
                        </a:rPr>
                        <a:t>Student Point of View</a:t>
                      </a:r>
                      <a:endParaRPr lang="en-US" sz="1100" b="1">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74930" marR="0" algn="l">
                        <a:lnSpc>
                          <a:spcPct val="107000"/>
                        </a:lnSpc>
                        <a:spcBef>
                          <a:spcPts val="0"/>
                        </a:spcBef>
                        <a:spcAft>
                          <a:spcPts val="0"/>
                        </a:spcAft>
                      </a:pPr>
                      <a:r>
                        <a:rPr lang="en-US" sz="1100" b="1" dirty="0">
                          <a:solidFill>
                            <a:sysClr val="windowText" lastClr="000000"/>
                          </a:solidFill>
                          <a:effectLst/>
                        </a:rPr>
                        <a:t>Student Point of View</a:t>
                      </a:r>
                      <a:endParaRPr lang="en-US" sz="1100" b="1"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rgbClr val="002060"/>
                      </a:solidFill>
                      <a:prstDash val="solid"/>
                      <a:round/>
                      <a:headEnd type="none" w="med" len="med"/>
                      <a:tailEnd type="none" w="med" len="med"/>
                    </a:lnR>
                    <a:noFill/>
                  </a:tcPr>
                </a:tc>
                <a:extLst>
                  <a:ext uri="{0D108BD9-81ED-4DB2-BD59-A6C34878D82A}">
                    <a16:rowId xmlns:a16="http://schemas.microsoft.com/office/drawing/2014/main" val="1294175239"/>
                  </a:ext>
                </a:extLst>
              </a:tr>
              <a:tr h="344758">
                <a:tc>
                  <a:txBody>
                    <a:bodyPr/>
                    <a:lstStyle/>
                    <a:p>
                      <a:pPr marL="0" marR="0" indent="10795">
                        <a:lnSpc>
                          <a:spcPct val="107000"/>
                        </a:lnSpc>
                        <a:spcBef>
                          <a:spcPts val="0"/>
                        </a:spcBef>
                        <a:spcAft>
                          <a:spcPts val="0"/>
                        </a:spcAft>
                      </a:pPr>
                      <a:r>
                        <a:rPr lang="en-US" sz="1100" dirty="0">
                          <a:solidFill>
                            <a:sysClr val="windowText" lastClr="000000"/>
                          </a:solidFill>
                          <a:effectLst/>
                        </a:rPr>
                        <a:t>Benchmark: 30 points</a:t>
                      </a:r>
                      <a:endParaRPr lang="en-US" sz="1000" dirty="0">
                        <a:solidFill>
                          <a:sysClr val="windowText" lastClr="000000"/>
                        </a:solidFill>
                        <a:effectLst/>
                      </a:endParaRPr>
                    </a:p>
                    <a:p>
                      <a:pPr marL="0" marR="0" indent="10795">
                        <a:lnSpc>
                          <a:spcPct val="107000"/>
                        </a:lnSpc>
                        <a:spcBef>
                          <a:spcPts val="0"/>
                        </a:spcBef>
                        <a:spcAft>
                          <a:spcPts val="0"/>
                        </a:spcAft>
                      </a:pPr>
                      <a:r>
                        <a:rPr lang="en-US" sz="1100" dirty="0">
                          <a:solidFill>
                            <a:sysClr val="windowText" lastClr="000000"/>
                          </a:solidFill>
                          <a:effectLst/>
                        </a:rPr>
                        <a:t>Least favorable to Somewhat favorable</a:t>
                      </a:r>
                      <a:endParaRPr lang="en-US" sz="1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73" marR="39973" marT="9864" marB="0" anchor="ctr">
                    <a:lnL w="12700" cap="flat" cmpd="sng" algn="ctr">
                      <a:solidFill>
                        <a:srgbClr val="002060"/>
                      </a:solidFill>
                      <a:prstDash val="solid"/>
                      <a:round/>
                      <a:headEnd type="none" w="med" len="med"/>
                      <a:tailEnd type="none" w="med" len="med"/>
                    </a:lnL>
                    <a:solidFill>
                      <a:schemeClr val="accent1">
                        <a:lumMod val="20000"/>
                        <a:lumOff val="80000"/>
                      </a:schemeClr>
                    </a:solidFill>
                  </a:tcPr>
                </a:tc>
                <a:tc>
                  <a:txBody>
                    <a:bodyPr/>
                    <a:lstStyle/>
                    <a:p>
                      <a:pPr marL="34925" marR="0">
                        <a:lnSpc>
                          <a:spcPct val="107000"/>
                        </a:lnSpc>
                        <a:spcBef>
                          <a:spcPts val="0"/>
                        </a:spcBef>
                        <a:spcAft>
                          <a:spcPts val="0"/>
                        </a:spcAft>
                      </a:pPr>
                      <a:r>
                        <a:rPr lang="en-US" sz="1100" b="1" dirty="0">
                          <a:solidFill>
                            <a:sysClr val="windowText" lastClr="000000"/>
                          </a:solidFill>
                          <a:effectLst/>
                        </a:rPr>
                        <a:t>Benchmark: 50 points</a:t>
                      </a:r>
                      <a:endParaRPr lang="en-US" sz="1000" b="1" dirty="0">
                        <a:solidFill>
                          <a:sysClr val="windowText" lastClr="000000"/>
                        </a:solidFill>
                        <a:effectLst/>
                      </a:endParaRPr>
                    </a:p>
                    <a:p>
                      <a:pPr marL="34925" marR="0">
                        <a:lnSpc>
                          <a:spcPct val="107000"/>
                        </a:lnSpc>
                        <a:spcBef>
                          <a:spcPts val="0"/>
                        </a:spcBef>
                        <a:spcAft>
                          <a:spcPts val="0"/>
                        </a:spcAft>
                      </a:pPr>
                      <a:r>
                        <a:rPr lang="en-US" sz="1100" b="1" dirty="0">
                          <a:solidFill>
                            <a:sysClr val="windowText" lastClr="000000"/>
                          </a:solidFill>
                          <a:effectLst/>
                        </a:rPr>
                        <a:t>Somewhat favorable to Favorable</a:t>
                      </a:r>
                      <a:endParaRPr lang="en-US" sz="1000" b="1"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1656715" marR="0" indent="-1614805">
                        <a:lnSpc>
                          <a:spcPct val="107000"/>
                        </a:lnSpc>
                        <a:spcBef>
                          <a:spcPts val="0"/>
                        </a:spcBef>
                        <a:spcAft>
                          <a:spcPts val="0"/>
                        </a:spcAft>
                      </a:pPr>
                      <a:r>
                        <a:rPr lang="en-US" sz="1100" b="1" dirty="0">
                          <a:solidFill>
                            <a:sysClr val="windowText" lastClr="000000"/>
                          </a:solidFill>
                          <a:effectLst/>
                        </a:rPr>
                        <a:t>Benchmark: 70 points</a:t>
                      </a:r>
                      <a:endParaRPr lang="en-US" sz="1000" b="1" dirty="0">
                        <a:solidFill>
                          <a:sysClr val="windowText" lastClr="000000"/>
                        </a:solidFill>
                        <a:effectLst/>
                      </a:endParaRPr>
                    </a:p>
                    <a:p>
                      <a:pPr marL="1656715" marR="0" indent="-1614805">
                        <a:lnSpc>
                          <a:spcPct val="107000"/>
                        </a:lnSpc>
                        <a:spcBef>
                          <a:spcPts val="0"/>
                        </a:spcBef>
                        <a:spcAft>
                          <a:spcPts val="0"/>
                        </a:spcAft>
                      </a:pPr>
                      <a:r>
                        <a:rPr lang="en-US" sz="1100" b="1" dirty="0">
                          <a:solidFill>
                            <a:sysClr val="windowText" lastClr="000000"/>
                          </a:solidFill>
                          <a:effectLst/>
                        </a:rPr>
                        <a:t>Favorable to Most favorable</a:t>
                      </a:r>
                      <a:endParaRPr lang="en-US" sz="1000" b="1"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R w="12700" cap="flat" cmpd="sng" algn="ctr">
                      <a:solidFill>
                        <a:srgbClr val="002060"/>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val="2709787724"/>
                  </a:ext>
                </a:extLst>
              </a:tr>
              <a:tr h="2211555">
                <a:tc>
                  <a:txBody>
                    <a:bodyPr/>
                    <a:lstStyle/>
                    <a:p>
                      <a:pPr marL="0" marR="170815" lvl="0" indent="0">
                        <a:lnSpc>
                          <a:spcPct val="107000"/>
                        </a:lnSpc>
                        <a:spcBef>
                          <a:spcPts val="0"/>
                        </a:spcBef>
                        <a:spcAft>
                          <a:spcPts val="0"/>
                        </a:spcAft>
                        <a:buFont typeface="+mj-lt"/>
                        <a:buNone/>
                      </a:pPr>
                      <a:r>
                        <a:rPr lang="en-US" sz="1050" b="0" dirty="0">
                          <a:solidFill>
                            <a:srgbClr val="101D34"/>
                          </a:solidFill>
                          <a:effectLst/>
                        </a:rPr>
                        <a:t>Teachers </a:t>
                      </a:r>
                      <a:r>
                        <a:rPr lang="en-US" sz="1050" b="1" dirty="0">
                          <a:solidFill>
                            <a:srgbClr val="101D34"/>
                          </a:solidFill>
                          <a:effectLst/>
                        </a:rPr>
                        <a:t>set moderately high expectations </a:t>
                      </a:r>
                      <a:r>
                        <a:rPr lang="en-US" sz="1050" b="0" dirty="0">
                          <a:solidFill>
                            <a:srgbClr val="101D34"/>
                          </a:solidFill>
                          <a:effectLst/>
                        </a:rPr>
                        <a:t>for student work and are </a:t>
                      </a:r>
                      <a:r>
                        <a:rPr lang="en-US" sz="1050" b="1" dirty="0">
                          <a:solidFill>
                            <a:srgbClr val="101D34"/>
                          </a:solidFill>
                          <a:effectLst/>
                        </a:rPr>
                        <a:t>available</a:t>
                      </a:r>
                      <a:r>
                        <a:rPr lang="en-US" sz="1050" b="0" dirty="0">
                          <a:solidFill>
                            <a:srgbClr val="101D34"/>
                          </a:solidFill>
                          <a:effectLst/>
                        </a:rPr>
                        <a:t> when students need help. Teachers </a:t>
                      </a:r>
                      <a:r>
                        <a:rPr lang="en-US" sz="1050" b="1" dirty="0">
                          <a:solidFill>
                            <a:srgbClr val="101D34"/>
                          </a:solidFill>
                          <a:effectLst/>
                        </a:rPr>
                        <a:t>encourage</a:t>
                      </a:r>
                      <a:r>
                        <a:rPr lang="en-US" sz="1050" b="0" dirty="0">
                          <a:solidFill>
                            <a:srgbClr val="101D34"/>
                          </a:solidFill>
                          <a:effectLst/>
                        </a:rPr>
                        <a:t> students to work hard and, </a:t>
                      </a:r>
                      <a:r>
                        <a:rPr lang="en-US" sz="1050" b="1" dirty="0">
                          <a:solidFill>
                            <a:srgbClr val="101D34"/>
                          </a:solidFill>
                          <a:effectLst/>
                        </a:rPr>
                        <a:t>for the most part, instill a belief </a:t>
                      </a:r>
                      <a:r>
                        <a:rPr lang="en-US" sz="1050" b="0" dirty="0">
                          <a:solidFill>
                            <a:srgbClr val="101D34"/>
                          </a:solidFill>
                          <a:effectLst/>
                        </a:rPr>
                        <a:t>that all students can do well. Teachers </a:t>
                      </a:r>
                      <a:r>
                        <a:rPr lang="en-US" sz="1050" b="1" dirty="0">
                          <a:solidFill>
                            <a:srgbClr val="101D34"/>
                          </a:solidFill>
                          <a:effectLst/>
                        </a:rPr>
                        <a:t>tend not to use </a:t>
                      </a:r>
                      <a:r>
                        <a:rPr lang="en-US" sz="1050" b="0" dirty="0">
                          <a:solidFill>
                            <a:srgbClr val="101D34"/>
                          </a:solidFill>
                          <a:effectLst/>
                        </a:rPr>
                        <a:t>student ideas and interests to plan or guide their instruction and students have </a:t>
                      </a:r>
                      <a:r>
                        <a:rPr lang="en-US" sz="1050" b="1" dirty="0">
                          <a:solidFill>
                            <a:srgbClr val="101D34"/>
                          </a:solidFill>
                          <a:effectLst/>
                        </a:rPr>
                        <a:t>little latitude to choose </a:t>
                      </a:r>
                      <a:r>
                        <a:rPr lang="en-US" sz="1050" b="0" dirty="0">
                          <a:solidFill>
                            <a:srgbClr val="101D34"/>
                          </a:solidFill>
                          <a:effectLst/>
                        </a:rPr>
                        <a:t>how to show their learning. The classroom environment is </a:t>
                      </a:r>
                      <a:r>
                        <a:rPr lang="en-US" sz="1050" b="1" dirty="0">
                          <a:solidFill>
                            <a:srgbClr val="101D34"/>
                          </a:solidFill>
                          <a:effectLst/>
                        </a:rPr>
                        <a:t>collaborative. </a:t>
                      </a:r>
                      <a:r>
                        <a:rPr lang="en-US" sz="1050" b="0" dirty="0">
                          <a:solidFill>
                            <a:srgbClr val="101D34"/>
                          </a:solidFill>
                          <a:effectLst/>
                        </a:rPr>
                        <a:t>Teachers are </a:t>
                      </a:r>
                      <a:r>
                        <a:rPr lang="en-US" sz="1050" b="1" dirty="0">
                          <a:solidFill>
                            <a:srgbClr val="101D34"/>
                          </a:solidFill>
                          <a:effectLst/>
                        </a:rPr>
                        <a:t>supportive </a:t>
                      </a:r>
                      <a:r>
                        <a:rPr lang="en-US" sz="1050" b="0" dirty="0">
                          <a:solidFill>
                            <a:srgbClr val="101D34"/>
                          </a:solidFill>
                          <a:effectLst/>
                        </a:rPr>
                        <a:t>of students’ work even when it is not their best effort. </a:t>
                      </a:r>
                      <a:r>
                        <a:rPr lang="en-US" sz="1050" b="1" dirty="0">
                          <a:solidFill>
                            <a:srgbClr val="101D34"/>
                          </a:solidFill>
                          <a:effectLst/>
                        </a:rPr>
                        <a:t>Not all students behave appropriately</a:t>
                      </a:r>
                      <a:r>
                        <a:rPr lang="en-US" sz="1050" b="0" dirty="0">
                          <a:solidFill>
                            <a:srgbClr val="101D34"/>
                          </a:solidFill>
                          <a:effectLst/>
                        </a:rPr>
                        <a:t> in class. Most students </a:t>
                      </a:r>
                      <a:r>
                        <a:rPr lang="en-US" sz="1050" b="1" dirty="0">
                          <a:solidFill>
                            <a:srgbClr val="101D34"/>
                          </a:solidFill>
                          <a:effectLst/>
                        </a:rPr>
                        <a:t>do not view</a:t>
                      </a:r>
                      <a:r>
                        <a:rPr lang="en-US" sz="1050" b="0" dirty="0">
                          <a:solidFill>
                            <a:srgbClr val="101D34"/>
                          </a:solidFill>
                          <a:effectLst/>
                        </a:rPr>
                        <a:t> their schoolwork as </a:t>
                      </a:r>
                      <a:r>
                        <a:rPr lang="en-US" sz="1050" b="1" dirty="0">
                          <a:solidFill>
                            <a:srgbClr val="101D34"/>
                          </a:solidFill>
                          <a:effectLst/>
                        </a:rPr>
                        <a:t>suitably challenging</a:t>
                      </a:r>
                      <a:r>
                        <a:rPr lang="en-US" sz="1050" b="0" dirty="0">
                          <a:solidFill>
                            <a:srgbClr val="101D34"/>
                          </a:solidFill>
                          <a:effectLst/>
                        </a:rPr>
                        <a:t>, and it </a:t>
                      </a:r>
                      <a:r>
                        <a:rPr lang="en-US" sz="1050" b="1" dirty="0">
                          <a:solidFill>
                            <a:srgbClr val="101D34"/>
                          </a:solidFill>
                          <a:effectLst/>
                        </a:rPr>
                        <a:t>tends to lack cultural relevance</a:t>
                      </a:r>
                      <a:r>
                        <a:rPr lang="en-US" sz="1050" b="0" dirty="0">
                          <a:solidFill>
                            <a:srgbClr val="101D34"/>
                          </a:solidFill>
                          <a:effectLst/>
                        </a:rPr>
                        <a:t>. Many students believe what they are learning in school is </a:t>
                      </a:r>
                      <a:r>
                        <a:rPr lang="en-US" sz="1050" b="1" dirty="0">
                          <a:solidFill>
                            <a:srgbClr val="101D34"/>
                          </a:solidFill>
                          <a:effectLst/>
                        </a:rPr>
                        <a:t>unimportant</a:t>
                      </a:r>
                      <a:r>
                        <a:rPr lang="en-US" sz="1050" b="0" dirty="0">
                          <a:solidFill>
                            <a:srgbClr val="101D34"/>
                          </a:solidFill>
                          <a:effectLst/>
                        </a:rPr>
                        <a:t>.</a:t>
                      </a:r>
                      <a:endParaRPr lang="en-US" sz="1050" b="0" dirty="0">
                        <a:solidFill>
                          <a:srgbClr val="101D34"/>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73" marR="39973" marT="9864" marB="0">
                    <a:lnL w="12700" cap="flat" cmpd="sng" algn="ctr">
                      <a:solidFill>
                        <a:srgbClr val="002060"/>
                      </a:solidFill>
                      <a:prstDash val="solid"/>
                      <a:round/>
                      <a:headEnd type="none" w="med" len="med"/>
                      <a:tailEnd type="none" w="med" len="med"/>
                    </a:lnL>
                    <a:noFill/>
                  </a:tcPr>
                </a:tc>
                <a:tc>
                  <a:txBody>
                    <a:bodyPr/>
                    <a:lstStyle/>
                    <a:p>
                      <a:pPr marL="0" marR="170815" lvl="0" indent="0">
                        <a:lnSpc>
                          <a:spcPct val="107000"/>
                        </a:lnSpc>
                        <a:spcBef>
                          <a:spcPts val="0"/>
                        </a:spcBef>
                        <a:spcAft>
                          <a:spcPts val="0"/>
                        </a:spcAft>
                        <a:buFont typeface="+mj-lt"/>
                        <a:buNone/>
                      </a:pPr>
                      <a:r>
                        <a:rPr lang="en-US" sz="1050" b="0" dirty="0">
                          <a:solidFill>
                            <a:srgbClr val="101D34"/>
                          </a:solidFill>
                          <a:effectLst/>
                        </a:rPr>
                        <a:t>Teachers set </a:t>
                      </a:r>
                      <a:r>
                        <a:rPr lang="en-US" sz="1050" b="1" dirty="0">
                          <a:solidFill>
                            <a:srgbClr val="101D34"/>
                          </a:solidFill>
                          <a:effectLst/>
                        </a:rPr>
                        <a:t>moderately high expectations </a:t>
                      </a:r>
                      <a:r>
                        <a:rPr lang="en-US" sz="1050" b="0" dirty="0">
                          <a:solidFill>
                            <a:srgbClr val="101D34"/>
                          </a:solidFill>
                          <a:effectLst/>
                        </a:rPr>
                        <a:t>for student work and are </a:t>
                      </a:r>
                      <a:r>
                        <a:rPr lang="en-US" sz="1050" b="1" dirty="0">
                          <a:solidFill>
                            <a:srgbClr val="101D34"/>
                          </a:solidFill>
                          <a:effectLst/>
                        </a:rPr>
                        <a:t>available</a:t>
                      </a:r>
                      <a:r>
                        <a:rPr lang="en-US" sz="1050" b="0" dirty="0">
                          <a:solidFill>
                            <a:srgbClr val="101D34"/>
                          </a:solidFill>
                          <a:effectLst/>
                        </a:rPr>
                        <a:t> when students need help. Teachers </a:t>
                      </a:r>
                      <a:r>
                        <a:rPr lang="en-US" sz="1050" b="1" dirty="0">
                          <a:solidFill>
                            <a:srgbClr val="101D34"/>
                          </a:solidFill>
                          <a:effectLst/>
                        </a:rPr>
                        <a:t>encourage</a:t>
                      </a:r>
                      <a:r>
                        <a:rPr lang="en-US" sz="1050" b="0" dirty="0">
                          <a:solidFill>
                            <a:srgbClr val="101D34"/>
                          </a:solidFill>
                          <a:effectLst/>
                        </a:rPr>
                        <a:t> students to work hard and </a:t>
                      </a:r>
                      <a:r>
                        <a:rPr lang="en-US" sz="1050" b="1" dirty="0">
                          <a:solidFill>
                            <a:srgbClr val="101D34"/>
                          </a:solidFill>
                          <a:effectLst/>
                        </a:rPr>
                        <a:t>instill a belief </a:t>
                      </a:r>
                      <a:r>
                        <a:rPr lang="en-US" sz="1050" b="0" dirty="0">
                          <a:solidFill>
                            <a:srgbClr val="101D34"/>
                          </a:solidFill>
                          <a:effectLst/>
                        </a:rPr>
                        <a:t>that all students can do well. Teachers </a:t>
                      </a:r>
                      <a:r>
                        <a:rPr lang="en-US" sz="1050" b="1" dirty="0">
                          <a:solidFill>
                            <a:srgbClr val="101D34"/>
                          </a:solidFill>
                          <a:effectLst/>
                        </a:rPr>
                        <a:t>use</a:t>
                      </a:r>
                      <a:r>
                        <a:rPr lang="en-US" sz="1050" b="0" dirty="0">
                          <a:solidFill>
                            <a:srgbClr val="101D34"/>
                          </a:solidFill>
                          <a:effectLst/>
                        </a:rPr>
                        <a:t> student ideas and interests to plan and guide their instruction and students </a:t>
                      </a:r>
                      <a:r>
                        <a:rPr lang="en-US" sz="1050" b="1" dirty="0">
                          <a:solidFill>
                            <a:srgbClr val="101D34"/>
                          </a:solidFill>
                          <a:effectLst/>
                        </a:rPr>
                        <a:t>have latitude to choose</a:t>
                      </a:r>
                      <a:r>
                        <a:rPr lang="en-US" sz="1050" b="0" dirty="0">
                          <a:solidFill>
                            <a:srgbClr val="101D34"/>
                          </a:solidFill>
                          <a:effectLst/>
                        </a:rPr>
                        <a:t> how they want to show their learning. The classroom environment is </a:t>
                      </a:r>
                      <a:r>
                        <a:rPr lang="en-US" sz="1050" b="1" dirty="0">
                          <a:solidFill>
                            <a:srgbClr val="101D34"/>
                          </a:solidFill>
                          <a:effectLst/>
                        </a:rPr>
                        <a:t>collaborative</a:t>
                      </a:r>
                      <a:r>
                        <a:rPr lang="en-US" sz="1050" b="0" dirty="0">
                          <a:solidFill>
                            <a:srgbClr val="101D34"/>
                          </a:solidFill>
                          <a:effectLst/>
                        </a:rPr>
                        <a:t>. Teachers are </a:t>
                      </a:r>
                      <a:r>
                        <a:rPr lang="en-US" sz="1050" b="1" dirty="0">
                          <a:solidFill>
                            <a:srgbClr val="101D34"/>
                          </a:solidFill>
                          <a:effectLst/>
                        </a:rPr>
                        <a:t>supportive</a:t>
                      </a:r>
                      <a:r>
                        <a:rPr lang="en-US" sz="1050" b="0" dirty="0">
                          <a:solidFill>
                            <a:srgbClr val="101D34"/>
                          </a:solidFill>
                          <a:effectLst/>
                        </a:rPr>
                        <a:t> of students’ work even when it is not their best effort. </a:t>
                      </a:r>
                      <a:r>
                        <a:rPr lang="en-US" sz="1050" b="1" dirty="0">
                          <a:solidFill>
                            <a:srgbClr val="101D34"/>
                          </a:solidFill>
                          <a:effectLst/>
                        </a:rPr>
                        <a:t>Most students behave appropriately</a:t>
                      </a:r>
                      <a:r>
                        <a:rPr lang="en-US" sz="1050" b="0" dirty="0">
                          <a:solidFill>
                            <a:srgbClr val="101D34"/>
                          </a:solidFill>
                          <a:effectLst/>
                        </a:rPr>
                        <a:t> in class. </a:t>
                      </a:r>
                      <a:r>
                        <a:rPr lang="en-US" sz="1050" b="1" dirty="0">
                          <a:solidFill>
                            <a:srgbClr val="101D34"/>
                          </a:solidFill>
                          <a:effectLst/>
                        </a:rPr>
                        <a:t>Most students view</a:t>
                      </a:r>
                      <a:r>
                        <a:rPr lang="en-US" sz="1050" b="0" dirty="0">
                          <a:solidFill>
                            <a:srgbClr val="101D34"/>
                          </a:solidFill>
                          <a:effectLst/>
                        </a:rPr>
                        <a:t> their schoolwork as </a:t>
                      </a:r>
                      <a:r>
                        <a:rPr lang="en-US" sz="1050" b="1" dirty="0">
                          <a:solidFill>
                            <a:srgbClr val="101D34"/>
                          </a:solidFill>
                          <a:effectLst/>
                        </a:rPr>
                        <a:t>suitably challenging </a:t>
                      </a:r>
                      <a:r>
                        <a:rPr lang="en-US" sz="1050" b="0" dirty="0">
                          <a:solidFill>
                            <a:srgbClr val="101D34"/>
                          </a:solidFill>
                          <a:effectLst/>
                        </a:rPr>
                        <a:t>and </a:t>
                      </a:r>
                      <a:r>
                        <a:rPr lang="en-US" sz="1050" b="1" dirty="0">
                          <a:solidFill>
                            <a:srgbClr val="101D34"/>
                          </a:solidFill>
                          <a:effectLst/>
                        </a:rPr>
                        <a:t>culturally relevant </a:t>
                      </a:r>
                      <a:r>
                        <a:rPr lang="en-US" sz="1050" b="0" dirty="0">
                          <a:solidFill>
                            <a:srgbClr val="101D34"/>
                          </a:solidFill>
                          <a:effectLst/>
                        </a:rPr>
                        <a:t>and believe what they are learning in school is </a:t>
                      </a:r>
                      <a:r>
                        <a:rPr lang="en-US" sz="1050" b="1" dirty="0">
                          <a:solidFill>
                            <a:srgbClr val="101D34"/>
                          </a:solidFill>
                          <a:effectLst/>
                        </a:rPr>
                        <a:t>important</a:t>
                      </a:r>
                      <a:r>
                        <a:rPr lang="en-US" sz="1050" b="0" dirty="0">
                          <a:solidFill>
                            <a:srgbClr val="101D34"/>
                          </a:solidFill>
                          <a:effectLst/>
                        </a:rPr>
                        <a:t>.</a:t>
                      </a:r>
                      <a:endParaRPr lang="en-US" sz="1050" b="0" dirty="0">
                        <a:solidFill>
                          <a:srgbClr val="101D34"/>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marL="0" marR="105410" lvl="0" indent="0">
                        <a:lnSpc>
                          <a:spcPct val="107000"/>
                        </a:lnSpc>
                        <a:spcBef>
                          <a:spcPts val="0"/>
                        </a:spcBef>
                        <a:spcAft>
                          <a:spcPts val="0"/>
                        </a:spcAft>
                        <a:buFont typeface="+mj-lt"/>
                        <a:buNone/>
                      </a:pPr>
                      <a:r>
                        <a:rPr lang="en-US" sz="1050" b="0" dirty="0">
                          <a:solidFill>
                            <a:srgbClr val="101D34"/>
                          </a:solidFill>
                          <a:effectLst/>
                        </a:rPr>
                        <a:t>Teachers set </a:t>
                      </a:r>
                      <a:r>
                        <a:rPr lang="en-US" sz="1050" b="1" dirty="0">
                          <a:solidFill>
                            <a:srgbClr val="101D34"/>
                          </a:solidFill>
                          <a:effectLst/>
                        </a:rPr>
                        <a:t>high expectations </a:t>
                      </a:r>
                      <a:r>
                        <a:rPr lang="en-US" sz="1050" b="0" dirty="0">
                          <a:solidFill>
                            <a:srgbClr val="101D34"/>
                          </a:solidFill>
                          <a:effectLst/>
                        </a:rPr>
                        <a:t>for student work and are </a:t>
                      </a:r>
                      <a:r>
                        <a:rPr lang="en-US" sz="1050" b="1" dirty="0">
                          <a:solidFill>
                            <a:srgbClr val="101D34"/>
                          </a:solidFill>
                          <a:effectLst/>
                        </a:rPr>
                        <a:t>readily available </a:t>
                      </a:r>
                      <a:r>
                        <a:rPr lang="en-US" sz="1050" b="0" dirty="0">
                          <a:solidFill>
                            <a:srgbClr val="101D34"/>
                          </a:solidFill>
                          <a:effectLst/>
                        </a:rPr>
                        <a:t>when students need help. Teachers </a:t>
                      </a:r>
                      <a:r>
                        <a:rPr lang="en-US" sz="1050" b="1" dirty="0">
                          <a:solidFill>
                            <a:srgbClr val="101D34"/>
                          </a:solidFill>
                          <a:effectLst/>
                        </a:rPr>
                        <a:t>actively encourage</a:t>
                      </a:r>
                      <a:r>
                        <a:rPr lang="en-US" sz="1050" b="0" dirty="0">
                          <a:solidFill>
                            <a:srgbClr val="101D34"/>
                          </a:solidFill>
                          <a:effectLst/>
                        </a:rPr>
                        <a:t> students to work hard and </a:t>
                      </a:r>
                      <a:r>
                        <a:rPr lang="en-US" sz="1050" b="1" dirty="0">
                          <a:solidFill>
                            <a:srgbClr val="101D34"/>
                          </a:solidFill>
                          <a:effectLst/>
                        </a:rPr>
                        <a:t>instill a belief </a:t>
                      </a:r>
                      <a:r>
                        <a:rPr lang="en-US" sz="1050" b="0" dirty="0">
                          <a:solidFill>
                            <a:srgbClr val="101D34"/>
                          </a:solidFill>
                          <a:effectLst/>
                        </a:rPr>
                        <a:t>that all students can do well. Teachers </a:t>
                      </a:r>
                      <a:r>
                        <a:rPr lang="en-US" sz="1050" b="1" dirty="0">
                          <a:solidFill>
                            <a:srgbClr val="101D34"/>
                          </a:solidFill>
                          <a:effectLst/>
                        </a:rPr>
                        <a:t>use</a:t>
                      </a:r>
                      <a:r>
                        <a:rPr lang="en-US" sz="1050" b="0" dirty="0">
                          <a:solidFill>
                            <a:srgbClr val="101D34"/>
                          </a:solidFill>
                          <a:effectLst/>
                        </a:rPr>
                        <a:t> student ideas, and interests to plan and guide their instruction and students have </a:t>
                      </a:r>
                      <a:r>
                        <a:rPr lang="en-US" sz="1050" b="1" dirty="0">
                          <a:solidFill>
                            <a:srgbClr val="101D34"/>
                          </a:solidFill>
                          <a:effectLst/>
                        </a:rPr>
                        <a:t>latitude to choose </a:t>
                      </a:r>
                      <a:r>
                        <a:rPr lang="en-US" sz="1050" b="0" dirty="0">
                          <a:solidFill>
                            <a:srgbClr val="101D34"/>
                          </a:solidFill>
                          <a:effectLst/>
                        </a:rPr>
                        <a:t>how they want to show their learning. The classroom environment is </a:t>
                      </a:r>
                      <a:r>
                        <a:rPr lang="en-US" sz="1050" b="1" dirty="0">
                          <a:solidFill>
                            <a:srgbClr val="101D34"/>
                          </a:solidFill>
                          <a:effectLst/>
                        </a:rPr>
                        <a:t>very collaborative</a:t>
                      </a:r>
                      <a:r>
                        <a:rPr lang="en-US" sz="1050" b="0" dirty="0">
                          <a:solidFill>
                            <a:srgbClr val="101D34"/>
                          </a:solidFill>
                          <a:effectLst/>
                        </a:rPr>
                        <a:t>. Teachers are </a:t>
                      </a:r>
                      <a:r>
                        <a:rPr lang="en-US" sz="1050" b="1" dirty="0">
                          <a:solidFill>
                            <a:srgbClr val="101D34"/>
                          </a:solidFill>
                          <a:effectLst/>
                        </a:rPr>
                        <a:t>very supportive </a:t>
                      </a:r>
                      <a:r>
                        <a:rPr lang="en-US" sz="1050" b="0" dirty="0">
                          <a:solidFill>
                            <a:srgbClr val="101D34"/>
                          </a:solidFill>
                          <a:effectLst/>
                        </a:rPr>
                        <a:t>of students’ work even when it is not their best effort. </a:t>
                      </a:r>
                      <a:r>
                        <a:rPr lang="en-US" sz="1050" b="1" dirty="0">
                          <a:solidFill>
                            <a:srgbClr val="101D34"/>
                          </a:solidFill>
                          <a:effectLst/>
                        </a:rPr>
                        <a:t>Most students behave appropriately </a:t>
                      </a:r>
                      <a:r>
                        <a:rPr lang="en-US" sz="1050" b="0" dirty="0">
                          <a:solidFill>
                            <a:srgbClr val="101D34"/>
                          </a:solidFill>
                          <a:effectLst/>
                        </a:rPr>
                        <a:t>in class. </a:t>
                      </a:r>
                      <a:r>
                        <a:rPr lang="en-US" sz="1050" b="1" dirty="0">
                          <a:solidFill>
                            <a:srgbClr val="101D34"/>
                          </a:solidFill>
                          <a:effectLst/>
                        </a:rPr>
                        <a:t>Most students view</a:t>
                      </a:r>
                      <a:r>
                        <a:rPr lang="en-US" sz="1050" b="0" dirty="0">
                          <a:solidFill>
                            <a:srgbClr val="101D34"/>
                          </a:solidFill>
                          <a:effectLst/>
                        </a:rPr>
                        <a:t> their schoolwork as </a:t>
                      </a:r>
                      <a:r>
                        <a:rPr lang="en-US" sz="1050" b="1" dirty="0">
                          <a:solidFill>
                            <a:srgbClr val="101D34"/>
                          </a:solidFill>
                          <a:effectLst/>
                        </a:rPr>
                        <a:t>suitably challenging </a:t>
                      </a:r>
                      <a:r>
                        <a:rPr lang="en-US" sz="1050" b="0" dirty="0">
                          <a:solidFill>
                            <a:srgbClr val="101D34"/>
                          </a:solidFill>
                          <a:effectLst/>
                        </a:rPr>
                        <a:t>and </a:t>
                      </a:r>
                      <a:r>
                        <a:rPr lang="en-US" sz="1050" b="1" dirty="0">
                          <a:solidFill>
                            <a:srgbClr val="101D34"/>
                          </a:solidFill>
                          <a:effectLst/>
                        </a:rPr>
                        <a:t>culturally relevant </a:t>
                      </a:r>
                      <a:r>
                        <a:rPr lang="en-US" sz="1050" b="0" dirty="0">
                          <a:solidFill>
                            <a:srgbClr val="101D34"/>
                          </a:solidFill>
                          <a:effectLst/>
                        </a:rPr>
                        <a:t>and believe what they are learning in school is </a:t>
                      </a:r>
                      <a:r>
                        <a:rPr lang="en-US" sz="1050" b="1" dirty="0">
                          <a:solidFill>
                            <a:srgbClr val="101D34"/>
                          </a:solidFill>
                          <a:effectLst/>
                        </a:rPr>
                        <a:t>important</a:t>
                      </a:r>
                      <a:r>
                        <a:rPr lang="en-US" sz="1050" b="0" dirty="0">
                          <a:solidFill>
                            <a:srgbClr val="101D34"/>
                          </a:solidFill>
                          <a:effectLst/>
                        </a:rPr>
                        <a:t>.</a:t>
                      </a:r>
                      <a:endParaRPr lang="en-US" sz="1050" b="0" dirty="0">
                        <a:solidFill>
                          <a:srgbClr val="101D34"/>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rgbClr val="002060"/>
                      </a:solidFill>
                      <a:prstDash val="solid"/>
                      <a:round/>
                      <a:headEnd type="none" w="med" len="med"/>
                      <a:tailEnd type="none" w="med" len="med"/>
                    </a:lnR>
                    <a:noFill/>
                  </a:tcPr>
                </a:tc>
                <a:extLst>
                  <a:ext uri="{0D108BD9-81ED-4DB2-BD59-A6C34878D82A}">
                    <a16:rowId xmlns:a16="http://schemas.microsoft.com/office/drawing/2014/main" val="16064489"/>
                  </a:ext>
                </a:extLst>
              </a:tr>
              <a:tr h="400825">
                <a:tc>
                  <a:txBody>
                    <a:bodyPr/>
                    <a:lstStyle/>
                    <a:p>
                      <a:pPr marL="0" marR="0">
                        <a:lnSpc>
                          <a:spcPct val="107000"/>
                        </a:lnSpc>
                        <a:spcBef>
                          <a:spcPts val="0"/>
                        </a:spcBef>
                        <a:spcAft>
                          <a:spcPts val="0"/>
                        </a:spcAft>
                      </a:pPr>
                      <a:r>
                        <a:rPr lang="en-US" sz="800" dirty="0">
                          <a:effectLst/>
                        </a:rPr>
                        <a:t>A student with a scaled score of 30 points responds, “always true” to 0 items, “mostly true” to 24 items, “mostly untrue” to 15 items, and “never true” to 1 item.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73" marR="39973" marT="9864" marB="0">
                    <a:lnL w="12700" cap="flat" cmpd="sng" algn="ctr">
                      <a:solidFill>
                        <a:srgbClr val="002060"/>
                      </a:solidFill>
                      <a:prstDash val="solid"/>
                      <a:round/>
                      <a:headEnd type="none" w="med" len="med"/>
                      <a:tailEnd type="none" w="med" len="med"/>
                    </a:lnL>
                    <a:lnB w="12700" cap="flat" cmpd="sng" algn="ctr">
                      <a:solidFill>
                        <a:srgbClr val="002060"/>
                      </a:solidFill>
                      <a:prstDash val="solid"/>
                      <a:round/>
                      <a:headEnd type="none" w="med" len="med"/>
                      <a:tailEnd type="none" w="med" len="med"/>
                    </a:lnB>
                    <a:solidFill>
                      <a:srgbClr val="002060"/>
                    </a:solidFill>
                  </a:tcPr>
                </a:tc>
                <a:tc>
                  <a:txBody>
                    <a:bodyPr/>
                    <a:lstStyle/>
                    <a:p>
                      <a:pPr marL="57150" marR="0">
                        <a:lnSpc>
                          <a:spcPct val="107000"/>
                        </a:lnSpc>
                        <a:spcBef>
                          <a:spcPts val="0"/>
                        </a:spcBef>
                        <a:spcAft>
                          <a:spcPts val="0"/>
                        </a:spcAft>
                      </a:pPr>
                      <a:r>
                        <a:rPr lang="en-US" sz="800" dirty="0">
                          <a:solidFill>
                            <a:schemeClr val="bg1"/>
                          </a:solidFill>
                          <a:effectLst/>
                        </a:rPr>
                        <a:t>A student with a scaled score of 50 points responds, “always true” to 7 items, “mostly true” to 31 items, “mostly untrue” to 2 items, and “never true” to 0 items.</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2700" cap="flat" cmpd="sng" algn="ctr">
                      <a:solidFill>
                        <a:srgbClr val="002060"/>
                      </a:solidFill>
                      <a:prstDash val="solid"/>
                      <a:round/>
                      <a:headEnd type="none" w="med" len="med"/>
                      <a:tailEnd type="none" w="med" len="med"/>
                    </a:lnB>
                    <a:solidFill>
                      <a:srgbClr val="002060"/>
                    </a:solidFill>
                  </a:tcPr>
                </a:tc>
                <a:tc>
                  <a:txBody>
                    <a:bodyPr/>
                    <a:lstStyle/>
                    <a:p>
                      <a:pPr marL="182245" marR="0">
                        <a:lnSpc>
                          <a:spcPct val="107000"/>
                        </a:lnSpc>
                        <a:spcBef>
                          <a:spcPts val="0"/>
                        </a:spcBef>
                        <a:spcAft>
                          <a:spcPts val="0"/>
                        </a:spcAft>
                      </a:pPr>
                      <a:r>
                        <a:rPr lang="en-US" sz="800" dirty="0">
                          <a:solidFill>
                            <a:schemeClr val="bg1"/>
                          </a:solidFill>
                          <a:effectLst/>
                        </a:rPr>
                        <a:t>A student with a scaled score of 70 points responds, “always true” to 24 items, “mostly true” to 16 items, “mostly untrue” to 0 items, and “never true” to 0 items.</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388509024"/>
                  </a:ext>
                </a:extLst>
              </a:tr>
            </a:tbl>
          </a:graphicData>
        </a:graphic>
      </p:graphicFrame>
    </p:spTree>
    <p:extLst>
      <p:ext uri="{BB962C8B-B14F-4D97-AF65-F5344CB8AC3E}">
        <p14:creationId xmlns:p14="http://schemas.microsoft.com/office/powerpoint/2010/main" val="1007207674"/>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DESE-231-76517</_dlc_DocId>
    <_dlc_DocIdUrl xmlns="733efe1c-5bbe-4968-87dc-d400e65c879f">
      <Url>https://sharepoint.doemass.org/ese/webteam/cps/_layouts/DocIdRedir.aspx?ID=DESE-231-76517</Url>
      <Description>DESE-231-76517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E5255F9C-1B46-4B8E-9993-19BC746A3EA2}">
  <ds:schemaRefs>
    <ds:schemaRef ds:uri="http://schemas.microsoft.com/office/2006/documentManagement/types"/>
    <ds:schemaRef ds:uri="http://purl.org/dc/dcmitype/"/>
    <ds:schemaRef ds:uri="0a4e05da-b9bc-4326-ad73-01ef31b9556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733efe1c-5bbe-4968-87dc-d400e65c879f"/>
    <ds:schemaRef ds:uri="http://www.w3.org/XML/1998/namespace"/>
    <ds:schemaRef ds:uri="http://purl.org/dc/terms/"/>
  </ds:schemaRefs>
</ds:datastoreItem>
</file>

<file path=customXml/itemProps2.xml><?xml version="1.0" encoding="utf-8"?>
<ds:datastoreItem xmlns:ds="http://schemas.openxmlformats.org/officeDocument/2006/customXml" ds:itemID="{DB155C85-4242-4F2C-ACEE-7BC24E61A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719814-31CA-4DD9-AEC4-02DA029509AA}">
  <ds:schemaRefs>
    <ds:schemaRef ds:uri="http://schemas.microsoft.com/sharepoint/events"/>
  </ds:schemaRefs>
</ds:datastoreItem>
</file>

<file path=customXml/itemProps4.xml><?xml version="1.0" encoding="utf-8"?>
<ds:datastoreItem xmlns:ds="http://schemas.openxmlformats.org/officeDocument/2006/customXml" ds:itemID="{88267A2F-45CD-405A-BDC0-E73520420C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1682</TotalTime>
  <Words>2591</Words>
  <Application>Microsoft Office PowerPoint</Application>
  <PresentationFormat>On-screen Show (16:9)</PresentationFormat>
  <Paragraphs>392</Paragraphs>
  <Slides>25</Slides>
  <Notes>23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Arial</vt:lpstr>
      <vt:lpstr>Courier New</vt:lpstr>
      <vt:lpstr>Georgia</vt:lpstr>
      <vt:lpstr>Noto Sans Symbols</vt:lpstr>
      <vt:lpstr>Quattrocento Sans</vt:lpstr>
      <vt:lpstr>Segoe</vt:lpstr>
      <vt:lpstr>Segoe UI</vt:lpstr>
      <vt:lpstr>Segoe UI Semibold</vt:lpstr>
      <vt:lpstr>Times New Roman</vt:lpstr>
      <vt:lpstr>Wingdings</vt:lpstr>
      <vt:lpstr>Wingdings 2</vt:lpstr>
      <vt:lpstr>ESE​​</vt:lpstr>
      <vt:lpstr>1_ESE​​</vt:lpstr>
      <vt:lpstr>Views of Climate and Learning (VOCAL): Edwin Webinar</vt:lpstr>
      <vt:lpstr>CONTENTS</vt:lpstr>
      <vt:lpstr>Review of Views of Climate and Learning (VOCAL) survey design and new developments</vt:lpstr>
      <vt:lpstr>In 2021, student participation rates are lower across all four grades</vt:lpstr>
      <vt:lpstr>What is measured?</vt:lpstr>
      <vt:lpstr>New Item Development: Items designed to improve reliability of Engagement and Environment dimensions</vt:lpstr>
      <vt:lpstr>What is currently reported  to districts and schools, and what is new for 2022? </vt:lpstr>
      <vt:lpstr>New data report: Favorability categories and profile narratives</vt:lpstr>
      <vt:lpstr>New Developments: Excerpt from G8 profile narrative</vt:lpstr>
      <vt:lpstr>New Reporting Process</vt:lpstr>
      <vt:lpstr>What is a meaningful difference in students’ perceptions?</vt:lpstr>
      <vt:lpstr>Measurement scale: Index scaled scores are an objective metric for measuring differences in student perceptions of school climate</vt:lpstr>
      <vt:lpstr>Like previous years, 2021 students in upper grades have less favorable views of school climate when compared to students in lower grades </vt:lpstr>
      <vt:lpstr>Interpreting school/group scaled score differences: Very small to very large effects</vt:lpstr>
      <vt:lpstr>Edwin/VOCAL Interface Demo</vt:lpstr>
      <vt:lpstr>Edwin Analytics Portal is within the Security Portal and is accessed on DESE’s webpage</vt:lpstr>
      <vt:lpstr>Edwin Analytics Portal</vt:lpstr>
      <vt:lpstr>School Climate Dropdown Menu Interface</vt:lpstr>
      <vt:lpstr>School Climate Index report: All scaled scores are on the same scale metric (1 to 99); districts/schools can compare scores across schools, grades, and student groups</vt:lpstr>
      <vt:lpstr>Females in younger grades within School 3 report more favorable school climate views than males; their views are comparable by grade 8</vt:lpstr>
      <vt:lpstr>What views (items) explain the difference between females and males in grade 4?</vt:lpstr>
      <vt:lpstr>In Excel, copy and paste comparison group (males) so it is in contiguous rows to reference group (females); sum “mostly true” and “always true” then calculate difference between groups</vt:lpstr>
      <vt:lpstr>What views (items) explain the difference between females and males in grade 4?</vt:lpstr>
      <vt:lpstr>VOCAL Dashboard Preview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Views of Climate and Learning (VOCAL): Edwin Webinar, February 8, 2022</dc:title>
  <dc:creator>DESE</dc:creator>
  <cp:lastModifiedBy>Zou, Dong (EOE)</cp:lastModifiedBy>
  <cp:revision>99</cp:revision>
  <cp:lastPrinted>2022-02-04T16:20:00Z</cp:lastPrinted>
  <dcterms:modified xsi:type="dcterms:W3CDTF">2022-02-08T21:53:23Z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8 2022</vt:lpwstr>
  </property>
</Properties>
</file>