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8"/>
  </p:notesMasterIdLst>
  <p:handoutMasterIdLst>
    <p:handoutMasterId r:id="rId39"/>
  </p:handoutMasterIdLst>
  <p:sldIdLst>
    <p:sldId id="25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307" r:id="rId14"/>
    <p:sldId id="283" r:id="rId15"/>
    <p:sldId id="285" r:id="rId16"/>
    <p:sldId id="286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06" r:id="rId36"/>
    <p:sldId id="274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6DBC6-D844-4FCC-AA8B-DAB04304C7B8}" v="1583" dt="2023-01-19T22:31:2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4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outlineViewPr>
    <p:cViewPr>
      <p:scale>
        <a:sx n="33" d="100"/>
        <a:sy n="33" d="100"/>
      </p:scale>
      <p:origin x="0" y="-19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du/myportal/meo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du/myportal/meo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oe.mass.edu/infoservices/data/diradmin/list.aspx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aportal/browse/Edwin%20Analytics#Z7_L90EHCC0K0VQ50AB943R1300G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le/cpr/program-critieria.doc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https://gateway.edu.state.ma.us/edu/myportal/meoe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https://gateway.edu.state.ma.us/edu/myportal/meoe</a:t>
            </a:r>
            <a:r>
              <a:rPr lang="en-US" dirty="0"/>
              <a:t> </a:t>
            </a:r>
          </a:p>
          <a:p>
            <a:r>
              <a:rPr lang="en-US" dirty="0">
                <a:hlinkClick r:id="rId4"/>
              </a:rPr>
              <a:t>https://www.doe.mass.edu/infoservices/data/diradmin/list.aspx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0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https://gateway.edu.state.ma.us/eaportal/browse/Edwin%20Analytics#Z7_L90EHCC0K0VQ50AB943R1300G5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https://www.doe.mass.edu/ele/cpr/program-critieria.docx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69" r:id="rId4"/>
    <p:sldLayoutId id="2147483677" r:id="rId5"/>
    <p:sldLayoutId id="2147483671" r:id="rId6"/>
    <p:sldLayoutId id="2147483668" r:id="rId7"/>
    <p:sldLayoutId id="2147483680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doe.mass.edu/ele/cpr/program-critieria.docx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du/myportal/meo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Segoe UI Semibold"/>
                <a:cs typeface="Segoe UI Semibold"/>
              </a:rPr>
              <a:t>Web-Based Monitoring System​</a:t>
            </a:r>
            <a:br>
              <a:rPr lang="en-US" sz="4000" dirty="0">
                <a:latin typeface="Segoe UI Semibold"/>
                <a:cs typeface="Segoe UI Semibold"/>
              </a:rPr>
            </a:br>
            <a:r>
              <a:rPr lang="en-US" sz="4000" dirty="0">
                <a:latin typeface="Segoe UI Semibold"/>
                <a:cs typeface="Segoe UI Semibold"/>
              </a:rPr>
              <a:t>English Learner Education ​</a:t>
            </a:r>
            <a:br>
              <a:rPr lang="en-US" sz="4000" dirty="0">
                <a:latin typeface="Segoe UI Semibold"/>
                <a:cs typeface="Segoe UI Semibold"/>
              </a:rPr>
            </a:br>
            <a:r>
              <a:rPr lang="en-US" sz="4000" dirty="0">
                <a:latin typeface="Segoe UI Semibold"/>
                <a:cs typeface="Segoe UI Semibold"/>
              </a:rPr>
              <a:t>Self-Assessment  for​</a:t>
            </a:r>
            <a:br>
              <a:rPr lang="en-US" sz="4000" dirty="0">
                <a:latin typeface="Segoe UI Semibold"/>
                <a:cs typeface="Segoe UI Semibold"/>
              </a:rPr>
            </a:br>
            <a:r>
              <a:rPr lang="en-US" sz="4000" dirty="0">
                <a:latin typeface="Segoe UI Semibold"/>
                <a:cs typeface="Segoe UI Semibold"/>
              </a:rPr>
              <a:t>2023-2024 TFM Reviews​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January 2023</a:t>
            </a: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9B8F6-03DE-452D-8D30-C749CA13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Resource</a:t>
            </a:r>
          </a:p>
        </p:txBody>
      </p:sp>
      <p:pic>
        <p:nvPicPr>
          <p:cNvPr id="4" name="Content Placeholder 3" descr="https://www.doe.mass.edu/ele/cpr/default.html Page, arrow pointing to &quot;Program Compliance Criteria&quot;, https://www.doe.mass.edu/ele/cpr/program-critieria.docx">
            <a:extLst>
              <a:ext uri="{FF2B5EF4-FFF2-40B4-BE49-F238E27FC236}">
                <a16:creationId xmlns:a16="http://schemas.microsoft.com/office/drawing/2014/main" id="{E8E5188D-6675-41F5-A884-2C75B3D116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t="4558" r="50214" b="5811"/>
          <a:stretch/>
        </p:blipFill>
        <p:spPr bwMode="auto">
          <a:xfrm>
            <a:off x="1899496" y="1407978"/>
            <a:ext cx="8001121" cy="405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Left 4" descr="Arrow">
            <a:extLst>
              <a:ext uri="{FF2B5EF4-FFF2-40B4-BE49-F238E27FC236}">
                <a16:creationId xmlns:a16="http://schemas.microsoft.com/office/drawing/2014/main" id="{46BBE26E-E4E0-45B7-9301-58549C6C0172}"/>
              </a:ext>
            </a:extLst>
          </p:cNvPr>
          <p:cNvSpPr/>
          <p:nvPr/>
        </p:nvSpPr>
        <p:spPr>
          <a:xfrm>
            <a:off x="5757169" y="3106785"/>
            <a:ext cx="153139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E1B2E-0238-42C0-9E88-D5209595D374}"/>
              </a:ext>
            </a:extLst>
          </p:cNvPr>
          <p:cNvSpPr txBox="1"/>
          <p:nvPr/>
        </p:nvSpPr>
        <p:spPr>
          <a:xfrm>
            <a:off x="3312582" y="5592932"/>
            <a:ext cx="642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5"/>
              </a:rPr>
              <a:t>Program Compliance Criteria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51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a">
            <a:extLst>
              <a:ext uri="{FF2B5EF4-FFF2-40B4-BE49-F238E27FC236}">
                <a16:creationId xmlns:a16="http://schemas.microsoft.com/office/drawing/2014/main" id="{25B244A0-447D-A0F5-3C0B-C6AD1072B8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Basic Navigation</a:t>
            </a:r>
          </a:p>
        </p:txBody>
      </p:sp>
      <p:pic>
        <p:nvPicPr>
          <p:cNvPr id="5122" name="Picture 2" descr="Screenshot of WBMS navigationpage">
            <a:extLst>
              <a:ext uri="{FF2B5EF4-FFF2-40B4-BE49-F238E27FC236}">
                <a16:creationId xmlns:a16="http://schemas.microsoft.com/office/drawing/2014/main" id="{DD040F17-6C2A-4BD6-8981-50046013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5515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4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0CD92-1686-444D-AD5B-A1BEC997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Document Review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b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</a:br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Forms – Document Library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6146" name="Picture 2" descr="Screenshot of WBMS document library">
            <a:extLst>
              <a:ext uri="{FF2B5EF4-FFF2-40B4-BE49-F238E27FC236}">
                <a16:creationId xmlns:a16="http://schemas.microsoft.com/office/drawing/2014/main" id="{0F34D611-7AFC-49C5-9F03-6F8295599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7" y="1463017"/>
            <a:ext cx="10291665" cy="53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7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1DB391-EFF7-4748-9BBD-306DD7BD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About the forms….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0258B7-2B52-4AF6-9AC9-7CFC50E5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do not simply upload your district’s or program’s handbook when a specific form needs to be completed.​</a:t>
            </a:r>
          </a:p>
          <a:p>
            <a:endParaRPr lang="en-US"/>
          </a:p>
          <a:p>
            <a:r>
              <a:rPr lang="en-US"/>
              <a:t>Please do not just copy and paste language from the “Guidance” document when you answer questions for the </a:t>
            </a:r>
            <a:r>
              <a:rPr lang="en-US" err="1"/>
              <a:t>Castañeda</a:t>
            </a:r>
            <a:r>
              <a:rPr lang="en-US"/>
              <a:t> Test. Explain the ELE program(s) as you implement it in the district providing as much detail as possible.</a:t>
            </a:r>
          </a:p>
        </p:txBody>
      </p:sp>
    </p:spTree>
    <p:extLst>
      <p:ext uri="{BB962C8B-B14F-4D97-AF65-F5344CB8AC3E}">
        <p14:creationId xmlns:p14="http://schemas.microsoft.com/office/powerpoint/2010/main" val="171331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5733DF-482D-4106-A437-5048B835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District/School Self-Assessment Document Review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6BB65-0FDA-41A6-9D83-D5F8C9D2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This process begins with a review of selected policies and procedures for addressing requirements of state and federal English Learner Education laws and/or regulations.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In most instances for English Learner Education there will be an upload requirement which may include a policy, procedure, specific forms, staff list/licensure information, student rosters, professional development or other relevant documents.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D4B01C-EB5A-4626-8D7E-E2AEE885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Document Review Looks Like…​</a:t>
            </a:r>
          </a:p>
        </p:txBody>
      </p:sp>
      <p:pic>
        <p:nvPicPr>
          <p:cNvPr id="7170" name="Picture 2" descr="Screenshot of WBMS document review page">
            <a:extLst>
              <a:ext uri="{FF2B5EF4-FFF2-40B4-BE49-F238E27FC236}">
                <a16:creationId xmlns:a16="http://schemas.microsoft.com/office/drawing/2014/main" id="{D2331380-3A40-4B76-84E6-7FE36BD05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7" y="1324094"/>
            <a:ext cx="10133045" cy="55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7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99E7-BD9F-97C0-FBC9-6DF1C06AE5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Legal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22DAE-75CF-4756-94E3-25C4824089D4}"/>
              </a:ext>
            </a:extLst>
          </p:cNvPr>
          <p:cNvSpPr txBox="1"/>
          <p:nvPr/>
        </p:nvSpPr>
        <p:spPr>
          <a:xfrm>
            <a:off x="683581" y="896869"/>
            <a:ext cx="473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solidFill>
                  <a:srgbClr val="203B6A"/>
                </a:solidFill>
                <a:effectLst/>
                <a:latin typeface="Segoe UI Semibold" panose="020B0702040204020203" pitchFamily="34" charset="0"/>
              </a:rPr>
              <a:t>What are the legal requirements?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9218" name="Picture 2" descr="Screenshot of WBMS ELE Criteria">
            <a:extLst>
              <a:ext uri="{FF2B5EF4-FFF2-40B4-BE49-F238E27FC236}">
                <a16:creationId xmlns:a16="http://schemas.microsoft.com/office/drawing/2014/main" id="{1DA961EF-27D4-41D2-B1EC-7B2B0A9A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03" y="447481"/>
            <a:ext cx="4448175" cy="18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CB43D2B-6B32-4483-806D-DD216920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53258"/>
            <a:ext cx="105346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 descr="arrow">
            <a:extLst>
              <a:ext uri="{FF2B5EF4-FFF2-40B4-BE49-F238E27FC236}">
                <a16:creationId xmlns:a16="http://schemas.microsoft.com/office/drawing/2014/main" id="{8AD4ACB4-279C-4FFF-BA85-952562E24BC3}"/>
              </a:ext>
            </a:extLst>
          </p:cNvPr>
          <p:cNvSpPr/>
          <p:nvPr/>
        </p:nvSpPr>
        <p:spPr>
          <a:xfrm rot="1982713">
            <a:off x="4307887" y="141507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3DF5-CFAB-1293-BD4E-1904DC8819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Completing the Document Review</a:t>
            </a:r>
          </a:p>
        </p:txBody>
      </p:sp>
      <p:pic>
        <p:nvPicPr>
          <p:cNvPr id="10242" name="Picture 2" descr="Screenshot of Documentation Requirements page">
            <a:extLst>
              <a:ext uri="{FF2B5EF4-FFF2-40B4-BE49-F238E27FC236}">
                <a16:creationId xmlns:a16="http://schemas.microsoft.com/office/drawing/2014/main" id="{22571F87-B6A9-4A7D-A450-70E98DAB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88"/>
            <a:ext cx="12192000" cy="61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6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27A24E-C23D-4CDD-800A-46B5D8C2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90" y="146756"/>
            <a:ext cx="10515600" cy="1042852"/>
          </a:xfrm>
        </p:spPr>
        <p:txBody>
          <a:bodyPr/>
          <a:lstStyle/>
          <a:p>
            <a:r>
              <a:rPr lang="en-US" b="0" i="0" u="none" strike="noStrike" err="1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Castañeda</a:t>
            </a:r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 Test</a:t>
            </a:r>
            <a:endParaRPr lang="en-US"/>
          </a:p>
        </p:txBody>
      </p:sp>
      <p:pic>
        <p:nvPicPr>
          <p:cNvPr id="11266" name="Picture 2" descr="Screenshot of Castaneda Test menu">
            <a:extLst>
              <a:ext uri="{FF2B5EF4-FFF2-40B4-BE49-F238E27FC236}">
                <a16:creationId xmlns:a16="http://schemas.microsoft.com/office/drawing/2014/main" id="{F9306FC2-4F65-49B1-91B0-F304327EF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0" y="1189608"/>
            <a:ext cx="10179698" cy="56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 descr="arrow">
            <a:extLst>
              <a:ext uri="{FF2B5EF4-FFF2-40B4-BE49-F238E27FC236}">
                <a16:creationId xmlns:a16="http://schemas.microsoft.com/office/drawing/2014/main" id="{41094D59-1450-4F4D-923F-79F774C8DFBF}"/>
              </a:ext>
            </a:extLst>
          </p:cNvPr>
          <p:cNvSpPr/>
          <p:nvPr/>
        </p:nvSpPr>
        <p:spPr>
          <a:xfrm rot="16200000">
            <a:off x="4039341" y="2697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23A-929D-E71C-94E9-0E03965521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Castaneda Test</a:t>
            </a:r>
          </a:p>
        </p:txBody>
      </p:sp>
      <p:pic>
        <p:nvPicPr>
          <p:cNvPr id="12290" name="Picture 2" descr="Screenshot of Castaneda test page">
            <a:extLst>
              <a:ext uri="{FF2B5EF4-FFF2-40B4-BE49-F238E27FC236}">
                <a16:creationId xmlns:a16="http://schemas.microsoft.com/office/drawing/2014/main" id="{2BA5137B-1664-402A-910F-C9C2A4E74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8053"/>
          <a:stretch/>
        </p:blipFill>
        <p:spPr bwMode="auto">
          <a:xfrm>
            <a:off x="1" y="0"/>
            <a:ext cx="12188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5C4856-2040-4762-B8B3-56FA8D5A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What is WBMS?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49E7D-45BF-4E09-A2F9-0DD8A06A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Web-Based Monitoring System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A web-based electronic environment containing templates, checklists, and other materials that are used by school districts and DESE staff throughout PSM and OLA’s Program Review monitoring process.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A shared electronic repository where both district/schools, PSM and OLA can communicate and review self-assessments, materials, reports and documents. It provides easy access and more efficient communication between the district/schools and PSM/OLA.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A tool to make the monitoring process consistent, more transparent and cost-effective.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DCC0-C6DD-F8CE-B90F-6BC41DEC73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Castaneda test 2</a:t>
            </a:r>
          </a:p>
        </p:txBody>
      </p:sp>
      <p:pic>
        <p:nvPicPr>
          <p:cNvPr id="13314" name="Picture 2" descr="Screenshot of Castaneda test page">
            <a:extLst>
              <a:ext uri="{FF2B5EF4-FFF2-40B4-BE49-F238E27FC236}">
                <a16:creationId xmlns:a16="http://schemas.microsoft.com/office/drawing/2014/main" id="{BF3B5271-F471-4AD4-AC0C-1E958B9A3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b="8028"/>
          <a:stretch/>
        </p:blipFill>
        <p:spPr bwMode="auto">
          <a:xfrm>
            <a:off x="0" y="0"/>
            <a:ext cx="12260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2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769CA-659B-4A91-8643-1FEFE5B2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Student Record Review for ELE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99DF6C-7645-4806-8024-E1E18C7E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Select a sample of student records to review using guidance provided by OLA that specifies quantity and profile. 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Using the WBMS system, complete an extensive review of identified individual  student records.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 results of the record review will be synthesized and be entered into the WBMS via the Student Record Summary Response section.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3F339-2B64-4890-9CC5-E6B6C9DE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Record Selection Procedures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BF9AF-3F75-4DD8-A470-DE7A8D64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Select a sample of EL records to review. Based upon the total number of ELs enrolled in the district, the minimum number of records that will be selected include: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10 student records for LEAs with up to 150 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15 student records for LEAs with 151-500 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20 student records for LEAs with 500 and more 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FC4FC-5159-4AF3-98F6-B3E44F4E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EL Focus Areas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0356D9-55FB-4F0A-A0F9-69D927A4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There are five EL focus areas: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FEL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Opt-out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Translation/Interpretation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ELs with Disabilities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It is important that selected records have a proportional representation of all EL focus areas, grades and languages.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BC804-3A0F-46DE-AE0B-F4956E63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-73413"/>
            <a:ext cx="10515600" cy="1042852"/>
          </a:xfrm>
        </p:spPr>
        <p:txBody>
          <a:bodyPr/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Entering Student Records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15362" name="Picture 2" descr="Screenshot of record selection page">
            <a:extLst>
              <a:ext uri="{FF2B5EF4-FFF2-40B4-BE49-F238E27FC236}">
                <a16:creationId xmlns:a16="http://schemas.microsoft.com/office/drawing/2014/main" id="{DD923330-744A-410A-AE51-215425FD82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8323"/>
          <a:stretch/>
        </p:blipFill>
        <p:spPr bwMode="auto">
          <a:xfrm>
            <a:off x="0" y="969439"/>
            <a:ext cx="12191999" cy="58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 descr="arrow">
            <a:extLst>
              <a:ext uri="{FF2B5EF4-FFF2-40B4-BE49-F238E27FC236}">
                <a16:creationId xmlns:a16="http://schemas.microsoft.com/office/drawing/2014/main" id="{9AFF5B6C-007D-463A-A58B-A8E0A81B1B56}"/>
              </a:ext>
            </a:extLst>
          </p:cNvPr>
          <p:cNvSpPr/>
          <p:nvPr/>
        </p:nvSpPr>
        <p:spPr>
          <a:xfrm>
            <a:off x="364075" y="306777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296D2C-1E28-42B4-9EFD-9FB27C4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0" i="0" u="none" strike="noStrike">
                <a:solidFill>
                  <a:schemeClr val="tx1"/>
                </a:solidFill>
                <a:effectLst/>
                <a:latin typeface="+mj-lt"/>
                <a:cs typeface="+mj-cs"/>
              </a:rPr>
              <a:t>ELE Student Record Detail</a:t>
            </a:r>
            <a:r>
              <a:rPr lang="en-US" sz="5200" b="0" i="0">
                <a:solidFill>
                  <a:schemeClr val="tx1"/>
                </a:solidFill>
                <a:effectLst/>
                <a:latin typeface="+mj-lt"/>
                <a:cs typeface="+mj-cs"/>
              </a:rPr>
              <a:t>​</a:t>
            </a:r>
            <a:endParaRPr lang="en-US" sz="520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16386" name="Picture 2" descr="Screenshot of student record detail page">
            <a:extLst>
              <a:ext uri="{FF2B5EF4-FFF2-40B4-BE49-F238E27FC236}">
                <a16:creationId xmlns:a16="http://schemas.microsoft.com/office/drawing/2014/main" id="{19CF2E87-C492-4417-AB7A-399D2EE71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r="-1" b="5864"/>
          <a:stretch/>
        </p:blipFill>
        <p:spPr bwMode="auto">
          <a:xfrm>
            <a:off x="838200" y="1845427"/>
            <a:ext cx="10512547" cy="41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47D2E-FC0A-4791-90F1-24B5B957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leave it like that!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16E2B-374E-4B0F-BCA6-A55D2BD1D605}"/>
              </a:ext>
            </a:extLst>
          </p:cNvPr>
          <p:cNvSpPr txBox="1"/>
          <p:nvPr/>
        </p:nvSpPr>
        <p:spPr>
          <a:xfrm>
            <a:off x="5971229" y="2476236"/>
            <a:ext cx="2205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Please don’t forget to click on the “X” sign to answer the questions for this focus area. </a:t>
            </a:r>
            <a: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/>
          </a:p>
        </p:txBody>
      </p:sp>
      <p:pic>
        <p:nvPicPr>
          <p:cNvPr id="17410" name="Picture 2" descr="arrow">
            <a:extLst>
              <a:ext uri="{FF2B5EF4-FFF2-40B4-BE49-F238E27FC236}">
                <a16:creationId xmlns:a16="http://schemas.microsoft.com/office/drawing/2014/main" id="{788EBF4C-DBFD-4F7A-AE08-63CF59DF9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1983334"/>
            <a:ext cx="10764447" cy="48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Up 4" descr="arrow">
            <a:extLst>
              <a:ext uri="{FF2B5EF4-FFF2-40B4-BE49-F238E27FC236}">
                <a16:creationId xmlns:a16="http://schemas.microsoft.com/office/drawing/2014/main" id="{066D0F80-12FD-4CC4-A71D-E04459A1E068}"/>
              </a:ext>
            </a:extLst>
          </p:cNvPr>
          <p:cNvSpPr/>
          <p:nvPr/>
        </p:nvSpPr>
        <p:spPr>
          <a:xfrm rot="14735775">
            <a:off x="4502119" y="2467080"/>
            <a:ext cx="484632" cy="2832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590EF-A65F-4942-83DC-5F85206B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Record Selection Review</a:t>
            </a:r>
          </a:p>
        </p:txBody>
      </p:sp>
      <p:pic>
        <p:nvPicPr>
          <p:cNvPr id="18434" name="Picture 2" descr="Screenshot of record selection page">
            <a:extLst>
              <a:ext uri="{FF2B5EF4-FFF2-40B4-BE49-F238E27FC236}">
                <a16:creationId xmlns:a16="http://schemas.microsoft.com/office/drawing/2014/main" id="{5B7960B1-AA73-44BA-850C-19BC20DEA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b="3773"/>
          <a:stretch/>
        </p:blipFill>
        <p:spPr bwMode="auto">
          <a:xfrm>
            <a:off x="961053" y="1407978"/>
            <a:ext cx="10114383" cy="54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1661E-DDEE-4A5F-9F1B-2AC1A5D8054F}"/>
              </a:ext>
            </a:extLst>
          </p:cNvPr>
          <p:cNvSpPr txBox="1"/>
          <p:nvPr/>
        </p:nvSpPr>
        <p:spPr>
          <a:xfrm>
            <a:off x="3269248" y="5209923"/>
            <a:ext cx="396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Please make sure that all the “X” signs” are now “√” after you answered all the focus area questions. </a:t>
            </a:r>
            <a: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/>
          </a:p>
        </p:txBody>
      </p:sp>
      <p:sp>
        <p:nvSpPr>
          <p:cNvPr id="5" name="Arrow: Up 4" descr="arrow">
            <a:extLst>
              <a:ext uri="{FF2B5EF4-FFF2-40B4-BE49-F238E27FC236}">
                <a16:creationId xmlns:a16="http://schemas.microsoft.com/office/drawing/2014/main" id="{CFB9B669-8BB8-4ECF-AEE7-2498847E6222}"/>
              </a:ext>
            </a:extLst>
          </p:cNvPr>
          <p:cNvSpPr/>
          <p:nvPr/>
        </p:nvSpPr>
        <p:spPr>
          <a:xfrm>
            <a:off x="4181382" y="3429000"/>
            <a:ext cx="484632" cy="17044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5082C1-DD45-4B12-BFFB-AA14F16E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Reviewing the Individual Record</a:t>
            </a:r>
            <a:endParaRPr lang="en-US"/>
          </a:p>
        </p:txBody>
      </p:sp>
      <p:pic>
        <p:nvPicPr>
          <p:cNvPr id="19458" name="Picture 2" descr="Screenshot of student record page">
            <a:extLst>
              <a:ext uri="{FF2B5EF4-FFF2-40B4-BE49-F238E27FC236}">
                <a16:creationId xmlns:a16="http://schemas.microsoft.com/office/drawing/2014/main" id="{0D29BBD8-71A3-4A2C-8527-971C0AA9D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1870"/>
            <a:ext cx="10515600" cy="56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54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E7629-5A4A-46AA-9C3D-16202D4C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Student Record Review Summary</a:t>
            </a:r>
            <a:endParaRPr lang="en-US"/>
          </a:p>
        </p:txBody>
      </p:sp>
      <p:pic>
        <p:nvPicPr>
          <p:cNvPr id="20482" name="Picture 2" descr="Screenshot of student record review page">
            <a:extLst>
              <a:ext uri="{FF2B5EF4-FFF2-40B4-BE49-F238E27FC236}">
                <a16:creationId xmlns:a16="http://schemas.microsoft.com/office/drawing/2014/main" id="{D95AEE51-7621-4465-92D8-C7FB27A29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5545"/>
          <a:stretch/>
        </p:blipFill>
        <p:spPr bwMode="auto">
          <a:xfrm>
            <a:off x="699796" y="1315617"/>
            <a:ext cx="10515600" cy="54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3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D16DAD-E5E9-4D44-BA8C-277E90F5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How to find WBMS?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9DFC7-75D4-4D30-9B10-441A8CF8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24103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Please go to the </a:t>
            </a:r>
            <a:r>
              <a:rPr lang="en-US" b="0" i="0" u="sng" strike="noStrike">
                <a:solidFill>
                  <a:srgbClr val="0563C1"/>
                </a:solidFill>
                <a:effectLst/>
                <a:latin typeface="Segoe UI"/>
                <a:cs typeface="Arial"/>
                <a:hlinkClick r:id="rId3"/>
              </a:rPr>
              <a:t>Security Portal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.</a:t>
            </a:r>
            <a:r>
              <a:rPr lang="en-US" b="0" i="0">
                <a:solidFill>
                  <a:srgbClr val="203B6A"/>
                </a:solidFill>
                <a:effectLst/>
                <a:latin typeface="Segoe UI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Click on PQA Monitoring.</a:t>
            </a:r>
            <a:r>
              <a:rPr lang="en-US" b="0" i="0">
                <a:solidFill>
                  <a:srgbClr val="203B6A"/>
                </a:solidFill>
                <a:effectLst/>
                <a:latin typeface="Segoe UI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You need </a:t>
            </a:r>
            <a:r>
              <a:rPr lang="en-US" b="0" i="0" u="none" strike="noStrike">
                <a:solidFill>
                  <a:srgbClr val="FF0000"/>
                </a:solidFill>
                <a:effectLst/>
                <a:latin typeface="Segoe UI"/>
                <a:cs typeface="Arial"/>
              </a:rPr>
              <a:t>WBMS - ELE District Authorizer, WBMS - ELE District Updater, WBMS 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. If you need access</a:t>
            </a:r>
            <a:r>
              <a:rPr lang="en-US">
                <a:solidFill>
                  <a:srgbClr val="101D35"/>
                </a:solidFill>
                <a:latin typeface="Segoe UI"/>
                <a:cs typeface="Arial"/>
              </a:rPr>
              <a:t>,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 contact your district’s Directory Administrator. </a:t>
            </a:r>
            <a:r>
              <a:rPr lang="en-US" b="0" i="0">
                <a:solidFill>
                  <a:srgbClr val="203B6A"/>
                </a:solidFill>
                <a:effectLst/>
                <a:latin typeface="Segoe UI"/>
                <a:cs typeface="Arial"/>
              </a:rPr>
              <a:t>​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     </a:t>
            </a:r>
            <a:endParaRPr lang="en-US"/>
          </a:p>
        </p:txBody>
      </p:sp>
      <p:pic>
        <p:nvPicPr>
          <p:cNvPr id="1030" name="Picture 6" descr="Screenshot of security portal login ">
            <a:extLst>
              <a:ext uri="{FF2B5EF4-FFF2-40B4-BE49-F238E27FC236}">
                <a16:creationId xmlns:a16="http://schemas.microsoft.com/office/drawing/2014/main" id="{61583DBA-F793-45EF-AB00-43898071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19" y="4371498"/>
            <a:ext cx="19716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73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21FEEE-F046-4E32-A8B8-B8FA058B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Submitting you ELE Self-Assessment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062581D-982F-4081-99D2-47D63B58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6432"/>
          <a:stretch/>
        </p:blipFill>
        <p:spPr bwMode="auto">
          <a:xfrm>
            <a:off x="1082351" y="1819469"/>
            <a:ext cx="9881118" cy="50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17CEFE6E-C320-41A1-ADBE-F9414B68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5562" y="29397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FF77A-E028-41ED-9876-A73E5106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What if our district/charter has no EL students to review?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22530" name="Picture 2" descr="Screenshot of self-assessment page">
            <a:extLst>
              <a:ext uri="{FF2B5EF4-FFF2-40B4-BE49-F238E27FC236}">
                <a16:creationId xmlns:a16="http://schemas.microsoft.com/office/drawing/2014/main" id="{19A2EC71-C585-490C-8272-B1710B496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" y="2087562"/>
            <a:ext cx="1059802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0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D4FE3-AFEF-490B-9F2E-001F0D43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C1E91-98EC-4653-A089-5296D1F36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 self-assessment will be available for districts on </a:t>
            </a:r>
            <a:r>
              <a:rPr lang="en-US" b="1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February 1, 2023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You will receive email notification as to when you may begin your self-assessments in the WBMS system. 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Your English Learner Education Self-Assessment must be submitted to the Department by </a:t>
            </a:r>
            <a:r>
              <a:rPr lang="en-US" b="1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May 31, 2023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0E198C-02D5-928F-B2C5-EC97E1376F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41402D-846A-33DD-611F-A0313587C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22" y="1600920"/>
            <a:ext cx="4556567" cy="294238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7511885-9AFB-471D-F03D-AFD7D29FC3E2}"/>
              </a:ext>
            </a:extLst>
          </p:cNvPr>
          <p:cNvSpPr>
            <a:spLocks noGrp="1"/>
          </p:cNvSpPr>
          <p:nvPr/>
        </p:nvSpPr>
        <p:spPr>
          <a:xfrm>
            <a:off x="6093263" y="1237440"/>
            <a:ext cx="3859398" cy="36647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kern="1200">
                <a:latin typeface="+mj-lt"/>
                <a:ea typeface="+mj-ea"/>
                <a:cs typeface="+mj-cs"/>
              </a:rPr>
              <a:t>Sibel Hughes</a:t>
            </a:r>
            <a:br>
              <a:rPr lang="en-US" sz="2800" b="1">
                <a:latin typeface="+mj-lt"/>
                <a:cs typeface="+mj-cs"/>
              </a:rPr>
            </a:br>
            <a:r>
              <a:rPr lang="en-US" sz="2800" b="1">
                <a:latin typeface="+mj-lt"/>
                <a:cs typeface="Calibri Light"/>
              </a:rPr>
              <a:t>Samantha Kodak</a:t>
            </a:r>
            <a:endParaRPr lang="en-US" sz="2800" b="1">
              <a:latin typeface="+mj-lt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+mj-lt"/>
                <a:cs typeface="+mj-cs"/>
              </a:rPr>
              <a:t>Judith Magloire</a:t>
            </a:r>
            <a:br>
              <a:rPr lang="en-US" sz="2800" b="1">
                <a:latin typeface="+mj-lt"/>
                <a:cs typeface="+mj-cs"/>
              </a:rPr>
            </a:br>
            <a:r>
              <a:rPr lang="en-US" sz="2800" b="1">
                <a:latin typeface="+mj-lt"/>
                <a:cs typeface="+mj-cs"/>
              </a:rPr>
              <a:t>Andy </a:t>
            </a:r>
            <a:r>
              <a:rPr lang="en-US" sz="2800" b="1" err="1">
                <a:latin typeface="+mj-lt"/>
                <a:cs typeface="+mj-cs"/>
              </a:rPr>
              <a:t>McDonie</a:t>
            </a:r>
            <a:br>
              <a:rPr lang="en-US" sz="2800" b="1">
                <a:latin typeface="+mj-lt"/>
                <a:cs typeface="+mj-cs"/>
              </a:rPr>
            </a:br>
            <a:r>
              <a:rPr lang="en-US" sz="2800" b="1">
                <a:latin typeface="+mj-lt"/>
                <a:cs typeface="+mj-cs"/>
              </a:rPr>
              <a:t>David Parker</a:t>
            </a:r>
            <a:br>
              <a:rPr lang="en-US" sz="2800" b="1" kern="1200">
                <a:latin typeface="+mj-lt"/>
                <a:cs typeface="+mj-cs"/>
              </a:rPr>
            </a:br>
            <a:r>
              <a:rPr lang="en-US" sz="2800" b="1" kern="1200">
                <a:latin typeface="+mj-lt"/>
                <a:ea typeface="+mj-ea"/>
                <a:cs typeface="+mj-cs"/>
              </a:rPr>
              <a:t>David Valade</a:t>
            </a:r>
            <a:endParaRPr lang="en-US" sz="2800" b="1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21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062B0-EC5E-42CF-8271-EBA9C737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Why Self-Assessment?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96948-0F7B-452B-B66F-F0E0CEB46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Promote district/charter school ownership of ongoing continuous improvement and compliance with current federal and state regulatory requirements.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Opportunity for the district/charter school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to review their current compliance;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to immediately remedy any issues or concerns to ensure 100% compliance;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reduce the number of published findings of non-compliance resulting in a reduction of required corrective action activities and reporting;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reduce the number of days and staff that may be tied up with the on-site visits;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focus on better outcomes for students.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BAC349-1528-48B0-8408-1C2E0EEA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  <a:cs typeface="+mj-cs"/>
              </a:rPr>
              <a:t>Tiered Focused Monitoring</a:t>
            </a:r>
          </a:p>
        </p:txBody>
      </p:sp>
      <p:pic>
        <p:nvPicPr>
          <p:cNvPr id="2054" name="Picture 6" descr="Inverted pyramid showing tiers&#10;Tier 1 = 50%&#10;Tier 2 = 30%&#10;Tier 3 = 15%&#10;Tier 4 = 5%">
            <a:extLst>
              <a:ext uri="{FF2B5EF4-FFF2-40B4-BE49-F238E27FC236}">
                <a16:creationId xmlns:a16="http://schemas.microsoft.com/office/drawing/2014/main" id="{946234E1-C5F8-48E4-9DD2-0DDEB901A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1286" b="-3"/>
          <a:stretch/>
        </p:blipFill>
        <p:spPr bwMode="auto">
          <a:xfrm>
            <a:off x="2446114" y="2386584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0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A4DD-C5D7-FB89-0108-E66B6A5B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EOE EL Page</a:t>
            </a:r>
          </a:p>
        </p:txBody>
      </p:sp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creenshot of EOE page">
            <a:extLst>
              <a:ext uri="{FF2B5EF4-FFF2-40B4-BE49-F238E27FC236}">
                <a16:creationId xmlns:a16="http://schemas.microsoft.com/office/drawing/2014/main" id="{7FF36123-D950-42B4-A277-8F454364AE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9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20865F-12AA-4F56-BCD0-EE97E0D7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0C76F-89F4-4AE5-BED6-35D3AB928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Core Indicators​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FD626-ABAF-44A3-B7B3-D7786D27B0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rowth in English Language Acquisition: The number and percentage of ELs who are making progress toward achieving English language proficiency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318D0-8F60-46A2-B95A-0EB12BBBC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Additional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69B92-6F65-403B-B416-5EDFBF5FB5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FEL and ever-FEL performance on MCAS compared to non-EL performance on MCAS​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Drop-out rate: What percentage of ELs drop out and does the number mimic the rate for non-ELs?​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Graduation Rate for ELs: What percentage of ELs does not graduate in four/five years and does it mimic the rate for non-ELs?​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Proportion of Identification of ELs for Special Education Services: What percentage of ELs is identified as requiring Special Education services and does it mimic the rate for non-ELs? Is there over-identification of ELs with disabilities?​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Suspension Rates: Are ELs more likely to be suspended than non-ELs?​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6012-E04E-4569-87EC-3ED6CBA7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Phases in the WBMS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190CA-42AF-4850-98D6-0ED369E1F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District Self-Assessment on all ELE Criteria: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 student record review and submission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 document review and submission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OLA Desk Review: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of district/school self-assessments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of district/school – specific data for tier placement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of student record documents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Identify Review Activities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Range of Onsite/Virtual Review Activities: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Interviews and Observations (or phone/ZOOM interviews for Tier 1 and Tier 2 districts)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Parent Surveys, Parent and Student Panels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Report Preparation and Dissemination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CAP/CIMP (Continuous Improvement and Monitoring Plan) Development and Approval: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Onsite technical assistance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Electronic transmittal, review and approval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Progress Reports: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Electronic transmittal, review and approval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5E4272-A0A8-404C-A9BA-51A70F45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English Learner Education Self-Assessment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7DE32-3A52-4F22-AA61-BF4B195D5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 district/school will perform the following activities during their self-assessment: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Select a sample of EL student records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each individual student record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Enter the individual student results into the WBMS system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the individual Student Record Review results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Enter the overall Summary Responses from individual Student Record Review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Conduct the EL Document Review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Submit Self-Assessment to OLA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4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c210e20-2656-47be-8bfe-a34b7996932e"/>
    <ds:schemaRef ds:uri="http://purl.org/dc/terms/"/>
    <ds:schemaRef ds:uri="7a12eb2f-f040-4639-9fb2-5a6588dc80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1260</Words>
  <Application>Microsoft Office PowerPoint</Application>
  <PresentationFormat>Widescreen</PresentationFormat>
  <Paragraphs>124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Segoe UI Semibold</vt:lpstr>
      <vt:lpstr>Office Theme</vt:lpstr>
      <vt:lpstr>Web-Based Monitoring System​ English Learner Education ​ Self-Assessment  for​ 2023-2024 TFM Reviews​</vt:lpstr>
      <vt:lpstr>What is WBMS?</vt:lpstr>
      <vt:lpstr>How to find WBMS?</vt:lpstr>
      <vt:lpstr>Why Self-Assessment?</vt:lpstr>
      <vt:lpstr>Tiered Focused Monitoring</vt:lpstr>
      <vt:lpstr>EOE EL Page</vt:lpstr>
      <vt:lpstr>Data</vt:lpstr>
      <vt:lpstr>Phases in the WBMS</vt:lpstr>
      <vt:lpstr>English Learner Education Self-Assessment​</vt:lpstr>
      <vt:lpstr>The Most Important Resource</vt:lpstr>
      <vt:lpstr>Basic Navigation</vt:lpstr>
      <vt:lpstr>Document Review​ Forms – Document Library​</vt:lpstr>
      <vt:lpstr>About the forms….​</vt:lpstr>
      <vt:lpstr>District/School Self-Assessment Document Review​</vt:lpstr>
      <vt:lpstr>What Document Review Looks Like…​</vt:lpstr>
      <vt:lpstr>Legal requirements</vt:lpstr>
      <vt:lpstr>Completing the Document Review</vt:lpstr>
      <vt:lpstr>Castañeda Test</vt:lpstr>
      <vt:lpstr>Castaneda Test</vt:lpstr>
      <vt:lpstr>Castaneda test 2</vt:lpstr>
      <vt:lpstr>Student Record Review for ELE</vt:lpstr>
      <vt:lpstr>Record Selection Procedures​</vt:lpstr>
      <vt:lpstr>EL Focus Areas</vt:lpstr>
      <vt:lpstr>Entering Student Records​</vt:lpstr>
      <vt:lpstr>ELE Student Record Detail​</vt:lpstr>
      <vt:lpstr>Do not leave it like that!</vt:lpstr>
      <vt:lpstr>Student Record Selection Review</vt:lpstr>
      <vt:lpstr>Reviewing the Individual Record</vt:lpstr>
      <vt:lpstr>Student Record Review Summary</vt:lpstr>
      <vt:lpstr>Submitting you ELE Self-Assessment​</vt:lpstr>
      <vt:lpstr>What if our district/charter has no EL students to review?​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Web-Based Monitoring System​ English Learner Education ​Self-Assessment for​ 2023-2024 TFM Reviews</dc:title>
  <dc:creator>DESE</dc:creator>
  <cp:lastModifiedBy>Zou, Dong (EOE)</cp:lastModifiedBy>
  <cp:revision>14</cp:revision>
  <dcterms:created xsi:type="dcterms:W3CDTF">2023-01-13T22:33:46Z</dcterms:created>
  <dcterms:modified xsi:type="dcterms:W3CDTF">2023-01-23T14:41:18Z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23 2023 12:00AM</vt:lpwstr>
  </property>
</Properties>
</file>