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40"/>
  </p:notesMasterIdLst>
  <p:handoutMasterIdLst>
    <p:handoutMasterId r:id="rId41"/>
  </p:handoutMasterIdLst>
  <p:sldIdLst>
    <p:sldId id="280" r:id="rId5"/>
    <p:sldId id="491" r:id="rId6"/>
    <p:sldId id="257" r:id="rId7"/>
    <p:sldId id="260" r:id="rId8"/>
    <p:sldId id="490" r:id="rId9"/>
    <p:sldId id="641" r:id="rId10"/>
    <p:sldId id="649" r:id="rId11"/>
    <p:sldId id="648" r:id="rId12"/>
    <p:sldId id="500" r:id="rId13"/>
    <p:sldId id="650" r:id="rId14"/>
    <p:sldId id="664" r:id="rId15"/>
    <p:sldId id="644" r:id="rId16"/>
    <p:sldId id="496" r:id="rId17"/>
    <p:sldId id="501" r:id="rId18"/>
    <p:sldId id="320" r:id="rId19"/>
    <p:sldId id="642" r:id="rId20"/>
    <p:sldId id="498" r:id="rId21"/>
    <p:sldId id="651" r:id="rId22"/>
    <p:sldId id="653" r:id="rId23"/>
    <p:sldId id="658" r:id="rId24"/>
    <p:sldId id="654" r:id="rId25"/>
    <p:sldId id="655" r:id="rId26"/>
    <p:sldId id="657" r:id="rId27"/>
    <p:sldId id="656" r:id="rId28"/>
    <p:sldId id="659" r:id="rId29"/>
    <p:sldId id="660" r:id="rId30"/>
    <p:sldId id="661" r:id="rId31"/>
    <p:sldId id="662" r:id="rId32"/>
    <p:sldId id="663" r:id="rId33"/>
    <p:sldId id="652" r:id="rId34"/>
    <p:sldId id="647" r:id="rId35"/>
    <p:sldId id="315" r:id="rId36"/>
    <p:sldId id="643" r:id="rId37"/>
    <p:sldId id="497" r:id="rId38"/>
    <p:sldId id="325"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ske, Heather (DESE)" initials="P(" lastIdx="9" clrIdx="0">
    <p:extLst>
      <p:ext uri="{19B8F6BF-5375-455C-9EA6-DF929625EA0E}">
        <p15:presenceInfo xmlns:p15="http://schemas.microsoft.com/office/powerpoint/2012/main" userId="S::heather.peske@mass.gov::aa1a1415-1922-45e8-a549-0a842610b4be" providerId="AD"/>
      </p:ext>
    </p:extLst>
  </p:cmAuthor>
  <p:cmAuthor id="2" name="McMahon, Erin K." initials="MK" lastIdx="1" clrIdx="1">
    <p:extLst>
      <p:ext uri="{19B8F6BF-5375-455C-9EA6-DF929625EA0E}">
        <p15:presenceInfo xmlns:p15="http://schemas.microsoft.com/office/powerpoint/2012/main" userId="S::erin.k.mcmahon@mass.gov::2ec7950c-90d5-4ed4-8535-d580c3159c0a" providerId="AD"/>
      </p:ext>
    </p:extLst>
  </p:cmAuthor>
  <p:cmAuthor id="3" name="Kirova, Dessi G. (DESE)" initials="KDG(" lastIdx="5" clrIdx="2">
    <p:extLst>
      <p:ext uri="{19B8F6BF-5375-455C-9EA6-DF929625EA0E}">
        <p15:presenceInfo xmlns:p15="http://schemas.microsoft.com/office/powerpoint/2012/main" userId="S::dessi.g.kirova@mass.gov::f84c957e-ed6e-4fd7-a1f6-a96c7c702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3D155-7B17-4452-8368-FE92A83572A1}" v="75" dt="2024-04-12T13:41:43.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8367" autoAdjust="0"/>
  </p:normalViewPr>
  <p:slideViewPr>
    <p:cSldViewPr snapToGrid="0">
      <p:cViewPr varScale="1">
        <p:scale>
          <a:sx n="71" d="100"/>
          <a:sy n="71" d="100"/>
        </p:scale>
        <p:origin x="78" y="54"/>
      </p:cViewPr>
      <p:guideLst>
        <p:guide orient="horz" pos="2160"/>
        <p:guide pos="3840"/>
      </p:guideLst>
    </p:cSldViewPr>
  </p:slideViewPr>
  <p:outlineViewPr>
    <p:cViewPr>
      <p:scale>
        <a:sx n="33" d="100"/>
        <a:sy n="33" d="100"/>
      </p:scale>
      <p:origin x="0" y="-12258"/>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BA53D155-7B17-4452-8368-FE92A83572A1}"/>
    <pc:docChg chg="undo custSel modSld delSection">
      <pc:chgData name="Resetarits, Jake S. (DESE)" userId="37741e96-5ecb-4258-9857-666183bdd9bd" providerId="ADAL" clId="{BA53D155-7B17-4452-8368-FE92A83572A1}" dt="2024-04-12T13:36:25.215" v="582" actId="17853"/>
      <pc:docMkLst>
        <pc:docMk/>
      </pc:docMkLst>
      <pc:sldChg chg="modSp">
        <pc:chgData name="Resetarits, Jake S. (DESE)" userId="37741e96-5ecb-4258-9857-666183bdd9bd" providerId="ADAL" clId="{BA53D155-7B17-4452-8368-FE92A83572A1}" dt="2024-04-12T13:34:48.864" v="563" actId="13926"/>
        <pc:sldMkLst>
          <pc:docMk/>
          <pc:sldMk cId="3218815592" sldId="257"/>
        </pc:sldMkLst>
        <pc:spChg chg="mod">
          <ac:chgData name="Resetarits, Jake S. (DESE)" userId="37741e96-5ecb-4258-9857-666183bdd9bd" providerId="ADAL" clId="{BA53D155-7B17-4452-8368-FE92A83572A1}" dt="2024-04-12T13:34:42.628" v="561" actId="207"/>
          <ac:spMkLst>
            <pc:docMk/>
            <pc:sldMk cId="3218815592" sldId="257"/>
            <ac:spMk id="3" creationId="{C5EBE235-77AB-D59F-CC60-3E7ECAB5AB76}"/>
          </ac:spMkLst>
        </pc:spChg>
        <pc:spChg chg="mod">
          <ac:chgData name="Resetarits, Jake S. (DESE)" userId="37741e96-5ecb-4258-9857-666183bdd9bd" providerId="ADAL" clId="{BA53D155-7B17-4452-8368-FE92A83572A1}" dt="2024-04-12T13:34:28.319" v="556" actId="207"/>
          <ac:spMkLst>
            <pc:docMk/>
            <pc:sldMk cId="3218815592" sldId="257"/>
            <ac:spMk id="6" creationId="{A977199F-B6E9-C0D4-7581-1457003AAF81}"/>
          </ac:spMkLst>
        </pc:spChg>
        <pc:spChg chg="mod">
          <ac:chgData name="Resetarits, Jake S. (DESE)" userId="37741e96-5ecb-4258-9857-666183bdd9bd" providerId="ADAL" clId="{BA53D155-7B17-4452-8368-FE92A83572A1}" dt="2024-04-12T13:34:33.665" v="558" actId="207"/>
          <ac:spMkLst>
            <pc:docMk/>
            <pc:sldMk cId="3218815592" sldId="257"/>
            <ac:spMk id="8" creationId="{C0795994-20AF-4E22-89F5-60153C5543DF}"/>
          </ac:spMkLst>
        </pc:spChg>
        <pc:spChg chg="mod">
          <ac:chgData name="Resetarits, Jake S. (DESE)" userId="37741e96-5ecb-4258-9857-666183bdd9bd" providerId="ADAL" clId="{BA53D155-7B17-4452-8368-FE92A83572A1}" dt="2024-04-12T13:34:21.285" v="554" actId="207"/>
          <ac:spMkLst>
            <pc:docMk/>
            <pc:sldMk cId="3218815592" sldId="257"/>
            <ac:spMk id="11" creationId="{F676B3D4-847B-474F-A0D4-AF769509E7AD}"/>
          </ac:spMkLst>
        </pc:spChg>
        <pc:spChg chg="mod">
          <ac:chgData name="Resetarits, Jake S. (DESE)" userId="37741e96-5ecb-4258-9857-666183bdd9bd" providerId="ADAL" clId="{BA53D155-7B17-4452-8368-FE92A83572A1}" dt="2024-04-12T13:34:39.314" v="560" actId="13926"/>
          <ac:spMkLst>
            <pc:docMk/>
            <pc:sldMk cId="3218815592" sldId="257"/>
            <ac:spMk id="13" creationId="{F348B2F2-AD56-4B26-926E-26F8FDA48929}"/>
          </ac:spMkLst>
        </pc:spChg>
        <pc:spChg chg="mod">
          <ac:chgData name="Resetarits, Jake S. (DESE)" userId="37741e96-5ecb-4258-9857-666183bdd9bd" providerId="ADAL" clId="{BA53D155-7B17-4452-8368-FE92A83572A1}" dt="2024-04-12T13:33:27.587" v="547" actId="14100"/>
          <ac:spMkLst>
            <pc:docMk/>
            <pc:sldMk cId="3218815592" sldId="257"/>
            <ac:spMk id="14" creationId="{30D562C7-2859-4CA0-9263-B4C0BBB119A6}"/>
          </ac:spMkLst>
        </pc:spChg>
        <pc:spChg chg="mod">
          <ac:chgData name="Resetarits, Jake S. (DESE)" userId="37741e96-5ecb-4258-9857-666183bdd9bd" providerId="ADAL" clId="{BA53D155-7B17-4452-8368-FE92A83572A1}" dt="2024-04-12T13:34:48.864" v="563" actId="13926"/>
          <ac:spMkLst>
            <pc:docMk/>
            <pc:sldMk cId="3218815592" sldId="257"/>
            <ac:spMk id="16" creationId="{5CA6484C-4D99-4CD2-A861-DE0E5105D76B}"/>
          </ac:spMkLst>
        </pc:spChg>
        <pc:grpChg chg="mod">
          <ac:chgData name="Resetarits, Jake S. (DESE)" userId="37741e96-5ecb-4258-9857-666183bdd9bd" providerId="ADAL" clId="{BA53D155-7B17-4452-8368-FE92A83572A1}" dt="2024-04-12T13:33:27.587" v="547" actId="14100"/>
          <ac:grpSpMkLst>
            <pc:docMk/>
            <pc:sldMk cId="3218815592" sldId="257"/>
            <ac:grpSpMk id="10" creationId="{206869A7-B2A3-46C1-B637-A1B07325DEA8}"/>
          </ac:grpSpMkLst>
        </pc:grpChg>
        <pc:grpChg chg="mod">
          <ac:chgData name="Resetarits, Jake S. (DESE)" userId="37741e96-5ecb-4258-9857-666183bdd9bd" providerId="ADAL" clId="{BA53D155-7B17-4452-8368-FE92A83572A1}" dt="2024-04-12T13:34:30.623" v="557" actId="207"/>
          <ac:grpSpMkLst>
            <pc:docMk/>
            <pc:sldMk cId="3218815592" sldId="257"/>
            <ac:grpSpMk id="18" creationId="{00000000-0000-0000-0000-000000000000}"/>
          </ac:grpSpMkLst>
        </pc:grpChg>
      </pc:sldChg>
      <pc:sldChg chg="addSp modSp mod">
        <pc:chgData name="Resetarits, Jake S. (DESE)" userId="37741e96-5ecb-4258-9857-666183bdd9bd" providerId="ADAL" clId="{BA53D155-7B17-4452-8368-FE92A83572A1}" dt="2024-04-12T13:36:11.125" v="581" actId="207"/>
        <pc:sldMkLst>
          <pc:docMk/>
          <pc:sldMk cId="1350330162" sldId="260"/>
        </pc:sldMkLst>
        <pc:spChg chg="add mod">
          <ac:chgData name="Resetarits, Jake S. (DESE)" userId="37741e96-5ecb-4258-9857-666183bdd9bd" providerId="ADAL" clId="{BA53D155-7B17-4452-8368-FE92A83572A1}" dt="2024-04-12T13:29:43.088" v="503" actId="1076"/>
          <ac:spMkLst>
            <pc:docMk/>
            <pc:sldMk cId="1350330162" sldId="260"/>
            <ac:spMk id="2" creationId="{ABFC73BD-4A9A-E1B0-5BA6-EA5A53EC1116}"/>
          </ac:spMkLst>
        </pc:spChg>
        <pc:spChg chg="mod">
          <ac:chgData name="Resetarits, Jake S. (DESE)" userId="37741e96-5ecb-4258-9857-666183bdd9bd" providerId="ADAL" clId="{BA53D155-7B17-4452-8368-FE92A83572A1}" dt="2024-04-12T13:36:11.125" v="581" actId="207"/>
          <ac:spMkLst>
            <pc:docMk/>
            <pc:sldMk cId="1350330162" sldId="260"/>
            <ac:spMk id="5" creationId="{DB2161A4-82DA-BC45-9E73-BBE099278C5E}"/>
          </ac:spMkLst>
        </pc:spChg>
        <pc:spChg chg="mod">
          <ac:chgData name="Resetarits, Jake S. (DESE)" userId="37741e96-5ecb-4258-9857-666183bdd9bd" providerId="ADAL" clId="{BA53D155-7B17-4452-8368-FE92A83572A1}" dt="2024-04-12T13:29:33.458" v="499" actId="21"/>
          <ac:spMkLst>
            <pc:docMk/>
            <pc:sldMk cId="1350330162" sldId="260"/>
            <ac:spMk id="6" creationId="{14F8881C-16D2-D690-38CE-69D31E405CD3}"/>
          </ac:spMkLst>
        </pc:spChg>
      </pc:sldChg>
      <pc:sldChg chg="addSp delSp modSp mod">
        <pc:chgData name="Resetarits, Jake S. (DESE)" userId="37741e96-5ecb-4258-9857-666183bdd9bd" providerId="ADAL" clId="{BA53D155-7B17-4452-8368-FE92A83572A1}" dt="2024-04-12T13:31:26.799" v="545"/>
        <pc:sldMkLst>
          <pc:docMk/>
          <pc:sldMk cId="3561590695" sldId="315"/>
        </pc:sldMkLst>
        <pc:spChg chg="add mod">
          <ac:chgData name="Resetarits, Jake S. (DESE)" userId="37741e96-5ecb-4258-9857-666183bdd9bd" providerId="ADAL" clId="{BA53D155-7B17-4452-8368-FE92A83572A1}" dt="2024-04-12T13:31:26.360" v="543" actId="1076"/>
          <ac:spMkLst>
            <pc:docMk/>
            <pc:sldMk cId="3561590695" sldId="315"/>
            <ac:spMk id="2" creationId="{6DBBF3F8-6D80-6929-496F-13B275A2E82C}"/>
          </ac:spMkLst>
        </pc:spChg>
        <pc:spChg chg="del mod">
          <ac:chgData name="Resetarits, Jake S. (DESE)" userId="37741e96-5ecb-4258-9857-666183bdd9bd" providerId="ADAL" clId="{BA53D155-7B17-4452-8368-FE92A83572A1}" dt="2024-04-12T13:31:26.799" v="545"/>
          <ac:spMkLst>
            <pc:docMk/>
            <pc:sldMk cId="3561590695" sldId="315"/>
            <ac:spMk id="5" creationId="{B05C8AED-B6E7-421D-A41E-27041ECF695D}"/>
          </ac:spMkLst>
        </pc:spChg>
      </pc:sldChg>
      <pc:sldChg chg="modSp mod">
        <pc:chgData name="Resetarits, Jake S. (DESE)" userId="37741e96-5ecb-4258-9857-666183bdd9bd" providerId="ADAL" clId="{BA53D155-7B17-4452-8368-FE92A83572A1}" dt="2024-04-12T13:29:12.702" v="370" actId="962"/>
        <pc:sldMkLst>
          <pc:docMk/>
          <pc:sldMk cId="648133479" sldId="496"/>
        </pc:sldMkLst>
        <pc:spChg chg="mod">
          <ac:chgData name="Resetarits, Jake S. (DESE)" userId="37741e96-5ecb-4258-9857-666183bdd9bd" providerId="ADAL" clId="{BA53D155-7B17-4452-8368-FE92A83572A1}" dt="2024-04-12T13:28:37.094" v="345" actId="962"/>
          <ac:spMkLst>
            <pc:docMk/>
            <pc:sldMk cId="648133479" sldId="496"/>
            <ac:spMk id="3" creationId="{287C20E5-7E6C-451B-A32A-001AC9DCECAD}"/>
          </ac:spMkLst>
        </pc:spChg>
        <pc:spChg chg="mod">
          <ac:chgData name="Resetarits, Jake S. (DESE)" userId="37741e96-5ecb-4258-9857-666183bdd9bd" providerId="ADAL" clId="{BA53D155-7B17-4452-8368-FE92A83572A1}" dt="2024-04-12T13:29:06.758" v="366" actId="962"/>
          <ac:spMkLst>
            <pc:docMk/>
            <pc:sldMk cId="648133479" sldId="496"/>
            <ac:spMk id="5" creationId="{E991418A-1B67-4979-8DEC-D3EF278A324D}"/>
          </ac:spMkLst>
        </pc:spChg>
        <pc:spChg chg="mod">
          <ac:chgData name="Resetarits, Jake S. (DESE)" userId="37741e96-5ecb-4258-9857-666183bdd9bd" providerId="ADAL" clId="{BA53D155-7B17-4452-8368-FE92A83572A1}" dt="2024-04-12T13:28:42.224" v="355" actId="962"/>
          <ac:spMkLst>
            <pc:docMk/>
            <pc:sldMk cId="648133479" sldId="496"/>
            <ac:spMk id="6" creationId="{8D059C8F-5280-4AB1-8B7C-C74E825815B8}"/>
          </ac:spMkLst>
        </pc:spChg>
        <pc:spChg chg="mod">
          <ac:chgData name="Resetarits, Jake S. (DESE)" userId="37741e96-5ecb-4258-9857-666183bdd9bd" providerId="ADAL" clId="{BA53D155-7B17-4452-8368-FE92A83572A1}" dt="2024-04-12T13:29:01.321" v="365" actId="962"/>
          <ac:spMkLst>
            <pc:docMk/>
            <pc:sldMk cId="648133479" sldId="496"/>
            <ac:spMk id="7" creationId="{CE409ECD-E726-456A-9EFA-00F3D7270068}"/>
          </ac:spMkLst>
        </pc:spChg>
        <pc:spChg chg="mod">
          <ac:chgData name="Resetarits, Jake S. (DESE)" userId="37741e96-5ecb-4258-9857-666183bdd9bd" providerId="ADAL" clId="{BA53D155-7B17-4452-8368-FE92A83572A1}" dt="2024-04-12T13:29:08.416" v="367" actId="962"/>
          <ac:spMkLst>
            <pc:docMk/>
            <pc:sldMk cId="648133479" sldId="496"/>
            <ac:spMk id="9" creationId="{C040F6BB-EC42-4BBE-A674-C4F28AD7E573}"/>
          </ac:spMkLst>
        </pc:spChg>
        <pc:spChg chg="mod">
          <ac:chgData name="Resetarits, Jake S. (DESE)" userId="37741e96-5ecb-4258-9857-666183bdd9bd" providerId="ADAL" clId="{BA53D155-7B17-4452-8368-FE92A83572A1}" dt="2024-04-12T13:29:09.997" v="368" actId="962"/>
          <ac:spMkLst>
            <pc:docMk/>
            <pc:sldMk cId="648133479" sldId="496"/>
            <ac:spMk id="10" creationId="{2ED9507A-3666-4B7F-80FB-E06DADDBBB1D}"/>
          </ac:spMkLst>
        </pc:spChg>
        <pc:spChg chg="mod">
          <ac:chgData name="Resetarits, Jake S. (DESE)" userId="37741e96-5ecb-4258-9857-666183bdd9bd" providerId="ADAL" clId="{BA53D155-7B17-4452-8368-FE92A83572A1}" dt="2024-04-12T13:29:11.370" v="369" actId="962"/>
          <ac:spMkLst>
            <pc:docMk/>
            <pc:sldMk cId="648133479" sldId="496"/>
            <ac:spMk id="11" creationId="{AC25EF62-E30E-4E8D-9244-8F22995E9CB4}"/>
          </ac:spMkLst>
        </pc:spChg>
        <pc:spChg chg="mod">
          <ac:chgData name="Resetarits, Jake S. (DESE)" userId="37741e96-5ecb-4258-9857-666183bdd9bd" providerId="ADAL" clId="{BA53D155-7B17-4452-8368-FE92A83572A1}" dt="2024-04-12T13:29:12.702" v="370" actId="962"/>
          <ac:spMkLst>
            <pc:docMk/>
            <pc:sldMk cId="648133479" sldId="496"/>
            <ac:spMk id="12" creationId="{5471F9F9-B8B0-42B9-8321-D8137D02D3D8}"/>
          </ac:spMkLst>
        </pc:spChg>
        <pc:picChg chg="mod">
          <ac:chgData name="Resetarits, Jake S. (DESE)" userId="37741e96-5ecb-4258-9857-666183bdd9bd" providerId="ADAL" clId="{BA53D155-7B17-4452-8368-FE92A83572A1}" dt="2024-04-12T13:28:30.284" v="319" actId="962"/>
          <ac:picMkLst>
            <pc:docMk/>
            <pc:sldMk cId="648133479" sldId="496"/>
            <ac:picMk id="8" creationId="{389AE88F-BB7D-4E53-9B31-1CBC1709C00C}"/>
          </ac:picMkLst>
        </pc:picChg>
      </pc:sldChg>
      <pc:sldChg chg="modSp mod">
        <pc:chgData name="Resetarits, Jake S. (DESE)" userId="37741e96-5ecb-4258-9857-666183bdd9bd" providerId="ADAL" clId="{BA53D155-7B17-4452-8368-FE92A83572A1}" dt="2024-04-12T13:29:27.693" v="498" actId="962"/>
        <pc:sldMkLst>
          <pc:docMk/>
          <pc:sldMk cId="1056260810" sldId="497"/>
        </pc:sldMkLst>
        <pc:picChg chg="mod">
          <ac:chgData name="Resetarits, Jake S. (DESE)" userId="37741e96-5ecb-4258-9857-666183bdd9bd" providerId="ADAL" clId="{BA53D155-7B17-4452-8368-FE92A83572A1}" dt="2024-04-12T13:29:27.693" v="498" actId="962"/>
          <ac:picMkLst>
            <pc:docMk/>
            <pc:sldMk cId="1056260810" sldId="497"/>
            <ac:picMk id="6" creationId="{2978C57F-867C-4195-8C53-7F85B82E5CE2}"/>
          </ac:picMkLst>
        </pc:picChg>
      </pc:sldChg>
      <pc:sldChg chg="addSp modSp mod">
        <pc:chgData name="Resetarits, Jake S. (DESE)" userId="37741e96-5ecb-4258-9857-666183bdd9bd" providerId="ADAL" clId="{BA53D155-7B17-4452-8368-FE92A83572A1}" dt="2024-04-12T13:35:59.057" v="578" actId="108"/>
        <pc:sldMkLst>
          <pc:docMk/>
          <pc:sldMk cId="270618488" sldId="498"/>
        </pc:sldMkLst>
        <pc:spChg chg="add mod">
          <ac:chgData name="Resetarits, Jake S. (DESE)" userId="37741e96-5ecb-4258-9857-666183bdd9bd" providerId="ADAL" clId="{BA53D155-7B17-4452-8368-FE92A83572A1}" dt="2024-04-12T13:35:57.977" v="577" actId="207"/>
          <ac:spMkLst>
            <pc:docMk/>
            <pc:sldMk cId="270618488" sldId="498"/>
            <ac:spMk id="2" creationId="{A5AF363A-570A-A8C0-AAAB-4A957E26E25B}"/>
          </ac:spMkLst>
        </pc:spChg>
        <pc:spChg chg="mod">
          <ac:chgData name="Resetarits, Jake S. (DESE)" userId="37741e96-5ecb-4258-9857-666183bdd9bd" providerId="ADAL" clId="{BA53D155-7B17-4452-8368-FE92A83572A1}" dt="2024-04-12T13:35:59.057" v="578" actId="108"/>
          <ac:spMkLst>
            <pc:docMk/>
            <pc:sldMk cId="270618488" sldId="498"/>
            <ac:spMk id="5" creationId="{5DF5EC45-C05B-FEB9-D81D-6DA77DEBB78C}"/>
          </ac:spMkLst>
        </pc:spChg>
        <pc:spChg chg="mod">
          <ac:chgData name="Resetarits, Jake S. (DESE)" userId="37741e96-5ecb-4258-9857-666183bdd9bd" providerId="ADAL" clId="{BA53D155-7B17-4452-8368-FE92A83572A1}" dt="2024-04-12T13:35:59.057" v="578" actId="108"/>
          <ac:spMkLst>
            <pc:docMk/>
            <pc:sldMk cId="270618488" sldId="498"/>
            <ac:spMk id="6" creationId="{711A8A83-E1F4-9873-4C8E-D49AF3B442BC}"/>
          </ac:spMkLst>
        </pc:spChg>
      </pc:sldChg>
      <pc:sldChg chg="addSp modSp">
        <pc:chgData name="Resetarits, Jake S. (DESE)" userId="37741e96-5ecb-4258-9857-666183bdd9bd" providerId="ADAL" clId="{BA53D155-7B17-4452-8368-FE92A83572A1}" dt="2024-04-12T13:35:17.608" v="572" actId="13926"/>
        <pc:sldMkLst>
          <pc:docMk/>
          <pc:sldMk cId="3341230701" sldId="647"/>
        </pc:sldMkLst>
        <pc:spChg chg="add mod">
          <ac:chgData name="Resetarits, Jake S. (DESE)" userId="37741e96-5ecb-4258-9857-666183bdd9bd" providerId="ADAL" clId="{BA53D155-7B17-4452-8368-FE92A83572A1}" dt="2024-04-12T13:31:05.117" v="539" actId="1037"/>
          <ac:spMkLst>
            <pc:docMk/>
            <pc:sldMk cId="3341230701" sldId="647"/>
            <ac:spMk id="2" creationId="{30A4E071-61A9-2C24-A782-EAE5CE33034F}"/>
          </ac:spMkLst>
        </pc:spChg>
        <pc:spChg chg="mod">
          <ac:chgData name="Resetarits, Jake S. (DESE)" userId="37741e96-5ecb-4258-9857-666183bdd9bd" providerId="ADAL" clId="{BA53D155-7B17-4452-8368-FE92A83572A1}" dt="2024-04-12T13:35:17.608" v="572" actId="13926"/>
          <ac:spMkLst>
            <pc:docMk/>
            <pc:sldMk cId="3341230701" sldId="647"/>
            <ac:spMk id="5" creationId="{60601B84-1392-2C66-8EC0-B484BFF89C6D}"/>
          </ac:spMkLst>
        </pc:spChg>
        <pc:spChg chg="mod">
          <ac:chgData name="Resetarits, Jake S. (DESE)" userId="37741e96-5ecb-4258-9857-666183bdd9bd" providerId="ADAL" clId="{BA53D155-7B17-4452-8368-FE92A83572A1}" dt="2024-04-12T13:30:54.759" v="530" actId="21"/>
          <ac:spMkLst>
            <pc:docMk/>
            <pc:sldMk cId="3341230701" sldId="647"/>
            <ac:spMk id="6" creationId="{927A5A55-D9D2-5D6D-C2AC-6210CB4E5096}"/>
          </ac:spMkLst>
        </pc:spChg>
      </pc:sldChg>
      <pc:sldChg chg="addSp modSp mod">
        <pc:chgData name="Resetarits, Jake S. (DESE)" userId="37741e96-5ecb-4258-9857-666183bdd9bd" providerId="ADAL" clId="{BA53D155-7B17-4452-8368-FE92A83572A1}" dt="2024-04-12T13:36:06.888" v="580" actId="207"/>
        <pc:sldMkLst>
          <pc:docMk/>
          <pc:sldMk cId="1055486288" sldId="648"/>
        </pc:sldMkLst>
        <pc:spChg chg="add mod">
          <ac:chgData name="Resetarits, Jake S. (DESE)" userId="37741e96-5ecb-4258-9857-666183bdd9bd" providerId="ADAL" clId="{BA53D155-7B17-4452-8368-FE92A83572A1}" dt="2024-04-12T13:29:55.999" v="507" actId="1076"/>
          <ac:spMkLst>
            <pc:docMk/>
            <pc:sldMk cId="1055486288" sldId="648"/>
            <ac:spMk id="2" creationId="{12027E73-2C77-EE78-28D5-A8CF5AE2FFB1}"/>
          </ac:spMkLst>
        </pc:spChg>
        <pc:spChg chg="mod">
          <ac:chgData name="Resetarits, Jake S. (DESE)" userId="37741e96-5ecb-4258-9857-666183bdd9bd" providerId="ADAL" clId="{BA53D155-7B17-4452-8368-FE92A83572A1}" dt="2024-04-12T13:29:46.886" v="504" actId="21"/>
          <ac:spMkLst>
            <pc:docMk/>
            <pc:sldMk cId="1055486288" sldId="648"/>
            <ac:spMk id="4" creationId="{7D107F37-900C-4CF8-8CDE-B05781202884}"/>
          </ac:spMkLst>
        </pc:spChg>
        <pc:spChg chg="mod">
          <ac:chgData name="Resetarits, Jake S. (DESE)" userId="37741e96-5ecb-4258-9857-666183bdd9bd" providerId="ADAL" clId="{BA53D155-7B17-4452-8368-FE92A83572A1}" dt="2024-04-12T13:36:06.888" v="580" actId="207"/>
          <ac:spMkLst>
            <pc:docMk/>
            <pc:sldMk cId="1055486288" sldId="648"/>
            <ac:spMk id="5" creationId="{4B4E60F2-9E23-1D40-5F6D-8EF44C0884DE}"/>
          </ac:spMkLst>
        </pc:spChg>
      </pc:sldChg>
      <pc:sldChg chg="addSp modSp">
        <pc:chgData name="Resetarits, Jake S. (DESE)" userId="37741e96-5ecb-4258-9857-666183bdd9bd" providerId="ADAL" clId="{BA53D155-7B17-4452-8368-FE92A83572A1}" dt="2024-04-12T13:35:13.064" v="570" actId="13926"/>
        <pc:sldMkLst>
          <pc:docMk/>
          <pc:sldMk cId="2720343623" sldId="652"/>
        </pc:sldMkLst>
        <pc:spChg chg="add mod">
          <ac:chgData name="Resetarits, Jake S. (DESE)" userId="37741e96-5ecb-4258-9857-666183bdd9bd" providerId="ADAL" clId="{BA53D155-7B17-4452-8368-FE92A83572A1}" dt="2024-04-12T13:30:49.222" v="529" actId="1076"/>
          <ac:spMkLst>
            <pc:docMk/>
            <pc:sldMk cId="2720343623" sldId="652"/>
            <ac:spMk id="2" creationId="{0F06C324-A1D6-29F7-CE46-6B8A669697D2}"/>
          </ac:spMkLst>
        </pc:spChg>
        <pc:spChg chg="mod">
          <ac:chgData name="Resetarits, Jake S. (DESE)" userId="37741e96-5ecb-4258-9857-666183bdd9bd" providerId="ADAL" clId="{BA53D155-7B17-4452-8368-FE92A83572A1}" dt="2024-04-12T13:35:13.064" v="570" actId="13926"/>
          <ac:spMkLst>
            <pc:docMk/>
            <pc:sldMk cId="2720343623" sldId="652"/>
            <ac:spMk id="5" creationId="{5DF5EC45-C05B-FEB9-D81D-6DA77DEBB78C}"/>
          </ac:spMkLst>
        </pc:spChg>
        <pc:spChg chg="mod">
          <ac:chgData name="Resetarits, Jake S. (DESE)" userId="37741e96-5ecb-4258-9857-666183bdd9bd" providerId="ADAL" clId="{BA53D155-7B17-4452-8368-FE92A83572A1}" dt="2024-04-12T13:30:39.293" v="526" actId="21"/>
          <ac:spMkLst>
            <pc:docMk/>
            <pc:sldMk cId="2720343623" sldId="652"/>
            <ac:spMk id="6" creationId="{711A8A83-E1F4-9873-4C8E-D49AF3B442BC}"/>
          </ac:spMkLst>
        </pc:spChg>
      </pc:sldChg>
      <pc:sldChg chg="modSp">
        <pc:chgData name="Resetarits, Jake S. (DESE)" userId="37741e96-5ecb-4258-9857-666183bdd9bd" providerId="ADAL" clId="{BA53D155-7B17-4452-8368-FE92A83572A1}" dt="2024-04-12T13:35:03.633" v="566" actId="207"/>
        <pc:sldMkLst>
          <pc:docMk/>
          <pc:sldMk cId="2745286345" sldId="658"/>
        </pc:sldMkLst>
        <pc:graphicFrameChg chg="mod">
          <ac:chgData name="Resetarits, Jake S. (DESE)" userId="37741e96-5ecb-4258-9857-666183bdd9bd" providerId="ADAL" clId="{BA53D155-7B17-4452-8368-FE92A83572A1}" dt="2024-04-12T13:35:03.633" v="566" actId="207"/>
          <ac:graphicFrameMkLst>
            <pc:docMk/>
            <pc:sldMk cId="2745286345" sldId="658"/>
            <ac:graphicFrameMk id="7" creationId="{A2168029-EAE0-1EF2-59BE-D9F4E70713F6}"/>
          </ac:graphicFrameMkLst>
        </pc:graphicFrameChg>
      </pc:sldChg>
      <pc:sldChg chg="addSp modSp">
        <pc:chgData name="Resetarits, Jake S. (DESE)" userId="37741e96-5ecb-4258-9857-666183bdd9bd" providerId="ADAL" clId="{BA53D155-7B17-4452-8368-FE92A83572A1}" dt="2024-04-12T13:35:09.087" v="568" actId="13926"/>
        <pc:sldMkLst>
          <pc:docMk/>
          <pc:sldMk cId="3729598997" sldId="659"/>
        </pc:sldMkLst>
        <pc:spChg chg="add mod">
          <ac:chgData name="Resetarits, Jake S. (DESE)" userId="37741e96-5ecb-4258-9857-666183bdd9bd" providerId="ADAL" clId="{BA53D155-7B17-4452-8368-FE92A83572A1}" dt="2024-04-12T13:30:33.734" v="525" actId="1076"/>
          <ac:spMkLst>
            <pc:docMk/>
            <pc:sldMk cId="3729598997" sldId="659"/>
            <ac:spMk id="2" creationId="{0A98D1B4-E57F-06B7-D660-C0048C7088D5}"/>
          </ac:spMkLst>
        </pc:spChg>
        <pc:spChg chg="mod">
          <ac:chgData name="Resetarits, Jake S. (DESE)" userId="37741e96-5ecb-4258-9857-666183bdd9bd" providerId="ADAL" clId="{BA53D155-7B17-4452-8368-FE92A83572A1}" dt="2024-04-12T13:35:09.087" v="568" actId="13926"/>
          <ac:spMkLst>
            <pc:docMk/>
            <pc:sldMk cId="3729598997" sldId="659"/>
            <ac:spMk id="5" creationId="{5DF5EC45-C05B-FEB9-D81D-6DA77DEBB78C}"/>
          </ac:spMkLst>
        </pc:spChg>
        <pc:spChg chg="mod">
          <ac:chgData name="Resetarits, Jake S. (DESE)" userId="37741e96-5ecb-4258-9857-666183bdd9bd" providerId="ADAL" clId="{BA53D155-7B17-4452-8368-FE92A83572A1}" dt="2024-04-12T13:30:21.976" v="521" actId="21"/>
          <ac:spMkLst>
            <pc:docMk/>
            <pc:sldMk cId="3729598997" sldId="659"/>
            <ac:spMk id="6" creationId="{711A8A83-E1F4-9873-4C8E-D49AF3B442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2024/4/12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2024/4/12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828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Evidence-based summer learning or summer enrichment programs = “</a:t>
            </a:r>
            <a:r>
              <a:rPr lang="en-US" sz="1800" dirty="0">
                <a:effectLst/>
                <a:latin typeface="Segoe UI" panose="020B0502040204020203" pitchFamily="34" charset="0"/>
              </a:rPr>
              <a:t>Evidence-based intervention and/or enrichment programs that support accelerated learning in the core curriculum based on the state’s challenging academic standards during the summer months.”</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Evidence-based after-school programs = “</a:t>
            </a:r>
            <a:r>
              <a:rPr lang="en-US" sz="1800" dirty="0">
                <a:effectLst/>
                <a:latin typeface="Segoe UI" panose="020B0502040204020203" pitchFamily="34" charset="0"/>
              </a:rPr>
              <a:t>Voluntary programs that assist students in meeting the challenging State academic standards by providing students with academic enrichment activities and other activities during non-school hours or periods when school is not in session (not including summer months).”</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a:effectLst/>
                <a:latin typeface="Segoe UI" panose="020B0502040204020203" pitchFamily="34" charset="0"/>
              </a:rPr>
              <a:t>Extended Instructional Time = “Using a longer school day, week, or year schedule to significantly increase the total number of school hours to include additional time for a) instruction in core academic subjects including English, reading or language arts, mathematics, science, foreign languages, civics and government, economics, arts, history, and geography; and/or b) instruction in other subjects and enrichment activities that contribute to a well-rounded education. Participation is considered mandatory.”</a:t>
            </a:r>
          </a:p>
          <a:p>
            <a:endParaRPr lang="en-US" sz="1800" dirty="0">
              <a:effectLst/>
              <a:latin typeface="Segoe UI" panose="020B0502040204020203" pitchFamily="34" charset="0"/>
            </a:endParaRPr>
          </a:p>
          <a:p>
            <a:r>
              <a:rPr lang="en-US" sz="1800" dirty="0">
                <a:effectLst/>
                <a:latin typeface="Segoe UI" panose="020B0502040204020203" pitchFamily="34" charset="0"/>
              </a:rPr>
              <a:t>Evidence-based high dosage tutoring = “Voluntary intensive tutoring aligned with an evidence-based core curriculum and led by highly trained tutors or certified teachers that occurs one-to-one or in very small groups at least 3 days per week on a sustained basis to help students accelerate their learning in the core curriculum based on the state's challenging academic standards.”</a:t>
            </a:r>
          </a:p>
          <a:p>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Early childhood education program expansion or enhancement = “</a:t>
            </a:r>
            <a:r>
              <a:rPr lang="en-US" sz="1800" dirty="0">
                <a:effectLst/>
                <a:latin typeface="Segoe UI" panose="020B0502040204020203" pitchFamily="34" charset="0"/>
              </a:rPr>
              <a:t>Programs that expand opportunities for all students, particularly traditionally underserved students, to attend high-quality early childhood education programs or that support the improvement of existing early childhood education programs in implementing the best practices of high-quality early childhood education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Full-Service Community Schools = “</a:t>
            </a:r>
            <a:r>
              <a:rPr lang="en-US" sz="1800" dirty="0">
                <a:effectLst/>
                <a:latin typeface="Segoe UI" panose="020B0502040204020203" pitchFamily="34" charset="0"/>
              </a:rPr>
              <a:t>A full-service community school is defined as a public elementary or secondary school that works with its local educational agency and community-based organizations, nonprofit organizations, and other public or private entities to provide a coordinated and integrated set of comprehensive academic, social, and health services that respond to the needs of its students, students’ family members, and community members. In addition, a full-service community school promotes family engagement by bringing together many partners in order to offer a range of supports and opportunities for students, students’ family members, and community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Purchasing educational technology = “</a:t>
            </a:r>
            <a:r>
              <a:rPr lang="en-US" sz="1800" dirty="0">
                <a:effectLst/>
                <a:latin typeface="Segoe UI" panose="020B0502040204020203" pitchFamily="34" charset="0"/>
              </a:rPr>
              <a:t>Educational technology is defined as any of the following: mobile technology devices such as tablets and laptops; providing off-campus access to reliable, high-speed internet for students and teachers through the purchase of internet-connected devices/equipment, mobile hotspots, wireless service plans, or installation of Community Wi-Fi Hotspots, especially in underserved communities; teleconferencing applications or programs; software/online/virtual programs, screen capture/recording software, online/virtual cultural curriculum/programs, online/virtual tutoring curriculum/programs, learning management systems; technology accessories, such as headphones, speakers, laptop cameras; and assistive technology devices, such as dedicated communication devices and applications for text-to-speech, graphic organizers, or word prediction.”</a:t>
            </a: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137091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417913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2608871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1908764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61402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6293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65656725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6454868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8383262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90073582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4753773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5060707"/>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32730260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3479206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p:nvPicPr>
        <p:blipFill>
          <a:blip r:embed="rId19"/>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024570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65" r:id="rId12"/>
    <p:sldLayoutId id="2147483652" r:id="rId13"/>
    <p:sldLayoutId id="2147483657" r:id="rId14"/>
    <p:sldLayoutId id="2147483654" r:id="rId15"/>
    <p:sldLayoutId id="2147483663" r:id="rId16"/>
    <p:sldLayoutId id="2147483662" r:id="rId17"/>
  </p:sldLayoutIdLst>
  <p:hf hdr="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doe.mass.edu/federalgrants/esser/data-collection.html"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mailto:federalgrantprograms@mass.gov"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hyperlink" Target="https://www.doe.mass.edu/federalgrants/esser/data-collection.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363" y="208228"/>
            <a:ext cx="6678954" cy="1845638"/>
          </a:xfrm>
        </p:spPr>
        <p:txBody>
          <a:bodyPr/>
          <a:lstStyle/>
          <a:p>
            <a:r>
              <a:rPr lang="en-US" altLang="zh-CN" sz="3600" b="1" dirty="0">
                <a:latin typeface="Segoe SemiBold"/>
                <a:cs typeface="Segoe SemiBold" panose="020B0703040204020203" pitchFamily="34" charset="0"/>
              </a:rPr>
              <a:t>ESSER Data Collection</a:t>
            </a:r>
            <a:br>
              <a:rPr lang="en-US" altLang="zh-CN" sz="3600" b="1" dirty="0">
                <a:latin typeface="Segoe SemiBold"/>
                <a:cs typeface="Segoe SemiBold" panose="020B0703040204020203" pitchFamily="34" charset="0"/>
              </a:rPr>
            </a:br>
            <a:r>
              <a:rPr lang="en-US" altLang="zh-CN" sz="3600" b="1" dirty="0">
                <a:latin typeface="Segoe SemiBold"/>
                <a:cs typeface="Segoe SemiBold" panose="020B0703040204020203" pitchFamily="34" charset="0"/>
              </a:rPr>
              <a:t>FY23 Annual Report</a:t>
            </a:r>
            <a:endParaRPr lang="en-US" altLang="zh-CN" sz="3600" b="1" dirty="0">
              <a:latin typeface="Segoe SemiBold"/>
            </a:endParaRPr>
          </a:p>
        </p:txBody>
      </p:sp>
      <p:sp>
        <p:nvSpPr>
          <p:cNvPr id="3" name="Subtitle 2"/>
          <p:cNvSpPr>
            <a:spLocks noGrp="1"/>
          </p:cNvSpPr>
          <p:nvPr>
            <p:ph type="subTitle" idx="1"/>
          </p:nvPr>
        </p:nvSpPr>
        <p:spPr>
          <a:xfrm>
            <a:off x="334363" y="2289850"/>
            <a:ext cx="6683404" cy="1057490"/>
          </a:xfrm>
        </p:spPr>
        <p:txBody>
          <a:bodyPr/>
          <a:lstStyle/>
          <a:p>
            <a:r>
              <a:rPr lang="en-US" altLang="zh-CN">
                <a:solidFill>
                  <a:schemeClr val="tx1">
                    <a:lumMod val="50000"/>
                  </a:schemeClr>
                </a:solidFill>
                <a:latin typeface="Segoe"/>
              </a:rPr>
              <a:t>RASP/DESE Federal Grant Programs</a:t>
            </a:r>
          </a:p>
          <a:p>
            <a:r>
              <a:rPr lang="en-US" altLang="zh-CN">
                <a:solidFill>
                  <a:schemeClr val="tx1">
                    <a:lumMod val="50000"/>
                  </a:schemeClr>
                </a:solidFill>
                <a:latin typeface="Segoe"/>
              </a:rPr>
              <a:t>April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CB01-C812-4A56-A2AE-04B17B3446C9}"/>
              </a:ext>
            </a:extLst>
          </p:cNvPr>
          <p:cNvSpPr>
            <a:spLocks noGrp="1"/>
          </p:cNvSpPr>
          <p:nvPr>
            <p:ph type="title"/>
          </p:nvPr>
        </p:nvSpPr>
        <p:spPr/>
        <p:txBody>
          <a:bodyPr/>
          <a:lstStyle/>
          <a:p>
            <a:r>
              <a:rPr lang="en-US" dirty="0"/>
              <a:t>US Dept of Ed – Data Collection Requirements for FY23</a:t>
            </a:r>
          </a:p>
        </p:txBody>
      </p:sp>
      <p:sp>
        <p:nvSpPr>
          <p:cNvPr id="3" name="Content Placeholder 2">
            <a:extLst>
              <a:ext uri="{FF2B5EF4-FFF2-40B4-BE49-F238E27FC236}">
                <a16:creationId xmlns:a16="http://schemas.microsoft.com/office/drawing/2014/main" id="{DA12DA8B-D2F6-45B8-ACB9-22EE74D5B1FC}"/>
              </a:ext>
            </a:extLst>
          </p:cNvPr>
          <p:cNvSpPr>
            <a:spLocks noGrp="1"/>
          </p:cNvSpPr>
          <p:nvPr>
            <p:ph idx="1"/>
          </p:nvPr>
        </p:nvSpPr>
        <p:spPr>
          <a:xfrm>
            <a:off x="567743" y="2142835"/>
            <a:ext cx="11370972" cy="4137313"/>
          </a:xfrm>
        </p:spPr>
        <p:txBody>
          <a:bodyPr/>
          <a:lstStyle/>
          <a:p>
            <a:r>
              <a:rPr lang="en-US" sz="2800" dirty="0"/>
              <a:t>This year’s survey form is longer and more complicated than last year’s</a:t>
            </a:r>
          </a:p>
          <a:p>
            <a:pPr lvl="1"/>
            <a:r>
              <a:rPr lang="en-US" sz="2400" dirty="0"/>
              <a:t>It asks for more detail around types of expenditures (in ESSER I, II, and III surveys)</a:t>
            </a:r>
          </a:p>
          <a:p>
            <a:pPr lvl="1"/>
            <a:r>
              <a:rPr lang="en-US" sz="2400" dirty="0"/>
              <a:t>It asks for more detail around student participation (in the </a:t>
            </a:r>
            <a:r>
              <a:rPr lang="en-US" sz="2400" dirty="0" err="1"/>
              <a:t>CrossAct</a:t>
            </a:r>
            <a:r>
              <a:rPr lang="en-US" sz="2400" dirty="0"/>
              <a:t> survey)</a:t>
            </a:r>
          </a:p>
          <a:p>
            <a:pPr marL="457200" lvl="1" indent="0">
              <a:buNone/>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8D957170-1B7D-4261-8E87-15239A5FCB4B}"/>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198930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CB01-C812-4A56-A2AE-04B17B3446C9}"/>
              </a:ext>
            </a:extLst>
          </p:cNvPr>
          <p:cNvSpPr>
            <a:spLocks noGrp="1"/>
          </p:cNvSpPr>
          <p:nvPr>
            <p:ph type="title"/>
          </p:nvPr>
        </p:nvSpPr>
        <p:spPr/>
        <p:txBody>
          <a:bodyPr/>
          <a:lstStyle/>
          <a:p>
            <a:r>
              <a:rPr lang="en-US" dirty="0"/>
              <a:t>US Dept of Ed – Data Collection Requirements for FY23</a:t>
            </a:r>
          </a:p>
        </p:txBody>
      </p:sp>
      <p:sp>
        <p:nvSpPr>
          <p:cNvPr id="3" name="Content Placeholder 2">
            <a:extLst>
              <a:ext uri="{FF2B5EF4-FFF2-40B4-BE49-F238E27FC236}">
                <a16:creationId xmlns:a16="http://schemas.microsoft.com/office/drawing/2014/main" id="{DA12DA8B-D2F6-45B8-ACB9-22EE74D5B1FC}"/>
              </a:ext>
            </a:extLst>
          </p:cNvPr>
          <p:cNvSpPr>
            <a:spLocks noGrp="1"/>
          </p:cNvSpPr>
          <p:nvPr>
            <p:ph idx="1"/>
          </p:nvPr>
        </p:nvSpPr>
        <p:spPr>
          <a:xfrm>
            <a:off x="567743" y="2142835"/>
            <a:ext cx="11370972" cy="4137313"/>
          </a:xfrm>
        </p:spPr>
        <p:txBody>
          <a:bodyPr/>
          <a:lstStyle/>
          <a:p>
            <a:r>
              <a:rPr lang="en-US" sz="2800" dirty="0"/>
              <a:t>To reduce as much burden as possible, DESE will be:</a:t>
            </a:r>
          </a:p>
          <a:p>
            <a:pPr lvl="1"/>
            <a:r>
              <a:rPr lang="en-US" sz="2400" dirty="0"/>
              <a:t>Using SIMS, EPIMS, and other existing data sources to populate dozens of required fields</a:t>
            </a:r>
          </a:p>
          <a:p>
            <a:pPr lvl="1"/>
            <a:r>
              <a:rPr lang="en-US" sz="2400" dirty="0"/>
              <a:t>Eliminating the reporting requirements for the dozens of smaller grants that used ESSER I, II, or III funds</a:t>
            </a:r>
          </a:p>
          <a:p>
            <a:pPr marL="0" indent="0">
              <a:buNone/>
            </a:pPr>
            <a:endParaRPr lang="en-US" sz="2000" dirty="0"/>
          </a:p>
        </p:txBody>
      </p:sp>
      <p:sp>
        <p:nvSpPr>
          <p:cNvPr id="4" name="Slide Number Placeholder 3">
            <a:extLst>
              <a:ext uri="{FF2B5EF4-FFF2-40B4-BE49-F238E27FC236}">
                <a16:creationId xmlns:a16="http://schemas.microsoft.com/office/drawing/2014/main" id="{8D957170-1B7D-4261-8E87-15239A5FCB4B}"/>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397956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A2C2-B781-415D-B1BE-85F48BD11A9D}"/>
              </a:ext>
            </a:extLst>
          </p:cNvPr>
          <p:cNvSpPr>
            <a:spLocks noGrp="1"/>
          </p:cNvSpPr>
          <p:nvPr>
            <p:ph type="title"/>
          </p:nvPr>
        </p:nvSpPr>
        <p:spPr/>
        <p:txBody>
          <a:bodyPr/>
          <a:lstStyle/>
          <a:p>
            <a:r>
              <a:rPr lang="en-US"/>
              <a:t>ESSER Grants Data Collection – FY23</a:t>
            </a:r>
          </a:p>
        </p:txBody>
      </p:sp>
      <p:sp>
        <p:nvSpPr>
          <p:cNvPr id="3" name="Content Placeholder 2">
            <a:extLst>
              <a:ext uri="{FF2B5EF4-FFF2-40B4-BE49-F238E27FC236}">
                <a16:creationId xmlns:a16="http://schemas.microsoft.com/office/drawing/2014/main" id="{9CABCD60-30F8-4434-A0A3-63123F61447E}"/>
              </a:ext>
            </a:extLst>
          </p:cNvPr>
          <p:cNvSpPr>
            <a:spLocks noGrp="1"/>
          </p:cNvSpPr>
          <p:nvPr>
            <p:ph idx="1"/>
          </p:nvPr>
        </p:nvSpPr>
        <p:spPr>
          <a:xfrm>
            <a:off x="567743" y="1967345"/>
            <a:ext cx="11370972" cy="4312804"/>
          </a:xfrm>
        </p:spPr>
        <p:txBody>
          <a:bodyPr/>
          <a:lstStyle/>
          <a:p>
            <a:r>
              <a:rPr lang="en-US" sz="2400" dirty="0">
                <a:latin typeface="+mn-lt"/>
                <a:cs typeface="Segoe UI Semibold"/>
              </a:rPr>
              <a:t>Fund Code 113 – ESSER I Main allocation to all districts</a:t>
            </a:r>
          </a:p>
          <a:p>
            <a:pPr lvl="1"/>
            <a:r>
              <a:rPr lang="en-US" sz="2000" dirty="0">
                <a:latin typeface="+mn-lt"/>
                <a:cs typeface="Segoe UI Semibold"/>
              </a:rPr>
              <a:t>Note – July 1, 2022 through September 30, 2022 – </a:t>
            </a:r>
            <a:r>
              <a:rPr lang="en-US" sz="2000" b="1" dirty="0">
                <a:latin typeface="+mn-lt"/>
                <a:cs typeface="Segoe UI Semibold"/>
              </a:rPr>
              <a:t>FINAL COLLECTION</a:t>
            </a:r>
          </a:p>
          <a:p>
            <a:pPr lvl="1"/>
            <a:r>
              <a:rPr lang="en-US" sz="2000" b="1" dirty="0">
                <a:latin typeface="+mn-lt"/>
                <a:cs typeface="Segoe UI Semibold"/>
              </a:rPr>
              <a:t>If you have unreported spending, you must report on all of it (see Survey Summary Spreadsheet for exact figures).</a:t>
            </a:r>
          </a:p>
          <a:p>
            <a:r>
              <a:rPr lang="en-US" sz="2400" dirty="0">
                <a:latin typeface="+mn-lt"/>
                <a:cs typeface="Segoe UI Semibold"/>
              </a:rPr>
              <a:t>Fund Code 115 – ESSER II Main allocation to all districts</a:t>
            </a:r>
          </a:p>
          <a:p>
            <a:pPr lvl="1"/>
            <a:r>
              <a:rPr lang="en-US" sz="2000" dirty="0">
                <a:latin typeface="+mn-lt"/>
                <a:cs typeface="Segoe UI Semibold"/>
              </a:rPr>
              <a:t>July 1, 2022 through June 30, 2023</a:t>
            </a:r>
          </a:p>
          <a:p>
            <a:r>
              <a:rPr lang="en-US" sz="2400" dirty="0">
                <a:latin typeface="+mn-lt"/>
                <a:cs typeface="Segoe UI Semibold"/>
              </a:rPr>
              <a:t>Fund Code 119 – ESSER III Main allocation to all districts</a:t>
            </a:r>
          </a:p>
          <a:p>
            <a:pPr lvl="1"/>
            <a:r>
              <a:rPr lang="en-US" sz="2000" dirty="0">
                <a:latin typeface="+mn-lt"/>
                <a:cs typeface="Segoe UI Semibold"/>
              </a:rPr>
              <a:t>July 1, 2022 through June 30, 2023</a:t>
            </a:r>
          </a:p>
          <a:p>
            <a:r>
              <a:rPr lang="en-US" sz="2400" dirty="0" err="1">
                <a:latin typeface="+mn-lt"/>
                <a:cs typeface="Segoe UI Semibold"/>
              </a:rPr>
              <a:t>CrossAct</a:t>
            </a:r>
            <a:r>
              <a:rPr lang="en-US" sz="2400" dirty="0">
                <a:latin typeface="+mn-lt"/>
                <a:cs typeface="Segoe UI Semibold"/>
              </a:rPr>
              <a:t> – applicable to districts that spent any ESSER I, II, or III $ in FY23</a:t>
            </a:r>
          </a:p>
          <a:p>
            <a:pPr lvl="1"/>
            <a:r>
              <a:rPr lang="en-US" sz="2000" dirty="0">
                <a:latin typeface="+mn-lt"/>
                <a:cs typeface="Segoe UI Semibold"/>
              </a:rPr>
              <a:t>July 1, 2022 through June 30, 2023</a:t>
            </a:r>
          </a:p>
          <a:p>
            <a:endParaRPr lang="en-US" dirty="0">
              <a:latin typeface="+mn-lt"/>
              <a:cs typeface="Segoe UI Semibold"/>
            </a:endParaRPr>
          </a:p>
          <a:p>
            <a:endParaRPr lang="en-US" dirty="0">
              <a:latin typeface="+mn-lt"/>
              <a:cs typeface="Segoe UI Semibold"/>
            </a:endParaRPr>
          </a:p>
        </p:txBody>
      </p:sp>
      <p:sp>
        <p:nvSpPr>
          <p:cNvPr id="4" name="Slide Number Placeholder 3">
            <a:extLst>
              <a:ext uri="{FF2B5EF4-FFF2-40B4-BE49-F238E27FC236}">
                <a16:creationId xmlns:a16="http://schemas.microsoft.com/office/drawing/2014/main" id="{C20EB664-63A7-4226-9D09-1FE7A914B42E}"/>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191075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CB01-C812-4A56-A2AE-04B17B3446C9}"/>
              </a:ext>
            </a:extLst>
          </p:cNvPr>
          <p:cNvSpPr>
            <a:spLocks noGrp="1"/>
          </p:cNvSpPr>
          <p:nvPr>
            <p:ph type="title"/>
          </p:nvPr>
        </p:nvSpPr>
        <p:spPr/>
        <p:txBody>
          <a:bodyPr/>
          <a:lstStyle/>
          <a:p>
            <a:r>
              <a:rPr lang="en-US" dirty="0"/>
              <a:t>A Note about Future Data Collection Requirements</a:t>
            </a:r>
          </a:p>
        </p:txBody>
      </p:sp>
      <p:sp>
        <p:nvSpPr>
          <p:cNvPr id="4" name="Slide Number Placeholder 3">
            <a:extLst>
              <a:ext uri="{FF2B5EF4-FFF2-40B4-BE49-F238E27FC236}">
                <a16:creationId xmlns:a16="http://schemas.microsoft.com/office/drawing/2014/main" id="{8D957170-1B7D-4261-8E87-15239A5FCB4B}"/>
              </a:ext>
            </a:extLst>
          </p:cNvPr>
          <p:cNvSpPr>
            <a:spLocks noGrp="1"/>
          </p:cNvSpPr>
          <p:nvPr>
            <p:ph type="sldNum" sz="quarter" idx="12"/>
          </p:nvPr>
        </p:nvSpPr>
        <p:spPr/>
        <p:txBody>
          <a:bodyPr/>
          <a:lstStyle/>
          <a:p>
            <a:endParaRPr lang="zh-CN" altLang="en-US"/>
          </a:p>
        </p:txBody>
      </p:sp>
      <p:pic>
        <p:nvPicPr>
          <p:cNvPr id="8" name="Picture 7" descr="Preview of Year 4 reporting: districts will need to submit data around spending on ESSER I, II, and III during State Fiscal Year 23.">
            <a:extLst>
              <a:ext uri="{FF2B5EF4-FFF2-40B4-BE49-F238E27FC236}">
                <a16:creationId xmlns:a16="http://schemas.microsoft.com/office/drawing/2014/main" id="{389AE88F-BB7D-4E53-9B31-1CBC1709C00C}"/>
              </a:ext>
            </a:extLst>
          </p:cNvPr>
          <p:cNvPicPr>
            <a:picLocks noChangeAspect="1"/>
          </p:cNvPicPr>
          <p:nvPr/>
        </p:nvPicPr>
        <p:blipFill>
          <a:blip r:embed="rId2"/>
          <a:stretch>
            <a:fillRect/>
          </a:stretch>
        </p:blipFill>
        <p:spPr>
          <a:xfrm>
            <a:off x="186796" y="1258817"/>
            <a:ext cx="11944244" cy="4868932"/>
          </a:xfrm>
          <a:prstGeom prst="rect">
            <a:avLst/>
          </a:prstGeom>
        </p:spPr>
      </p:pic>
      <p:sp>
        <p:nvSpPr>
          <p:cNvPr id="3" name="Arrow: Left 2" descr="Arrow">
            <a:extLst>
              <a:ext uri="{FF2B5EF4-FFF2-40B4-BE49-F238E27FC236}">
                <a16:creationId xmlns:a16="http://schemas.microsoft.com/office/drawing/2014/main" id="{287C20E5-7E6C-451B-A32A-001AC9DCECAD}"/>
              </a:ext>
            </a:extLst>
          </p:cNvPr>
          <p:cNvSpPr/>
          <p:nvPr/>
        </p:nvSpPr>
        <p:spPr>
          <a:xfrm>
            <a:off x="5561349" y="2089187"/>
            <a:ext cx="1528997" cy="254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descr="Arrow">
            <a:extLst>
              <a:ext uri="{FF2B5EF4-FFF2-40B4-BE49-F238E27FC236}">
                <a16:creationId xmlns:a16="http://schemas.microsoft.com/office/drawing/2014/main" id="{8D059C8F-5280-4AB1-8B7C-C74E825815B8}"/>
              </a:ext>
            </a:extLst>
          </p:cNvPr>
          <p:cNvSpPr/>
          <p:nvPr/>
        </p:nvSpPr>
        <p:spPr>
          <a:xfrm>
            <a:off x="5561349" y="3257194"/>
            <a:ext cx="1528997" cy="254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descr="Arrow">
            <a:extLst>
              <a:ext uri="{FF2B5EF4-FFF2-40B4-BE49-F238E27FC236}">
                <a16:creationId xmlns:a16="http://schemas.microsoft.com/office/drawing/2014/main" id="{CE409ECD-E726-456A-9EFA-00F3D7270068}"/>
              </a:ext>
            </a:extLst>
          </p:cNvPr>
          <p:cNvSpPr/>
          <p:nvPr/>
        </p:nvSpPr>
        <p:spPr>
          <a:xfrm>
            <a:off x="5561349" y="4441578"/>
            <a:ext cx="1528997" cy="254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91418A-1B67-4979-8DEC-D3EF278A324D}"/>
              </a:ext>
              <a:ext uri="{C183D7F6-B498-43B3-948B-1728B52AA6E4}">
                <adec:decorative xmlns:adec="http://schemas.microsoft.com/office/drawing/2017/decorative" val="1"/>
              </a:ext>
            </a:extLst>
          </p:cNvPr>
          <p:cNvSpPr/>
          <p:nvPr/>
        </p:nvSpPr>
        <p:spPr>
          <a:xfrm>
            <a:off x="4492101" y="4316112"/>
            <a:ext cx="106532" cy="14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040F6BB-EC42-4BBE-A674-C4F28AD7E573}"/>
              </a:ext>
              <a:ext uri="{C183D7F6-B498-43B3-948B-1728B52AA6E4}">
                <adec:decorative xmlns:adec="http://schemas.microsoft.com/office/drawing/2017/decorative" val="1"/>
              </a:ext>
            </a:extLst>
          </p:cNvPr>
          <p:cNvSpPr/>
          <p:nvPr/>
        </p:nvSpPr>
        <p:spPr>
          <a:xfrm>
            <a:off x="4502461" y="4504024"/>
            <a:ext cx="106532" cy="14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D9507A-3666-4B7F-80FB-E06DADDBBB1D}"/>
              </a:ext>
              <a:ext uri="{C183D7F6-B498-43B3-948B-1728B52AA6E4}">
                <adec:decorative xmlns:adec="http://schemas.microsoft.com/office/drawing/2017/decorative" val="1"/>
              </a:ext>
            </a:extLst>
          </p:cNvPr>
          <p:cNvSpPr/>
          <p:nvPr/>
        </p:nvSpPr>
        <p:spPr>
          <a:xfrm>
            <a:off x="4502456" y="4699334"/>
            <a:ext cx="106532" cy="14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25EF62-E30E-4E8D-9244-8F22995E9CB4}"/>
              </a:ext>
              <a:ext uri="{C183D7F6-B498-43B3-948B-1728B52AA6E4}">
                <adec:decorative xmlns:adec="http://schemas.microsoft.com/office/drawing/2017/decorative" val="1"/>
              </a:ext>
            </a:extLst>
          </p:cNvPr>
          <p:cNvSpPr/>
          <p:nvPr/>
        </p:nvSpPr>
        <p:spPr>
          <a:xfrm>
            <a:off x="4502455" y="4885762"/>
            <a:ext cx="106532" cy="14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71F9F9-B8B0-42B9-8321-D8137D02D3D8}"/>
              </a:ext>
              <a:ext uri="{C183D7F6-B498-43B3-948B-1728B52AA6E4}">
                <adec:decorative xmlns:adec="http://schemas.microsoft.com/office/drawing/2017/decorative" val="1"/>
              </a:ext>
            </a:extLst>
          </p:cNvPr>
          <p:cNvSpPr/>
          <p:nvPr/>
        </p:nvSpPr>
        <p:spPr>
          <a:xfrm>
            <a:off x="310719" y="5063321"/>
            <a:ext cx="5250632" cy="27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13B493D-31E7-4E52-8B01-3386CCF8FDFD}"/>
              </a:ext>
            </a:extLst>
          </p:cNvPr>
          <p:cNvSpPr txBox="1"/>
          <p:nvPr/>
        </p:nvSpPr>
        <p:spPr>
          <a:xfrm>
            <a:off x="4400362" y="4253737"/>
            <a:ext cx="346229" cy="276999"/>
          </a:xfrm>
          <a:prstGeom prst="rect">
            <a:avLst/>
          </a:prstGeom>
          <a:noFill/>
        </p:spPr>
        <p:txBody>
          <a:bodyPr wrap="square" rtlCol="0">
            <a:spAutoFit/>
          </a:bodyPr>
          <a:lstStyle/>
          <a:p>
            <a:r>
              <a:rPr lang="en-US" sz="1200">
                <a:solidFill>
                  <a:srgbClr val="000000"/>
                </a:solidFill>
                <a:latin typeface="Calibri" panose="020F0502020204030204" pitchFamily="34" charset="0"/>
                <a:cs typeface="Calibri" panose="020F0502020204030204" pitchFamily="34" charset="0"/>
              </a:rPr>
              <a:t>2</a:t>
            </a:r>
          </a:p>
        </p:txBody>
      </p:sp>
      <p:sp>
        <p:nvSpPr>
          <p:cNvPr id="14" name="TextBox 13">
            <a:extLst>
              <a:ext uri="{FF2B5EF4-FFF2-40B4-BE49-F238E27FC236}">
                <a16:creationId xmlns:a16="http://schemas.microsoft.com/office/drawing/2014/main" id="{B618A4FD-AF77-4A41-82E3-AEAA6CE86ECE}"/>
              </a:ext>
            </a:extLst>
          </p:cNvPr>
          <p:cNvSpPr txBox="1"/>
          <p:nvPr/>
        </p:nvSpPr>
        <p:spPr>
          <a:xfrm>
            <a:off x="4410718" y="4450527"/>
            <a:ext cx="346229" cy="276999"/>
          </a:xfrm>
          <a:prstGeom prst="rect">
            <a:avLst/>
          </a:prstGeom>
          <a:noFill/>
        </p:spPr>
        <p:txBody>
          <a:bodyPr wrap="square" rtlCol="0">
            <a:spAutoFit/>
          </a:bodyPr>
          <a:lstStyle/>
          <a:p>
            <a:r>
              <a:rPr lang="en-US" sz="1200">
                <a:solidFill>
                  <a:srgbClr val="000000"/>
                </a:solidFill>
                <a:latin typeface="Calibri" panose="020F0502020204030204" pitchFamily="34" charset="0"/>
                <a:cs typeface="Calibri" panose="020F0502020204030204" pitchFamily="34" charset="0"/>
              </a:rPr>
              <a:t>3</a:t>
            </a:r>
          </a:p>
        </p:txBody>
      </p:sp>
      <p:sp>
        <p:nvSpPr>
          <p:cNvPr id="15" name="TextBox 14">
            <a:extLst>
              <a:ext uri="{FF2B5EF4-FFF2-40B4-BE49-F238E27FC236}">
                <a16:creationId xmlns:a16="http://schemas.microsoft.com/office/drawing/2014/main" id="{F7995820-234C-4055-8475-7D7FC099F5AB}"/>
              </a:ext>
            </a:extLst>
          </p:cNvPr>
          <p:cNvSpPr txBox="1"/>
          <p:nvPr/>
        </p:nvSpPr>
        <p:spPr>
          <a:xfrm>
            <a:off x="4400361" y="4645876"/>
            <a:ext cx="346229" cy="276999"/>
          </a:xfrm>
          <a:prstGeom prst="rect">
            <a:avLst/>
          </a:prstGeom>
          <a:noFill/>
        </p:spPr>
        <p:txBody>
          <a:bodyPr wrap="square" rtlCol="0">
            <a:spAutoFit/>
          </a:bodyPr>
          <a:lstStyle/>
          <a:p>
            <a:r>
              <a:rPr lang="en-US" sz="1200">
                <a:solidFill>
                  <a:srgbClr val="000000"/>
                </a:solidFill>
                <a:latin typeface="Calibri" panose="020F0502020204030204" pitchFamily="34" charset="0"/>
                <a:cs typeface="Calibri" panose="020F0502020204030204" pitchFamily="34" charset="0"/>
              </a:rPr>
              <a:t>4</a:t>
            </a:r>
          </a:p>
        </p:txBody>
      </p:sp>
      <p:sp>
        <p:nvSpPr>
          <p:cNvPr id="16" name="TextBox 15">
            <a:extLst>
              <a:ext uri="{FF2B5EF4-FFF2-40B4-BE49-F238E27FC236}">
                <a16:creationId xmlns:a16="http://schemas.microsoft.com/office/drawing/2014/main" id="{8FD9CB08-1C96-4106-99E5-7B378FE5EC9B}"/>
              </a:ext>
            </a:extLst>
          </p:cNvPr>
          <p:cNvSpPr txBox="1"/>
          <p:nvPr/>
        </p:nvSpPr>
        <p:spPr>
          <a:xfrm>
            <a:off x="4407762" y="4823975"/>
            <a:ext cx="346229" cy="276999"/>
          </a:xfrm>
          <a:prstGeom prst="rect">
            <a:avLst/>
          </a:prstGeom>
          <a:noFill/>
        </p:spPr>
        <p:txBody>
          <a:bodyPr wrap="square" rtlCol="0">
            <a:spAutoFit/>
          </a:bodyPr>
          <a:lstStyle/>
          <a:p>
            <a:r>
              <a:rPr lang="en-US" sz="1200">
                <a:solidFill>
                  <a:srgbClr val="000000"/>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648133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A2C2-B781-415D-B1BE-85F48BD11A9D}"/>
              </a:ext>
            </a:extLst>
          </p:cNvPr>
          <p:cNvSpPr>
            <a:spLocks noGrp="1"/>
          </p:cNvSpPr>
          <p:nvPr>
            <p:ph type="title"/>
          </p:nvPr>
        </p:nvSpPr>
        <p:spPr/>
        <p:txBody>
          <a:bodyPr/>
          <a:lstStyle/>
          <a:p>
            <a:r>
              <a:rPr lang="en-US"/>
              <a:t>What numbers to report?</a:t>
            </a:r>
          </a:p>
        </p:txBody>
      </p:sp>
      <p:sp>
        <p:nvSpPr>
          <p:cNvPr id="3" name="Content Placeholder 2">
            <a:extLst>
              <a:ext uri="{FF2B5EF4-FFF2-40B4-BE49-F238E27FC236}">
                <a16:creationId xmlns:a16="http://schemas.microsoft.com/office/drawing/2014/main" id="{9CABCD60-30F8-4434-A0A3-63123F61447E}"/>
              </a:ext>
            </a:extLst>
          </p:cNvPr>
          <p:cNvSpPr>
            <a:spLocks noGrp="1"/>
          </p:cNvSpPr>
          <p:nvPr>
            <p:ph idx="1"/>
          </p:nvPr>
        </p:nvSpPr>
        <p:spPr>
          <a:xfrm>
            <a:off x="329784" y="2152073"/>
            <a:ext cx="11608931" cy="4128076"/>
          </a:xfrm>
        </p:spPr>
        <p:txBody>
          <a:bodyPr/>
          <a:lstStyle/>
          <a:p>
            <a:r>
              <a:rPr lang="en-US"/>
              <a:t>Expenditures may be reported on a cash or accrual basis, whichever form of accounting you use.</a:t>
            </a:r>
          </a:p>
          <a:p>
            <a:pPr lvl="1"/>
            <a:r>
              <a:rPr lang="en-US"/>
              <a:t>Please use the method you used last year.</a:t>
            </a:r>
          </a:p>
          <a:p>
            <a:r>
              <a:rPr lang="en-US"/>
              <a:t>Expenditures means “</a:t>
            </a:r>
            <a:r>
              <a:rPr lang="en-US" i="1"/>
              <a:t>The actual spending of money; an outlay. Charges made by a non-Federal entity to a project or program for which a Federal award was received</a:t>
            </a:r>
            <a:r>
              <a:rPr lang="en-US"/>
              <a:t>.”</a:t>
            </a:r>
          </a:p>
        </p:txBody>
      </p:sp>
      <p:sp>
        <p:nvSpPr>
          <p:cNvPr id="4" name="Slide Number Placeholder 3">
            <a:extLst>
              <a:ext uri="{FF2B5EF4-FFF2-40B4-BE49-F238E27FC236}">
                <a16:creationId xmlns:a16="http://schemas.microsoft.com/office/drawing/2014/main" id="{C20EB664-63A7-4226-9D09-1FE7A914B42E}"/>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159528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Submission will be through </a:t>
            </a:r>
            <a:r>
              <a:rPr lang="en-US" err="1">
                <a:latin typeface="Segoe UI Semibold"/>
                <a:cs typeface="Segoe UI Semibold"/>
              </a:rPr>
              <a:t>Alchemer</a:t>
            </a:r>
            <a:r>
              <a:rPr lang="en-US">
                <a:latin typeface="Segoe UI Semibold"/>
                <a:cs typeface="Segoe UI Semibold"/>
              </a:rPr>
              <a:t> Platform </a:t>
            </a:r>
            <a:endParaRPr lang="en-US"/>
          </a:p>
        </p:txBody>
      </p:sp>
      <p:sp>
        <p:nvSpPr>
          <p:cNvPr id="9" name="Content Placeholder 8"/>
          <p:cNvSpPr>
            <a:spLocks noGrp="1"/>
          </p:cNvSpPr>
          <p:nvPr>
            <p:ph idx="1"/>
          </p:nvPr>
        </p:nvSpPr>
        <p:spPr>
          <a:xfrm>
            <a:off x="567743" y="2032000"/>
            <a:ext cx="11370972" cy="4002839"/>
          </a:xfrm>
        </p:spPr>
        <p:txBody>
          <a:bodyPr vert="horz" lIns="91440" tIns="45720" rIns="91440" bIns="45720" rtlCol="0" anchor="t">
            <a:noAutofit/>
          </a:bodyPr>
          <a:lstStyle/>
          <a:p>
            <a:r>
              <a:rPr lang="en-US" sz="2800" dirty="0">
                <a:latin typeface="Segoe UI"/>
                <a:cs typeface="Segoe UI"/>
              </a:rPr>
              <a:t>In the coming days, school business officials, superintendents, and ESSER-III grant administrators will receive an email with all the information you need, including:</a:t>
            </a:r>
            <a:endParaRPr lang="en-US" sz="2000" dirty="0">
              <a:latin typeface="Segoe UI"/>
              <a:cs typeface="Segoe UI"/>
            </a:endParaRPr>
          </a:p>
          <a:p>
            <a:pPr lvl="1"/>
            <a:r>
              <a:rPr lang="en-US" dirty="0">
                <a:latin typeface="Segoe UI"/>
                <a:cs typeface="Segoe UI"/>
              </a:rPr>
              <a:t> Survey summary spreadsheet with links</a:t>
            </a:r>
          </a:p>
          <a:p>
            <a:pPr lvl="1"/>
            <a:r>
              <a:rPr lang="en-US" dirty="0">
                <a:latin typeface="Segoe UI"/>
                <a:cs typeface="Segoe UI"/>
              </a:rPr>
              <a:t> Microsoft Word versions of the surveys</a:t>
            </a:r>
          </a:p>
          <a:p>
            <a:pPr lvl="1"/>
            <a:r>
              <a:rPr lang="en-US" dirty="0">
                <a:latin typeface="Segoe UI"/>
                <a:cs typeface="Segoe UI"/>
              </a:rPr>
              <a:t> This PowerPoint</a:t>
            </a:r>
          </a:p>
          <a:p>
            <a:pPr lvl="1"/>
            <a:r>
              <a:rPr lang="en-US" dirty="0">
                <a:latin typeface="Segoe UI"/>
                <a:cs typeface="Segoe UI"/>
              </a:rPr>
              <a:t> A recording of this webinar (depending on how quickly we can transcribe)</a:t>
            </a:r>
          </a:p>
          <a:p>
            <a:pPr lvl="1"/>
            <a:r>
              <a:rPr lang="en-US" dirty="0">
                <a:latin typeface="Segoe UI"/>
                <a:cs typeface="Segoe UI"/>
              </a:rPr>
              <a:t> Other helpful information</a:t>
            </a:r>
          </a:p>
        </p:txBody>
      </p:sp>
      <p:sp>
        <p:nvSpPr>
          <p:cNvPr id="2" name="Slide Number Placeholder 1"/>
          <p:cNvSpPr>
            <a:spLocks noGrp="1"/>
          </p:cNvSpPr>
          <p:nvPr>
            <p:ph type="sldNum" sz="quarter" idx="12"/>
          </p:nvPr>
        </p:nvSpPr>
        <p:spPr/>
        <p:txBody>
          <a:bodyPr/>
          <a:lstStyle/>
          <a:p>
            <a:endParaRPr lang="zh-CN" altLang="en-US"/>
          </a:p>
        </p:txBody>
      </p:sp>
      <p:pic>
        <p:nvPicPr>
          <p:cNvPr id="2050" name="Picture 2" descr="press-kit - Alchemer">
            <a:extLst>
              <a:ext uri="{FF2B5EF4-FFF2-40B4-BE49-F238E27FC236}">
                <a16:creationId xmlns:a16="http://schemas.microsoft.com/office/drawing/2014/main" id="{8FDE1FF8-5E24-4B80-99C8-16A09C325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675" y="191705"/>
            <a:ext cx="336232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1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Submission will be through </a:t>
            </a:r>
            <a:r>
              <a:rPr lang="en-US" err="1">
                <a:latin typeface="Segoe UI Semibold"/>
                <a:cs typeface="Segoe UI Semibold"/>
              </a:rPr>
              <a:t>Alchemer</a:t>
            </a:r>
            <a:r>
              <a:rPr lang="en-US">
                <a:latin typeface="Segoe UI Semibold"/>
                <a:cs typeface="Segoe UI Semibold"/>
              </a:rPr>
              <a:t> Platform </a:t>
            </a:r>
            <a:endParaRPr lang="en-US"/>
          </a:p>
        </p:txBody>
      </p:sp>
      <p:sp>
        <p:nvSpPr>
          <p:cNvPr id="9" name="Content Placeholder 8"/>
          <p:cNvSpPr>
            <a:spLocks noGrp="1"/>
          </p:cNvSpPr>
          <p:nvPr>
            <p:ph idx="1"/>
          </p:nvPr>
        </p:nvSpPr>
        <p:spPr>
          <a:xfrm>
            <a:off x="567743" y="2179782"/>
            <a:ext cx="11458002" cy="4100366"/>
          </a:xfrm>
        </p:spPr>
        <p:txBody>
          <a:bodyPr vert="horz" lIns="91440" tIns="45720" rIns="91440" bIns="45720" rtlCol="0" anchor="t">
            <a:noAutofit/>
          </a:bodyPr>
          <a:lstStyle/>
          <a:p>
            <a:r>
              <a:rPr lang="en-US">
                <a:latin typeface="Segoe UI"/>
                <a:cs typeface="Segoe UI"/>
              </a:rPr>
              <a:t>Please coordinate with one another re who’s submitting.</a:t>
            </a:r>
          </a:p>
          <a:p>
            <a:r>
              <a:rPr lang="en-US">
                <a:latin typeface="Segoe UI"/>
                <a:cs typeface="Segoe UI"/>
              </a:rPr>
              <a:t>Multiple people in the district may use the link and the password.</a:t>
            </a:r>
          </a:p>
          <a:p>
            <a:r>
              <a:rPr lang="en-US">
                <a:latin typeface="Segoe UI"/>
                <a:cs typeface="Segoe UI"/>
              </a:rPr>
              <a:t>Surveys, however, must be completed in order (i.e., 1 through 10, then 11 through 15, etc.). Users cannot skip around.</a:t>
            </a:r>
          </a:p>
          <a:p>
            <a:r>
              <a:rPr lang="en-US">
                <a:latin typeface="Segoe UI"/>
                <a:cs typeface="Segoe UI"/>
              </a:rPr>
              <a:t>Like last year, the password to access the data collection forms will be your 4-digit district code.</a:t>
            </a:r>
          </a:p>
          <a:p>
            <a:endParaRPr lang="en-US">
              <a:latin typeface="Segoe UI"/>
              <a:cs typeface="Segoe UI"/>
            </a:endParaRPr>
          </a:p>
        </p:txBody>
      </p:sp>
      <p:sp>
        <p:nvSpPr>
          <p:cNvPr id="2" name="Slide Number Placeholder 1"/>
          <p:cNvSpPr>
            <a:spLocks noGrp="1"/>
          </p:cNvSpPr>
          <p:nvPr>
            <p:ph type="sldNum" sz="quarter" idx="12"/>
          </p:nvPr>
        </p:nvSpPr>
        <p:spPr/>
        <p:txBody>
          <a:bodyPr/>
          <a:lstStyle/>
          <a:p>
            <a:endParaRPr lang="zh-CN" altLang="en-US"/>
          </a:p>
        </p:txBody>
      </p:sp>
      <p:pic>
        <p:nvPicPr>
          <p:cNvPr id="2050" name="Picture 2" descr="press-kit - Alchemer">
            <a:extLst>
              <a:ext uri="{FF2B5EF4-FFF2-40B4-BE49-F238E27FC236}">
                <a16:creationId xmlns:a16="http://schemas.microsoft.com/office/drawing/2014/main" id="{8FDE1FF8-5E24-4B80-99C8-16A09C325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675" y="191705"/>
            <a:ext cx="336232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50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Reporting elements">
            <a:extLst>
              <a:ext uri="{FF2B5EF4-FFF2-40B4-BE49-F238E27FC236}">
                <a16:creationId xmlns:a16="http://schemas.microsoft.com/office/drawing/2014/main" id="{93431874-3332-BCB7-AE9D-46E9173DD73D}"/>
              </a:ext>
            </a:extLst>
          </p:cNvPr>
          <p:cNvGrpSpPr/>
          <p:nvPr/>
        </p:nvGrpSpPr>
        <p:grpSpPr>
          <a:xfrm>
            <a:off x="2453733" y="2829953"/>
            <a:ext cx="8788597" cy="809459"/>
            <a:chOff x="3063333" y="5566136"/>
            <a:chExt cx="8788597" cy="809459"/>
          </a:xfrm>
        </p:grpSpPr>
        <p:sp>
          <p:nvSpPr>
            <p:cNvPr id="5" name="矩形 13">
              <a:extLst>
                <a:ext uri="{FF2B5EF4-FFF2-40B4-BE49-F238E27FC236}">
                  <a16:creationId xmlns:a16="http://schemas.microsoft.com/office/drawing/2014/main" id="{5DF5EC45-C05B-FEB9-D81D-6DA77DEBB78C}"/>
                </a:ext>
              </a:extLst>
            </p:cNvPr>
            <p:cNvSpPr/>
            <p:nvPr/>
          </p:nvSpPr>
          <p:spPr>
            <a:xfrm>
              <a:off x="3063333" y="5566136"/>
              <a:ext cx="809459" cy="809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highlight>
                    <a:srgbClr val="000000"/>
                  </a:highlight>
                  <a:latin typeface="Segoe SemiBold" panose="020B0703040204020203" pitchFamily="34" charset="0"/>
                  <a:cs typeface="Segoe SemiBold" panose="020B0703040204020203" pitchFamily="34" charset="0"/>
                </a:rPr>
                <a:t>03</a:t>
              </a:r>
              <a:endParaRPr lang="zh-CN" altLang="en-US" sz="2600" b="1" dirty="0">
                <a:highlight>
                  <a:srgbClr val="000000"/>
                </a:highlight>
                <a:latin typeface="Segoe SemiBold" panose="020B0703040204020203" pitchFamily="34" charset="0"/>
                <a:cs typeface="Segoe SemiBold" panose="020B0703040204020203" pitchFamily="34" charset="0"/>
              </a:endParaRPr>
            </a:p>
          </p:txBody>
        </p:sp>
        <p:sp>
          <p:nvSpPr>
            <p:cNvPr id="6" name="文本框 14">
              <a:extLst>
                <a:ext uri="{FF2B5EF4-FFF2-40B4-BE49-F238E27FC236}">
                  <a16:creationId xmlns:a16="http://schemas.microsoft.com/office/drawing/2014/main" id="{711A8A83-E1F4-9873-4C8E-D49AF3B442BC}"/>
                </a:ext>
              </a:extLst>
            </p:cNvPr>
            <p:cNvSpPr txBox="1"/>
            <p:nvPr/>
          </p:nvSpPr>
          <p:spPr>
            <a:xfrm>
              <a:off x="3870520"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2600" b="1" dirty="0">
                <a:solidFill>
                  <a:schemeClr val="accent1">
                    <a:lumMod val="50000"/>
                  </a:schemeClr>
                </a:solidFill>
              </a:endParaRPr>
            </a:p>
          </p:txBody>
        </p:sp>
      </p:grpSp>
      <p:sp>
        <p:nvSpPr>
          <p:cNvPr id="2" name="Title 1">
            <a:extLst>
              <a:ext uri="{FF2B5EF4-FFF2-40B4-BE49-F238E27FC236}">
                <a16:creationId xmlns:a16="http://schemas.microsoft.com/office/drawing/2014/main" id="{A5AF363A-570A-A8C0-AAAB-4A957E26E25B}"/>
              </a:ext>
            </a:extLst>
          </p:cNvPr>
          <p:cNvSpPr>
            <a:spLocks noGrp="1"/>
          </p:cNvSpPr>
          <p:nvPr>
            <p:ph type="title" idx="4294967295"/>
          </p:nvPr>
        </p:nvSpPr>
        <p:spPr>
          <a:xfrm>
            <a:off x="3260920" y="3132789"/>
            <a:ext cx="7343899" cy="758672"/>
          </a:xfrm>
        </p:spPr>
        <p:txBody>
          <a:bodyPr>
            <a:normAutofit fontScale="90000"/>
          </a:bodyPr>
          <a:lstStyle/>
          <a:p>
            <a:pPr rtl="0" eaLnBrk="1" latinLnBrk="0" hangingPunct="1"/>
            <a:r>
              <a:rPr lang="en-US" sz="2600" b="1" kern="1200" dirty="0">
                <a:solidFill>
                  <a:srgbClr val="203864"/>
                </a:solidFill>
                <a:effectLst/>
                <a:latin typeface="Segoe SemiBold" panose="020B0703040204020203"/>
                <a:ea typeface="Segoe UI Black" panose="020B0A02040204020203" pitchFamily="34" charset="0"/>
                <a:cs typeface="+mn-cs"/>
              </a:rPr>
              <a:t>Major Change #1 – The Activities Dimension in ESSERs I, II, and III</a:t>
            </a:r>
            <a:endParaRPr lang="en-US" dirty="0">
              <a:effectLst/>
            </a:endParaRPr>
          </a:p>
          <a:p>
            <a:endParaRPr lang="en-US" dirty="0"/>
          </a:p>
        </p:txBody>
      </p:sp>
    </p:spTree>
    <p:extLst>
      <p:ext uri="{BB962C8B-B14F-4D97-AF65-F5344CB8AC3E}">
        <p14:creationId xmlns:p14="http://schemas.microsoft.com/office/powerpoint/2010/main" val="27061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CB01-C812-4A56-A2AE-04B17B3446C9}"/>
              </a:ext>
            </a:extLst>
          </p:cNvPr>
          <p:cNvSpPr>
            <a:spLocks noGrp="1"/>
          </p:cNvSpPr>
          <p:nvPr>
            <p:ph type="title"/>
          </p:nvPr>
        </p:nvSpPr>
        <p:spPr/>
        <p:txBody>
          <a:bodyPr/>
          <a:lstStyle/>
          <a:p>
            <a:r>
              <a:rPr lang="en-US" dirty="0"/>
              <a:t>US Dept of Ed – Data Collection Requirements for FY23</a:t>
            </a:r>
          </a:p>
        </p:txBody>
      </p:sp>
      <p:sp>
        <p:nvSpPr>
          <p:cNvPr id="3" name="Content Placeholder 2">
            <a:extLst>
              <a:ext uri="{FF2B5EF4-FFF2-40B4-BE49-F238E27FC236}">
                <a16:creationId xmlns:a16="http://schemas.microsoft.com/office/drawing/2014/main" id="{DA12DA8B-D2F6-45B8-ACB9-22EE74D5B1FC}"/>
              </a:ext>
            </a:extLst>
          </p:cNvPr>
          <p:cNvSpPr>
            <a:spLocks noGrp="1"/>
          </p:cNvSpPr>
          <p:nvPr>
            <p:ph idx="1"/>
          </p:nvPr>
        </p:nvSpPr>
        <p:spPr>
          <a:xfrm>
            <a:off x="567743" y="2142835"/>
            <a:ext cx="11370972" cy="4137313"/>
          </a:xfrm>
        </p:spPr>
        <p:txBody>
          <a:bodyPr/>
          <a:lstStyle/>
          <a:p>
            <a:r>
              <a:rPr lang="en-US" sz="2800" dirty="0"/>
              <a:t>USED has added an “activities” dimension for ESSERs 1, 2, and 3*.</a:t>
            </a:r>
          </a:p>
          <a:p>
            <a:pPr lvl="1"/>
            <a:r>
              <a:rPr lang="en-US" sz="2000" dirty="0"/>
              <a:t>From: 4 broad categories and “object codes”</a:t>
            </a:r>
          </a:p>
          <a:p>
            <a:pPr lvl="1"/>
            <a:r>
              <a:rPr lang="en-US" sz="2000" dirty="0"/>
              <a:t>To: “object codes” and “activities” within each of the 4 broad categories</a:t>
            </a:r>
          </a:p>
          <a:p>
            <a:pPr lvl="1"/>
            <a:endParaRPr lang="en-US" sz="2000" dirty="0"/>
          </a:p>
          <a:p>
            <a:pPr marL="0" indent="0">
              <a:buNone/>
            </a:pPr>
            <a:r>
              <a:rPr lang="en-US" sz="2000" dirty="0"/>
              <a:t>* Reminder that ESSER 3 is essentially treated like 2 grants, because USED asks for specific data on both the “at-least 20% Learning Loss set-aside” as well as those exclusive of the “20% Learning Loss set-aside” </a:t>
            </a:r>
          </a:p>
        </p:txBody>
      </p:sp>
      <p:sp>
        <p:nvSpPr>
          <p:cNvPr id="4" name="Slide Number Placeholder 3">
            <a:extLst>
              <a:ext uri="{FF2B5EF4-FFF2-40B4-BE49-F238E27FC236}">
                <a16:creationId xmlns:a16="http://schemas.microsoft.com/office/drawing/2014/main" id="{8D957170-1B7D-4261-8E87-15239A5FCB4B}"/>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3627735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CB01-C812-4A56-A2AE-04B17B3446C9}"/>
              </a:ext>
            </a:extLst>
          </p:cNvPr>
          <p:cNvSpPr>
            <a:spLocks noGrp="1"/>
          </p:cNvSpPr>
          <p:nvPr>
            <p:ph type="title"/>
          </p:nvPr>
        </p:nvSpPr>
        <p:spPr/>
        <p:txBody>
          <a:bodyPr/>
          <a:lstStyle/>
          <a:p>
            <a:r>
              <a:rPr lang="en-US" dirty="0"/>
              <a:t>US Dept of Ed – Data Collection Requirements for FY23</a:t>
            </a:r>
          </a:p>
        </p:txBody>
      </p:sp>
      <p:sp>
        <p:nvSpPr>
          <p:cNvPr id="4" name="Slide Number Placeholder 3">
            <a:extLst>
              <a:ext uri="{FF2B5EF4-FFF2-40B4-BE49-F238E27FC236}">
                <a16:creationId xmlns:a16="http://schemas.microsoft.com/office/drawing/2014/main" id="{8D957170-1B7D-4261-8E87-15239A5FCB4B}"/>
              </a:ext>
            </a:extLst>
          </p:cNvPr>
          <p:cNvSpPr>
            <a:spLocks noGrp="1"/>
          </p:cNvSpPr>
          <p:nvPr>
            <p:ph type="sldNum" sz="quarter" idx="12"/>
          </p:nvPr>
        </p:nvSpPr>
        <p:spPr/>
        <p:txBody>
          <a:bodyPr/>
          <a:lstStyle/>
          <a:p>
            <a:endParaRPr lang="zh-CN" altLang="en-US"/>
          </a:p>
        </p:txBody>
      </p:sp>
      <p:graphicFrame>
        <p:nvGraphicFramePr>
          <p:cNvPr id="7" name="Content Placeholder 6">
            <a:extLst>
              <a:ext uri="{FF2B5EF4-FFF2-40B4-BE49-F238E27FC236}">
                <a16:creationId xmlns:a16="http://schemas.microsoft.com/office/drawing/2014/main" id="{A2168029-EAE0-1EF2-59BE-D9F4E70713F6}"/>
              </a:ext>
            </a:extLst>
          </p:cNvPr>
          <p:cNvGraphicFramePr>
            <a:graphicFrameLocks noGrp="1"/>
          </p:cNvGraphicFramePr>
          <p:nvPr>
            <p:ph idx="1"/>
            <p:extLst>
              <p:ext uri="{D42A27DB-BD31-4B8C-83A1-F6EECF244321}">
                <p14:modId xmlns:p14="http://schemas.microsoft.com/office/powerpoint/2010/main" val="604708468"/>
              </p:ext>
            </p:extLst>
          </p:nvPr>
        </p:nvGraphicFramePr>
        <p:xfrm>
          <a:off x="497304" y="2455432"/>
          <a:ext cx="11369675" cy="3708400"/>
        </p:xfrm>
        <a:graphic>
          <a:graphicData uri="http://schemas.openxmlformats.org/drawingml/2006/table">
            <a:tbl>
              <a:tblPr firstRow="1" bandRow="1">
                <a:tableStyleId>{5C22544A-7EE6-4342-B048-85BDC9FD1C3A}</a:tableStyleId>
              </a:tblPr>
              <a:tblGrid>
                <a:gridCol w="2273935">
                  <a:extLst>
                    <a:ext uri="{9D8B030D-6E8A-4147-A177-3AD203B41FA5}">
                      <a16:colId xmlns:a16="http://schemas.microsoft.com/office/drawing/2014/main" val="925851712"/>
                    </a:ext>
                  </a:extLst>
                </a:gridCol>
                <a:gridCol w="2273935">
                  <a:extLst>
                    <a:ext uri="{9D8B030D-6E8A-4147-A177-3AD203B41FA5}">
                      <a16:colId xmlns:a16="http://schemas.microsoft.com/office/drawing/2014/main" val="4192577014"/>
                    </a:ext>
                  </a:extLst>
                </a:gridCol>
                <a:gridCol w="2273935">
                  <a:extLst>
                    <a:ext uri="{9D8B030D-6E8A-4147-A177-3AD203B41FA5}">
                      <a16:colId xmlns:a16="http://schemas.microsoft.com/office/drawing/2014/main" val="714450251"/>
                    </a:ext>
                  </a:extLst>
                </a:gridCol>
                <a:gridCol w="2126732">
                  <a:extLst>
                    <a:ext uri="{9D8B030D-6E8A-4147-A177-3AD203B41FA5}">
                      <a16:colId xmlns:a16="http://schemas.microsoft.com/office/drawing/2014/main" val="1036925904"/>
                    </a:ext>
                  </a:extLst>
                </a:gridCol>
                <a:gridCol w="2421138">
                  <a:extLst>
                    <a:ext uri="{9D8B030D-6E8A-4147-A177-3AD203B41FA5}">
                      <a16:colId xmlns:a16="http://schemas.microsoft.com/office/drawing/2014/main" val="3488191095"/>
                    </a:ext>
                  </a:extLst>
                </a:gridCol>
              </a:tblGrid>
              <a:tr h="370840">
                <a:tc>
                  <a:txBody>
                    <a:bodyPr/>
                    <a:lstStyle/>
                    <a:p>
                      <a:endParaRPr lang="en-US"/>
                    </a:p>
                  </a:txBody>
                  <a:tcPr/>
                </a:tc>
                <a:tc>
                  <a:txBody>
                    <a:bodyPr/>
                    <a:lstStyle/>
                    <a:p>
                      <a:r>
                        <a:rPr lang="en-US" dirty="0"/>
                        <a:t>Health/Safety</a:t>
                      </a:r>
                    </a:p>
                  </a:txBody>
                  <a:tcPr/>
                </a:tc>
                <a:tc>
                  <a:txBody>
                    <a:bodyPr/>
                    <a:lstStyle/>
                    <a:p>
                      <a:r>
                        <a:rPr lang="en-US" dirty="0"/>
                        <a:t>Academic/SEL</a:t>
                      </a:r>
                    </a:p>
                  </a:txBody>
                  <a:tcPr/>
                </a:tc>
                <a:tc>
                  <a:txBody>
                    <a:bodyPr/>
                    <a:lstStyle/>
                    <a:p>
                      <a:r>
                        <a:rPr lang="en-US" dirty="0"/>
                        <a:t>Mental Health</a:t>
                      </a:r>
                    </a:p>
                  </a:txBody>
                  <a:tcPr/>
                </a:tc>
                <a:tc>
                  <a:txBody>
                    <a:bodyPr/>
                    <a:lstStyle/>
                    <a:p>
                      <a:r>
                        <a:rPr lang="en-US" dirty="0"/>
                        <a:t>Operational Continuity</a:t>
                      </a:r>
                    </a:p>
                  </a:txBody>
                  <a:tcPr/>
                </a:tc>
                <a:extLst>
                  <a:ext uri="{0D108BD9-81ED-4DB2-BD59-A6C34878D82A}">
                    <a16:rowId xmlns:a16="http://schemas.microsoft.com/office/drawing/2014/main" val="671751804"/>
                  </a:ext>
                </a:extLst>
              </a:tr>
              <a:tr h="370840">
                <a:tc>
                  <a:txBody>
                    <a:bodyPr/>
                    <a:lstStyle/>
                    <a:p>
                      <a:r>
                        <a:rPr lang="en-US" dirty="0"/>
                        <a:t>Personnel Salaries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974049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Personnel Benefits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8796022"/>
                  </a:ext>
                </a:extLst>
              </a:tr>
              <a:tr h="370840">
                <a:tc>
                  <a:txBody>
                    <a:bodyPr/>
                    <a:lstStyle/>
                    <a:p>
                      <a:r>
                        <a:rPr lang="en-US" dirty="0"/>
                        <a:t>Professional Services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5124052"/>
                  </a:ext>
                </a:extLst>
              </a:tr>
              <a:tr h="370840">
                <a:tc>
                  <a:txBody>
                    <a:bodyPr/>
                    <a:lstStyle/>
                    <a:p>
                      <a:r>
                        <a:rPr lang="en-US" dirty="0"/>
                        <a:t>Property Services</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93384474"/>
                  </a:ext>
                </a:extLst>
              </a:tr>
              <a:tr h="370840">
                <a:tc>
                  <a:txBody>
                    <a:bodyPr/>
                    <a:lstStyle/>
                    <a:p>
                      <a:r>
                        <a:rPr lang="en-US" dirty="0"/>
                        <a:t>Other Services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40377668"/>
                  </a:ext>
                </a:extLst>
              </a:tr>
              <a:tr h="370840">
                <a:tc>
                  <a:txBody>
                    <a:bodyPr/>
                    <a:lstStyle/>
                    <a:p>
                      <a:r>
                        <a:rPr lang="en-US" dirty="0"/>
                        <a:t>Supplies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51250542"/>
                  </a:ext>
                </a:extLst>
              </a:tr>
              <a:tr h="370840">
                <a:tc>
                  <a:txBody>
                    <a:bodyPr/>
                    <a:lstStyle/>
                    <a:p>
                      <a:r>
                        <a:rPr lang="en-US" dirty="0"/>
                        <a:t>Property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17740530"/>
                  </a:ext>
                </a:extLst>
              </a:tr>
              <a:tr h="370840">
                <a:tc>
                  <a:txBody>
                    <a:bodyPr/>
                    <a:lstStyle/>
                    <a:p>
                      <a:r>
                        <a:rPr lang="en-US" dirty="0"/>
                        <a:t>Debt Service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728263"/>
                  </a:ext>
                </a:extLst>
              </a:tr>
              <a:tr h="370840">
                <a:tc>
                  <a:txBody>
                    <a:bodyPr/>
                    <a:lstStyle/>
                    <a:p>
                      <a:r>
                        <a:rPr lang="en-US" dirty="0"/>
                        <a:t>Other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65201599"/>
                  </a:ext>
                </a:extLst>
              </a:tr>
            </a:tbl>
          </a:graphicData>
        </a:graphic>
      </p:graphicFrame>
      <p:sp>
        <p:nvSpPr>
          <p:cNvPr id="8" name="TextBox 7">
            <a:extLst>
              <a:ext uri="{FF2B5EF4-FFF2-40B4-BE49-F238E27FC236}">
                <a16:creationId xmlns:a16="http://schemas.microsoft.com/office/drawing/2014/main" id="{937535AB-1645-1990-55EF-FC46EDD39855}"/>
              </a:ext>
            </a:extLst>
          </p:cNvPr>
          <p:cNvSpPr txBox="1"/>
          <p:nvPr/>
        </p:nvSpPr>
        <p:spPr>
          <a:xfrm>
            <a:off x="4832802" y="1873188"/>
            <a:ext cx="2840854" cy="369332"/>
          </a:xfrm>
          <a:prstGeom prst="rect">
            <a:avLst/>
          </a:prstGeom>
          <a:noFill/>
        </p:spPr>
        <p:txBody>
          <a:bodyPr wrap="square" rtlCol="0">
            <a:spAutoFit/>
          </a:bodyPr>
          <a:lstStyle/>
          <a:p>
            <a:r>
              <a:rPr lang="en-US" dirty="0"/>
              <a:t>FY21 and FY22 Collections</a:t>
            </a:r>
          </a:p>
        </p:txBody>
      </p:sp>
    </p:spTree>
    <p:extLst>
      <p:ext uri="{BB962C8B-B14F-4D97-AF65-F5344CB8AC3E}">
        <p14:creationId xmlns:p14="http://schemas.microsoft.com/office/powerpoint/2010/main" val="37553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Welcome to the ESSER Data Collection Webinar</a:t>
            </a:r>
            <a:endParaRPr lang="en-US"/>
          </a:p>
        </p:txBody>
      </p:sp>
      <p:sp>
        <p:nvSpPr>
          <p:cNvPr id="9" name="Content Placeholder 8"/>
          <p:cNvSpPr>
            <a:spLocks noGrp="1"/>
          </p:cNvSpPr>
          <p:nvPr>
            <p:ph idx="1"/>
          </p:nvPr>
        </p:nvSpPr>
        <p:spPr>
          <a:xfrm>
            <a:off x="567743" y="2157273"/>
            <a:ext cx="11370972" cy="4122875"/>
          </a:xfrm>
        </p:spPr>
        <p:txBody>
          <a:bodyPr vert="horz" lIns="91440" tIns="45720" rIns="91440" bIns="45720" rtlCol="0" anchor="t">
            <a:noAutofit/>
          </a:bodyPr>
          <a:lstStyle/>
          <a:p>
            <a:r>
              <a:rPr lang="en-US" dirty="0">
                <a:latin typeface="Segoe UI"/>
                <a:cs typeface="Segoe UI"/>
              </a:rPr>
              <a:t>Housekeeping items before we begin:</a:t>
            </a:r>
          </a:p>
          <a:p>
            <a:pPr marL="0" indent="0">
              <a:buNone/>
            </a:pPr>
            <a:endParaRPr lang="en-US" sz="1100" dirty="0">
              <a:latin typeface="Segoe UI"/>
              <a:cs typeface="Segoe UI"/>
            </a:endParaRPr>
          </a:p>
          <a:p>
            <a:pPr lvl="1"/>
            <a:r>
              <a:rPr lang="en-US" dirty="0">
                <a:latin typeface="Segoe UI"/>
                <a:cs typeface="Segoe UI"/>
              </a:rPr>
              <a:t> The slides will be emailed to all registrants.</a:t>
            </a:r>
          </a:p>
          <a:p>
            <a:pPr marL="457200" lvl="1" indent="0">
              <a:buNone/>
            </a:pPr>
            <a:endParaRPr lang="en-US" dirty="0"/>
          </a:p>
          <a:p>
            <a:pPr lvl="1"/>
            <a:r>
              <a:rPr lang="en-US" dirty="0">
                <a:latin typeface="Segoe UI"/>
                <a:cs typeface="Segoe UI"/>
              </a:rPr>
              <a:t> To preserve bandwidth, your video and microphone are turned off.</a:t>
            </a:r>
          </a:p>
          <a:p>
            <a:pPr marL="457200" lvl="1" indent="0">
              <a:buNone/>
            </a:pPr>
            <a:endParaRPr lang="en-US" dirty="0"/>
          </a:p>
          <a:p>
            <a:pPr lvl="1"/>
            <a:r>
              <a:rPr lang="en-US" dirty="0">
                <a:latin typeface="Segoe UI"/>
                <a:cs typeface="Segoe UI"/>
              </a:rPr>
              <a:t> Use the Q &amp; A feature at the bottom of the screen to ask questions (not Chat feature).</a:t>
            </a:r>
          </a:p>
          <a:p>
            <a:pPr lvl="1"/>
            <a:endParaRPr lang="en-US" dirty="0">
              <a:latin typeface="Segoe UI"/>
              <a:cs typeface="Segoe UI"/>
            </a:endParaRPr>
          </a:p>
        </p:txBody>
      </p:sp>
      <p:sp>
        <p:nvSpPr>
          <p:cNvPr id="2" name="Slide Number Placeholder 1"/>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362600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CB01-C812-4A56-A2AE-04B17B3446C9}"/>
              </a:ext>
            </a:extLst>
          </p:cNvPr>
          <p:cNvSpPr>
            <a:spLocks noGrp="1"/>
          </p:cNvSpPr>
          <p:nvPr>
            <p:ph type="title"/>
          </p:nvPr>
        </p:nvSpPr>
        <p:spPr/>
        <p:txBody>
          <a:bodyPr/>
          <a:lstStyle/>
          <a:p>
            <a:r>
              <a:rPr lang="en-US" dirty="0"/>
              <a:t>US Dept of Ed – Data Collection Requirements for FY23</a:t>
            </a:r>
          </a:p>
        </p:txBody>
      </p:sp>
      <p:sp>
        <p:nvSpPr>
          <p:cNvPr id="4" name="Slide Number Placeholder 3">
            <a:extLst>
              <a:ext uri="{FF2B5EF4-FFF2-40B4-BE49-F238E27FC236}">
                <a16:creationId xmlns:a16="http://schemas.microsoft.com/office/drawing/2014/main" id="{8D957170-1B7D-4261-8E87-15239A5FCB4B}"/>
              </a:ext>
            </a:extLst>
          </p:cNvPr>
          <p:cNvSpPr>
            <a:spLocks noGrp="1"/>
          </p:cNvSpPr>
          <p:nvPr>
            <p:ph type="sldNum" sz="quarter" idx="12"/>
          </p:nvPr>
        </p:nvSpPr>
        <p:spPr/>
        <p:txBody>
          <a:bodyPr/>
          <a:lstStyle/>
          <a:p>
            <a:endParaRPr lang="zh-CN" altLang="en-US"/>
          </a:p>
        </p:txBody>
      </p:sp>
      <p:graphicFrame>
        <p:nvGraphicFramePr>
          <p:cNvPr id="7" name="Content Placeholder 6">
            <a:extLst>
              <a:ext uri="{FF2B5EF4-FFF2-40B4-BE49-F238E27FC236}">
                <a16:creationId xmlns:a16="http://schemas.microsoft.com/office/drawing/2014/main" id="{A2168029-EAE0-1EF2-59BE-D9F4E70713F6}"/>
              </a:ext>
            </a:extLst>
          </p:cNvPr>
          <p:cNvGraphicFramePr>
            <a:graphicFrameLocks noGrp="1"/>
          </p:cNvGraphicFramePr>
          <p:nvPr>
            <p:ph idx="1"/>
            <p:extLst>
              <p:ext uri="{D42A27DB-BD31-4B8C-83A1-F6EECF244321}">
                <p14:modId xmlns:p14="http://schemas.microsoft.com/office/powerpoint/2010/main" val="543356465"/>
              </p:ext>
            </p:extLst>
          </p:nvPr>
        </p:nvGraphicFramePr>
        <p:xfrm>
          <a:off x="497304" y="2455432"/>
          <a:ext cx="11369675" cy="3708400"/>
        </p:xfrm>
        <a:graphic>
          <a:graphicData uri="http://schemas.openxmlformats.org/drawingml/2006/table">
            <a:tbl>
              <a:tblPr firstRow="1" bandRow="1">
                <a:tableStyleId>{5C22544A-7EE6-4342-B048-85BDC9FD1C3A}</a:tableStyleId>
              </a:tblPr>
              <a:tblGrid>
                <a:gridCol w="2273935">
                  <a:extLst>
                    <a:ext uri="{9D8B030D-6E8A-4147-A177-3AD203B41FA5}">
                      <a16:colId xmlns:a16="http://schemas.microsoft.com/office/drawing/2014/main" val="925851712"/>
                    </a:ext>
                  </a:extLst>
                </a:gridCol>
                <a:gridCol w="2273935">
                  <a:extLst>
                    <a:ext uri="{9D8B030D-6E8A-4147-A177-3AD203B41FA5}">
                      <a16:colId xmlns:a16="http://schemas.microsoft.com/office/drawing/2014/main" val="4192577014"/>
                    </a:ext>
                  </a:extLst>
                </a:gridCol>
                <a:gridCol w="2273935">
                  <a:extLst>
                    <a:ext uri="{9D8B030D-6E8A-4147-A177-3AD203B41FA5}">
                      <a16:colId xmlns:a16="http://schemas.microsoft.com/office/drawing/2014/main" val="714450251"/>
                    </a:ext>
                  </a:extLst>
                </a:gridCol>
                <a:gridCol w="2126732">
                  <a:extLst>
                    <a:ext uri="{9D8B030D-6E8A-4147-A177-3AD203B41FA5}">
                      <a16:colId xmlns:a16="http://schemas.microsoft.com/office/drawing/2014/main" val="1036925904"/>
                    </a:ext>
                  </a:extLst>
                </a:gridCol>
                <a:gridCol w="2421138">
                  <a:extLst>
                    <a:ext uri="{9D8B030D-6E8A-4147-A177-3AD203B41FA5}">
                      <a16:colId xmlns:a16="http://schemas.microsoft.com/office/drawing/2014/main" val="3488191095"/>
                    </a:ext>
                  </a:extLst>
                </a:gridCol>
              </a:tblGrid>
              <a:tr h="370840">
                <a:tc>
                  <a:txBody>
                    <a:bodyPr/>
                    <a:lstStyle/>
                    <a:p>
                      <a:endParaRPr lang="en-US"/>
                    </a:p>
                  </a:txBody>
                  <a:tcPr/>
                </a:tc>
                <a:tc>
                  <a:txBody>
                    <a:bodyPr/>
                    <a:lstStyle/>
                    <a:p>
                      <a:r>
                        <a:rPr lang="en-US" dirty="0">
                          <a:solidFill>
                            <a:schemeClr val="bg1"/>
                          </a:solidFill>
                        </a:rPr>
                        <a:t>Health/Safety</a:t>
                      </a:r>
                    </a:p>
                  </a:txBody>
                  <a:tcPr/>
                </a:tc>
                <a:tc>
                  <a:txBody>
                    <a:bodyPr/>
                    <a:lstStyle/>
                    <a:p>
                      <a:r>
                        <a:rPr lang="en-US" dirty="0"/>
                        <a:t>Academic/SEL</a:t>
                      </a:r>
                    </a:p>
                  </a:txBody>
                  <a:tcPr/>
                </a:tc>
                <a:tc>
                  <a:txBody>
                    <a:bodyPr/>
                    <a:lstStyle/>
                    <a:p>
                      <a:r>
                        <a:rPr lang="en-US" dirty="0"/>
                        <a:t>Mental Health</a:t>
                      </a:r>
                    </a:p>
                  </a:txBody>
                  <a:tcPr/>
                </a:tc>
                <a:tc>
                  <a:txBody>
                    <a:bodyPr/>
                    <a:lstStyle/>
                    <a:p>
                      <a:r>
                        <a:rPr lang="en-US" dirty="0"/>
                        <a:t>Operational Continuity</a:t>
                      </a:r>
                    </a:p>
                  </a:txBody>
                  <a:tcPr/>
                </a:tc>
                <a:extLst>
                  <a:ext uri="{0D108BD9-81ED-4DB2-BD59-A6C34878D82A}">
                    <a16:rowId xmlns:a16="http://schemas.microsoft.com/office/drawing/2014/main" val="671751804"/>
                  </a:ext>
                </a:extLst>
              </a:tr>
              <a:tr h="370840">
                <a:tc>
                  <a:txBody>
                    <a:bodyPr/>
                    <a:lstStyle/>
                    <a:p>
                      <a:r>
                        <a:rPr lang="en-US" dirty="0"/>
                        <a:t>Personnel Salaries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974049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Personnel Benefits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8796022"/>
                  </a:ext>
                </a:extLst>
              </a:tr>
              <a:tr h="370840">
                <a:tc>
                  <a:txBody>
                    <a:bodyPr/>
                    <a:lstStyle/>
                    <a:p>
                      <a:r>
                        <a:rPr lang="en-US" dirty="0"/>
                        <a:t>Professional Services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5124052"/>
                  </a:ext>
                </a:extLst>
              </a:tr>
              <a:tr h="370840">
                <a:tc>
                  <a:txBody>
                    <a:bodyPr/>
                    <a:lstStyle/>
                    <a:p>
                      <a:r>
                        <a:rPr lang="en-US" dirty="0"/>
                        <a:t>Property Services</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93384474"/>
                  </a:ext>
                </a:extLst>
              </a:tr>
              <a:tr h="370840">
                <a:tc>
                  <a:txBody>
                    <a:bodyPr/>
                    <a:lstStyle/>
                    <a:p>
                      <a:r>
                        <a:rPr lang="en-US" dirty="0"/>
                        <a:t>Other Services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40377668"/>
                  </a:ext>
                </a:extLst>
              </a:tr>
              <a:tr h="370840">
                <a:tc>
                  <a:txBody>
                    <a:bodyPr/>
                    <a:lstStyle/>
                    <a:p>
                      <a:r>
                        <a:rPr lang="en-US" dirty="0"/>
                        <a:t>Supplies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51250542"/>
                  </a:ext>
                </a:extLst>
              </a:tr>
              <a:tr h="370840">
                <a:tc>
                  <a:txBody>
                    <a:bodyPr/>
                    <a:lstStyle/>
                    <a:p>
                      <a:r>
                        <a:rPr lang="en-US" dirty="0"/>
                        <a:t>Property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17740530"/>
                  </a:ext>
                </a:extLst>
              </a:tr>
              <a:tr h="370840">
                <a:tc>
                  <a:txBody>
                    <a:bodyPr/>
                    <a:lstStyle/>
                    <a:p>
                      <a:r>
                        <a:rPr lang="en-US" dirty="0"/>
                        <a:t>Debt Service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728263"/>
                  </a:ext>
                </a:extLst>
              </a:tr>
              <a:tr h="370840">
                <a:tc>
                  <a:txBody>
                    <a:bodyPr/>
                    <a:lstStyle/>
                    <a:p>
                      <a:r>
                        <a:rPr lang="en-US" dirty="0"/>
                        <a:t>Other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65201599"/>
                  </a:ext>
                </a:extLst>
              </a:tr>
            </a:tbl>
          </a:graphicData>
        </a:graphic>
      </p:graphicFrame>
      <p:sp>
        <p:nvSpPr>
          <p:cNvPr id="8" name="TextBox 7">
            <a:extLst>
              <a:ext uri="{FF2B5EF4-FFF2-40B4-BE49-F238E27FC236}">
                <a16:creationId xmlns:a16="http://schemas.microsoft.com/office/drawing/2014/main" id="{937535AB-1645-1990-55EF-FC46EDD39855}"/>
              </a:ext>
            </a:extLst>
          </p:cNvPr>
          <p:cNvSpPr txBox="1"/>
          <p:nvPr/>
        </p:nvSpPr>
        <p:spPr>
          <a:xfrm>
            <a:off x="4832802" y="1873188"/>
            <a:ext cx="2840854" cy="369332"/>
          </a:xfrm>
          <a:prstGeom prst="rect">
            <a:avLst/>
          </a:prstGeom>
          <a:noFill/>
        </p:spPr>
        <p:txBody>
          <a:bodyPr wrap="square" rtlCol="0">
            <a:spAutoFit/>
          </a:bodyPr>
          <a:lstStyle/>
          <a:p>
            <a:r>
              <a:rPr lang="en-US" dirty="0"/>
              <a:t>FY21 and FY22 Collections</a:t>
            </a:r>
          </a:p>
        </p:txBody>
      </p:sp>
    </p:spTree>
    <p:extLst>
      <p:ext uri="{BB962C8B-B14F-4D97-AF65-F5344CB8AC3E}">
        <p14:creationId xmlns:p14="http://schemas.microsoft.com/office/powerpoint/2010/main" val="2745286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CB01-C812-4A56-A2AE-04B17B3446C9}"/>
              </a:ext>
            </a:extLst>
          </p:cNvPr>
          <p:cNvSpPr>
            <a:spLocks noGrp="1"/>
          </p:cNvSpPr>
          <p:nvPr>
            <p:ph type="title"/>
          </p:nvPr>
        </p:nvSpPr>
        <p:spPr/>
        <p:txBody>
          <a:bodyPr/>
          <a:lstStyle/>
          <a:p>
            <a:r>
              <a:rPr lang="en-US" dirty="0"/>
              <a:t>US Dept of Ed – Data Collection Requirements for FY23</a:t>
            </a:r>
          </a:p>
        </p:txBody>
      </p:sp>
      <p:sp>
        <p:nvSpPr>
          <p:cNvPr id="4" name="Slide Number Placeholder 3">
            <a:extLst>
              <a:ext uri="{FF2B5EF4-FFF2-40B4-BE49-F238E27FC236}">
                <a16:creationId xmlns:a16="http://schemas.microsoft.com/office/drawing/2014/main" id="{8D957170-1B7D-4261-8E87-15239A5FCB4B}"/>
              </a:ext>
            </a:extLst>
          </p:cNvPr>
          <p:cNvSpPr>
            <a:spLocks noGrp="1"/>
          </p:cNvSpPr>
          <p:nvPr>
            <p:ph type="sldNum" sz="quarter" idx="12"/>
          </p:nvPr>
        </p:nvSpPr>
        <p:spPr/>
        <p:txBody>
          <a:bodyPr/>
          <a:lstStyle/>
          <a:p>
            <a:endParaRPr lang="zh-CN" altLang="en-US"/>
          </a:p>
        </p:txBody>
      </p:sp>
      <p:graphicFrame>
        <p:nvGraphicFramePr>
          <p:cNvPr id="7" name="Content Placeholder 6">
            <a:extLst>
              <a:ext uri="{FF2B5EF4-FFF2-40B4-BE49-F238E27FC236}">
                <a16:creationId xmlns:a16="http://schemas.microsoft.com/office/drawing/2014/main" id="{A2168029-EAE0-1EF2-59BE-D9F4E70713F6}"/>
              </a:ext>
            </a:extLst>
          </p:cNvPr>
          <p:cNvGraphicFramePr>
            <a:graphicFrameLocks noGrp="1"/>
          </p:cNvGraphicFramePr>
          <p:nvPr>
            <p:ph idx="1"/>
            <p:extLst>
              <p:ext uri="{D42A27DB-BD31-4B8C-83A1-F6EECF244321}">
                <p14:modId xmlns:p14="http://schemas.microsoft.com/office/powerpoint/2010/main" val="1425857234"/>
              </p:ext>
            </p:extLst>
          </p:nvPr>
        </p:nvGraphicFramePr>
        <p:xfrm>
          <a:off x="899957" y="2428951"/>
          <a:ext cx="9856466" cy="3708400"/>
        </p:xfrm>
        <a:graphic>
          <a:graphicData uri="http://schemas.openxmlformats.org/drawingml/2006/table">
            <a:tbl>
              <a:tblPr firstRow="1" bandRow="1">
                <a:tableStyleId>{5C22544A-7EE6-4342-B048-85BDC9FD1C3A}</a:tableStyleId>
              </a:tblPr>
              <a:tblGrid>
                <a:gridCol w="2281406">
                  <a:extLst>
                    <a:ext uri="{9D8B030D-6E8A-4147-A177-3AD203B41FA5}">
                      <a16:colId xmlns:a16="http://schemas.microsoft.com/office/drawing/2014/main" val="925851712"/>
                    </a:ext>
                  </a:extLst>
                </a:gridCol>
                <a:gridCol w="1262510">
                  <a:extLst>
                    <a:ext uri="{9D8B030D-6E8A-4147-A177-3AD203B41FA5}">
                      <a16:colId xmlns:a16="http://schemas.microsoft.com/office/drawing/2014/main" val="4192577014"/>
                    </a:ext>
                  </a:extLst>
                </a:gridCol>
                <a:gridCol w="1262510">
                  <a:extLst>
                    <a:ext uri="{9D8B030D-6E8A-4147-A177-3AD203B41FA5}">
                      <a16:colId xmlns:a16="http://schemas.microsoft.com/office/drawing/2014/main" val="714450251"/>
                    </a:ext>
                  </a:extLst>
                </a:gridCol>
                <a:gridCol w="1262510">
                  <a:extLst>
                    <a:ext uri="{9D8B030D-6E8A-4147-A177-3AD203B41FA5}">
                      <a16:colId xmlns:a16="http://schemas.microsoft.com/office/drawing/2014/main" val="1128342996"/>
                    </a:ext>
                  </a:extLst>
                </a:gridCol>
                <a:gridCol w="1262510">
                  <a:extLst>
                    <a:ext uri="{9D8B030D-6E8A-4147-A177-3AD203B41FA5}">
                      <a16:colId xmlns:a16="http://schemas.microsoft.com/office/drawing/2014/main" val="3178246084"/>
                    </a:ext>
                  </a:extLst>
                </a:gridCol>
                <a:gridCol w="1262510">
                  <a:extLst>
                    <a:ext uri="{9D8B030D-6E8A-4147-A177-3AD203B41FA5}">
                      <a16:colId xmlns:a16="http://schemas.microsoft.com/office/drawing/2014/main" val="2672116858"/>
                    </a:ext>
                  </a:extLst>
                </a:gridCol>
                <a:gridCol w="1262510">
                  <a:extLst>
                    <a:ext uri="{9D8B030D-6E8A-4147-A177-3AD203B41FA5}">
                      <a16:colId xmlns:a16="http://schemas.microsoft.com/office/drawing/2014/main" val="1036925904"/>
                    </a:ext>
                  </a:extLst>
                </a:gridCol>
              </a:tblGrid>
              <a:tr h="370840">
                <a:tc>
                  <a:txBody>
                    <a:bodyPr/>
                    <a:lstStyle/>
                    <a:p>
                      <a:endParaRPr lang="en-US" sz="1400" dirty="0"/>
                    </a:p>
                  </a:txBody>
                  <a:tcPr/>
                </a:tc>
                <a:tc>
                  <a:txBody>
                    <a:bodyPr/>
                    <a:lstStyle/>
                    <a:p>
                      <a:r>
                        <a:rPr lang="en-US" sz="1400" dirty="0"/>
                        <a:t>Buildings</a:t>
                      </a:r>
                    </a:p>
                  </a:txBody>
                  <a:tcPr/>
                </a:tc>
                <a:tc>
                  <a:txBody>
                    <a:bodyPr/>
                    <a:lstStyle/>
                    <a:p>
                      <a:r>
                        <a:rPr lang="en-US" sz="1400" dirty="0"/>
                        <a:t>Meals</a:t>
                      </a:r>
                    </a:p>
                  </a:txBody>
                  <a:tcPr/>
                </a:tc>
                <a:tc>
                  <a:txBody>
                    <a:bodyPr/>
                    <a:lstStyle/>
                    <a:p>
                      <a:r>
                        <a:rPr lang="en-US" sz="1400" dirty="0"/>
                        <a:t>Cleaning</a:t>
                      </a:r>
                    </a:p>
                  </a:txBody>
                  <a:tcPr/>
                </a:tc>
                <a:tc>
                  <a:txBody>
                    <a:bodyPr/>
                    <a:lstStyle/>
                    <a:p>
                      <a:r>
                        <a:rPr lang="en-US" sz="1400" dirty="0"/>
                        <a:t>Temp space</a:t>
                      </a:r>
                    </a:p>
                  </a:txBody>
                  <a:tcPr/>
                </a:tc>
                <a:tc>
                  <a:txBody>
                    <a:bodyPr/>
                    <a:lstStyle/>
                    <a:p>
                      <a:r>
                        <a:rPr lang="en-US" sz="1400" dirty="0"/>
                        <a:t>Disaster Prep</a:t>
                      </a:r>
                    </a:p>
                  </a:txBody>
                  <a:tcPr/>
                </a:tc>
                <a:tc>
                  <a:txBody>
                    <a:bodyPr/>
                    <a:lstStyle/>
                    <a:p>
                      <a:r>
                        <a:rPr lang="en-US" sz="1400" dirty="0"/>
                        <a:t>Other Health</a:t>
                      </a:r>
                    </a:p>
                  </a:txBody>
                  <a:tcPr/>
                </a:tc>
                <a:extLst>
                  <a:ext uri="{0D108BD9-81ED-4DB2-BD59-A6C34878D82A}">
                    <a16:rowId xmlns:a16="http://schemas.microsoft.com/office/drawing/2014/main" val="671751804"/>
                  </a:ext>
                </a:extLst>
              </a:tr>
              <a:tr h="370840">
                <a:tc>
                  <a:txBody>
                    <a:bodyPr/>
                    <a:lstStyle/>
                    <a:p>
                      <a:r>
                        <a:rPr lang="en-US" sz="1400" dirty="0"/>
                        <a:t>Personnel Salaries</a:t>
                      </a:r>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5974049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Personnel Benefits</a:t>
                      </a:r>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68796022"/>
                  </a:ext>
                </a:extLst>
              </a:tr>
              <a:tr h="370840">
                <a:tc>
                  <a:txBody>
                    <a:bodyPr/>
                    <a:lstStyle/>
                    <a:p>
                      <a:r>
                        <a:rPr lang="en-US" sz="1400" dirty="0"/>
                        <a:t>Professional Services</a:t>
                      </a:r>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85124052"/>
                  </a:ext>
                </a:extLst>
              </a:tr>
              <a:tr h="370840">
                <a:tc>
                  <a:txBody>
                    <a:bodyPr/>
                    <a:lstStyle/>
                    <a:p>
                      <a:r>
                        <a:rPr lang="en-US" sz="1400" dirty="0"/>
                        <a:t>Property Services</a:t>
                      </a:r>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093384474"/>
                  </a:ext>
                </a:extLst>
              </a:tr>
              <a:tr h="370840">
                <a:tc>
                  <a:txBody>
                    <a:bodyPr/>
                    <a:lstStyle/>
                    <a:p>
                      <a:r>
                        <a:rPr lang="en-US" sz="1400" dirty="0"/>
                        <a:t>Other Services</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40377668"/>
                  </a:ext>
                </a:extLst>
              </a:tr>
              <a:tr h="370840">
                <a:tc>
                  <a:txBody>
                    <a:bodyPr/>
                    <a:lstStyle/>
                    <a:p>
                      <a:r>
                        <a:rPr lang="en-US" sz="1400" dirty="0"/>
                        <a:t>Supplies</a:t>
                      </a:r>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251250542"/>
                  </a:ext>
                </a:extLst>
              </a:tr>
              <a:tr h="370840">
                <a:tc>
                  <a:txBody>
                    <a:bodyPr/>
                    <a:lstStyle/>
                    <a:p>
                      <a:r>
                        <a:rPr lang="en-US" sz="1400" dirty="0"/>
                        <a:t>Property</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917740530"/>
                  </a:ext>
                </a:extLst>
              </a:tr>
              <a:tr h="370840">
                <a:tc>
                  <a:txBody>
                    <a:bodyPr/>
                    <a:lstStyle/>
                    <a:p>
                      <a:r>
                        <a:rPr lang="en-US" sz="1400" dirty="0"/>
                        <a:t>Debt Service</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66728263"/>
                  </a:ext>
                </a:extLst>
              </a:tr>
              <a:tr h="370840">
                <a:tc>
                  <a:txBody>
                    <a:bodyPr/>
                    <a:lstStyle/>
                    <a:p>
                      <a:r>
                        <a:rPr lang="en-US" sz="1400" dirty="0"/>
                        <a:t>Other</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265201599"/>
                  </a:ext>
                </a:extLst>
              </a:tr>
            </a:tbl>
          </a:graphicData>
        </a:graphic>
      </p:graphicFrame>
      <p:sp>
        <p:nvSpPr>
          <p:cNvPr id="8" name="TextBox 7">
            <a:extLst>
              <a:ext uri="{FF2B5EF4-FFF2-40B4-BE49-F238E27FC236}">
                <a16:creationId xmlns:a16="http://schemas.microsoft.com/office/drawing/2014/main" id="{937535AB-1645-1990-55EF-FC46EDD39855}"/>
              </a:ext>
            </a:extLst>
          </p:cNvPr>
          <p:cNvSpPr txBox="1"/>
          <p:nvPr/>
        </p:nvSpPr>
        <p:spPr>
          <a:xfrm>
            <a:off x="3915052" y="1873188"/>
            <a:ext cx="3826276" cy="369332"/>
          </a:xfrm>
          <a:prstGeom prst="rect">
            <a:avLst/>
          </a:prstGeom>
          <a:noFill/>
        </p:spPr>
        <p:txBody>
          <a:bodyPr wrap="square" rtlCol="0">
            <a:spAutoFit/>
          </a:bodyPr>
          <a:lstStyle/>
          <a:p>
            <a:r>
              <a:rPr lang="en-US" dirty="0"/>
              <a:t>FY23 Collection – </a:t>
            </a:r>
            <a:r>
              <a:rPr lang="en-US" b="1" dirty="0">
                <a:solidFill>
                  <a:srgbClr val="E38526"/>
                </a:solidFill>
              </a:rPr>
              <a:t>Health and Safety</a:t>
            </a:r>
          </a:p>
        </p:txBody>
      </p:sp>
    </p:spTree>
    <p:extLst>
      <p:ext uri="{BB962C8B-B14F-4D97-AF65-F5344CB8AC3E}">
        <p14:creationId xmlns:p14="http://schemas.microsoft.com/office/powerpoint/2010/main" val="2780124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CB01-C812-4A56-A2AE-04B17B3446C9}"/>
              </a:ext>
            </a:extLst>
          </p:cNvPr>
          <p:cNvSpPr>
            <a:spLocks noGrp="1"/>
          </p:cNvSpPr>
          <p:nvPr>
            <p:ph type="title"/>
          </p:nvPr>
        </p:nvSpPr>
        <p:spPr/>
        <p:txBody>
          <a:bodyPr/>
          <a:lstStyle/>
          <a:p>
            <a:r>
              <a:rPr lang="en-US" dirty="0"/>
              <a:t>US Dept of Ed – Data Collection Requirements for FY23</a:t>
            </a:r>
          </a:p>
        </p:txBody>
      </p:sp>
      <p:sp>
        <p:nvSpPr>
          <p:cNvPr id="4" name="Slide Number Placeholder 3">
            <a:extLst>
              <a:ext uri="{FF2B5EF4-FFF2-40B4-BE49-F238E27FC236}">
                <a16:creationId xmlns:a16="http://schemas.microsoft.com/office/drawing/2014/main" id="{8D957170-1B7D-4261-8E87-15239A5FCB4B}"/>
              </a:ext>
            </a:extLst>
          </p:cNvPr>
          <p:cNvSpPr>
            <a:spLocks noGrp="1"/>
          </p:cNvSpPr>
          <p:nvPr>
            <p:ph type="sldNum" sz="quarter" idx="12"/>
          </p:nvPr>
        </p:nvSpPr>
        <p:spPr/>
        <p:txBody>
          <a:bodyPr/>
          <a:lstStyle/>
          <a:p>
            <a:endParaRPr lang="zh-CN" altLang="en-US"/>
          </a:p>
        </p:txBody>
      </p:sp>
      <p:graphicFrame>
        <p:nvGraphicFramePr>
          <p:cNvPr id="7" name="Content Placeholder 6">
            <a:extLst>
              <a:ext uri="{FF2B5EF4-FFF2-40B4-BE49-F238E27FC236}">
                <a16:creationId xmlns:a16="http://schemas.microsoft.com/office/drawing/2014/main" id="{A2168029-EAE0-1EF2-59BE-D9F4E70713F6}"/>
              </a:ext>
            </a:extLst>
          </p:cNvPr>
          <p:cNvGraphicFramePr>
            <a:graphicFrameLocks noGrp="1"/>
          </p:cNvGraphicFramePr>
          <p:nvPr>
            <p:ph idx="1"/>
            <p:extLst>
              <p:ext uri="{D42A27DB-BD31-4B8C-83A1-F6EECF244321}">
                <p14:modId xmlns:p14="http://schemas.microsoft.com/office/powerpoint/2010/main" val="2698637739"/>
              </p:ext>
            </p:extLst>
          </p:nvPr>
        </p:nvGraphicFramePr>
        <p:xfrm>
          <a:off x="356589" y="2274500"/>
          <a:ext cx="11478823" cy="4178479"/>
        </p:xfrm>
        <a:graphic>
          <a:graphicData uri="http://schemas.openxmlformats.org/drawingml/2006/table">
            <a:tbl>
              <a:tblPr firstRow="1" bandRow="1">
                <a:tableStyleId>{5C22544A-7EE6-4342-B048-85BDC9FD1C3A}</a:tableStyleId>
              </a:tblPr>
              <a:tblGrid>
                <a:gridCol w="1784413">
                  <a:extLst>
                    <a:ext uri="{9D8B030D-6E8A-4147-A177-3AD203B41FA5}">
                      <a16:colId xmlns:a16="http://schemas.microsoft.com/office/drawing/2014/main" val="925851712"/>
                    </a:ext>
                  </a:extLst>
                </a:gridCol>
                <a:gridCol w="881310">
                  <a:extLst>
                    <a:ext uri="{9D8B030D-6E8A-4147-A177-3AD203B41FA5}">
                      <a16:colId xmlns:a16="http://schemas.microsoft.com/office/drawing/2014/main" val="4192577014"/>
                    </a:ext>
                  </a:extLst>
                </a:gridCol>
                <a:gridCol w="881310">
                  <a:extLst>
                    <a:ext uri="{9D8B030D-6E8A-4147-A177-3AD203B41FA5}">
                      <a16:colId xmlns:a16="http://schemas.microsoft.com/office/drawing/2014/main" val="714450251"/>
                    </a:ext>
                  </a:extLst>
                </a:gridCol>
                <a:gridCol w="881310">
                  <a:extLst>
                    <a:ext uri="{9D8B030D-6E8A-4147-A177-3AD203B41FA5}">
                      <a16:colId xmlns:a16="http://schemas.microsoft.com/office/drawing/2014/main" val="1128342996"/>
                    </a:ext>
                  </a:extLst>
                </a:gridCol>
                <a:gridCol w="881310">
                  <a:extLst>
                    <a:ext uri="{9D8B030D-6E8A-4147-A177-3AD203B41FA5}">
                      <a16:colId xmlns:a16="http://schemas.microsoft.com/office/drawing/2014/main" val="1125199708"/>
                    </a:ext>
                  </a:extLst>
                </a:gridCol>
                <a:gridCol w="881310">
                  <a:extLst>
                    <a:ext uri="{9D8B030D-6E8A-4147-A177-3AD203B41FA5}">
                      <a16:colId xmlns:a16="http://schemas.microsoft.com/office/drawing/2014/main" val="3625686229"/>
                    </a:ext>
                  </a:extLst>
                </a:gridCol>
                <a:gridCol w="881310">
                  <a:extLst>
                    <a:ext uri="{9D8B030D-6E8A-4147-A177-3AD203B41FA5}">
                      <a16:colId xmlns:a16="http://schemas.microsoft.com/office/drawing/2014/main" val="584284533"/>
                    </a:ext>
                  </a:extLst>
                </a:gridCol>
                <a:gridCol w="881310">
                  <a:extLst>
                    <a:ext uri="{9D8B030D-6E8A-4147-A177-3AD203B41FA5}">
                      <a16:colId xmlns:a16="http://schemas.microsoft.com/office/drawing/2014/main" val="304635185"/>
                    </a:ext>
                  </a:extLst>
                </a:gridCol>
                <a:gridCol w="881310">
                  <a:extLst>
                    <a:ext uri="{9D8B030D-6E8A-4147-A177-3AD203B41FA5}">
                      <a16:colId xmlns:a16="http://schemas.microsoft.com/office/drawing/2014/main" val="2275822568"/>
                    </a:ext>
                  </a:extLst>
                </a:gridCol>
                <a:gridCol w="881310">
                  <a:extLst>
                    <a:ext uri="{9D8B030D-6E8A-4147-A177-3AD203B41FA5}">
                      <a16:colId xmlns:a16="http://schemas.microsoft.com/office/drawing/2014/main" val="628439747"/>
                    </a:ext>
                  </a:extLst>
                </a:gridCol>
                <a:gridCol w="881310">
                  <a:extLst>
                    <a:ext uri="{9D8B030D-6E8A-4147-A177-3AD203B41FA5}">
                      <a16:colId xmlns:a16="http://schemas.microsoft.com/office/drawing/2014/main" val="3178246084"/>
                    </a:ext>
                  </a:extLst>
                </a:gridCol>
                <a:gridCol w="881310">
                  <a:extLst>
                    <a:ext uri="{9D8B030D-6E8A-4147-A177-3AD203B41FA5}">
                      <a16:colId xmlns:a16="http://schemas.microsoft.com/office/drawing/2014/main" val="2672116858"/>
                    </a:ext>
                  </a:extLst>
                </a:gridCol>
              </a:tblGrid>
              <a:tr h="750483">
                <a:tc>
                  <a:txBody>
                    <a:bodyPr/>
                    <a:lstStyle/>
                    <a:p>
                      <a:endParaRPr lang="en-US" sz="1400" dirty="0"/>
                    </a:p>
                  </a:txBody>
                  <a:tcPr/>
                </a:tc>
                <a:tc>
                  <a:txBody>
                    <a:bodyPr/>
                    <a:lstStyle/>
                    <a:p>
                      <a:r>
                        <a:rPr lang="en-US" sz="1200" dirty="0"/>
                        <a:t>Summer or Extra Time</a:t>
                      </a:r>
                    </a:p>
                  </a:txBody>
                  <a:tcPr/>
                </a:tc>
                <a:tc>
                  <a:txBody>
                    <a:bodyPr/>
                    <a:lstStyle/>
                    <a:p>
                      <a:r>
                        <a:rPr lang="en-US" sz="1200" dirty="0"/>
                        <a:t>Tutoring</a:t>
                      </a:r>
                    </a:p>
                  </a:txBody>
                  <a:tcPr/>
                </a:tc>
                <a:tc>
                  <a:txBody>
                    <a:bodyPr/>
                    <a:lstStyle/>
                    <a:p>
                      <a:r>
                        <a:rPr lang="en-US" sz="1200" dirty="0"/>
                        <a:t>Staffing or Other</a:t>
                      </a:r>
                    </a:p>
                  </a:txBody>
                  <a:tcPr/>
                </a:tc>
                <a:tc>
                  <a:txBody>
                    <a:bodyPr/>
                    <a:lstStyle/>
                    <a:p>
                      <a:r>
                        <a:rPr lang="en-US" sz="1200" dirty="0"/>
                        <a:t>Screenings</a:t>
                      </a:r>
                    </a:p>
                  </a:txBody>
                  <a:tcPr/>
                </a:tc>
                <a:tc>
                  <a:txBody>
                    <a:bodyPr/>
                    <a:lstStyle/>
                    <a:p>
                      <a:r>
                        <a:rPr lang="en-US" sz="1200" dirty="0"/>
                        <a:t>Service coord.</a:t>
                      </a:r>
                    </a:p>
                  </a:txBody>
                  <a:tcPr/>
                </a:tc>
                <a:tc>
                  <a:txBody>
                    <a:bodyPr/>
                    <a:lstStyle/>
                    <a:p>
                      <a:r>
                        <a:rPr lang="en-US" sz="1200" dirty="0"/>
                        <a:t>Early Childhood</a:t>
                      </a:r>
                    </a:p>
                  </a:txBody>
                  <a:tcPr/>
                </a:tc>
                <a:tc>
                  <a:txBody>
                    <a:bodyPr/>
                    <a:lstStyle/>
                    <a:p>
                      <a:r>
                        <a:rPr lang="en-US" sz="1200" dirty="0"/>
                        <a:t>Hardware or Software</a:t>
                      </a:r>
                    </a:p>
                  </a:txBody>
                  <a:tcPr/>
                </a:tc>
                <a:tc>
                  <a:txBody>
                    <a:bodyPr/>
                    <a:lstStyle/>
                    <a:p>
                      <a:r>
                        <a:rPr lang="en-US" sz="1200" dirty="0"/>
                        <a:t>Internet</a:t>
                      </a:r>
                    </a:p>
                  </a:txBody>
                  <a:tcPr/>
                </a:tc>
                <a:tc>
                  <a:txBody>
                    <a:bodyPr/>
                    <a:lstStyle/>
                    <a:p>
                      <a:r>
                        <a:rPr lang="en-US" sz="1200" dirty="0"/>
                        <a:t>Curricula</a:t>
                      </a:r>
                    </a:p>
                  </a:txBody>
                  <a:tcPr/>
                </a:tc>
                <a:tc>
                  <a:txBody>
                    <a:bodyPr/>
                    <a:lstStyle/>
                    <a:p>
                      <a:r>
                        <a:rPr lang="en-US" sz="1200" dirty="0"/>
                        <a:t>PD</a:t>
                      </a:r>
                    </a:p>
                  </a:txBody>
                  <a:tcPr/>
                </a:tc>
                <a:tc>
                  <a:txBody>
                    <a:bodyPr/>
                    <a:lstStyle/>
                    <a:p>
                      <a:r>
                        <a:rPr lang="en-US" sz="1200" dirty="0"/>
                        <a:t>Educator Pipeline</a:t>
                      </a:r>
                    </a:p>
                  </a:txBody>
                  <a:tcPr/>
                </a:tc>
                <a:extLst>
                  <a:ext uri="{0D108BD9-81ED-4DB2-BD59-A6C34878D82A}">
                    <a16:rowId xmlns:a16="http://schemas.microsoft.com/office/drawing/2014/main" val="671751804"/>
                  </a:ext>
                </a:extLst>
              </a:tr>
              <a:tr h="407145">
                <a:tc>
                  <a:txBody>
                    <a:bodyPr/>
                    <a:lstStyle/>
                    <a:p>
                      <a:r>
                        <a:rPr lang="en-US" sz="1400" dirty="0"/>
                        <a:t>Personnel Salaries</a:t>
                      </a:r>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2597404983"/>
                  </a:ext>
                </a:extLst>
              </a:tr>
              <a:tr h="408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Personnel Benefits</a:t>
                      </a:r>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68796022"/>
                  </a:ext>
                </a:extLst>
              </a:tr>
              <a:tr h="372863">
                <a:tc>
                  <a:txBody>
                    <a:bodyPr/>
                    <a:lstStyle/>
                    <a:p>
                      <a:r>
                        <a:rPr lang="en-US" sz="1400" dirty="0"/>
                        <a:t>Professional Services</a:t>
                      </a:r>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285124052"/>
                  </a:ext>
                </a:extLst>
              </a:tr>
              <a:tr h="337351">
                <a:tc>
                  <a:txBody>
                    <a:bodyPr/>
                    <a:lstStyle/>
                    <a:p>
                      <a:r>
                        <a:rPr lang="en-US" sz="1400" dirty="0"/>
                        <a:t>Property Services</a:t>
                      </a:r>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3093384474"/>
                  </a:ext>
                </a:extLst>
              </a:tr>
              <a:tr h="380453">
                <a:tc>
                  <a:txBody>
                    <a:bodyPr/>
                    <a:lstStyle/>
                    <a:p>
                      <a:r>
                        <a:rPr lang="en-US" sz="1400" dirty="0"/>
                        <a:t>Other Services</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40377668"/>
                  </a:ext>
                </a:extLst>
              </a:tr>
              <a:tr h="380453">
                <a:tc>
                  <a:txBody>
                    <a:bodyPr/>
                    <a:lstStyle/>
                    <a:p>
                      <a:r>
                        <a:rPr lang="en-US" sz="1400" dirty="0"/>
                        <a:t>Supplies</a:t>
                      </a:r>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251250542"/>
                  </a:ext>
                </a:extLst>
              </a:tr>
              <a:tr h="380453">
                <a:tc>
                  <a:txBody>
                    <a:bodyPr/>
                    <a:lstStyle/>
                    <a:p>
                      <a:r>
                        <a:rPr lang="en-US" sz="1400" dirty="0"/>
                        <a:t>Property</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917740530"/>
                  </a:ext>
                </a:extLst>
              </a:tr>
              <a:tr h="380453">
                <a:tc>
                  <a:txBody>
                    <a:bodyPr/>
                    <a:lstStyle/>
                    <a:p>
                      <a:r>
                        <a:rPr lang="en-US" sz="1400" dirty="0"/>
                        <a:t>Debt Service</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66728263"/>
                  </a:ext>
                </a:extLst>
              </a:tr>
              <a:tr h="380453">
                <a:tc>
                  <a:txBody>
                    <a:bodyPr/>
                    <a:lstStyle/>
                    <a:p>
                      <a:r>
                        <a:rPr lang="en-US" sz="1400" dirty="0"/>
                        <a:t>Other</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265201599"/>
                  </a:ext>
                </a:extLst>
              </a:tr>
            </a:tbl>
          </a:graphicData>
        </a:graphic>
      </p:graphicFrame>
      <p:sp>
        <p:nvSpPr>
          <p:cNvPr id="8" name="TextBox 7">
            <a:extLst>
              <a:ext uri="{FF2B5EF4-FFF2-40B4-BE49-F238E27FC236}">
                <a16:creationId xmlns:a16="http://schemas.microsoft.com/office/drawing/2014/main" id="{937535AB-1645-1990-55EF-FC46EDD39855}"/>
              </a:ext>
            </a:extLst>
          </p:cNvPr>
          <p:cNvSpPr txBox="1"/>
          <p:nvPr/>
        </p:nvSpPr>
        <p:spPr>
          <a:xfrm>
            <a:off x="3915052" y="1873188"/>
            <a:ext cx="3826276" cy="369332"/>
          </a:xfrm>
          <a:prstGeom prst="rect">
            <a:avLst/>
          </a:prstGeom>
          <a:noFill/>
        </p:spPr>
        <p:txBody>
          <a:bodyPr wrap="square" rtlCol="0">
            <a:spAutoFit/>
          </a:bodyPr>
          <a:lstStyle/>
          <a:p>
            <a:r>
              <a:rPr lang="en-US" dirty="0"/>
              <a:t>FY23 Collection – Academic and SEL</a:t>
            </a:r>
          </a:p>
        </p:txBody>
      </p:sp>
      <p:sp>
        <p:nvSpPr>
          <p:cNvPr id="3" name="TextBox 2">
            <a:extLst>
              <a:ext uri="{FF2B5EF4-FFF2-40B4-BE49-F238E27FC236}">
                <a16:creationId xmlns:a16="http://schemas.microsoft.com/office/drawing/2014/main" id="{9A357D92-F5D2-AF72-02AE-83CF18F3FA72}"/>
              </a:ext>
            </a:extLst>
          </p:cNvPr>
          <p:cNvSpPr txBox="1"/>
          <p:nvPr/>
        </p:nvSpPr>
        <p:spPr>
          <a:xfrm>
            <a:off x="7430610" y="1505059"/>
            <a:ext cx="4891597" cy="769441"/>
          </a:xfrm>
          <a:prstGeom prst="rect">
            <a:avLst/>
          </a:prstGeom>
          <a:noFill/>
        </p:spPr>
        <p:txBody>
          <a:bodyPr wrap="square" rtlCol="0">
            <a:spAutoFit/>
          </a:bodyPr>
          <a:lstStyle/>
          <a:p>
            <a:pPr algn="ctr"/>
            <a:r>
              <a:rPr lang="en-US" sz="1100" i="1" u="sng" dirty="0"/>
              <a:t>Note for ESSER III</a:t>
            </a:r>
          </a:p>
          <a:p>
            <a:r>
              <a:rPr lang="en-US" sz="1100" b="1" i="1" dirty="0"/>
              <a:t>Summer/Extra </a:t>
            </a:r>
            <a:r>
              <a:rPr lang="en-US" sz="1100" i="1" dirty="0"/>
              <a:t>is broken into 3 separate columns (Summer, Afterschool, Extended time).</a:t>
            </a:r>
          </a:p>
          <a:p>
            <a:r>
              <a:rPr lang="en-US" sz="1100" b="1" i="1" dirty="0"/>
              <a:t>Staffing/Other </a:t>
            </a:r>
            <a:r>
              <a:rPr lang="en-US" sz="1100" i="1" dirty="0"/>
              <a:t>is broken into 2 columns (Classroom Teachers and Other)</a:t>
            </a:r>
          </a:p>
        </p:txBody>
      </p:sp>
    </p:spTree>
    <p:extLst>
      <p:ext uri="{BB962C8B-B14F-4D97-AF65-F5344CB8AC3E}">
        <p14:creationId xmlns:p14="http://schemas.microsoft.com/office/powerpoint/2010/main" val="147296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CB01-C812-4A56-A2AE-04B17B3446C9}"/>
              </a:ext>
            </a:extLst>
          </p:cNvPr>
          <p:cNvSpPr>
            <a:spLocks noGrp="1"/>
          </p:cNvSpPr>
          <p:nvPr>
            <p:ph type="title"/>
          </p:nvPr>
        </p:nvSpPr>
        <p:spPr/>
        <p:txBody>
          <a:bodyPr/>
          <a:lstStyle/>
          <a:p>
            <a:r>
              <a:rPr lang="en-US" dirty="0"/>
              <a:t>US Dept of Ed – Data Collection Requirements for FY23</a:t>
            </a:r>
          </a:p>
        </p:txBody>
      </p:sp>
      <p:sp>
        <p:nvSpPr>
          <p:cNvPr id="4" name="Slide Number Placeholder 3">
            <a:extLst>
              <a:ext uri="{FF2B5EF4-FFF2-40B4-BE49-F238E27FC236}">
                <a16:creationId xmlns:a16="http://schemas.microsoft.com/office/drawing/2014/main" id="{8D957170-1B7D-4261-8E87-15239A5FCB4B}"/>
              </a:ext>
            </a:extLst>
          </p:cNvPr>
          <p:cNvSpPr>
            <a:spLocks noGrp="1"/>
          </p:cNvSpPr>
          <p:nvPr>
            <p:ph type="sldNum" sz="quarter" idx="12"/>
          </p:nvPr>
        </p:nvSpPr>
        <p:spPr/>
        <p:txBody>
          <a:bodyPr/>
          <a:lstStyle/>
          <a:p>
            <a:endParaRPr lang="zh-CN" altLang="en-US"/>
          </a:p>
        </p:txBody>
      </p:sp>
      <p:graphicFrame>
        <p:nvGraphicFramePr>
          <p:cNvPr id="7" name="Content Placeholder 6">
            <a:extLst>
              <a:ext uri="{FF2B5EF4-FFF2-40B4-BE49-F238E27FC236}">
                <a16:creationId xmlns:a16="http://schemas.microsoft.com/office/drawing/2014/main" id="{A2168029-EAE0-1EF2-59BE-D9F4E70713F6}"/>
              </a:ext>
            </a:extLst>
          </p:cNvPr>
          <p:cNvGraphicFramePr>
            <a:graphicFrameLocks noGrp="1"/>
          </p:cNvGraphicFramePr>
          <p:nvPr>
            <p:ph idx="1"/>
            <p:extLst>
              <p:ext uri="{D42A27DB-BD31-4B8C-83A1-F6EECF244321}">
                <p14:modId xmlns:p14="http://schemas.microsoft.com/office/powerpoint/2010/main" val="123330291"/>
              </p:ext>
            </p:extLst>
          </p:nvPr>
        </p:nvGraphicFramePr>
        <p:xfrm>
          <a:off x="3533467" y="2402166"/>
          <a:ext cx="4491946" cy="3708400"/>
        </p:xfrm>
        <a:graphic>
          <a:graphicData uri="http://schemas.openxmlformats.org/drawingml/2006/table">
            <a:tbl>
              <a:tblPr firstRow="1" bandRow="1">
                <a:tableStyleId>{5C22544A-7EE6-4342-B048-85BDC9FD1C3A}</a:tableStyleId>
              </a:tblPr>
              <a:tblGrid>
                <a:gridCol w="2321101">
                  <a:extLst>
                    <a:ext uri="{9D8B030D-6E8A-4147-A177-3AD203B41FA5}">
                      <a16:colId xmlns:a16="http://schemas.microsoft.com/office/drawing/2014/main" val="925851712"/>
                    </a:ext>
                  </a:extLst>
                </a:gridCol>
                <a:gridCol w="2170845">
                  <a:extLst>
                    <a:ext uri="{9D8B030D-6E8A-4147-A177-3AD203B41FA5}">
                      <a16:colId xmlns:a16="http://schemas.microsoft.com/office/drawing/2014/main" val="1036925904"/>
                    </a:ext>
                  </a:extLst>
                </a:gridCol>
              </a:tblGrid>
              <a:tr h="370840">
                <a:tc>
                  <a:txBody>
                    <a:bodyPr/>
                    <a:lstStyle/>
                    <a:p>
                      <a:endParaRPr lang="en-US"/>
                    </a:p>
                  </a:txBody>
                  <a:tcPr/>
                </a:tc>
                <a:tc>
                  <a:txBody>
                    <a:bodyPr/>
                    <a:lstStyle/>
                    <a:p>
                      <a:r>
                        <a:rPr lang="en-US" dirty="0"/>
                        <a:t>Mental Health - all</a:t>
                      </a:r>
                    </a:p>
                  </a:txBody>
                  <a:tcPr/>
                </a:tc>
                <a:extLst>
                  <a:ext uri="{0D108BD9-81ED-4DB2-BD59-A6C34878D82A}">
                    <a16:rowId xmlns:a16="http://schemas.microsoft.com/office/drawing/2014/main" val="671751804"/>
                  </a:ext>
                </a:extLst>
              </a:tr>
              <a:tr h="370840">
                <a:tc>
                  <a:txBody>
                    <a:bodyPr/>
                    <a:lstStyle/>
                    <a:p>
                      <a:r>
                        <a:rPr lang="en-US" dirty="0"/>
                        <a:t>Personnel Salaries</a:t>
                      </a:r>
                    </a:p>
                  </a:txBody>
                  <a:tcPr/>
                </a:tc>
                <a:tc>
                  <a:txBody>
                    <a:bodyPr/>
                    <a:lstStyle/>
                    <a:p>
                      <a:endParaRPr lang="en-US"/>
                    </a:p>
                  </a:txBody>
                  <a:tcPr/>
                </a:tc>
                <a:extLst>
                  <a:ext uri="{0D108BD9-81ED-4DB2-BD59-A6C34878D82A}">
                    <a16:rowId xmlns:a16="http://schemas.microsoft.com/office/drawing/2014/main" val="25974049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Personnel Benefits</a:t>
                      </a:r>
                    </a:p>
                  </a:txBody>
                  <a:tcPr/>
                </a:tc>
                <a:tc>
                  <a:txBody>
                    <a:bodyPr/>
                    <a:lstStyle/>
                    <a:p>
                      <a:endParaRPr lang="en-US"/>
                    </a:p>
                  </a:txBody>
                  <a:tcPr/>
                </a:tc>
                <a:extLst>
                  <a:ext uri="{0D108BD9-81ED-4DB2-BD59-A6C34878D82A}">
                    <a16:rowId xmlns:a16="http://schemas.microsoft.com/office/drawing/2014/main" val="168796022"/>
                  </a:ext>
                </a:extLst>
              </a:tr>
              <a:tr h="370840">
                <a:tc>
                  <a:txBody>
                    <a:bodyPr/>
                    <a:lstStyle/>
                    <a:p>
                      <a:r>
                        <a:rPr lang="en-US" dirty="0"/>
                        <a:t>Professional Services</a:t>
                      </a:r>
                    </a:p>
                  </a:txBody>
                  <a:tcPr/>
                </a:tc>
                <a:tc>
                  <a:txBody>
                    <a:bodyPr/>
                    <a:lstStyle/>
                    <a:p>
                      <a:endParaRPr lang="en-US"/>
                    </a:p>
                  </a:txBody>
                  <a:tcPr/>
                </a:tc>
                <a:extLst>
                  <a:ext uri="{0D108BD9-81ED-4DB2-BD59-A6C34878D82A}">
                    <a16:rowId xmlns:a16="http://schemas.microsoft.com/office/drawing/2014/main" val="285124052"/>
                  </a:ext>
                </a:extLst>
              </a:tr>
              <a:tr h="370840">
                <a:tc>
                  <a:txBody>
                    <a:bodyPr/>
                    <a:lstStyle/>
                    <a:p>
                      <a:r>
                        <a:rPr lang="en-US" dirty="0"/>
                        <a:t>Property Services</a:t>
                      </a:r>
                    </a:p>
                  </a:txBody>
                  <a:tcPr/>
                </a:tc>
                <a:tc>
                  <a:txBody>
                    <a:bodyPr/>
                    <a:lstStyle/>
                    <a:p>
                      <a:endParaRPr lang="en-US"/>
                    </a:p>
                  </a:txBody>
                  <a:tcPr/>
                </a:tc>
                <a:extLst>
                  <a:ext uri="{0D108BD9-81ED-4DB2-BD59-A6C34878D82A}">
                    <a16:rowId xmlns:a16="http://schemas.microsoft.com/office/drawing/2014/main" val="3093384474"/>
                  </a:ext>
                </a:extLst>
              </a:tr>
              <a:tr h="370840">
                <a:tc>
                  <a:txBody>
                    <a:bodyPr/>
                    <a:lstStyle/>
                    <a:p>
                      <a:r>
                        <a:rPr lang="en-US" dirty="0"/>
                        <a:t>Other Services</a:t>
                      </a:r>
                    </a:p>
                  </a:txBody>
                  <a:tcPr/>
                </a:tc>
                <a:tc>
                  <a:txBody>
                    <a:bodyPr/>
                    <a:lstStyle/>
                    <a:p>
                      <a:endParaRPr lang="en-US"/>
                    </a:p>
                  </a:txBody>
                  <a:tcPr/>
                </a:tc>
                <a:extLst>
                  <a:ext uri="{0D108BD9-81ED-4DB2-BD59-A6C34878D82A}">
                    <a16:rowId xmlns:a16="http://schemas.microsoft.com/office/drawing/2014/main" val="740377668"/>
                  </a:ext>
                </a:extLst>
              </a:tr>
              <a:tr h="370840">
                <a:tc>
                  <a:txBody>
                    <a:bodyPr/>
                    <a:lstStyle/>
                    <a:p>
                      <a:r>
                        <a:rPr lang="en-US" dirty="0"/>
                        <a:t>Supplies</a:t>
                      </a:r>
                    </a:p>
                  </a:txBody>
                  <a:tcPr/>
                </a:tc>
                <a:tc>
                  <a:txBody>
                    <a:bodyPr/>
                    <a:lstStyle/>
                    <a:p>
                      <a:endParaRPr lang="en-US"/>
                    </a:p>
                  </a:txBody>
                  <a:tcPr/>
                </a:tc>
                <a:extLst>
                  <a:ext uri="{0D108BD9-81ED-4DB2-BD59-A6C34878D82A}">
                    <a16:rowId xmlns:a16="http://schemas.microsoft.com/office/drawing/2014/main" val="2251250542"/>
                  </a:ext>
                </a:extLst>
              </a:tr>
              <a:tr h="370840">
                <a:tc>
                  <a:txBody>
                    <a:bodyPr/>
                    <a:lstStyle/>
                    <a:p>
                      <a:r>
                        <a:rPr lang="en-US" dirty="0"/>
                        <a:t>Property</a:t>
                      </a:r>
                    </a:p>
                  </a:txBody>
                  <a:tcPr/>
                </a:tc>
                <a:tc>
                  <a:txBody>
                    <a:bodyPr/>
                    <a:lstStyle/>
                    <a:p>
                      <a:endParaRPr lang="en-US"/>
                    </a:p>
                  </a:txBody>
                  <a:tcPr/>
                </a:tc>
                <a:extLst>
                  <a:ext uri="{0D108BD9-81ED-4DB2-BD59-A6C34878D82A}">
                    <a16:rowId xmlns:a16="http://schemas.microsoft.com/office/drawing/2014/main" val="2917740530"/>
                  </a:ext>
                </a:extLst>
              </a:tr>
              <a:tr h="370840">
                <a:tc>
                  <a:txBody>
                    <a:bodyPr/>
                    <a:lstStyle/>
                    <a:p>
                      <a:r>
                        <a:rPr lang="en-US" dirty="0"/>
                        <a:t>Debt Service</a:t>
                      </a:r>
                    </a:p>
                  </a:txBody>
                  <a:tcPr/>
                </a:tc>
                <a:tc>
                  <a:txBody>
                    <a:bodyPr/>
                    <a:lstStyle/>
                    <a:p>
                      <a:endParaRPr lang="en-US"/>
                    </a:p>
                  </a:txBody>
                  <a:tcPr/>
                </a:tc>
                <a:extLst>
                  <a:ext uri="{0D108BD9-81ED-4DB2-BD59-A6C34878D82A}">
                    <a16:rowId xmlns:a16="http://schemas.microsoft.com/office/drawing/2014/main" val="1766728263"/>
                  </a:ext>
                </a:extLst>
              </a:tr>
              <a:tr h="370840">
                <a:tc>
                  <a:txBody>
                    <a:bodyPr/>
                    <a:lstStyle/>
                    <a:p>
                      <a:r>
                        <a:rPr lang="en-US" dirty="0"/>
                        <a:t>Other</a:t>
                      </a:r>
                    </a:p>
                  </a:txBody>
                  <a:tcPr/>
                </a:tc>
                <a:tc>
                  <a:txBody>
                    <a:bodyPr/>
                    <a:lstStyle/>
                    <a:p>
                      <a:endParaRPr lang="en-US" dirty="0"/>
                    </a:p>
                  </a:txBody>
                  <a:tcPr/>
                </a:tc>
                <a:extLst>
                  <a:ext uri="{0D108BD9-81ED-4DB2-BD59-A6C34878D82A}">
                    <a16:rowId xmlns:a16="http://schemas.microsoft.com/office/drawing/2014/main" val="1265201599"/>
                  </a:ext>
                </a:extLst>
              </a:tr>
            </a:tbl>
          </a:graphicData>
        </a:graphic>
      </p:graphicFrame>
      <p:sp>
        <p:nvSpPr>
          <p:cNvPr id="8" name="TextBox 7">
            <a:extLst>
              <a:ext uri="{FF2B5EF4-FFF2-40B4-BE49-F238E27FC236}">
                <a16:creationId xmlns:a16="http://schemas.microsoft.com/office/drawing/2014/main" id="{937535AB-1645-1990-55EF-FC46EDD39855}"/>
              </a:ext>
            </a:extLst>
          </p:cNvPr>
          <p:cNvSpPr txBox="1"/>
          <p:nvPr/>
        </p:nvSpPr>
        <p:spPr>
          <a:xfrm>
            <a:off x="4429957" y="1873188"/>
            <a:ext cx="3243699" cy="369332"/>
          </a:xfrm>
          <a:prstGeom prst="rect">
            <a:avLst/>
          </a:prstGeom>
          <a:noFill/>
        </p:spPr>
        <p:txBody>
          <a:bodyPr wrap="square" rtlCol="0">
            <a:spAutoFit/>
          </a:bodyPr>
          <a:lstStyle/>
          <a:p>
            <a:r>
              <a:rPr lang="en-US" dirty="0"/>
              <a:t>FY23 Collection – Mental Health</a:t>
            </a:r>
          </a:p>
        </p:txBody>
      </p:sp>
    </p:spTree>
    <p:extLst>
      <p:ext uri="{BB962C8B-B14F-4D97-AF65-F5344CB8AC3E}">
        <p14:creationId xmlns:p14="http://schemas.microsoft.com/office/powerpoint/2010/main" val="2220509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CB01-C812-4A56-A2AE-04B17B3446C9}"/>
              </a:ext>
            </a:extLst>
          </p:cNvPr>
          <p:cNvSpPr>
            <a:spLocks noGrp="1"/>
          </p:cNvSpPr>
          <p:nvPr>
            <p:ph type="title"/>
          </p:nvPr>
        </p:nvSpPr>
        <p:spPr/>
        <p:txBody>
          <a:bodyPr/>
          <a:lstStyle/>
          <a:p>
            <a:r>
              <a:rPr lang="en-US" dirty="0"/>
              <a:t>US Dept of Ed – Data Collection Requirements for FY23</a:t>
            </a:r>
          </a:p>
        </p:txBody>
      </p:sp>
      <p:sp>
        <p:nvSpPr>
          <p:cNvPr id="4" name="Slide Number Placeholder 3">
            <a:extLst>
              <a:ext uri="{FF2B5EF4-FFF2-40B4-BE49-F238E27FC236}">
                <a16:creationId xmlns:a16="http://schemas.microsoft.com/office/drawing/2014/main" id="{8D957170-1B7D-4261-8E87-15239A5FCB4B}"/>
              </a:ext>
            </a:extLst>
          </p:cNvPr>
          <p:cNvSpPr>
            <a:spLocks noGrp="1"/>
          </p:cNvSpPr>
          <p:nvPr>
            <p:ph type="sldNum" sz="quarter" idx="12"/>
          </p:nvPr>
        </p:nvSpPr>
        <p:spPr/>
        <p:txBody>
          <a:bodyPr/>
          <a:lstStyle/>
          <a:p>
            <a:endParaRPr lang="zh-CN" altLang="en-US"/>
          </a:p>
        </p:txBody>
      </p:sp>
      <p:graphicFrame>
        <p:nvGraphicFramePr>
          <p:cNvPr id="7" name="Content Placeholder 6">
            <a:extLst>
              <a:ext uri="{FF2B5EF4-FFF2-40B4-BE49-F238E27FC236}">
                <a16:creationId xmlns:a16="http://schemas.microsoft.com/office/drawing/2014/main" id="{A2168029-EAE0-1EF2-59BE-D9F4E70713F6}"/>
              </a:ext>
            </a:extLst>
          </p:cNvPr>
          <p:cNvGraphicFramePr>
            <a:graphicFrameLocks noGrp="1"/>
          </p:cNvGraphicFramePr>
          <p:nvPr>
            <p:ph idx="1"/>
            <p:extLst>
              <p:ext uri="{D42A27DB-BD31-4B8C-83A1-F6EECF244321}">
                <p14:modId xmlns:p14="http://schemas.microsoft.com/office/powerpoint/2010/main" val="3508622262"/>
              </p:ext>
            </p:extLst>
          </p:nvPr>
        </p:nvGraphicFramePr>
        <p:xfrm>
          <a:off x="875193" y="2274500"/>
          <a:ext cx="10287734" cy="4178479"/>
        </p:xfrm>
        <a:graphic>
          <a:graphicData uri="http://schemas.openxmlformats.org/drawingml/2006/table">
            <a:tbl>
              <a:tblPr firstRow="1" bandRow="1">
                <a:tableStyleId>{5C22544A-7EE6-4342-B048-85BDC9FD1C3A}</a:tableStyleId>
              </a:tblPr>
              <a:tblGrid>
                <a:gridCol w="2595710">
                  <a:extLst>
                    <a:ext uri="{9D8B030D-6E8A-4147-A177-3AD203B41FA5}">
                      <a16:colId xmlns:a16="http://schemas.microsoft.com/office/drawing/2014/main" val="925851712"/>
                    </a:ext>
                  </a:extLst>
                </a:gridCol>
                <a:gridCol w="1282004">
                  <a:extLst>
                    <a:ext uri="{9D8B030D-6E8A-4147-A177-3AD203B41FA5}">
                      <a16:colId xmlns:a16="http://schemas.microsoft.com/office/drawing/2014/main" val="4192577014"/>
                    </a:ext>
                  </a:extLst>
                </a:gridCol>
                <a:gridCol w="1282004">
                  <a:extLst>
                    <a:ext uri="{9D8B030D-6E8A-4147-A177-3AD203B41FA5}">
                      <a16:colId xmlns:a16="http://schemas.microsoft.com/office/drawing/2014/main" val="714450251"/>
                    </a:ext>
                  </a:extLst>
                </a:gridCol>
                <a:gridCol w="1282004">
                  <a:extLst>
                    <a:ext uri="{9D8B030D-6E8A-4147-A177-3AD203B41FA5}">
                      <a16:colId xmlns:a16="http://schemas.microsoft.com/office/drawing/2014/main" val="1128342996"/>
                    </a:ext>
                  </a:extLst>
                </a:gridCol>
                <a:gridCol w="1282004">
                  <a:extLst>
                    <a:ext uri="{9D8B030D-6E8A-4147-A177-3AD203B41FA5}">
                      <a16:colId xmlns:a16="http://schemas.microsoft.com/office/drawing/2014/main" val="1125199708"/>
                    </a:ext>
                  </a:extLst>
                </a:gridCol>
                <a:gridCol w="1282004">
                  <a:extLst>
                    <a:ext uri="{9D8B030D-6E8A-4147-A177-3AD203B41FA5}">
                      <a16:colId xmlns:a16="http://schemas.microsoft.com/office/drawing/2014/main" val="3625686229"/>
                    </a:ext>
                  </a:extLst>
                </a:gridCol>
                <a:gridCol w="1282004">
                  <a:extLst>
                    <a:ext uri="{9D8B030D-6E8A-4147-A177-3AD203B41FA5}">
                      <a16:colId xmlns:a16="http://schemas.microsoft.com/office/drawing/2014/main" val="584284533"/>
                    </a:ext>
                  </a:extLst>
                </a:gridCol>
              </a:tblGrid>
              <a:tr h="750483">
                <a:tc>
                  <a:txBody>
                    <a:bodyPr/>
                    <a:lstStyle/>
                    <a:p>
                      <a:endParaRPr lang="en-US" sz="1400" dirty="0"/>
                    </a:p>
                  </a:txBody>
                  <a:tcPr/>
                </a:tc>
                <a:tc>
                  <a:txBody>
                    <a:bodyPr/>
                    <a:lstStyle/>
                    <a:p>
                      <a:r>
                        <a:rPr lang="en-US" sz="1200" dirty="0"/>
                        <a:t>Other McKinney Vento</a:t>
                      </a:r>
                    </a:p>
                  </a:txBody>
                  <a:tcPr/>
                </a:tc>
                <a:tc>
                  <a:txBody>
                    <a:bodyPr/>
                    <a:lstStyle/>
                    <a:p>
                      <a:r>
                        <a:rPr lang="en-US" sz="1200" dirty="0"/>
                        <a:t>Other ESSA</a:t>
                      </a:r>
                    </a:p>
                  </a:txBody>
                  <a:tcPr/>
                </a:tc>
                <a:tc>
                  <a:txBody>
                    <a:bodyPr/>
                    <a:lstStyle/>
                    <a:p>
                      <a:r>
                        <a:rPr lang="en-US" sz="1200" dirty="0"/>
                        <a:t>Other IDEA</a:t>
                      </a:r>
                    </a:p>
                  </a:txBody>
                  <a:tcPr/>
                </a:tc>
                <a:tc>
                  <a:txBody>
                    <a:bodyPr/>
                    <a:lstStyle/>
                    <a:p>
                      <a:r>
                        <a:rPr lang="en-US" sz="1200" dirty="0"/>
                        <a:t>Other Adult Ed</a:t>
                      </a:r>
                    </a:p>
                  </a:txBody>
                  <a:tcPr/>
                </a:tc>
                <a:tc>
                  <a:txBody>
                    <a:bodyPr/>
                    <a:lstStyle/>
                    <a:p>
                      <a:r>
                        <a:rPr lang="en-US" sz="1200" dirty="0"/>
                        <a:t>Other Perkins</a:t>
                      </a:r>
                    </a:p>
                  </a:txBody>
                  <a:tcPr/>
                </a:tc>
                <a:tc>
                  <a:txBody>
                    <a:bodyPr/>
                    <a:lstStyle/>
                    <a:p>
                      <a:r>
                        <a:rPr lang="en-US" sz="1200" dirty="0"/>
                        <a:t>Other</a:t>
                      </a:r>
                    </a:p>
                  </a:txBody>
                  <a:tcPr/>
                </a:tc>
                <a:extLst>
                  <a:ext uri="{0D108BD9-81ED-4DB2-BD59-A6C34878D82A}">
                    <a16:rowId xmlns:a16="http://schemas.microsoft.com/office/drawing/2014/main" val="671751804"/>
                  </a:ext>
                </a:extLst>
              </a:tr>
              <a:tr h="407145">
                <a:tc>
                  <a:txBody>
                    <a:bodyPr/>
                    <a:lstStyle/>
                    <a:p>
                      <a:r>
                        <a:rPr lang="en-US" sz="1400" dirty="0"/>
                        <a:t>Personnel Salaries</a:t>
                      </a:r>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597404983"/>
                  </a:ext>
                </a:extLst>
              </a:tr>
              <a:tr h="408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Personnel Benefits</a:t>
                      </a:r>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68796022"/>
                  </a:ext>
                </a:extLst>
              </a:tr>
              <a:tr h="372863">
                <a:tc>
                  <a:txBody>
                    <a:bodyPr/>
                    <a:lstStyle/>
                    <a:p>
                      <a:r>
                        <a:rPr lang="en-US" sz="1400" dirty="0"/>
                        <a:t>Professional Services</a:t>
                      </a:r>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85124052"/>
                  </a:ext>
                </a:extLst>
              </a:tr>
              <a:tr h="337351">
                <a:tc>
                  <a:txBody>
                    <a:bodyPr/>
                    <a:lstStyle/>
                    <a:p>
                      <a:r>
                        <a:rPr lang="en-US" sz="1400" dirty="0"/>
                        <a:t>Property Services</a:t>
                      </a:r>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093384474"/>
                  </a:ext>
                </a:extLst>
              </a:tr>
              <a:tr h="380453">
                <a:tc>
                  <a:txBody>
                    <a:bodyPr/>
                    <a:lstStyle/>
                    <a:p>
                      <a:r>
                        <a:rPr lang="en-US" sz="1400" dirty="0"/>
                        <a:t>Other Services</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740377668"/>
                  </a:ext>
                </a:extLst>
              </a:tr>
              <a:tr h="380453">
                <a:tc>
                  <a:txBody>
                    <a:bodyPr/>
                    <a:lstStyle/>
                    <a:p>
                      <a:r>
                        <a:rPr lang="en-US" sz="1400" dirty="0"/>
                        <a:t>Supplies</a:t>
                      </a:r>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251250542"/>
                  </a:ext>
                </a:extLst>
              </a:tr>
              <a:tr h="380453">
                <a:tc>
                  <a:txBody>
                    <a:bodyPr/>
                    <a:lstStyle/>
                    <a:p>
                      <a:r>
                        <a:rPr lang="en-US" sz="1400" dirty="0"/>
                        <a:t>Property</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917740530"/>
                  </a:ext>
                </a:extLst>
              </a:tr>
              <a:tr h="380453">
                <a:tc>
                  <a:txBody>
                    <a:bodyPr/>
                    <a:lstStyle/>
                    <a:p>
                      <a:r>
                        <a:rPr lang="en-US" sz="1400" dirty="0"/>
                        <a:t>Debt Service</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66728263"/>
                  </a:ext>
                </a:extLst>
              </a:tr>
              <a:tr h="380453">
                <a:tc>
                  <a:txBody>
                    <a:bodyPr/>
                    <a:lstStyle/>
                    <a:p>
                      <a:r>
                        <a:rPr lang="en-US" sz="1400" dirty="0"/>
                        <a:t>Other</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265201599"/>
                  </a:ext>
                </a:extLst>
              </a:tr>
            </a:tbl>
          </a:graphicData>
        </a:graphic>
      </p:graphicFrame>
      <p:sp>
        <p:nvSpPr>
          <p:cNvPr id="8" name="TextBox 7">
            <a:extLst>
              <a:ext uri="{FF2B5EF4-FFF2-40B4-BE49-F238E27FC236}">
                <a16:creationId xmlns:a16="http://schemas.microsoft.com/office/drawing/2014/main" id="{937535AB-1645-1990-55EF-FC46EDD39855}"/>
              </a:ext>
            </a:extLst>
          </p:cNvPr>
          <p:cNvSpPr txBox="1"/>
          <p:nvPr/>
        </p:nvSpPr>
        <p:spPr>
          <a:xfrm>
            <a:off x="4003829" y="1905168"/>
            <a:ext cx="4030462" cy="369332"/>
          </a:xfrm>
          <a:prstGeom prst="rect">
            <a:avLst/>
          </a:prstGeom>
          <a:noFill/>
        </p:spPr>
        <p:txBody>
          <a:bodyPr wrap="square" rtlCol="0">
            <a:spAutoFit/>
          </a:bodyPr>
          <a:lstStyle/>
          <a:p>
            <a:r>
              <a:rPr lang="en-US" dirty="0"/>
              <a:t>FY23 Collection – Operational Continuity</a:t>
            </a:r>
          </a:p>
        </p:txBody>
      </p:sp>
    </p:spTree>
    <p:extLst>
      <p:ext uri="{BB962C8B-B14F-4D97-AF65-F5344CB8AC3E}">
        <p14:creationId xmlns:p14="http://schemas.microsoft.com/office/powerpoint/2010/main" val="4172910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Reporting elements">
            <a:extLst>
              <a:ext uri="{FF2B5EF4-FFF2-40B4-BE49-F238E27FC236}">
                <a16:creationId xmlns:a16="http://schemas.microsoft.com/office/drawing/2014/main" id="{93431874-3332-BCB7-AE9D-46E9173DD73D}"/>
              </a:ext>
            </a:extLst>
          </p:cNvPr>
          <p:cNvGrpSpPr/>
          <p:nvPr/>
        </p:nvGrpSpPr>
        <p:grpSpPr>
          <a:xfrm>
            <a:off x="2032987" y="2829953"/>
            <a:ext cx="9209344" cy="809459"/>
            <a:chOff x="3063333" y="5566136"/>
            <a:chExt cx="8788597" cy="809459"/>
          </a:xfrm>
        </p:grpSpPr>
        <p:sp>
          <p:nvSpPr>
            <p:cNvPr id="5" name="矩形 13">
              <a:extLst>
                <a:ext uri="{FF2B5EF4-FFF2-40B4-BE49-F238E27FC236}">
                  <a16:creationId xmlns:a16="http://schemas.microsoft.com/office/drawing/2014/main" id="{5DF5EC45-C05B-FEB9-D81D-6DA77DEBB78C}"/>
                </a:ext>
              </a:extLst>
            </p:cNvPr>
            <p:cNvSpPr/>
            <p:nvPr/>
          </p:nvSpPr>
          <p:spPr>
            <a:xfrm>
              <a:off x="3063333" y="5566136"/>
              <a:ext cx="809459" cy="809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highlight>
                    <a:srgbClr val="000000"/>
                  </a:highlight>
                  <a:latin typeface="Segoe SemiBold" panose="020B0703040204020203" pitchFamily="34" charset="0"/>
                  <a:cs typeface="Segoe SemiBold" panose="020B0703040204020203" pitchFamily="34" charset="0"/>
                </a:rPr>
                <a:t>04</a:t>
              </a:r>
              <a:endParaRPr lang="zh-CN" altLang="en-US" sz="2600" b="1" dirty="0">
                <a:highlight>
                  <a:srgbClr val="000000"/>
                </a:highlight>
                <a:latin typeface="Segoe SemiBold" panose="020B0703040204020203" pitchFamily="34" charset="0"/>
                <a:cs typeface="Segoe SemiBold" panose="020B0703040204020203" pitchFamily="34" charset="0"/>
              </a:endParaRPr>
            </a:p>
          </p:txBody>
        </p:sp>
        <p:sp>
          <p:nvSpPr>
            <p:cNvPr id="6" name="文本框 14">
              <a:extLst>
                <a:ext uri="{FF2B5EF4-FFF2-40B4-BE49-F238E27FC236}">
                  <a16:creationId xmlns:a16="http://schemas.microsoft.com/office/drawing/2014/main" id="{711A8A83-E1F4-9873-4C8E-D49AF3B442BC}"/>
                </a:ext>
              </a:extLst>
            </p:cNvPr>
            <p:cNvSpPr txBox="1"/>
            <p:nvPr/>
          </p:nvSpPr>
          <p:spPr>
            <a:xfrm>
              <a:off x="3870520"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2600" b="1" dirty="0">
                <a:solidFill>
                  <a:schemeClr val="accent1">
                    <a:lumMod val="50000"/>
                  </a:schemeClr>
                </a:solidFill>
              </a:endParaRPr>
            </a:p>
          </p:txBody>
        </p:sp>
      </p:grpSp>
      <p:sp>
        <p:nvSpPr>
          <p:cNvPr id="2" name="Title 1">
            <a:extLst>
              <a:ext uri="{FF2B5EF4-FFF2-40B4-BE49-F238E27FC236}">
                <a16:creationId xmlns:a16="http://schemas.microsoft.com/office/drawing/2014/main" id="{0A98D1B4-E57F-06B7-D660-C0048C7088D5}"/>
              </a:ext>
            </a:extLst>
          </p:cNvPr>
          <p:cNvSpPr>
            <a:spLocks noGrp="1"/>
          </p:cNvSpPr>
          <p:nvPr>
            <p:ph type="title" idx="4294967295"/>
          </p:nvPr>
        </p:nvSpPr>
        <p:spPr>
          <a:xfrm>
            <a:off x="2878817" y="2970295"/>
            <a:ext cx="8363513" cy="917409"/>
          </a:xfrm>
        </p:spPr>
        <p:txBody>
          <a:bodyPr/>
          <a:lstStyle/>
          <a:p>
            <a:pPr rtl="0" eaLnBrk="1" latinLnBrk="0" hangingPunct="1"/>
            <a:r>
              <a:rPr lang="en-US" sz="2600" b="1" kern="1200" dirty="0">
                <a:solidFill>
                  <a:srgbClr val="203864"/>
                </a:solidFill>
                <a:effectLst/>
                <a:latin typeface="Segoe SemiBold" panose="020B0703040204020203"/>
                <a:ea typeface="Segoe UI Black" panose="020B0A02040204020203" pitchFamily="34" charset="0"/>
                <a:cs typeface="+mn-cs"/>
              </a:rPr>
              <a:t>Major Change #2 – Student Participation - CrossAct</a:t>
            </a:r>
            <a:endParaRPr lang="en-US" dirty="0">
              <a:effectLst/>
            </a:endParaRPr>
          </a:p>
          <a:p>
            <a:endParaRPr lang="en-US" dirty="0"/>
          </a:p>
        </p:txBody>
      </p:sp>
    </p:spTree>
    <p:extLst>
      <p:ext uri="{BB962C8B-B14F-4D97-AF65-F5344CB8AC3E}">
        <p14:creationId xmlns:p14="http://schemas.microsoft.com/office/powerpoint/2010/main" val="3729598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A2C2-B781-415D-B1BE-85F48BD11A9D}"/>
              </a:ext>
            </a:extLst>
          </p:cNvPr>
          <p:cNvSpPr>
            <a:spLocks noGrp="1"/>
          </p:cNvSpPr>
          <p:nvPr>
            <p:ph type="title"/>
          </p:nvPr>
        </p:nvSpPr>
        <p:spPr/>
        <p:txBody>
          <a:bodyPr/>
          <a:lstStyle/>
          <a:p>
            <a:r>
              <a:rPr lang="en-US" dirty="0"/>
              <a:t>US Dept of Ed – Data Collection Requirements for FY23</a:t>
            </a:r>
          </a:p>
        </p:txBody>
      </p:sp>
      <p:sp>
        <p:nvSpPr>
          <p:cNvPr id="3" name="Content Placeholder 2">
            <a:extLst>
              <a:ext uri="{FF2B5EF4-FFF2-40B4-BE49-F238E27FC236}">
                <a16:creationId xmlns:a16="http://schemas.microsoft.com/office/drawing/2014/main" id="{9CABCD60-30F8-4434-A0A3-63123F61447E}"/>
              </a:ext>
            </a:extLst>
          </p:cNvPr>
          <p:cNvSpPr>
            <a:spLocks noGrp="1"/>
          </p:cNvSpPr>
          <p:nvPr>
            <p:ph idx="1"/>
          </p:nvPr>
        </p:nvSpPr>
        <p:spPr>
          <a:xfrm>
            <a:off x="329784" y="2152073"/>
            <a:ext cx="11608931" cy="4128076"/>
          </a:xfrm>
        </p:spPr>
        <p:txBody>
          <a:bodyPr/>
          <a:lstStyle/>
          <a:p>
            <a:r>
              <a:rPr lang="en-US" dirty="0"/>
              <a:t>In the </a:t>
            </a:r>
            <a:r>
              <a:rPr lang="en-US" dirty="0" err="1"/>
              <a:t>CrossAct</a:t>
            </a:r>
            <a:r>
              <a:rPr lang="en-US" dirty="0"/>
              <a:t> Survey, if your district used any ESSER I, II, or III funds during FY23 on 7 specific interventions, USED is asking for student participation.</a:t>
            </a:r>
          </a:p>
        </p:txBody>
      </p:sp>
      <p:sp>
        <p:nvSpPr>
          <p:cNvPr id="4" name="Slide Number Placeholder 3">
            <a:extLst>
              <a:ext uri="{FF2B5EF4-FFF2-40B4-BE49-F238E27FC236}">
                <a16:creationId xmlns:a16="http://schemas.microsoft.com/office/drawing/2014/main" id="{C20EB664-63A7-4226-9D09-1FE7A914B42E}"/>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2499299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A2C2-B781-415D-B1BE-85F48BD11A9D}"/>
              </a:ext>
            </a:extLst>
          </p:cNvPr>
          <p:cNvSpPr>
            <a:spLocks noGrp="1"/>
          </p:cNvSpPr>
          <p:nvPr>
            <p:ph type="title"/>
          </p:nvPr>
        </p:nvSpPr>
        <p:spPr/>
        <p:txBody>
          <a:bodyPr/>
          <a:lstStyle/>
          <a:p>
            <a:r>
              <a:rPr lang="en-US" dirty="0"/>
              <a:t>US Dept of Ed – Data Collection Requirements for FY23</a:t>
            </a:r>
          </a:p>
        </p:txBody>
      </p:sp>
      <p:sp>
        <p:nvSpPr>
          <p:cNvPr id="3" name="Content Placeholder 2">
            <a:extLst>
              <a:ext uri="{FF2B5EF4-FFF2-40B4-BE49-F238E27FC236}">
                <a16:creationId xmlns:a16="http://schemas.microsoft.com/office/drawing/2014/main" id="{9CABCD60-30F8-4434-A0A3-63123F61447E}"/>
              </a:ext>
            </a:extLst>
          </p:cNvPr>
          <p:cNvSpPr>
            <a:spLocks noGrp="1"/>
          </p:cNvSpPr>
          <p:nvPr>
            <p:ph idx="1"/>
          </p:nvPr>
        </p:nvSpPr>
        <p:spPr>
          <a:xfrm>
            <a:off x="329784" y="2152073"/>
            <a:ext cx="11608931" cy="4128076"/>
          </a:xfrm>
        </p:spPr>
        <p:txBody>
          <a:bodyPr/>
          <a:lstStyle/>
          <a:p>
            <a:r>
              <a:rPr lang="en-US" sz="2400" dirty="0"/>
              <a:t>Those seven FY23 interventions are:</a:t>
            </a:r>
          </a:p>
          <a:p>
            <a:pPr marL="971550" lvl="1" indent="-514350">
              <a:buFont typeface="+mj-lt"/>
              <a:buAutoNum type="arabicPeriod"/>
            </a:pPr>
            <a:r>
              <a:rPr lang="en-US" sz="2000" dirty="0"/>
              <a:t>Evidence-based summer learning or summer enrichment programs</a:t>
            </a:r>
          </a:p>
          <a:p>
            <a:pPr marL="971550" lvl="1" indent="-514350">
              <a:buFont typeface="+mj-lt"/>
              <a:buAutoNum type="arabicPeriod"/>
            </a:pPr>
            <a:r>
              <a:rPr lang="en-US" sz="2000" dirty="0"/>
              <a:t>Evidence-based after-school programs</a:t>
            </a:r>
          </a:p>
          <a:p>
            <a:pPr marL="971550" lvl="1" indent="-514350">
              <a:buFont typeface="+mj-lt"/>
              <a:buAutoNum type="arabicPeriod"/>
            </a:pPr>
            <a:r>
              <a:rPr lang="en-US" sz="2000" dirty="0"/>
              <a:t>Extended Instructional Time (including extended school day or school week or school year)</a:t>
            </a:r>
          </a:p>
          <a:p>
            <a:pPr marL="971550" lvl="1" indent="-514350">
              <a:buFont typeface="+mj-lt"/>
              <a:buAutoNum type="arabicPeriod"/>
            </a:pPr>
            <a:r>
              <a:rPr lang="en-US" sz="2000" dirty="0"/>
              <a:t>Evidence-based high dosage tutoring</a:t>
            </a:r>
          </a:p>
          <a:p>
            <a:pPr marL="971550" lvl="1" indent="-514350">
              <a:buFont typeface="+mj-lt"/>
              <a:buAutoNum type="arabicPeriod"/>
            </a:pPr>
            <a:r>
              <a:rPr lang="en-US" sz="2000" dirty="0"/>
              <a:t>Early childhood education program expansion or enhancement</a:t>
            </a:r>
          </a:p>
          <a:p>
            <a:pPr marL="971550" lvl="1" indent="-514350">
              <a:buFont typeface="+mj-lt"/>
              <a:buAutoNum type="arabicPeriod"/>
            </a:pPr>
            <a:r>
              <a:rPr lang="en-US" sz="2000" dirty="0"/>
              <a:t>Full-Service Community Schools</a:t>
            </a:r>
          </a:p>
          <a:p>
            <a:pPr marL="971550" lvl="1" indent="-514350">
              <a:buFont typeface="+mj-lt"/>
              <a:buAutoNum type="arabicPeriod"/>
            </a:pPr>
            <a:r>
              <a:rPr lang="en-US" sz="2000" dirty="0"/>
              <a:t>Purchasing educational technology</a:t>
            </a:r>
          </a:p>
          <a:p>
            <a:pPr marL="457200" lvl="1" indent="0">
              <a:buNone/>
            </a:pPr>
            <a:endParaRPr lang="en-US" sz="2000" dirty="0"/>
          </a:p>
          <a:p>
            <a:pPr marL="457200" lvl="1" indent="0">
              <a:buNone/>
            </a:pPr>
            <a:r>
              <a:rPr lang="en-US" sz="2000" dirty="0"/>
              <a:t>*Specific definitions for these interventions are in the notes section of this slide.</a:t>
            </a:r>
          </a:p>
        </p:txBody>
      </p:sp>
      <p:sp>
        <p:nvSpPr>
          <p:cNvPr id="4" name="Slide Number Placeholder 3">
            <a:extLst>
              <a:ext uri="{FF2B5EF4-FFF2-40B4-BE49-F238E27FC236}">
                <a16:creationId xmlns:a16="http://schemas.microsoft.com/office/drawing/2014/main" id="{C20EB664-63A7-4226-9D09-1FE7A914B42E}"/>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3745185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A2C2-B781-415D-B1BE-85F48BD11A9D}"/>
              </a:ext>
            </a:extLst>
          </p:cNvPr>
          <p:cNvSpPr>
            <a:spLocks noGrp="1"/>
          </p:cNvSpPr>
          <p:nvPr>
            <p:ph type="title"/>
          </p:nvPr>
        </p:nvSpPr>
        <p:spPr/>
        <p:txBody>
          <a:bodyPr/>
          <a:lstStyle/>
          <a:p>
            <a:r>
              <a:rPr lang="en-US" dirty="0"/>
              <a:t>US Dept of Ed – Data Collection Requirements for FY23</a:t>
            </a:r>
          </a:p>
        </p:txBody>
      </p:sp>
      <p:sp>
        <p:nvSpPr>
          <p:cNvPr id="3" name="Content Placeholder 2">
            <a:extLst>
              <a:ext uri="{FF2B5EF4-FFF2-40B4-BE49-F238E27FC236}">
                <a16:creationId xmlns:a16="http://schemas.microsoft.com/office/drawing/2014/main" id="{9CABCD60-30F8-4434-A0A3-63123F61447E}"/>
              </a:ext>
            </a:extLst>
          </p:cNvPr>
          <p:cNvSpPr>
            <a:spLocks noGrp="1"/>
          </p:cNvSpPr>
          <p:nvPr>
            <p:ph idx="1"/>
          </p:nvPr>
        </p:nvSpPr>
        <p:spPr>
          <a:xfrm>
            <a:off x="329784" y="2152073"/>
            <a:ext cx="11608931" cy="4128076"/>
          </a:xfrm>
        </p:spPr>
        <p:txBody>
          <a:bodyPr/>
          <a:lstStyle/>
          <a:p>
            <a:pPr marL="0" indent="0">
              <a:buNone/>
            </a:pPr>
            <a:r>
              <a:rPr lang="en-US" sz="2800" dirty="0"/>
              <a:t>Selecting “YES” to any of those 7 will require you to submit:</a:t>
            </a:r>
          </a:p>
          <a:p>
            <a:pPr lvl="1"/>
            <a:r>
              <a:rPr lang="en-US" sz="2000" dirty="0"/>
              <a:t>Capacity and availability of that program</a:t>
            </a:r>
          </a:p>
          <a:p>
            <a:pPr lvl="1"/>
            <a:r>
              <a:rPr lang="en-US" sz="2000" dirty="0"/>
              <a:t>Unique headcount of students who participated</a:t>
            </a:r>
          </a:p>
          <a:p>
            <a:pPr lvl="1"/>
            <a:r>
              <a:rPr lang="en-US" sz="2000" dirty="0"/>
              <a:t>Percentage of students who participated who belong to any of the federally-reported groups:</a:t>
            </a:r>
          </a:p>
          <a:p>
            <a:pPr lvl="1"/>
            <a:endParaRPr lang="en-US" sz="2000" dirty="0"/>
          </a:p>
        </p:txBody>
      </p:sp>
      <p:sp>
        <p:nvSpPr>
          <p:cNvPr id="4" name="Slide Number Placeholder 3">
            <a:extLst>
              <a:ext uri="{FF2B5EF4-FFF2-40B4-BE49-F238E27FC236}">
                <a16:creationId xmlns:a16="http://schemas.microsoft.com/office/drawing/2014/main" id="{C20EB664-63A7-4226-9D09-1FE7A914B42E}"/>
              </a:ext>
            </a:extLst>
          </p:cNvPr>
          <p:cNvSpPr>
            <a:spLocks noGrp="1"/>
          </p:cNvSpPr>
          <p:nvPr>
            <p:ph type="sldNum" sz="quarter" idx="12"/>
          </p:nvPr>
        </p:nvSpPr>
        <p:spPr/>
        <p:txBody>
          <a:bodyPr/>
          <a:lstStyle/>
          <a:p>
            <a:endParaRPr lang="zh-CN" altLang="en-US"/>
          </a:p>
        </p:txBody>
      </p:sp>
      <p:graphicFrame>
        <p:nvGraphicFramePr>
          <p:cNvPr id="5" name="Table 4">
            <a:extLst>
              <a:ext uri="{FF2B5EF4-FFF2-40B4-BE49-F238E27FC236}">
                <a16:creationId xmlns:a16="http://schemas.microsoft.com/office/drawing/2014/main" id="{3DD01DED-39A5-8C92-9AD4-28EE153D1EF2}"/>
              </a:ext>
            </a:extLst>
          </p:cNvPr>
          <p:cNvGraphicFramePr>
            <a:graphicFrameLocks noGrp="1"/>
          </p:cNvGraphicFramePr>
          <p:nvPr>
            <p:extLst>
              <p:ext uri="{D42A27DB-BD31-4B8C-83A1-F6EECF244321}">
                <p14:modId xmlns:p14="http://schemas.microsoft.com/office/powerpoint/2010/main" val="3206959487"/>
              </p:ext>
            </p:extLst>
          </p:nvPr>
        </p:nvGraphicFramePr>
        <p:xfrm>
          <a:off x="1765669" y="3862361"/>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29422145"/>
                    </a:ext>
                  </a:extLst>
                </a:gridCol>
                <a:gridCol w="4064000">
                  <a:extLst>
                    <a:ext uri="{9D8B030D-6E8A-4147-A177-3AD203B41FA5}">
                      <a16:colId xmlns:a16="http://schemas.microsoft.com/office/drawing/2014/main" val="28122705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Students with disabilities</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American Indian or Alaskan Native</a:t>
                      </a:r>
                    </a:p>
                  </a:txBody>
                  <a:tcPr>
                    <a:noFill/>
                  </a:tcPr>
                </a:tc>
                <a:extLst>
                  <a:ext uri="{0D108BD9-81ED-4DB2-BD59-A6C34878D82A}">
                    <a16:rowId xmlns:a16="http://schemas.microsoft.com/office/drawing/2014/main" val="28455660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Low income</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Asian</a:t>
                      </a:r>
                    </a:p>
                  </a:txBody>
                  <a:tcPr>
                    <a:noFill/>
                  </a:tcPr>
                </a:tc>
                <a:extLst>
                  <a:ext uri="{0D108BD9-81ED-4DB2-BD59-A6C34878D82A}">
                    <a16:rowId xmlns:a16="http://schemas.microsoft.com/office/drawing/2014/main" val="11439569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ELs</a:t>
                      </a:r>
                    </a:p>
                  </a:txBody>
                  <a:tcPr>
                    <a:noFill/>
                  </a:tcPr>
                </a:tc>
                <a:tc>
                  <a:txBody>
                    <a:bodyPr/>
                    <a:lstStyle/>
                    <a:p>
                      <a:r>
                        <a:rPr lang="en-US" sz="1600" b="1" dirty="0">
                          <a:solidFill>
                            <a:schemeClr val="tx2"/>
                          </a:solidFill>
                        </a:rPr>
                        <a:t>Black or African American</a:t>
                      </a:r>
                    </a:p>
                  </a:txBody>
                  <a:tcPr>
                    <a:noFill/>
                  </a:tcPr>
                </a:tc>
                <a:extLst>
                  <a:ext uri="{0D108BD9-81ED-4DB2-BD59-A6C34878D82A}">
                    <a16:rowId xmlns:a16="http://schemas.microsoft.com/office/drawing/2014/main" val="21165344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Foster</a:t>
                      </a:r>
                    </a:p>
                  </a:txBody>
                  <a:tcPr>
                    <a:noFill/>
                  </a:tcPr>
                </a:tc>
                <a:tc>
                  <a:txBody>
                    <a:bodyPr/>
                    <a:lstStyle/>
                    <a:p>
                      <a:r>
                        <a:rPr lang="en-US" sz="1600" b="1" dirty="0">
                          <a:solidFill>
                            <a:schemeClr val="tx2"/>
                          </a:solidFill>
                        </a:rPr>
                        <a:t>Hispanic/Latino</a:t>
                      </a:r>
                    </a:p>
                  </a:txBody>
                  <a:tcPr>
                    <a:noFill/>
                  </a:tcPr>
                </a:tc>
                <a:extLst>
                  <a:ext uri="{0D108BD9-81ED-4DB2-BD59-A6C34878D82A}">
                    <a16:rowId xmlns:a16="http://schemas.microsoft.com/office/drawing/2014/main" val="23533419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Migratory</a:t>
                      </a:r>
                    </a:p>
                  </a:txBody>
                  <a:tcPr>
                    <a:noFill/>
                  </a:tcPr>
                </a:tc>
                <a:tc>
                  <a:txBody>
                    <a:bodyPr/>
                    <a:lstStyle/>
                    <a:p>
                      <a:r>
                        <a:rPr lang="en-US" sz="1600" b="1" dirty="0">
                          <a:solidFill>
                            <a:schemeClr val="tx2"/>
                          </a:solidFill>
                        </a:rPr>
                        <a:t>Native Hawaiian or Other Pacific Islander</a:t>
                      </a:r>
                    </a:p>
                  </a:txBody>
                  <a:tcPr>
                    <a:noFill/>
                  </a:tcPr>
                </a:tc>
                <a:extLst>
                  <a:ext uri="{0D108BD9-81ED-4DB2-BD59-A6C34878D82A}">
                    <a16:rowId xmlns:a16="http://schemas.microsoft.com/office/drawing/2014/main" val="448599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Homeless</a:t>
                      </a:r>
                    </a:p>
                  </a:txBody>
                  <a:tcPr>
                    <a:noFill/>
                  </a:tcPr>
                </a:tc>
                <a:tc>
                  <a:txBody>
                    <a:bodyPr/>
                    <a:lstStyle/>
                    <a:p>
                      <a:r>
                        <a:rPr lang="en-US" sz="1600" b="1" dirty="0">
                          <a:solidFill>
                            <a:schemeClr val="tx2"/>
                          </a:solidFill>
                        </a:rPr>
                        <a:t>White</a:t>
                      </a:r>
                    </a:p>
                  </a:txBody>
                  <a:tcPr>
                    <a:noFill/>
                  </a:tcPr>
                </a:tc>
                <a:extLst>
                  <a:ext uri="{0D108BD9-81ED-4DB2-BD59-A6C34878D82A}">
                    <a16:rowId xmlns:a16="http://schemas.microsoft.com/office/drawing/2014/main" val="12846325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Multiracial</a:t>
                      </a:r>
                    </a:p>
                  </a:txBody>
                  <a:tcPr>
                    <a:noFill/>
                  </a:tcPr>
                </a:tc>
                <a:tc>
                  <a:txBody>
                    <a:bodyPr/>
                    <a:lstStyle/>
                    <a:p>
                      <a:r>
                        <a:rPr lang="en-US" sz="1600" b="1" dirty="0">
                          <a:solidFill>
                            <a:schemeClr val="tx2"/>
                          </a:solidFill>
                        </a:rPr>
                        <a:t>Other</a:t>
                      </a:r>
                    </a:p>
                  </a:txBody>
                  <a:tcPr>
                    <a:noFill/>
                  </a:tcPr>
                </a:tc>
                <a:extLst>
                  <a:ext uri="{0D108BD9-81ED-4DB2-BD59-A6C34878D82A}">
                    <a16:rowId xmlns:a16="http://schemas.microsoft.com/office/drawing/2014/main" val="413151249"/>
                  </a:ext>
                </a:extLst>
              </a:tr>
            </a:tbl>
          </a:graphicData>
        </a:graphic>
      </p:graphicFrame>
    </p:spTree>
    <p:extLst>
      <p:ext uri="{BB962C8B-B14F-4D97-AF65-F5344CB8AC3E}">
        <p14:creationId xmlns:p14="http://schemas.microsoft.com/office/powerpoint/2010/main" val="54708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A2C2-B781-415D-B1BE-85F48BD11A9D}"/>
              </a:ext>
            </a:extLst>
          </p:cNvPr>
          <p:cNvSpPr>
            <a:spLocks noGrp="1"/>
          </p:cNvSpPr>
          <p:nvPr>
            <p:ph type="title"/>
          </p:nvPr>
        </p:nvSpPr>
        <p:spPr/>
        <p:txBody>
          <a:bodyPr/>
          <a:lstStyle/>
          <a:p>
            <a:r>
              <a:rPr lang="en-US" dirty="0"/>
              <a:t>US Dept of Ed – Data Collection Requirements for FY23</a:t>
            </a:r>
          </a:p>
        </p:txBody>
      </p:sp>
      <p:sp>
        <p:nvSpPr>
          <p:cNvPr id="3" name="Content Placeholder 2">
            <a:extLst>
              <a:ext uri="{FF2B5EF4-FFF2-40B4-BE49-F238E27FC236}">
                <a16:creationId xmlns:a16="http://schemas.microsoft.com/office/drawing/2014/main" id="{9CABCD60-30F8-4434-A0A3-63123F61447E}"/>
              </a:ext>
            </a:extLst>
          </p:cNvPr>
          <p:cNvSpPr>
            <a:spLocks noGrp="1"/>
          </p:cNvSpPr>
          <p:nvPr>
            <p:ph idx="1"/>
          </p:nvPr>
        </p:nvSpPr>
        <p:spPr>
          <a:xfrm>
            <a:off x="329784" y="2152073"/>
            <a:ext cx="11608931" cy="4128076"/>
          </a:xfrm>
        </p:spPr>
        <p:txBody>
          <a:bodyPr/>
          <a:lstStyle/>
          <a:p>
            <a:r>
              <a:rPr lang="en-US" sz="2800" dirty="0"/>
              <a:t>If you select yes for any of those 7, but you don’t have specific numbers or percentages of students, you may estimate, provided that you document how you came to those estimates and keep those on file in case of audit, USED review, etc.</a:t>
            </a:r>
            <a:endParaRPr lang="en-US" sz="2400" dirty="0"/>
          </a:p>
        </p:txBody>
      </p:sp>
      <p:sp>
        <p:nvSpPr>
          <p:cNvPr id="4" name="Slide Number Placeholder 3">
            <a:extLst>
              <a:ext uri="{FF2B5EF4-FFF2-40B4-BE49-F238E27FC236}">
                <a16:creationId xmlns:a16="http://schemas.microsoft.com/office/drawing/2014/main" id="{C20EB664-63A7-4226-9D09-1FE7A914B42E}"/>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294957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descr="Webinar Contents Page&#10;">
            <a:extLst>
              <a:ext uri="{FF2B5EF4-FFF2-40B4-BE49-F238E27FC236}">
                <a16:creationId xmlns:a16="http://schemas.microsoft.com/office/drawing/2014/main" id="{430C315A-057B-4784-B61A-E9DD640F9898}"/>
              </a:ext>
            </a:extLst>
          </p:cNvPr>
          <p:cNvSpPr txBox="1">
            <a:spLocks noGrp="1"/>
          </p:cNvSpPr>
          <p:nvPr>
            <p:ph type="title" idx="4294967295"/>
          </p:nvPr>
        </p:nvSpPr>
        <p:spPr>
          <a:xfrm>
            <a:off x="0" y="3190875"/>
            <a:ext cx="2768600" cy="584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CONTENTS</a:t>
            </a:r>
            <a:endParaRPr kumimoji="0" lang="zh-CN" altLang="en-US" sz="3200" b="1"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pSp>
        <p:nvGrpSpPr>
          <p:cNvPr id="18" name="Group 17" descr="Click to go to ESSER Fund: General Information slides"/>
          <p:cNvGrpSpPr/>
          <p:nvPr/>
        </p:nvGrpSpPr>
        <p:grpSpPr>
          <a:xfrm>
            <a:off x="3061064" y="606822"/>
            <a:ext cx="8839199" cy="809458"/>
            <a:chOff x="3061064" y="188784"/>
            <a:chExt cx="8839199" cy="809458"/>
          </a:xfrm>
          <a:solidFill>
            <a:srgbClr val="E38526"/>
          </a:solidFill>
        </p:grpSpPr>
        <p:sp>
          <p:nvSpPr>
            <p:cNvPr id="8" name="矩形 7">
              <a:extLst>
                <a:ext uri="{FF2B5EF4-FFF2-40B4-BE49-F238E27FC236}">
                  <a16:creationId xmlns:a16="http://schemas.microsoft.com/office/drawing/2014/main" id="{C0795994-20AF-4E22-89F5-60153C5543DF}"/>
                </a:ext>
                <a:ext uri="{C183D7F6-B498-43B3-948B-1728B52AA6E4}">
                  <adec:decorative xmlns:adec="http://schemas.microsoft.com/office/drawing/2017/decorative" val="1"/>
                </a:ext>
              </a:extLst>
            </p:cNvPr>
            <p:cNvSpPr/>
            <p:nvPr/>
          </p:nvSpPr>
          <p:spPr>
            <a:xfrm>
              <a:off x="3061064" y="188784"/>
              <a:ext cx="809458" cy="80945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a:latin typeface="Segoe SemiBold" panose="020B0703040204020203" pitchFamily="34" charset="0"/>
                  <a:cs typeface="Segoe SemiBold" panose="020B0703040204020203" pitchFamily="34" charset="0"/>
                </a:rPr>
                <a:t>01</a:t>
              </a:r>
              <a:endParaRPr lang="zh-CN" altLang="en-US" sz="2600" b="1">
                <a:latin typeface="Segoe SemiBold" panose="020B0703040204020203" pitchFamily="34" charset="0"/>
                <a:cs typeface="Segoe SemiBold" panose="020B0703040204020203" pitchFamily="34" charset="0"/>
              </a:endParaRPr>
            </a:p>
          </p:txBody>
        </p:sp>
        <p:sp>
          <p:nvSpPr>
            <p:cNvPr id="9" name="文本框 8" descr="ESSER FUND: General Information">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600" b="1">
                  <a:solidFill>
                    <a:schemeClr val="accent1">
                      <a:lumMod val="50000"/>
                    </a:schemeClr>
                  </a:solidFill>
                  <a:latin typeface="Segoe SemiBold"/>
                  <a:ea typeface="Segoe UI Black"/>
                </a:rPr>
                <a:t>ESSER Data collection: Where We’ve Been </a:t>
              </a:r>
              <a:endParaRPr lang="zh-CN" altLang="en-US" sz="2600" b="1">
                <a:solidFill>
                  <a:schemeClr val="accent1">
                    <a:lumMod val="50000"/>
                  </a:schemeClr>
                </a:solidFill>
              </a:endParaRPr>
            </a:p>
          </p:txBody>
        </p:sp>
      </p:grpSp>
      <p:sp>
        <p:nvSpPr>
          <p:cNvPr id="12" name="文本框 10" descr="Uses: Allowable/Unallowable">
            <a:extLst>
              <a:ext uri="{FF2B5EF4-FFF2-40B4-BE49-F238E27FC236}">
                <a16:creationId xmlns:a16="http://schemas.microsoft.com/office/drawing/2014/main" id="{67B6FC97-5515-473E-A8F9-C6CA60775AEE}"/>
              </a:ext>
            </a:extLst>
          </p:cNvPr>
          <p:cNvSpPr txBox="1"/>
          <p:nvPr/>
        </p:nvSpPr>
        <p:spPr>
          <a:xfrm>
            <a:off x="3918853" y="1482909"/>
            <a:ext cx="7981410"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600" b="1">
                <a:solidFill>
                  <a:schemeClr val="accent1">
                    <a:lumMod val="50000"/>
                  </a:schemeClr>
                </a:solidFill>
                <a:latin typeface="Segoe SemiBold"/>
                <a:ea typeface="Segoe UI Black"/>
              </a:rPr>
              <a:t>ESSER Data Collection: Moving into “Year 4” FY23</a:t>
            </a:r>
            <a:endParaRPr lang="zh-CN" altLang="en-US" sz="2600" b="1">
              <a:solidFill>
                <a:schemeClr val="accent1">
                  <a:lumMod val="50000"/>
                </a:schemeClr>
              </a:solidFill>
            </a:endParaRPr>
          </a:p>
        </p:txBody>
      </p:sp>
      <p:sp>
        <p:nvSpPr>
          <p:cNvPr id="13" name="矩形 9">
            <a:extLst>
              <a:ext uri="{FF2B5EF4-FFF2-40B4-BE49-F238E27FC236}">
                <a16:creationId xmlns:a16="http://schemas.microsoft.com/office/drawing/2014/main" id="{F348B2F2-AD56-4B26-926E-26F8FDA48929}"/>
              </a:ext>
              <a:ext uri="{C183D7F6-B498-43B3-948B-1728B52AA6E4}">
                <adec:decorative xmlns:adec="http://schemas.microsoft.com/office/drawing/2017/decorative" val="1"/>
              </a:ext>
            </a:extLst>
          </p:cNvPr>
          <p:cNvSpPr/>
          <p:nvPr/>
        </p:nvSpPr>
        <p:spPr>
          <a:xfrm>
            <a:off x="3061063" y="1482908"/>
            <a:ext cx="809459" cy="809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highlight>
                  <a:srgbClr val="000000"/>
                </a:highlight>
                <a:latin typeface="Segoe SemiBold" panose="020B0703040204020203" pitchFamily="34" charset="0"/>
                <a:cs typeface="Segoe SemiBold" panose="020B0703040204020203" pitchFamily="34" charset="0"/>
              </a:rPr>
              <a:t>02</a:t>
            </a:r>
            <a:endParaRPr lang="zh-CN" altLang="en-US" sz="2600" b="1" dirty="0">
              <a:highlight>
                <a:srgbClr val="000000"/>
              </a:highlight>
              <a:latin typeface="Segoe SemiBold" panose="020B0703040204020203" pitchFamily="34" charset="0"/>
              <a:cs typeface="Segoe SemiBold" panose="020B0703040204020203" pitchFamily="34" charset="0"/>
            </a:endParaRPr>
          </a:p>
        </p:txBody>
      </p:sp>
      <p:grpSp>
        <p:nvGrpSpPr>
          <p:cNvPr id="10" name="Group 9" descr="Reporting elements">
            <a:extLst>
              <a:ext uri="{FF2B5EF4-FFF2-40B4-BE49-F238E27FC236}">
                <a16:creationId xmlns:a16="http://schemas.microsoft.com/office/drawing/2014/main" id="{206869A7-B2A3-46C1-B637-A1B07325DEA8}"/>
              </a:ext>
            </a:extLst>
          </p:cNvPr>
          <p:cNvGrpSpPr/>
          <p:nvPr/>
        </p:nvGrpSpPr>
        <p:grpSpPr>
          <a:xfrm>
            <a:off x="3063333" y="4228682"/>
            <a:ext cx="8788597" cy="809459"/>
            <a:chOff x="3063333" y="5566136"/>
            <a:chExt cx="8788597" cy="809459"/>
          </a:xfrm>
        </p:grpSpPr>
        <p:sp>
          <p:nvSpPr>
            <p:cNvPr id="11" name="矩形 13">
              <a:extLst>
                <a:ext uri="{FF2B5EF4-FFF2-40B4-BE49-F238E27FC236}">
                  <a16:creationId xmlns:a16="http://schemas.microsoft.com/office/drawing/2014/main" id="{F676B3D4-847B-474F-A0D4-AF769509E7AD}"/>
                </a:ext>
              </a:extLst>
            </p:cNvPr>
            <p:cNvSpPr/>
            <p:nvPr/>
          </p:nvSpPr>
          <p:spPr>
            <a:xfrm>
              <a:off x="3063333" y="5566136"/>
              <a:ext cx="809459" cy="809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highlight>
                    <a:srgbClr val="000000"/>
                  </a:highlight>
                  <a:latin typeface="Segoe SemiBold" panose="020B0703040204020203" pitchFamily="34" charset="0"/>
                  <a:cs typeface="Segoe SemiBold" panose="020B0703040204020203" pitchFamily="34" charset="0"/>
                </a:rPr>
                <a:t>05</a:t>
              </a:r>
              <a:endParaRPr lang="zh-CN" altLang="en-US" sz="2600" b="1" dirty="0">
                <a:highlight>
                  <a:srgbClr val="000000"/>
                </a:highlight>
                <a:latin typeface="Segoe SemiBold" panose="020B0703040204020203" pitchFamily="34" charset="0"/>
                <a:cs typeface="Segoe SemiBold" panose="020B0703040204020203" pitchFamily="34" charset="0"/>
              </a:endParaRPr>
            </a:p>
          </p:txBody>
        </p:sp>
        <p:sp>
          <p:nvSpPr>
            <p:cNvPr id="14" name="文本框 14">
              <a:extLst>
                <a:ext uri="{FF2B5EF4-FFF2-40B4-BE49-F238E27FC236}">
                  <a16:creationId xmlns:a16="http://schemas.microsoft.com/office/drawing/2014/main" id="{30D562C7-2859-4CA0-9263-B4C0BBB119A6}"/>
                </a:ext>
              </a:extLst>
            </p:cNvPr>
            <p:cNvSpPr txBox="1"/>
            <p:nvPr/>
          </p:nvSpPr>
          <p:spPr>
            <a:xfrm>
              <a:off x="3870520"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600" b="1" dirty="0">
                  <a:solidFill>
                    <a:schemeClr val="accent1">
                      <a:lumMod val="50000"/>
                    </a:schemeClr>
                  </a:solidFill>
                  <a:latin typeface="Segoe SemiBold"/>
                  <a:ea typeface="Segoe UI Black"/>
                </a:rPr>
                <a:t>A Walk-through of the Collection Tools</a:t>
              </a:r>
              <a:endParaRPr lang="zh-CN" altLang="en-US" sz="2600" b="1" dirty="0">
                <a:solidFill>
                  <a:schemeClr val="accent1">
                    <a:lumMod val="50000"/>
                  </a:schemeClr>
                </a:solidFill>
              </a:endParaRPr>
            </a:p>
          </p:txBody>
        </p:sp>
      </p:grpSp>
      <p:grpSp>
        <p:nvGrpSpPr>
          <p:cNvPr id="15" name="Group 14" descr="Reporting elements">
            <a:extLst>
              <a:ext uri="{FF2B5EF4-FFF2-40B4-BE49-F238E27FC236}">
                <a16:creationId xmlns:a16="http://schemas.microsoft.com/office/drawing/2014/main" id="{AF0E50A7-C7A9-4383-8C3E-307E4E9E129C}"/>
              </a:ext>
            </a:extLst>
          </p:cNvPr>
          <p:cNvGrpSpPr/>
          <p:nvPr/>
        </p:nvGrpSpPr>
        <p:grpSpPr>
          <a:xfrm>
            <a:off x="3058083" y="5266593"/>
            <a:ext cx="8788597" cy="809459"/>
            <a:chOff x="3063333" y="5566136"/>
            <a:chExt cx="8788597" cy="809459"/>
          </a:xfrm>
        </p:grpSpPr>
        <p:sp>
          <p:nvSpPr>
            <p:cNvPr id="16" name="矩形 13">
              <a:extLst>
                <a:ext uri="{FF2B5EF4-FFF2-40B4-BE49-F238E27FC236}">
                  <a16:creationId xmlns:a16="http://schemas.microsoft.com/office/drawing/2014/main" id="{5CA6484C-4D99-4CD2-A861-DE0E5105D76B}"/>
                </a:ext>
              </a:extLst>
            </p:cNvPr>
            <p:cNvSpPr/>
            <p:nvPr/>
          </p:nvSpPr>
          <p:spPr>
            <a:xfrm>
              <a:off x="3063333" y="5566136"/>
              <a:ext cx="809459" cy="809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highlight>
                    <a:srgbClr val="000000"/>
                  </a:highlight>
                  <a:latin typeface="Segoe SemiBold" panose="020B0703040204020203" pitchFamily="34" charset="0"/>
                  <a:cs typeface="Segoe SemiBold" panose="020B0703040204020203" pitchFamily="34" charset="0"/>
                </a:rPr>
                <a:t>06</a:t>
              </a:r>
              <a:endParaRPr lang="zh-CN" altLang="en-US" sz="2600" b="1" dirty="0">
                <a:highlight>
                  <a:srgbClr val="000000"/>
                </a:highlight>
                <a:latin typeface="Segoe SemiBold" panose="020B0703040204020203" pitchFamily="34" charset="0"/>
                <a:cs typeface="Segoe SemiBold" panose="020B0703040204020203" pitchFamily="34" charset="0"/>
              </a:endParaRPr>
            </a:p>
          </p:txBody>
        </p:sp>
        <p:sp>
          <p:nvSpPr>
            <p:cNvPr id="17" name="文本框 14">
              <a:extLst>
                <a:ext uri="{FF2B5EF4-FFF2-40B4-BE49-F238E27FC236}">
                  <a16:creationId xmlns:a16="http://schemas.microsoft.com/office/drawing/2014/main" id="{4D5CC57C-D107-4576-A14E-CE02B368F756}"/>
                </a:ext>
              </a:extLst>
            </p:cNvPr>
            <p:cNvSpPr txBox="1"/>
            <p:nvPr/>
          </p:nvSpPr>
          <p:spPr>
            <a:xfrm>
              <a:off x="3870520"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600" b="1" dirty="0">
                  <a:solidFill>
                    <a:schemeClr val="accent1">
                      <a:lumMod val="50000"/>
                    </a:schemeClr>
                  </a:solidFill>
                </a:rPr>
                <a:t>Q&amp;A and Helpful Resources</a:t>
              </a:r>
              <a:endParaRPr lang="zh-CN" altLang="en-US" sz="2600" b="1" dirty="0">
                <a:solidFill>
                  <a:schemeClr val="accent1">
                    <a:lumMod val="50000"/>
                  </a:schemeClr>
                </a:solidFill>
              </a:endParaRPr>
            </a:p>
          </p:txBody>
        </p:sp>
      </p:grpSp>
      <p:grpSp>
        <p:nvGrpSpPr>
          <p:cNvPr id="2" name="Group 1" descr="Click to go to ESSER Fund: General Information slides">
            <a:extLst>
              <a:ext uri="{FF2B5EF4-FFF2-40B4-BE49-F238E27FC236}">
                <a16:creationId xmlns:a16="http://schemas.microsoft.com/office/drawing/2014/main" id="{94575814-E4E9-473E-1A00-59EFCEC55EFC}"/>
              </a:ext>
            </a:extLst>
          </p:cNvPr>
          <p:cNvGrpSpPr/>
          <p:nvPr/>
        </p:nvGrpSpPr>
        <p:grpSpPr>
          <a:xfrm>
            <a:off x="3061064" y="2420990"/>
            <a:ext cx="8839199" cy="809458"/>
            <a:chOff x="3061064" y="188784"/>
            <a:chExt cx="8839199" cy="809458"/>
          </a:xfrm>
          <a:solidFill>
            <a:srgbClr val="E38526"/>
          </a:solidFill>
        </p:grpSpPr>
        <p:sp>
          <p:nvSpPr>
            <p:cNvPr id="3" name="矩形 7">
              <a:extLst>
                <a:ext uri="{FF2B5EF4-FFF2-40B4-BE49-F238E27FC236}">
                  <a16:creationId xmlns:a16="http://schemas.microsoft.com/office/drawing/2014/main" id="{C5EBE235-77AB-D59F-CC60-3E7ECAB5AB76}"/>
                </a:ext>
                <a:ext uri="{C183D7F6-B498-43B3-948B-1728B52AA6E4}">
                  <adec:decorative xmlns:adec="http://schemas.microsoft.com/office/drawing/2017/decorative" val="1"/>
                </a:ext>
              </a:extLst>
            </p:cNvPr>
            <p:cNvSpPr/>
            <p:nvPr/>
          </p:nvSpPr>
          <p:spPr>
            <a:xfrm>
              <a:off x="3061064" y="188784"/>
              <a:ext cx="809458" cy="80945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latin typeface="Segoe SemiBold" panose="020B0703040204020203" pitchFamily="34" charset="0"/>
                  <a:cs typeface="Segoe SemiBold" panose="020B0703040204020203" pitchFamily="34" charset="0"/>
                </a:rPr>
                <a:t>03</a:t>
              </a:r>
              <a:endParaRPr lang="zh-CN" altLang="en-US" sz="2600" b="1" dirty="0">
                <a:latin typeface="Segoe SemiBold" panose="020B0703040204020203" pitchFamily="34" charset="0"/>
                <a:cs typeface="Segoe SemiBold" panose="020B0703040204020203" pitchFamily="34" charset="0"/>
              </a:endParaRPr>
            </a:p>
          </p:txBody>
        </p:sp>
        <p:sp>
          <p:nvSpPr>
            <p:cNvPr id="4" name="文本框 8" descr="ESSER FUND: General Information">
              <a:extLst>
                <a:ext uri="{FF2B5EF4-FFF2-40B4-BE49-F238E27FC236}">
                  <a16:creationId xmlns:a16="http://schemas.microsoft.com/office/drawing/2014/main" id="{EB560749-4E67-90CB-2134-E6DFA5D07ADF}"/>
                </a:ext>
              </a:extLst>
            </p:cNvPr>
            <p:cNvSpPr txBox="1"/>
            <p:nvPr/>
          </p:nvSpPr>
          <p:spPr>
            <a:xfrm>
              <a:off x="3918853" y="188784"/>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600" b="1" dirty="0">
                  <a:solidFill>
                    <a:schemeClr val="accent1">
                      <a:lumMod val="50000"/>
                    </a:schemeClr>
                  </a:solidFill>
                  <a:latin typeface="Segoe SemiBold"/>
                  <a:ea typeface="Segoe UI Black"/>
                </a:rPr>
                <a:t>Major Change #1 – Activities Dimension</a:t>
              </a:r>
              <a:endParaRPr lang="zh-CN" altLang="en-US" sz="2600" b="1" dirty="0">
                <a:solidFill>
                  <a:schemeClr val="accent1">
                    <a:lumMod val="50000"/>
                  </a:schemeClr>
                </a:solidFill>
              </a:endParaRPr>
            </a:p>
          </p:txBody>
        </p:sp>
      </p:grpSp>
      <p:sp>
        <p:nvSpPr>
          <p:cNvPr id="5" name="文本框 10" descr="Uses: Allowable/Unallowable">
            <a:extLst>
              <a:ext uri="{FF2B5EF4-FFF2-40B4-BE49-F238E27FC236}">
                <a16:creationId xmlns:a16="http://schemas.microsoft.com/office/drawing/2014/main" id="{BFAA9567-06B1-09D9-48C4-BF9030C7D4C5}"/>
              </a:ext>
            </a:extLst>
          </p:cNvPr>
          <p:cNvSpPr txBox="1"/>
          <p:nvPr/>
        </p:nvSpPr>
        <p:spPr>
          <a:xfrm>
            <a:off x="3918853" y="3297077"/>
            <a:ext cx="7981410"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600" b="1" dirty="0">
                <a:solidFill>
                  <a:schemeClr val="accent1">
                    <a:lumMod val="50000"/>
                  </a:schemeClr>
                </a:solidFill>
                <a:latin typeface="Segoe SemiBold"/>
                <a:ea typeface="Segoe UI Black"/>
              </a:rPr>
              <a:t>Major Change #2 – Student Participation</a:t>
            </a:r>
            <a:endParaRPr lang="zh-CN" altLang="en-US" sz="2600" b="1" dirty="0">
              <a:solidFill>
                <a:schemeClr val="accent1">
                  <a:lumMod val="50000"/>
                </a:schemeClr>
              </a:solidFill>
            </a:endParaRPr>
          </a:p>
        </p:txBody>
      </p:sp>
      <p:sp>
        <p:nvSpPr>
          <p:cNvPr id="6" name="矩形 9">
            <a:extLst>
              <a:ext uri="{FF2B5EF4-FFF2-40B4-BE49-F238E27FC236}">
                <a16:creationId xmlns:a16="http://schemas.microsoft.com/office/drawing/2014/main" id="{A977199F-B6E9-C0D4-7581-1457003AAF81}"/>
              </a:ext>
              <a:ext uri="{C183D7F6-B498-43B3-948B-1728B52AA6E4}">
                <adec:decorative xmlns:adec="http://schemas.microsoft.com/office/drawing/2017/decorative" val="1"/>
              </a:ext>
            </a:extLst>
          </p:cNvPr>
          <p:cNvSpPr/>
          <p:nvPr/>
        </p:nvSpPr>
        <p:spPr>
          <a:xfrm>
            <a:off x="3061063" y="3297076"/>
            <a:ext cx="809459" cy="809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highlight>
                  <a:srgbClr val="000000"/>
                </a:highlight>
                <a:latin typeface="Segoe SemiBold" panose="020B0703040204020203" pitchFamily="34" charset="0"/>
                <a:cs typeface="Segoe SemiBold" panose="020B0703040204020203" pitchFamily="34" charset="0"/>
              </a:rPr>
              <a:t>04</a:t>
            </a:r>
            <a:endParaRPr lang="zh-CN" altLang="en-US" sz="2600" b="1" dirty="0">
              <a:highlight>
                <a:srgbClr val="000000"/>
              </a:highlight>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3218815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Reporting elements">
            <a:extLst>
              <a:ext uri="{FF2B5EF4-FFF2-40B4-BE49-F238E27FC236}">
                <a16:creationId xmlns:a16="http://schemas.microsoft.com/office/drawing/2014/main" id="{93431874-3332-BCB7-AE9D-46E9173DD73D}"/>
              </a:ext>
            </a:extLst>
          </p:cNvPr>
          <p:cNvGrpSpPr/>
          <p:nvPr/>
        </p:nvGrpSpPr>
        <p:grpSpPr>
          <a:xfrm>
            <a:off x="2453733" y="2829953"/>
            <a:ext cx="8788597" cy="809459"/>
            <a:chOff x="3063333" y="5566136"/>
            <a:chExt cx="8788597" cy="809459"/>
          </a:xfrm>
        </p:grpSpPr>
        <p:sp>
          <p:nvSpPr>
            <p:cNvPr id="5" name="矩形 13">
              <a:extLst>
                <a:ext uri="{FF2B5EF4-FFF2-40B4-BE49-F238E27FC236}">
                  <a16:creationId xmlns:a16="http://schemas.microsoft.com/office/drawing/2014/main" id="{5DF5EC45-C05B-FEB9-D81D-6DA77DEBB78C}"/>
                </a:ext>
              </a:extLst>
            </p:cNvPr>
            <p:cNvSpPr/>
            <p:nvPr/>
          </p:nvSpPr>
          <p:spPr>
            <a:xfrm>
              <a:off x="3063333" y="5566136"/>
              <a:ext cx="809459" cy="809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highlight>
                    <a:srgbClr val="000000"/>
                  </a:highlight>
                  <a:latin typeface="Segoe SemiBold" panose="020B0703040204020203" pitchFamily="34" charset="0"/>
                  <a:cs typeface="Segoe SemiBold" panose="020B0703040204020203" pitchFamily="34" charset="0"/>
                </a:rPr>
                <a:t>05</a:t>
              </a:r>
              <a:endParaRPr lang="zh-CN" altLang="en-US" sz="2600" b="1" dirty="0">
                <a:highlight>
                  <a:srgbClr val="000000"/>
                </a:highlight>
                <a:latin typeface="Segoe SemiBold" panose="020B0703040204020203" pitchFamily="34" charset="0"/>
                <a:cs typeface="Segoe SemiBold" panose="020B0703040204020203" pitchFamily="34" charset="0"/>
              </a:endParaRPr>
            </a:p>
          </p:txBody>
        </p:sp>
        <p:sp>
          <p:nvSpPr>
            <p:cNvPr id="6" name="文本框 14">
              <a:extLst>
                <a:ext uri="{FF2B5EF4-FFF2-40B4-BE49-F238E27FC236}">
                  <a16:creationId xmlns:a16="http://schemas.microsoft.com/office/drawing/2014/main" id="{711A8A83-E1F4-9873-4C8E-D49AF3B442BC}"/>
                </a:ext>
              </a:extLst>
            </p:cNvPr>
            <p:cNvSpPr txBox="1"/>
            <p:nvPr/>
          </p:nvSpPr>
          <p:spPr>
            <a:xfrm>
              <a:off x="3870520"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2600" b="1" dirty="0">
                <a:solidFill>
                  <a:schemeClr val="accent1">
                    <a:lumMod val="50000"/>
                  </a:schemeClr>
                </a:solidFill>
              </a:endParaRPr>
            </a:p>
          </p:txBody>
        </p:sp>
      </p:grpSp>
      <p:sp>
        <p:nvSpPr>
          <p:cNvPr id="2" name="Title 1">
            <a:extLst>
              <a:ext uri="{FF2B5EF4-FFF2-40B4-BE49-F238E27FC236}">
                <a16:creationId xmlns:a16="http://schemas.microsoft.com/office/drawing/2014/main" id="{0F06C324-A1D6-29F7-CE46-6B8A669697D2}"/>
              </a:ext>
            </a:extLst>
          </p:cNvPr>
          <p:cNvSpPr>
            <a:spLocks noGrp="1"/>
          </p:cNvSpPr>
          <p:nvPr>
            <p:ph type="title" idx="4294967295"/>
          </p:nvPr>
        </p:nvSpPr>
        <p:spPr>
          <a:xfrm>
            <a:off x="3379519" y="2989572"/>
            <a:ext cx="8163296" cy="1048038"/>
          </a:xfrm>
        </p:spPr>
        <p:txBody>
          <a:bodyPr/>
          <a:lstStyle/>
          <a:p>
            <a:pPr rtl="0" eaLnBrk="1" latinLnBrk="0" hangingPunct="1"/>
            <a:r>
              <a:rPr lang="en-US" sz="2600" b="1" kern="1200" dirty="0">
                <a:solidFill>
                  <a:srgbClr val="203864"/>
                </a:solidFill>
                <a:effectLst/>
                <a:latin typeface="Segoe SemiBold" panose="020B0703040204020203"/>
                <a:ea typeface="Segoe UI Black" panose="020B0A02040204020203" pitchFamily="34" charset="0"/>
                <a:cs typeface="+mn-cs"/>
              </a:rPr>
              <a:t>A Walk-through of the Survey Summary Spreadsheet and the Collection Tools</a:t>
            </a:r>
            <a:endParaRPr lang="en-US" dirty="0">
              <a:effectLst/>
            </a:endParaRPr>
          </a:p>
          <a:p>
            <a:endParaRPr lang="en-US" dirty="0"/>
          </a:p>
        </p:txBody>
      </p:sp>
    </p:spTree>
    <p:extLst>
      <p:ext uri="{BB962C8B-B14F-4D97-AF65-F5344CB8AC3E}">
        <p14:creationId xmlns:p14="http://schemas.microsoft.com/office/powerpoint/2010/main" val="2720343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Reporting elements">
            <a:extLst>
              <a:ext uri="{FF2B5EF4-FFF2-40B4-BE49-F238E27FC236}">
                <a16:creationId xmlns:a16="http://schemas.microsoft.com/office/drawing/2014/main" id="{6251B9C9-18D9-CF83-6CA8-F232D4C7EE5A}"/>
              </a:ext>
            </a:extLst>
          </p:cNvPr>
          <p:cNvGrpSpPr/>
          <p:nvPr/>
        </p:nvGrpSpPr>
        <p:grpSpPr>
          <a:xfrm>
            <a:off x="2799465" y="2855902"/>
            <a:ext cx="8788597" cy="809459"/>
            <a:chOff x="3063333" y="5566136"/>
            <a:chExt cx="8788597" cy="809459"/>
          </a:xfrm>
        </p:grpSpPr>
        <p:sp>
          <p:nvSpPr>
            <p:cNvPr id="5" name="矩形 13">
              <a:extLst>
                <a:ext uri="{FF2B5EF4-FFF2-40B4-BE49-F238E27FC236}">
                  <a16:creationId xmlns:a16="http://schemas.microsoft.com/office/drawing/2014/main" id="{60601B84-1392-2C66-8EC0-B484BFF89C6D}"/>
                </a:ext>
              </a:extLst>
            </p:cNvPr>
            <p:cNvSpPr/>
            <p:nvPr/>
          </p:nvSpPr>
          <p:spPr>
            <a:xfrm>
              <a:off x="3063333" y="5566136"/>
              <a:ext cx="809459" cy="809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highlight>
                    <a:srgbClr val="000000"/>
                  </a:highlight>
                  <a:latin typeface="Segoe SemiBold" panose="020B0703040204020203" pitchFamily="34" charset="0"/>
                  <a:cs typeface="Segoe SemiBold" panose="020B0703040204020203" pitchFamily="34" charset="0"/>
                </a:rPr>
                <a:t>06</a:t>
              </a:r>
              <a:endParaRPr lang="zh-CN" altLang="en-US" sz="2600" b="1" dirty="0">
                <a:highlight>
                  <a:srgbClr val="000000"/>
                </a:highlight>
                <a:latin typeface="Segoe SemiBold" panose="020B0703040204020203" pitchFamily="34" charset="0"/>
                <a:cs typeface="Segoe SemiBold" panose="020B0703040204020203" pitchFamily="34" charset="0"/>
              </a:endParaRPr>
            </a:p>
          </p:txBody>
        </p:sp>
        <p:sp>
          <p:nvSpPr>
            <p:cNvPr id="6" name="文本框 14">
              <a:extLst>
                <a:ext uri="{FF2B5EF4-FFF2-40B4-BE49-F238E27FC236}">
                  <a16:creationId xmlns:a16="http://schemas.microsoft.com/office/drawing/2014/main" id="{927A5A55-D9D2-5D6D-C2AC-6210CB4E5096}"/>
                </a:ext>
              </a:extLst>
            </p:cNvPr>
            <p:cNvSpPr txBox="1"/>
            <p:nvPr/>
          </p:nvSpPr>
          <p:spPr>
            <a:xfrm>
              <a:off x="3870520"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2600" b="1" dirty="0">
                <a:solidFill>
                  <a:schemeClr val="accent1">
                    <a:lumMod val="50000"/>
                  </a:schemeClr>
                </a:solidFill>
              </a:endParaRPr>
            </a:p>
          </p:txBody>
        </p:sp>
      </p:grpSp>
      <p:sp>
        <p:nvSpPr>
          <p:cNvPr id="2" name="Title 1">
            <a:extLst>
              <a:ext uri="{FF2B5EF4-FFF2-40B4-BE49-F238E27FC236}">
                <a16:creationId xmlns:a16="http://schemas.microsoft.com/office/drawing/2014/main" id="{30A4E071-61A9-2C24-A782-EAE5CE33034F}"/>
              </a:ext>
            </a:extLst>
          </p:cNvPr>
          <p:cNvSpPr>
            <a:spLocks noGrp="1"/>
          </p:cNvSpPr>
          <p:nvPr>
            <p:ph type="title" idx="4294967295"/>
          </p:nvPr>
        </p:nvSpPr>
        <p:spPr>
          <a:xfrm>
            <a:off x="3640778" y="2906689"/>
            <a:ext cx="6750132" cy="1071788"/>
          </a:xfrm>
        </p:spPr>
        <p:txBody>
          <a:bodyPr/>
          <a:lstStyle/>
          <a:p>
            <a:pPr rtl="0" eaLnBrk="1" latinLnBrk="0" hangingPunct="1"/>
            <a:r>
              <a:rPr lang="en-US" sz="2600" b="1" kern="1200" dirty="0">
                <a:solidFill>
                  <a:srgbClr val="203864"/>
                </a:solidFill>
                <a:effectLst/>
                <a:latin typeface="Calibri" panose="020F0502020204030204" pitchFamily="34" charset="0"/>
                <a:ea typeface="等线" panose="02010600030101010101" pitchFamily="2" charset="-122"/>
                <a:cs typeface="+mn-cs"/>
              </a:rPr>
              <a:t>Q&amp;A and Helpful Resources</a:t>
            </a:r>
            <a:endParaRPr lang="en-US" dirty="0">
              <a:effectLst/>
            </a:endParaRPr>
          </a:p>
          <a:p>
            <a:endParaRPr lang="en-US" dirty="0"/>
          </a:p>
        </p:txBody>
      </p:sp>
    </p:spTree>
    <p:extLst>
      <p:ext uri="{BB962C8B-B14F-4D97-AF65-F5344CB8AC3E}">
        <p14:creationId xmlns:p14="http://schemas.microsoft.com/office/powerpoint/2010/main" val="3341230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9A6A9D-4EF4-486C-8FCD-7F03074486D8}"/>
              </a:ext>
            </a:extLst>
          </p:cNvPr>
          <p:cNvSpPr>
            <a:spLocks noGrp="1"/>
          </p:cNvSpPr>
          <p:nvPr>
            <p:ph type="sldNum" sz="quarter" idx="4294967295"/>
          </p:nvPr>
        </p:nvSpPr>
        <p:spPr>
          <a:xfrm>
            <a:off x="9448800" y="6356350"/>
            <a:ext cx="2743200" cy="365125"/>
          </a:xfrm>
          <a:prstGeom prst="rect">
            <a:avLst/>
          </a:prstGeom>
        </p:spPr>
        <p:txBody>
          <a:bodyPr/>
          <a:lstStyle/>
          <a:p>
            <a:fld id="{FF27229C-EC7B-4063-A33B-28A5E87E32ED}" type="slidenum">
              <a:rPr lang="zh-CN" altLang="en-US" smtClean="0"/>
              <a:pPr/>
              <a:t>32</a:t>
            </a:fld>
            <a:endParaRPr lang="zh-CN" altLang="en-US"/>
          </a:p>
        </p:txBody>
      </p:sp>
      <p:pic>
        <p:nvPicPr>
          <p:cNvPr id="1032" name="Picture 8" descr="Free Question Clipart Transparent, Download Free Question Clipart Transparent  png images, Free ClipArts on Clipart Library">
            <a:extLst>
              <a:ext uri="{FF2B5EF4-FFF2-40B4-BE49-F238E27FC236}">
                <a16:creationId xmlns:a16="http://schemas.microsoft.com/office/drawing/2014/main" id="{B8A0CDFA-BE24-423B-BD02-364584BB6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3347457"/>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BBF3F8-6D80-6929-496F-13B275A2E82C}"/>
              </a:ext>
            </a:extLst>
          </p:cNvPr>
          <p:cNvSpPr>
            <a:spLocks noGrp="1"/>
          </p:cNvSpPr>
          <p:nvPr>
            <p:ph type="title" idx="4294967295"/>
          </p:nvPr>
        </p:nvSpPr>
        <p:spPr>
          <a:xfrm>
            <a:off x="2444502" y="1576408"/>
            <a:ext cx="8282049" cy="1095333"/>
          </a:xfrm>
        </p:spPr>
        <p:txBody>
          <a:bodyPr/>
          <a:lstStyle/>
          <a:p>
            <a:pPr rtl="0" eaLnBrk="1" latinLnBrk="0" hangingPunct="1"/>
            <a:r>
              <a:rPr lang="en-US" sz="5400" kern="1200" dirty="0">
                <a:solidFill>
                  <a:srgbClr val="000000"/>
                </a:solidFill>
                <a:effectLst/>
                <a:latin typeface="Calibri" panose="020F0502020204030204" pitchFamily="34" charset="0"/>
                <a:ea typeface="+mn-ea"/>
                <a:cs typeface="+mn-cs"/>
              </a:rPr>
              <a:t>QUESTIONS and ANSWERS</a:t>
            </a:r>
            <a:endParaRPr lang="en-US" dirty="0">
              <a:effectLst/>
            </a:endParaRPr>
          </a:p>
          <a:p>
            <a:endParaRPr lang="en-US" dirty="0"/>
          </a:p>
        </p:txBody>
      </p:sp>
    </p:spTree>
    <p:extLst>
      <p:ext uri="{BB962C8B-B14F-4D97-AF65-F5344CB8AC3E}">
        <p14:creationId xmlns:p14="http://schemas.microsoft.com/office/powerpoint/2010/main" val="3561590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A2C2-B781-415D-B1BE-85F48BD11A9D}"/>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9CABCD60-30F8-4434-A0A3-63123F61447E}"/>
              </a:ext>
            </a:extLst>
          </p:cNvPr>
          <p:cNvSpPr>
            <a:spLocks noGrp="1"/>
          </p:cNvSpPr>
          <p:nvPr>
            <p:ph idx="1"/>
          </p:nvPr>
        </p:nvSpPr>
        <p:spPr>
          <a:xfrm>
            <a:off x="329784" y="2124363"/>
            <a:ext cx="11608931" cy="4155785"/>
          </a:xfrm>
        </p:spPr>
        <p:txBody>
          <a:bodyPr/>
          <a:lstStyle/>
          <a:p>
            <a:pPr marL="0" indent="0">
              <a:buNone/>
            </a:pPr>
            <a:r>
              <a:rPr lang="en-US" dirty="0">
                <a:latin typeface="+mn-lt"/>
                <a:cs typeface="Segoe UI Semibold"/>
              </a:rPr>
              <a:t>In the coming days, all registrants will receive</a:t>
            </a:r>
            <a:r>
              <a:rPr lang="en-US" b="1" dirty="0">
                <a:latin typeface="+mn-lt"/>
                <a:cs typeface="Segoe UI Semibold"/>
              </a:rPr>
              <a:t>:</a:t>
            </a:r>
          </a:p>
          <a:p>
            <a:pPr lvl="1"/>
            <a:r>
              <a:rPr lang="en-US" sz="2400" dirty="0">
                <a:latin typeface="+mn-lt"/>
                <a:cs typeface="Segoe UI Semibold"/>
              </a:rPr>
              <a:t>Links to all surveys (access using your </a:t>
            </a:r>
            <a:r>
              <a:rPr lang="en-US" sz="2400">
                <a:latin typeface="+mn-lt"/>
                <a:cs typeface="Segoe UI Semibold"/>
              </a:rPr>
              <a:t>4-digit district code)</a:t>
            </a:r>
            <a:endParaRPr lang="en-US" sz="2400" dirty="0">
              <a:latin typeface="+mn-lt"/>
              <a:cs typeface="Segoe UI Semibold"/>
            </a:endParaRPr>
          </a:p>
          <a:p>
            <a:pPr lvl="1"/>
            <a:r>
              <a:rPr lang="en-US" sz="2400" dirty="0">
                <a:latin typeface="+mn-lt"/>
                <a:cs typeface="Segoe UI Semibold"/>
              </a:rPr>
              <a:t>A list of all districts, and which collections they need to complete (Survey Summary Spreadsheet)</a:t>
            </a:r>
          </a:p>
          <a:p>
            <a:pPr lvl="1"/>
            <a:r>
              <a:rPr lang="en-US" sz="2400" dirty="0">
                <a:latin typeface="+mn-lt"/>
                <a:cs typeface="Segoe UI Semibold"/>
              </a:rPr>
              <a:t>Microsoft Word versions of each data collection survey</a:t>
            </a:r>
          </a:p>
          <a:p>
            <a:pPr lvl="1"/>
            <a:r>
              <a:rPr lang="en-US" sz="2400" dirty="0">
                <a:latin typeface="+mn-lt"/>
                <a:cs typeface="Segoe UI Semibold"/>
              </a:rPr>
              <a:t>This PowerPoint</a:t>
            </a:r>
          </a:p>
          <a:p>
            <a:endParaRPr lang="en-US" sz="1000" dirty="0">
              <a:latin typeface="+mn-lt"/>
              <a:cs typeface="Segoe UI Semibold"/>
            </a:endParaRPr>
          </a:p>
          <a:p>
            <a:pPr marL="0" indent="0">
              <a:buNone/>
            </a:pPr>
            <a:r>
              <a:rPr lang="en-US" b="1" u="sng" dirty="0">
                <a:latin typeface="+mn-lt"/>
                <a:cs typeface="Segoe UI Semibold"/>
              </a:rPr>
              <a:t>As soon as possible</a:t>
            </a:r>
            <a:r>
              <a:rPr lang="en-US" dirty="0">
                <a:latin typeface="+mn-lt"/>
                <a:cs typeface="Segoe UI Semibold"/>
              </a:rPr>
              <a:t>, we will have these resources posted to the </a:t>
            </a:r>
            <a:r>
              <a:rPr lang="en-US" dirty="0">
                <a:latin typeface="+mn-lt"/>
                <a:cs typeface="Segoe UI Semibold"/>
                <a:hlinkClick r:id="rId2"/>
              </a:rPr>
              <a:t>ESSER Data Collection website</a:t>
            </a:r>
            <a:endParaRPr lang="en-US" dirty="0">
              <a:latin typeface="+mn-lt"/>
              <a:cs typeface="Segoe UI Semibold"/>
            </a:endParaRPr>
          </a:p>
        </p:txBody>
      </p:sp>
      <p:sp>
        <p:nvSpPr>
          <p:cNvPr id="4" name="Slide Number Placeholder 3">
            <a:extLst>
              <a:ext uri="{FF2B5EF4-FFF2-40B4-BE49-F238E27FC236}">
                <a16:creationId xmlns:a16="http://schemas.microsoft.com/office/drawing/2014/main" id="{C20EB664-63A7-4226-9D09-1FE7A914B42E}"/>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776338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DESE’s Federal Grants Office</a:t>
            </a:r>
          </a:p>
        </p:txBody>
      </p:sp>
      <p:sp>
        <p:nvSpPr>
          <p:cNvPr id="3" name="Content Placeholder 2"/>
          <p:cNvSpPr>
            <a:spLocks noGrp="1"/>
          </p:cNvSpPr>
          <p:nvPr>
            <p:ph idx="1"/>
          </p:nvPr>
        </p:nvSpPr>
        <p:spPr>
          <a:xfrm>
            <a:off x="-3903" y="2046135"/>
            <a:ext cx="3301362" cy="4490130"/>
          </a:xfrm>
        </p:spPr>
        <p:txBody>
          <a:bodyPr numCol="1"/>
          <a:lstStyle/>
          <a:p>
            <a:r>
              <a:rPr lang="en-US" sz="2000"/>
              <a:t>Email: </a:t>
            </a:r>
            <a:r>
              <a:rPr lang="en-US" sz="2000">
                <a:hlinkClick r:id="rId3"/>
              </a:rPr>
              <a:t>federalgrantprograms@mass.gov</a:t>
            </a:r>
            <a:endParaRPr lang="en-US" sz="2000"/>
          </a:p>
          <a:p>
            <a:r>
              <a:rPr lang="en-US" sz="2000"/>
              <a:t>Website: </a:t>
            </a:r>
            <a:r>
              <a:rPr lang="en-US" sz="2000">
                <a:hlinkClick r:id="rId4"/>
              </a:rPr>
              <a:t>https://www.doe.mass.edu/federalgrants/esser/data-collection.html</a:t>
            </a:r>
            <a:endParaRPr lang="en-US" sz="2000"/>
          </a:p>
          <a:p>
            <a:r>
              <a:rPr lang="en-US" sz="2000"/>
              <a:t>Hotline: 781-338-6230</a:t>
            </a:r>
          </a:p>
          <a:p>
            <a:pPr marL="0" indent="0">
              <a:buNone/>
            </a:pPr>
            <a:endParaRPr lang="en-US" sz="1600"/>
          </a:p>
          <a:p>
            <a:pPr marL="0" indent="0">
              <a:buNone/>
            </a:pPr>
            <a:endParaRPr lang="en-US" sz="2000"/>
          </a:p>
        </p:txBody>
      </p:sp>
      <p:sp>
        <p:nvSpPr>
          <p:cNvPr id="4" name="Slide Number Placeholder 3"/>
          <p:cNvSpPr>
            <a:spLocks noGrp="1"/>
          </p:cNvSpPr>
          <p:nvPr>
            <p:ph type="sldNum" sz="quarter" idx="12"/>
          </p:nvPr>
        </p:nvSpPr>
        <p:spPr/>
        <p:txBody>
          <a:bodyPr/>
          <a:lstStyle/>
          <a:p>
            <a:endParaRPr lang="zh-CN" altLang="en-US"/>
          </a:p>
        </p:txBody>
      </p:sp>
      <p:sp>
        <p:nvSpPr>
          <p:cNvPr id="7" name="Content Placeholder 2"/>
          <p:cNvSpPr txBox="1">
            <a:spLocks/>
          </p:cNvSpPr>
          <p:nvPr/>
        </p:nvSpPr>
        <p:spPr>
          <a:xfrm>
            <a:off x="0" y="1462467"/>
            <a:ext cx="3899284" cy="6399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a:t>Contact Information</a:t>
            </a:r>
            <a:endParaRPr lang="en-US" sz="2400" b="1"/>
          </a:p>
        </p:txBody>
      </p:sp>
      <p:pic>
        <p:nvPicPr>
          <p:cNvPr id="6" name="Picture 5" descr="Screenshot of DESE ESSER data collection website">
            <a:extLst>
              <a:ext uri="{FF2B5EF4-FFF2-40B4-BE49-F238E27FC236}">
                <a16:creationId xmlns:a16="http://schemas.microsoft.com/office/drawing/2014/main" id="{2978C57F-867C-4195-8C53-7F85B82E5CE2}"/>
              </a:ext>
            </a:extLst>
          </p:cNvPr>
          <p:cNvPicPr>
            <a:picLocks noChangeAspect="1"/>
          </p:cNvPicPr>
          <p:nvPr/>
        </p:nvPicPr>
        <p:blipFill>
          <a:blip r:embed="rId5"/>
          <a:stretch>
            <a:fillRect/>
          </a:stretch>
        </p:blipFill>
        <p:spPr>
          <a:xfrm>
            <a:off x="3297459" y="1620865"/>
            <a:ext cx="8767899" cy="4806555"/>
          </a:xfrm>
          <a:prstGeom prst="rect">
            <a:avLst/>
          </a:prstGeom>
        </p:spPr>
      </p:pic>
    </p:spTree>
    <p:extLst>
      <p:ext uri="{BB962C8B-B14F-4D97-AF65-F5344CB8AC3E}">
        <p14:creationId xmlns:p14="http://schemas.microsoft.com/office/powerpoint/2010/main" val="1056260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369332"/>
          </a:xfrm>
          <a:prstGeom prst="rect">
            <a:avLst/>
          </a:prstGeom>
          <a:noFill/>
        </p:spPr>
        <p:txBody>
          <a:bodyPr wrap="square" rtlCol="0">
            <a:spAutoFit/>
          </a:bodyPr>
          <a:lstStyle/>
          <a:p>
            <a:r>
              <a:rPr lang="en-US" altLang="zh-CN">
                <a:solidFill>
                  <a:schemeClr val="bg1"/>
                </a:solidFill>
                <a:latin typeface="Segoe SemiBold" panose="020B0703040204020203" pitchFamily="34" charset="0"/>
                <a:cs typeface="Segoe SemiBold" panose="020B0703040204020203" pitchFamily="34" charset="0"/>
              </a:rPr>
              <a:t>781-338-6230</a:t>
            </a:r>
            <a:endParaRPr lang="zh-CN" altLang="en-US">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6027869"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6451600" y="3955134"/>
            <a:ext cx="4695811" cy="369332"/>
          </a:xfrm>
          <a:prstGeom prst="rect">
            <a:avLst/>
          </a:prstGeom>
          <a:noFill/>
        </p:spPr>
        <p:txBody>
          <a:bodyPr wrap="square" rtlCol="0">
            <a:spAutoFit/>
          </a:bodyPr>
          <a:lstStyle/>
          <a:p>
            <a:r>
              <a:rPr lang="en-US" altLang="zh-CN">
                <a:solidFill>
                  <a:schemeClr val="bg1"/>
                </a:solidFill>
                <a:latin typeface="Segoe SemiBold" panose="020B0703040204020203" pitchFamily="34" charset="0"/>
                <a:cs typeface="Segoe SemiBold" panose="020B0703040204020203" pitchFamily="34" charset="0"/>
              </a:rPr>
              <a:t>federalgrantprograms@mass.gov</a:t>
            </a:r>
            <a:endParaRPr lang="zh-CN" altLang="en-US">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6" y="4415383"/>
            <a:ext cx="3582105" cy="369332"/>
          </a:xfrm>
          <a:prstGeom prst="rect">
            <a:avLst/>
          </a:prstGeom>
          <a:noFill/>
        </p:spPr>
        <p:txBody>
          <a:bodyPr wrap="square" rtlCol="0">
            <a:spAutoFit/>
          </a:bodyPr>
          <a:lstStyle/>
          <a:p>
            <a:r>
              <a:rPr lang="en-US" altLang="zh-CN">
                <a:solidFill>
                  <a:schemeClr val="bg1"/>
                </a:solidFill>
                <a:latin typeface="Segoe SemiBold" panose="020B0703040204020203" pitchFamily="34" charset="0"/>
                <a:cs typeface="Segoe SemiBold" panose="020B0703040204020203" pitchFamily="34" charset="0"/>
              </a:rPr>
              <a:t>www.doe.mass.edu/federalgrants</a:t>
            </a:r>
            <a:endParaRPr lang="zh-CN" altLang="en-US">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639" t="15745" r="18234" b="17372"/>
          <a:stretch/>
        </p:blipFill>
        <p:spPr>
          <a:xfrm flipH="1">
            <a:off x="6004608"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6360945" y="4415383"/>
            <a:ext cx="5079764" cy="369332"/>
          </a:xfrm>
          <a:prstGeom prst="rect">
            <a:avLst/>
          </a:prstGeom>
          <a:noFill/>
        </p:spPr>
        <p:txBody>
          <a:bodyPr wrap="square" rtlCol="0">
            <a:spAutoFit/>
          </a:bodyPr>
          <a:lstStyle/>
          <a:p>
            <a:r>
              <a:rPr lang="en-US" altLang="zh-CN">
                <a:solidFill>
                  <a:schemeClr val="bg1"/>
                </a:solidFill>
                <a:latin typeface="Segoe SemiBold" panose="020B0703040204020203" pitchFamily="34" charset="0"/>
                <a:cs typeface="Segoe SemiBold" panose="020B0703040204020203" pitchFamily="34" charset="0"/>
              </a:rPr>
              <a:t>135 Santilli Highway, Everett, MA 02149</a:t>
            </a:r>
          </a:p>
        </p:txBody>
      </p:sp>
      <p:sp>
        <p:nvSpPr>
          <p:cNvPr id="2" name="Title 1" hidden="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90974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Click to go to ESSER Fund: General Information slides">
            <a:extLst>
              <a:ext uri="{FF2B5EF4-FFF2-40B4-BE49-F238E27FC236}">
                <a16:creationId xmlns:a16="http://schemas.microsoft.com/office/drawing/2014/main" id="{A0E1C139-6A02-CCFC-5E4C-F1CD25B1D7A7}"/>
              </a:ext>
            </a:extLst>
          </p:cNvPr>
          <p:cNvGrpSpPr/>
          <p:nvPr/>
        </p:nvGrpSpPr>
        <p:grpSpPr>
          <a:xfrm>
            <a:off x="2510648" y="2781851"/>
            <a:ext cx="8839199" cy="809458"/>
            <a:chOff x="3061064" y="188784"/>
            <a:chExt cx="8839199" cy="809458"/>
          </a:xfrm>
          <a:solidFill>
            <a:srgbClr val="E38526"/>
          </a:solidFill>
        </p:grpSpPr>
        <p:sp>
          <p:nvSpPr>
            <p:cNvPr id="5" name="矩形 7">
              <a:extLst>
                <a:ext uri="{FF2B5EF4-FFF2-40B4-BE49-F238E27FC236}">
                  <a16:creationId xmlns:a16="http://schemas.microsoft.com/office/drawing/2014/main" id="{DB2161A4-82DA-BC45-9E73-BBE099278C5E}"/>
                </a:ext>
                <a:ext uri="{C183D7F6-B498-43B3-948B-1728B52AA6E4}">
                  <adec:decorative xmlns:adec="http://schemas.microsoft.com/office/drawing/2017/decorative" val="1"/>
                </a:ext>
              </a:extLst>
            </p:cNvPr>
            <p:cNvSpPr/>
            <p:nvPr/>
          </p:nvSpPr>
          <p:spPr>
            <a:xfrm>
              <a:off x="3061064" y="188784"/>
              <a:ext cx="809458" cy="80945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latin typeface="Segoe SemiBold" panose="020B0703040204020203" pitchFamily="34" charset="0"/>
                  <a:cs typeface="Segoe SemiBold" panose="020B0703040204020203" pitchFamily="34" charset="0"/>
                </a:rPr>
                <a:t>01</a:t>
              </a:r>
              <a:endParaRPr lang="zh-CN" altLang="en-US" sz="2600" b="1" dirty="0">
                <a:latin typeface="Segoe SemiBold" panose="020B0703040204020203" pitchFamily="34" charset="0"/>
                <a:cs typeface="Segoe SemiBold" panose="020B0703040204020203" pitchFamily="34" charset="0"/>
              </a:endParaRPr>
            </a:p>
          </p:txBody>
        </p:sp>
        <p:sp>
          <p:nvSpPr>
            <p:cNvPr id="6" name="文本框 8" descr="ESSER FUND: General Information">
              <a:extLst>
                <a:ext uri="{FF2B5EF4-FFF2-40B4-BE49-F238E27FC236}">
                  <a16:creationId xmlns:a16="http://schemas.microsoft.com/office/drawing/2014/main" id="{14F8881C-16D2-D690-38CE-69D31E405CD3}"/>
                </a:ext>
              </a:extLst>
            </p:cNvPr>
            <p:cNvSpPr txBox="1"/>
            <p:nvPr/>
          </p:nvSpPr>
          <p:spPr>
            <a:xfrm>
              <a:off x="3918853" y="188784"/>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2600" b="1" dirty="0">
                <a:solidFill>
                  <a:schemeClr val="accent1">
                    <a:lumMod val="50000"/>
                  </a:schemeClr>
                </a:solidFill>
              </a:endParaRPr>
            </a:p>
          </p:txBody>
        </p:sp>
      </p:grpSp>
      <p:sp>
        <p:nvSpPr>
          <p:cNvPr id="2" name="Title 1">
            <a:extLst>
              <a:ext uri="{FF2B5EF4-FFF2-40B4-BE49-F238E27FC236}">
                <a16:creationId xmlns:a16="http://schemas.microsoft.com/office/drawing/2014/main" id="{ABFC73BD-4A9A-E1B0-5BA6-EA5A53EC1116}"/>
              </a:ext>
            </a:extLst>
          </p:cNvPr>
          <p:cNvSpPr>
            <a:spLocks noGrp="1"/>
          </p:cNvSpPr>
          <p:nvPr>
            <p:ph type="title" idx="4294967295"/>
          </p:nvPr>
        </p:nvSpPr>
        <p:spPr>
          <a:xfrm>
            <a:off x="3368437" y="3186580"/>
            <a:ext cx="7142018" cy="644277"/>
          </a:xfrm>
        </p:spPr>
        <p:txBody>
          <a:bodyPr/>
          <a:lstStyle/>
          <a:p>
            <a:pPr rtl="0" eaLnBrk="1" latinLnBrk="0" hangingPunct="1"/>
            <a:r>
              <a:rPr lang="en-US" sz="2600" b="1" kern="1200" dirty="0">
                <a:solidFill>
                  <a:srgbClr val="203864"/>
                </a:solidFill>
                <a:effectLst/>
                <a:latin typeface="Segoe SemiBold" panose="020B0703040204020203"/>
                <a:ea typeface="Segoe UI Black" panose="020B0A02040204020203" pitchFamily="34" charset="0"/>
                <a:cs typeface="+mn-cs"/>
              </a:rPr>
              <a:t>ESSER Data collection: Where We’ve Been </a:t>
            </a:r>
            <a:endParaRPr lang="en-US" dirty="0">
              <a:effectLst/>
            </a:endParaRPr>
          </a:p>
          <a:p>
            <a:endParaRPr lang="en-US" dirty="0"/>
          </a:p>
        </p:txBody>
      </p:sp>
    </p:spTree>
    <p:extLst>
      <p:ext uri="{BB962C8B-B14F-4D97-AF65-F5344CB8AC3E}">
        <p14:creationId xmlns:p14="http://schemas.microsoft.com/office/powerpoint/2010/main" val="135033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3774-B9DF-43CE-A6DE-52E08167F44D}"/>
              </a:ext>
            </a:extLst>
          </p:cNvPr>
          <p:cNvSpPr>
            <a:spLocks noGrp="1"/>
          </p:cNvSpPr>
          <p:nvPr>
            <p:ph type="title"/>
          </p:nvPr>
        </p:nvSpPr>
        <p:spPr/>
        <p:txBody>
          <a:bodyPr/>
          <a:lstStyle/>
          <a:p>
            <a:r>
              <a:rPr lang="en-US"/>
              <a:t>Context – Where We’ve Been : Year 1</a:t>
            </a:r>
          </a:p>
        </p:txBody>
      </p:sp>
      <p:sp>
        <p:nvSpPr>
          <p:cNvPr id="3" name="Content Placeholder 2">
            <a:extLst>
              <a:ext uri="{FF2B5EF4-FFF2-40B4-BE49-F238E27FC236}">
                <a16:creationId xmlns:a16="http://schemas.microsoft.com/office/drawing/2014/main" id="{2FCEDB57-682F-4ADA-BFC9-F7AA114789B6}"/>
              </a:ext>
            </a:extLst>
          </p:cNvPr>
          <p:cNvSpPr>
            <a:spLocks noGrp="1"/>
          </p:cNvSpPr>
          <p:nvPr>
            <p:ph idx="1"/>
          </p:nvPr>
        </p:nvSpPr>
        <p:spPr>
          <a:xfrm>
            <a:off x="567743" y="2379215"/>
            <a:ext cx="11370972" cy="3900933"/>
          </a:xfrm>
        </p:spPr>
        <p:txBody>
          <a:bodyPr/>
          <a:lstStyle/>
          <a:p>
            <a:r>
              <a:rPr lang="en-US" sz="3200"/>
              <a:t>In July 2021, districts submitted data on ESSER-I spending from March 13, 2020 (beginning of the pandemic) through September 30, 2020 (end of the </a:t>
            </a:r>
            <a:r>
              <a:rPr lang="en-US" sz="3200" i="1" u="sng"/>
              <a:t>federal</a:t>
            </a:r>
            <a:r>
              <a:rPr lang="en-US" sz="3200"/>
              <a:t> fiscal year)</a:t>
            </a:r>
            <a:endParaRPr lang="en-US" sz="3000"/>
          </a:p>
          <a:p>
            <a:pPr lvl="1"/>
            <a:r>
              <a:rPr lang="en-US" sz="2600"/>
              <a:t>100% participation from districts</a:t>
            </a:r>
          </a:p>
          <a:p>
            <a:pPr lvl="1"/>
            <a:r>
              <a:rPr lang="en-US" sz="2600"/>
              <a:t>11 pages of questions</a:t>
            </a:r>
          </a:p>
        </p:txBody>
      </p:sp>
      <p:sp>
        <p:nvSpPr>
          <p:cNvPr id="4" name="Slide Number Placeholder 3">
            <a:extLst>
              <a:ext uri="{FF2B5EF4-FFF2-40B4-BE49-F238E27FC236}">
                <a16:creationId xmlns:a16="http://schemas.microsoft.com/office/drawing/2014/main" id="{5E2DA42D-2A43-4750-902B-0C3E41CDD839}"/>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299423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3774-B9DF-43CE-A6DE-52E08167F44D}"/>
              </a:ext>
            </a:extLst>
          </p:cNvPr>
          <p:cNvSpPr>
            <a:spLocks noGrp="1"/>
          </p:cNvSpPr>
          <p:nvPr>
            <p:ph type="title"/>
          </p:nvPr>
        </p:nvSpPr>
        <p:spPr/>
        <p:txBody>
          <a:bodyPr/>
          <a:lstStyle/>
          <a:p>
            <a:r>
              <a:rPr lang="en-US"/>
              <a:t>Context – Where We’ve Been : Year 2</a:t>
            </a:r>
          </a:p>
        </p:txBody>
      </p:sp>
      <p:sp>
        <p:nvSpPr>
          <p:cNvPr id="3" name="Content Placeholder 2">
            <a:extLst>
              <a:ext uri="{FF2B5EF4-FFF2-40B4-BE49-F238E27FC236}">
                <a16:creationId xmlns:a16="http://schemas.microsoft.com/office/drawing/2014/main" id="{2FCEDB57-682F-4ADA-BFC9-F7AA114789B6}"/>
              </a:ext>
            </a:extLst>
          </p:cNvPr>
          <p:cNvSpPr>
            <a:spLocks noGrp="1"/>
          </p:cNvSpPr>
          <p:nvPr>
            <p:ph idx="1"/>
          </p:nvPr>
        </p:nvSpPr>
        <p:spPr>
          <a:xfrm>
            <a:off x="567743" y="2086251"/>
            <a:ext cx="11370972" cy="4193897"/>
          </a:xfrm>
        </p:spPr>
        <p:txBody>
          <a:bodyPr/>
          <a:lstStyle/>
          <a:p>
            <a:r>
              <a:rPr lang="en-US"/>
              <a:t>In May 2022, districts submitted data on ESSER-I and ESSER-II spending from October 1, 2020 through June 30, 2021</a:t>
            </a:r>
          </a:p>
          <a:p>
            <a:pPr lvl="1"/>
            <a:r>
              <a:rPr lang="en-US" sz="2600"/>
              <a:t>100% participation from districts</a:t>
            </a:r>
          </a:p>
          <a:p>
            <a:pPr lvl="1"/>
            <a:r>
              <a:rPr lang="en-US" sz="2600"/>
              <a:t>Reduced the 39-page survey down to ~14 pages</a:t>
            </a:r>
          </a:p>
          <a:p>
            <a:pPr lvl="1"/>
            <a:endParaRPr lang="en-US" sz="2600"/>
          </a:p>
        </p:txBody>
      </p:sp>
      <p:sp>
        <p:nvSpPr>
          <p:cNvPr id="4" name="Slide Number Placeholder 3">
            <a:extLst>
              <a:ext uri="{FF2B5EF4-FFF2-40B4-BE49-F238E27FC236}">
                <a16:creationId xmlns:a16="http://schemas.microsoft.com/office/drawing/2014/main" id="{5E2DA42D-2A43-4750-902B-0C3E41CDD839}"/>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34719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3774-B9DF-43CE-A6DE-52E08167F44D}"/>
              </a:ext>
            </a:extLst>
          </p:cNvPr>
          <p:cNvSpPr>
            <a:spLocks noGrp="1"/>
          </p:cNvSpPr>
          <p:nvPr>
            <p:ph type="title"/>
          </p:nvPr>
        </p:nvSpPr>
        <p:spPr/>
        <p:txBody>
          <a:bodyPr/>
          <a:lstStyle/>
          <a:p>
            <a:r>
              <a:rPr lang="en-US"/>
              <a:t>Context – Where We’ve Been : Year 3</a:t>
            </a:r>
          </a:p>
        </p:txBody>
      </p:sp>
      <p:sp>
        <p:nvSpPr>
          <p:cNvPr id="3" name="Content Placeholder 2">
            <a:extLst>
              <a:ext uri="{FF2B5EF4-FFF2-40B4-BE49-F238E27FC236}">
                <a16:creationId xmlns:a16="http://schemas.microsoft.com/office/drawing/2014/main" id="{2FCEDB57-682F-4ADA-BFC9-F7AA114789B6}"/>
              </a:ext>
            </a:extLst>
          </p:cNvPr>
          <p:cNvSpPr>
            <a:spLocks noGrp="1"/>
          </p:cNvSpPr>
          <p:nvPr>
            <p:ph idx="1"/>
          </p:nvPr>
        </p:nvSpPr>
        <p:spPr>
          <a:xfrm>
            <a:off x="567743" y="2096655"/>
            <a:ext cx="11370972" cy="4183494"/>
          </a:xfrm>
        </p:spPr>
        <p:txBody>
          <a:bodyPr/>
          <a:lstStyle/>
          <a:p>
            <a:r>
              <a:rPr lang="en-US"/>
              <a:t>In April 2023, districts submitted FY22 data on ESSER-I, ESSER-II, and ESSER-III spending from October 1, 2021 through June 30, 2022</a:t>
            </a:r>
          </a:p>
          <a:p>
            <a:pPr lvl="1"/>
            <a:r>
              <a:rPr lang="en-US" sz="2600"/>
              <a:t>100% participation from districts</a:t>
            </a:r>
          </a:p>
          <a:p>
            <a:pPr lvl="1"/>
            <a:r>
              <a:rPr lang="en-US" sz="2600"/>
              <a:t>Reduced the 39-page survey down to ~14 pages</a:t>
            </a:r>
          </a:p>
          <a:p>
            <a:pPr lvl="1"/>
            <a:endParaRPr lang="en-US" sz="2600"/>
          </a:p>
        </p:txBody>
      </p:sp>
      <p:sp>
        <p:nvSpPr>
          <p:cNvPr id="4" name="Slide Number Placeholder 3">
            <a:extLst>
              <a:ext uri="{FF2B5EF4-FFF2-40B4-BE49-F238E27FC236}">
                <a16:creationId xmlns:a16="http://schemas.microsoft.com/office/drawing/2014/main" id="{5E2DA42D-2A43-4750-902B-0C3E41CDD839}"/>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306952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0" descr="Uses: Allowable/Unallowable">
            <a:extLst>
              <a:ext uri="{FF2B5EF4-FFF2-40B4-BE49-F238E27FC236}">
                <a16:creationId xmlns:a16="http://schemas.microsoft.com/office/drawing/2014/main" id="{7D107F37-900C-4CF8-8CDE-B05781202884}"/>
              </a:ext>
            </a:extLst>
          </p:cNvPr>
          <p:cNvSpPr txBox="1"/>
          <p:nvPr/>
        </p:nvSpPr>
        <p:spPr>
          <a:xfrm>
            <a:off x="2653471" y="2888362"/>
            <a:ext cx="7981410"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2600" b="1" dirty="0">
              <a:solidFill>
                <a:schemeClr val="accent1">
                  <a:lumMod val="50000"/>
                </a:schemeClr>
              </a:solidFill>
            </a:endParaRPr>
          </a:p>
        </p:txBody>
      </p:sp>
      <p:sp>
        <p:nvSpPr>
          <p:cNvPr id="5" name="矩形 9">
            <a:extLst>
              <a:ext uri="{FF2B5EF4-FFF2-40B4-BE49-F238E27FC236}">
                <a16:creationId xmlns:a16="http://schemas.microsoft.com/office/drawing/2014/main" id="{4B4E60F2-9E23-1D40-5F6D-8EF44C0884DE}"/>
              </a:ext>
              <a:ext uri="{C183D7F6-B498-43B3-948B-1728B52AA6E4}">
                <adec:decorative xmlns:adec="http://schemas.microsoft.com/office/drawing/2017/decorative" val="1"/>
              </a:ext>
            </a:extLst>
          </p:cNvPr>
          <p:cNvSpPr/>
          <p:nvPr/>
        </p:nvSpPr>
        <p:spPr>
          <a:xfrm>
            <a:off x="1795681" y="2888361"/>
            <a:ext cx="809459" cy="8094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highlight>
                  <a:srgbClr val="000000"/>
                </a:highlight>
                <a:latin typeface="Segoe SemiBold" panose="020B0703040204020203" pitchFamily="34" charset="0"/>
                <a:cs typeface="Segoe SemiBold" panose="020B0703040204020203" pitchFamily="34" charset="0"/>
              </a:rPr>
              <a:t>02</a:t>
            </a:r>
            <a:endParaRPr lang="zh-CN" altLang="en-US" sz="2600" b="1" dirty="0">
              <a:highlight>
                <a:srgbClr val="000000"/>
              </a:highlight>
              <a:latin typeface="Segoe SemiBold" panose="020B0703040204020203" pitchFamily="34" charset="0"/>
              <a:cs typeface="Segoe SemiBold" panose="020B0703040204020203" pitchFamily="34" charset="0"/>
            </a:endParaRPr>
          </a:p>
        </p:txBody>
      </p:sp>
      <p:sp>
        <p:nvSpPr>
          <p:cNvPr id="2" name="Title 1">
            <a:extLst>
              <a:ext uri="{FF2B5EF4-FFF2-40B4-BE49-F238E27FC236}">
                <a16:creationId xmlns:a16="http://schemas.microsoft.com/office/drawing/2014/main" id="{12027E73-2C77-EE78-28D5-A8CF5AE2FFB1}"/>
              </a:ext>
            </a:extLst>
          </p:cNvPr>
          <p:cNvSpPr>
            <a:spLocks noGrp="1"/>
          </p:cNvSpPr>
          <p:nvPr>
            <p:ph type="title" idx="4294967295"/>
          </p:nvPr>
        </p:nvSpPr>
        <p:spPr>
          <a:xfrm>
            <a:off x="2653471" y="3293090"/>
            <a:ext cx="8127670" cy="679903"/>
          </a:xfrm>
        </p:spPr>
        <p:txBody>
          <a:bodyPr/>
          <a:lstStyle/>
          <a:p>
            <a:pPr rtl="0" eaLnBrk="1" latinLnBrk="0" hangingPunct="1"/>
            <a:r>
              <a:rPr lang="en-US" sz="2600" b="1" kern="1200" dirty="0">
                <a:solidFill>
                  <a:srgbClr val="203864"/>
                </a:solidFill>
                <a:effectLst/>
                <a:latin typeface="Segoe SemiBold" panose="020B0703040204020203"/>
                <a:ea typeface="Segoe UI Black" panose="020B0A02040204020203" pitchFamily="34" charset="0"/>
                <a:cs typeface="+mn-cs"/>
              </a:rPr>
              <a:t>ESSER Data Collection: Moving into “Year 4” FY23</a:t>
            </a:r>
            <a:endParaRPr lang="en-US" dirty="0">
              <a:effectLst/>
            </a:endParaRPr>
          </a:p>
          <a:p>
            <a:endParaRPr lang="en-US" dirty="0"/>
          </a:p>
        </p:txBody>
      </p:sp>
    </p:spTree>
    <p:extLst>
      <p:ext uri="{BB962C8B-B14F-4D97-AF65-F5344CB8AC3E}">
        <p14:creationId xmlns:p14="http://schemas.microsoft.com/office/powerpoint/2010/main" val="105548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CB01-C812-4A56-A2AE-04B17B3446C9}"/>
              </a:ext>
            </a:extLst>
          </p:cNvPr>
          <p:cNvSpPr>
            <a:spLocks noGrp="1"/>
          </p:cNvSpPr>
          <p:nvPr>
            <p:ph type="title"/>
          </p:nvPr>
        </p:nvSpPr>
        <p:spPr/>
        <p:txBody>
          <a:bodyPr/>
          <a:lstStyle/>
          <a:p>
            <a:r>
              <a:rPr lang="en-US" dirty="0"/>
              <a:t>US Dept of Ed – Data Collection Requirements for FY23</a:t>
            </a:r>
          </a:p>
        </p:txBody>
      </p:sp>
      <p:sp>
        <p:nvSpPr>
          <p:cNvPr id="3" name="Content Placeholder 2">
            <a:extLst>
              <a:ext uri="{FF2B5EF4-FFF2-40B4-BE49-F238E27FC236}">
                <a16:creationId xmlns:a16="http://schemas.microsoft.com/office/drawing/2014/main" id="{DA12DA8B-D2F6-45B8-ACB9-22EE74D5B1FC}"/>
              </a:ext>
            </a:extLst>
          </p:cNvPr>
          <p:cNvSpPr>
            <a:spLocks noGrp="1"/>
          </p:cNvSpPr>
          <p:nvPr>
            <p:ph idx="1"/>
          </p:nvPr>
        </p:nvSpPr>
        <p:spPr>
          <a:xfrm>
            <a:off x="567743" y="2133599"/>
            <a:ext cx="11370972" cy="4146549"/>
          </a:xfrm>
        </p:spPr>
        <p:txBody>
          <a:bodyPr/>
          <a:lstStyle/>
          <a:p>
            <a:r>
              <a:rPr lang="en-US" sz="2800"/>
              <a:t>The performance reporting period for this collection will be based on activities administered between July 1, 2022 and June 30, 2023 (FY23).</a:t>
            </a:r>
          </a:p>
          <a:p>
            <a:endParaRPr lang="en-US" sz="2800"/>
          </a:p>
          <a:p>
            <a:r>
              <a:rPr lang="en-US" sz="2800"/>
              <a:t>The data collection window will open Monday April 15</a:t>
            </a:r>
            <a:r>
              <a:rPr lang="en-US" sz="2800" baseline="30000"/>
              <a:t>th</a:t>
            </a:r>
            <a:r>
              <a:rPr lang="en-US" sz="2800"/>
              <a:t> and close Friday May 10</a:t>
            </a:r>
            <a:r>
              <a:rPr lang="en-US" sz="2800" baseline="30000"/>
              <a:t>th</a:t>
            </a:r>
            <a:r>
              <a:rPr lang="en-US" sz="2800"/>
              <a:t>.</a:t>
            </a:r>
          </a:p>
          <a:p>
            <a:pPr marL="457200" lvl="1" indent="0">
              <a:buNone/>
            </a:pPr>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8D957170-1B7D-4261-8E87-15239A5FCB4B}"/>
              </a:ext>
            </a:extLst>
          </p:cNvPr>
          <p:cNvSpPr>
            <a:spLocks noGrp="1"/>
          </p:cNvSpPr>
          <p:nvPr>
            <p:ph type="sldNum" sz="quarter" idx="12"/>
          </p:nvPr>
        </p:nvSpPr>
        <p:spPr/>
        <p:txBody>
          <a:bodyPr/>
          <a:lstStyle/>
          <a:p>
            <a:endParaRPr lang="zh-CN" altLang="en-US"/>
          </a:p>
        </p:txBody>
      </p:sp>
    </p:spTree>
    <p:extLst>
      <p:ext uri="{BB962C8B-B14F-4D97-AF65-F5344CB8AC3E}">
        <p14:creationId xmlns:p14="http://schemas.microsoft.com/office/powerpoint/2010/main" val="1111368537"/>
      </p:ext>
    </p:extLst>
  </p:cSld>
  <p:clrMapOvr>
    <a:masterClrMapping/>
  </p:clrMapOvr>
</p:sld>
</file>

<file path=ppt/theme/theme1.xml><?xml version="1.0" encoding="utf-8"?>
<a:theme xmlns:a="http://schemas.openxmlformats.org/drawingml/2006/main" name="DESE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0" ma:contentTypeDescription="Create a new document." ma:contentTypeScope="" ma:versionID="7dbb33e4d790ea3613d4162b5d72c0d4">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070813d65ee3937518467aa54fe09668"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6f7fc10-315f-4884-8231-57a9c90b9c56">
      <UserInfo>
        <DisplayName>Leshin, Robert (DESE)</DisplayName>
        <AccountId>169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19ED80-4ECB-42D9-94BE-7908702724B3}">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D98171-D52A-4F49-BBAB-653225D316F3}">
  <ds:schemaRefs>
    <ds:schemaRef ds:uri="http://schemas.microsoft.com/office/2006/metadata/properties"/>
    <ds:schemaRef ds:uri="http://purl.org/dc/terms/"/>
    <ds:schemaRef ds:uri="http://purl.org/dc/elements/1.1/"/>
    <ds:schemaRef ds:uri="http://schemas.microsoft.com/office/infopath/2007/PartnerControls"/>
    <ds:schemaRef ds:uri="67cbf261-e971-4a38-83b4-d85e273e70b4"/>
    <ds:schemaRef ds:uri="http://www.w3.org/XML/1998/namespace"/>
    <ds:schemaRef ds:uri="http://schemas.microsoft.com/office/2006/documentManagement/types"/>
    <ds:schemaRef ds:uri="http://purl.org/dc/dcmitype/"/>
    <ds:schemaRef ds:uri="http://schemas.openxmlformats.org/package/2006/metadata/core-properties"/>
    <ds:schemaRef ds:uri="46f7fc10-315f-4884-8231-57a9c90b9c56"/>
  </ds:schemaRefs>
</ds:datastoreItem>
</file>

<file path=customXml/itemProps3.xml><?xml version="1.0" encoding="utf-8"?>
<ds:datastoreItem xmlns:ds="http://schemas.openxmlformats.org/officeDocument/2006/customXml" ds:itemID="{2311DC06-08FE-4BB3-AC4B-EFE0DE834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DESE PowerPoint Template</Template>
  <TotalTime>206</TotalTime>
  <Words>2140</Words>
  <Application>Microsoft Office PowerPoint</Application>
  <PresentationFormat>Widescreen</PresentationFormat>
  <Paragraphs>270</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等线</vt:lpstr>
      <vt:lpstr>Segoe</vt:lpstr>
      <vt:lpstr>Segoe SemiBold</vt:lpstr>
      <vt:lpstr>Arial</vt:lpstr>
      <vt:lpstr>Calibri</vt:lpstr>
      <vt:lpstr>Courier New</vt:lpstr>
      <vt:lpstr>Segoe UI</vt:lpstr>
      <vt:lpstr>Segoe UI Semibold</vt:lpstr>
      <vt:lpstr>Wingdings</vt:lpstr>
      <vt:lpstr>DESE PowerPoint Template</vt:lpstr>
      <vt:lpstr>ESSER Data Collection FY23 Annual Report</vt:lpstr>
      <vt:lpstr>Welcome to the ESSER Data Collection Webinar</vt:lpstr>
      <vt:lpstr>CONTENTS</vt:lpstr>
      <vt:lpstr>ESSER Data collection: Where We’ve Been  </vt:lpstr>
      <vt:lpstr>Context – Where We’ve Been : Year 1</vt:lpstr>
      <vt:lpstr>Context – Where We’ve Been : Year 2</vt:lpstr>
      <vt:lpstr>Context – Where We’ve Been : Year 3</vt:lpstr>
      <vt:lpstr>ESSER Data Collection: Moving into “Year 4” FY23 </vt:lpstr>
      <vt:lpstr>US Dept of Ed – Data Collection Requirements for FY23</vt:lpstr>
      <vt:lpstr>US Dept of Ed – Data Collection Requirements for FY23</vt:lpstr>
      <vt:lpstr>US Dept of Ed – Data Collection Requirements for FY23</vt:lpstr>
      <vt:lpstr>ESSER Grants Data Collection – FY23</vt:lpstr>
      <vt:lpstr>A Note about Future Data Collection Requirements</vt:lpstr>
      <vt:lpstr>What numbers to report?</vt:lpstr>
      <vt:lpstr>Submission will be through Alchemer Platform </vt:lpstr>
      <vt:lpstr>Submission will be through Alchemer Platform </vt:lpstr>
      <vt:lpstr>Major Change #1 – The Activities Dimension in ESSERs I, II, and III </vt:lpstr>
      <vt:lpstr>US Dept of Ed – Data Collection Requirements for FY23</vt:lpstr>
      <vt:lpstr>US Dept of Ed – Data Collection Requirements for FY23</vt:lpstr>
      <vt:lpstr>US Dept of Ed – Data Collection Requirements for FY23</vt:lpstr>
      <vt:lpstr>US Dept of Ed – Data Collection Requirements for FY23</vt:lpstr>
      <vt:lpstr>US Dept of Ed – Data Collection Requirements for FY23</vt:lpstr>
      <vt:lpstr>US Dept of Ed – Data Collection Requirements for FY23</vt:lpstr>
      <vt:lpstr>US Dept of Ed – Data Collection Requirements for FY23</vt:lpstr>
      <vt:lpstr>Major Change #2 – Student Participation - CrossAct </vt:lpstr>
      <vt:lpstr>US Dept of Ed – Data Collection Requirements for FY23</vt:lpstr>
      <vt:lpstr>US Dept of Ed – Data Collection Requirements for FY23</vt:lpstr>
      <vt:lpstr>US Dept of Ed – Data Collection Requirements for FY23</vt:lpstr>
      <vt:lpstr>US Dept of Ed – Data Collection Requirements for FY23</vt:lpstr>
      <vt:lpstr>A Walk-through of the Survey Summary Spreadsheet and the Collection Tools </vt:lpstr>
      <vt:lpstr>Q&amp;A and Helpful Resources </vt:lpstr>
      <vt:lpstr>QUESTIONS and ANSWERS </vt:lpstr>
      <vt:lpstr>Next steps</vt:lpstr>
      <vt:lpstr>DESE’s Federal Grants Office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FY23 ESSER Data Collection Webinar</dc:title>
  <dc:creator>DESE</dc:creator>
  <cp:keywords>ESSER III - ARPA</cp:keywords>
  <cp:lastModifiedBy>Zou, Dong (EOE)</cp:lastModifiedBy>
  <cp:revision>4</cp:revision>
  <cp:lastPrinted>2017-08-07T14:46:10Z</cp:lastPrinted>
  <dcterms:created xsi:type="dcterms:W3CDTF">2017-07-27T00:00:01Z</dcterms:created>
  <dcterms:modified xsi:type="dcterms:W3CDTF">2024-04-12T13:49:24Z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12 2024 12:00AM</vt:lpwstr>
  </property>
</Properties>
</file>