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3" r:id="rId6"/>
    <p:sldId id="264" r:id="rId7"/>
    <p:sldId id="278" r:id="rId8"/>
    <p:sldId id="277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4948B6"/>
    <a:srgbClr val="8397E7"/>
    <a:srgbClr val="AFCBFD"/>
    <a:srgbClr val="93A9FF"/>
    <a:srgbClr val="86A9E2"/>
    <a:srgbClr val="3647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9161A-7E54-4870-AF84-6D9ADF040B5E}" v="1" dt="2022-11-08T19:17:57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77" autoAdjust="0"/>
    <p:restoredTop sz="95226" autoAdjust="0"/>
  </p:normalViewPr>
  <p:slideViewPr>
    <p:cSldViewPr snapToGrid="0">
      <p:cViewPr varScale="1">
        <p:scale>
          <a:sx n="105" d="100"/>
          <a:sy n="105" d="100"/>
        </p:scale>
        <p:origin x="24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Spring of 2020, DESE issued an RFQ looking for a vendor to create a system that could handle all aspects of grantmaking and monitoring functions (especially for Approved Special Education Schools) – responses showed strengths in one or the other, but not both.</a:t>
            </a:r>
          </a:p>
          <a:p>
            <a:endParaRPr lang="en-US" dirty="0"/>
          </a:p>
          <a:p>
            <a:r>
              <a:rPr lang="en-US" dirty="0"/>
              <a:t>DESE next retained a vendor to help with an extensive business process review to understand our needs for both grantmaking and monitoring and advise on market options for a joint system</a:t>
            </a:r>
          </a:p>
          <a:p>
            <a:endParaRPr lang="en-US" dirty="0"/>
          </a:p>
          <a:p>
            <a:r>
              <a:rPr lang="en-US" dirty="0"/>
              <a:t>Based on BPR, DESE issued separate RFQs for grantmaking and monitoring, with requirement that they talk to each other.</a:t>
            </a:r>
          </a:p>
          <a:p>
            <a:endParaRPr lang="en-US" dirty="0"/>
          </a:p>
          <a:p>
            <a:r>
              <a:rPr lang="en-US" dirty="0"/>
              <a:t>LINQ (formerly HMB) was the successful bidder for the grantmaking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0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John </a:t>
            </a:r>
            <a:r>
              <a:rPr lang="en-US" dirty="0" err="1"/>
              <a:t>Mamula</a:t>
            </a:r>
            <a:r>
              <a:rPr lang="en-US" dirty="0"/>
              <a:t>, LINQ’s Senior Director of Product, and Linda Stachera, Senior Consultant with LINQ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John </a:t>
            </a:r>
            <a:r>
              <a:rPr lang="en-US" dirty="0" err="1"/>
              <a:t>Mamula</a:t>
            </a:r>
            <a:r>
              <a:rPr lang="en-US" dirty="0"/>
              <a:t>, LINQ’s Senior Director of Product, and Linda Stachera, Senior Consultant with LINQ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29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Grant payments rebranded as “Reimbursement Requests”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Amendments in-process will not impact the ability to request grant funds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Final Financial Reports (FR-1s) will offer an additional opportunity to initiate a final reimbursement request in conjunction with filing the FR-1 (if filed before 8/31)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3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10905501" cy="1928238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/>
                <a:latin typeface="Segoe" panose="020B0503040204020203"/>
                <a:ea typeface="Calibri" panose="020F0502020204030204" pitchFamily="34" charset="0"/>
              </a:rPr>
              <a:t>Introduction:  </a:t>
            </a:r>
            <a:r>
              <a:rPr lang="en-US" sz="4800" b="1" dirty="0">
                <a:effectLst/>
                <a:latin typeface="Segoe" panose="020B0503040204020203"/>
                <a:ea typeface="Calibri" panose="020F0502020204030204" pitchFamily="34" charset="0"/>
              </a:rPr>
              <a:t>Grants for Education Management System (GEMS)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2848357"/>
            <a:ext cx="6770451" cy="1391055"/>
          </a:xfrm>
        </p:spPr>
        <p:txBody>
          <a:bodyPr/>
          <a:lstStyle/>
          <a:p>
            <a:r>
              <a:rPr lang="en-US" altLang="zh-CN" sz="2800" i="1" dirty="0"/>
              <a:t>ESSA Conference</a:t>
            </a:r>
          </a:p>
          <a:p>
            <a:r>
              <a:rPr lang="en-US" altLang="zh-CN" sz="2800" i="1" dirty="0"/>
              <a:t>November 15, 2022</a:t>
            </a:r>
            <a:endParaRPr lang="zh-CN" altLang="en-US" sz="2800" i="1" dirty="0"/>
          </a:p>
          <a:p>
            <a:endParaRPr lang="en-US" dirty="0"/>
          </a:p>
        </p:txBody>
      </p:sp>
      <p:pic>
        <p:nvPicPr>
          <p:cNvPr id="4" name="Picture 3" descr="Massachusetts Grants for Education Management System logo">
            <a:extLst>
              <a:ext uri="{FF2B5EF4-FFF2-40B4-BE49-F238E27FC236}">
                <a16:creationId xmlns:a16="http://schemas.microsoft.com/office/drawing/2014/main" id="{E33020FC-C9C2-43E4-B5A6-77BDA73797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7" y="5682343"/>
            <a:ext cx="3115441" cy="100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64A418-4E9E-490C-B92C-976A4CE5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How DESE selected LINQ as its vendor</a:t>
            </a:r>
            <a:endParaRPr lang="en-US" dirty="0"/>
          </a:p>
        </p:txBody>
      </p:sp>
      <p:cxnSp>
        <p:nvCxnSpPr>
          <p:cNvPr id="5" name="Straight Connector 4" descr="Visual time line with four dots indicating four points in time:  Spring 2021, April/May 2021, Fall 2021, Late Spring 2022">
            <a:extLst>
              <a:ext uri="{FF2B5EF4-FFF2-40B4-BE49-F238E27FC236}">
                <a16:creationId xmlns:a16="http://schemas.microsoft.com/office/drawing/2014/main" id="{151E87B7-DACE-4C9D-A0F8-B770DBDB0894}"/>
              </a:ext>
            </a:extLst>
          </p:cNvPr>
          <p:cNvCxnSpPr/>
          <p:nvPr/>
        </p:nvCxnSpPr>
        <p:spPr>
          <a:xfrm flipV="1">
            <a:off x="1352939" y="2490801"/>
            <a:ext cx="9274628" cy="74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1380FDBE-D146-4CFC-BBA6-82279D51E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3650" y="2463655"/>
            <a:ext cx="149289" cy="1586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8A99D1F7-51EC-4635-A8F6-9DAEDC5FE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00883" y="2420349"/>
            <a:ext cx="149289" cy="1586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3CC244B2-C646-4667-839A-BEDE8A013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20209" y="2391801"/>
            <a:ext cx="149289" cy="1586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4D1DE6-D073-40FB-9EF2-19FA76A23719}"/>
              </a:ext>
            </a:extLst>
          </p:cNvPr>
          <p:cNvSpPr txBox="1"/>
          <p:nvPr/>
        </p:nvSpPr>
        <p:spPr>
          <a:xfrm>
            <a:off x="1153753" y="2658567"/>
            <a:ext cx="2382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DESE hires vendor and conducts extensive business process review (BPR) for grants work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40529A-00AE-4436-A191-B9B4F204A4AC}"/>
              </a:ext>
            </a:extLst>
          </p:cNvPr>
          <p:cNvSpPr txBox="1"/>
          <p:nvPr/>
        </p:nvSpPr>
        <p:spPr>
          <a:xfrm>
            <a:off x="6396749" y="2688077"/>
            <a:ext cx="2382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BPR, DESE issues RFQ for grants systems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E00041-ABDF-4D27-86A7-7B8B90717E69}"/>
              </a:ext>
            </a:extLst>
          </p:cNvPr>
          <p:cNvSpPr txBox="1"/>
          <p:nvPr/>
        </p:nvSpPr>
        <p:spPr>
          <a:xfrm>
            <a:off x="9594979" y="2622333"/>
            <a:ext cx="20807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DESE retains LINQ to build its grants system (GEMS)!</a:t>
            </a:r>
          </a:p>
          <a:p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F68AB9-FD3C-4C51-A5C1-62740173257C}"/>
              </a:ext>
            </a:extLst>
          </p:cNvPr>
          <p:cNvSpPr txBox="1"/>
          <p:nvPr/>
        </p:nvSpPr>
        <p:spPr>
          <a:xfrm>
            <a:off x="1007705" y="2082326"/>
            <a:ext cx="135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Spring 2021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CD4BC1-2E96-413C-9B64-3DB7957B5C83}"/>
              </a:ext>
            </a:extLst>
          </p:cNvPr>
          <p:cNvSpPr txBox="1"/>
          <p:nvPr/>
        </p:nvSpPr>
        <p:spPr>
          <a:xfrm>
            <a:off x="6974480" y="2038239"/>
            <a:ext cx="135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 2021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72047A-D846-40C4-851C-64989FD9ECCD}"/>
              </a:ext>
            </a:extLst>
          </p:cNvPr>
          <p:cNvSpPr txBox="1"/>
          <p:nvPr/>
        </p:nvSpPr>
        <p:spPr>
          <a:xfrm>
            <a:off x="9823538" y="2036811"/>
            <a:ext cx="173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Late Spring 2022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9E572DF9-D9C6-459C-BF2D-42B6B4F6D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2976" y="2448813"/>
            <a:ext cx="149289" cy="1586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D7F29C-4E48-441B-9491-E721532B4C7F}"/>
              </a:ext>
            </a:extLst>
          </p:cNvPr>
          <p:cNvSpPr txBox="1"/>
          <p:nvPr/>
        </p:nvSpPr>
        <p:spPr>
          <a:xfrm>
            <a:off x="3721705" y="2658567"/>
            <a:ext cx="2073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EdGrants Users surveyed regarding pain points and  user experience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CDD568-2C0E-46D6-B0D5-C55B8AFE805F}"/>
              </a:ext>
            </a:extLst>
          </p:cNvPr>
          <p:cNvSpPr txBox="1"/>
          <p:nvPr/>
        </p:nvSpPr>
        <p:spPr>
          <a:xfrm>
            <a:off x="3586534" y="2090885"/>
            <a:ext cx="189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April/May 2021</a:t>
            </a:r>
          </a:p>
        </p:txBody>
      </p:sp>
    </p:spTree>
    <p:extLst>
      <p:ext uri="{BB962C8B-B14F-4D97-AF65-F5344CB8AC3E}">
        <p14:creationId xmlns:p14="http://schemas.microsoft.com/office/powerpoint/2010/main" val="172723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07B1B0-C81D-4DA1-A58D-0D7DD2091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79" y="2239347"/>
            <a:ext cx="10515600" cy="413346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LINQ was founded by folks who developed Ohio’s grant management system in 2001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LINQ has built grant systems for 15 states – they speak our language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Many of LINQ’s team have worked in state education departments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New features are available to all LINQ users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 licenses required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3C7FC2-23B9-4973-AB9F-4AAE62EBC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LINQ knows grants</a:t>
            </a:r>
          </a:p>
        </p:txBody>
      </p:sp>
    </p:spTree>
    <p:extLst>
      <p:ext uri="{BB962C8B-B14F-4D97-AF65-F5344CB8AC3E}">
        <p14:creationId xmlns:p14="http://schemas.microsoft.com/office/powerpoint/2010/main" val="336203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07B1B0-C81D-4DA1-A58D-0D7DD2091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>
            <a:normAutofit/>
          </a:bodyPr>
          <a:lstStyle/>
          <a:p>
            <a:r>
              <a:rPr lang="en-US" dirty="0"/>
              <a:t>This grant is being demonstrated in the DESE GEMS testing environment</a:t>
            </a:r>
          </a:p>
          <a:p>
            <a:r>
              <a:rPr lang="en-US" dirty="0"/>
              <a:t>We will demonstrate basic features from the district perspective</a:t>
            </a:r>
          </a:p>
          <a:p>
            <a:r>
              <a:rPr lang="en-US" dirty="0"/>
              <a:t>There will be multiple opportunities for live and at-will training once the system becomes active – webinars (live and recorded); written instructions with screenshots indexed by topic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3C7FC2-23B9-4973-AB9F-4AAE62EB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Live Demo of GEMS: FY23 Title III, Part A Immigrant Grant</a:t>
            </a:r>
            <a:br>
              <a:rPr lang="zh-CN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2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7B8839-DA8E-404C-99A6-D9AB3232A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With the introduction of GEMS, there will be some changes to our grantmaking: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Elimination of Signature Page</a:t>
            </a:r>
          </a:p>
          <a:p>
            <a:pPr lvl="1"/>
            <a:r>
              <a:rPr lang="en-US" sz="2000" dirty="0"/>
              <a:t>Pending amendments will not prevent claims for reimbursement</a:t>
            </a:r>
          </a:p>
          <a:p>
            <a:pPr lvl="1"/>
            <a:r>
              <a:rPr lang="en-US" sz="2000" dirty="0"/>
              <a:t>All grants will move to reimbursement only – no initial payments</a:t>
            </a:r>
          </a:p>
          <a:p>
            <a:pPr lvl="1"/>
            <a:r>
              <a:rPr lang="en-US" sz="2000" dirty="0"/>
              <a:t>All grants, including federal multi-year, will “end” on June 30</a:t>
            </a:r>
          </a:p>
          <a:p>
            <a:pPr lvl="1"/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CC1BB9-13C8-4249-A11D-287AC01CF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Fiscal Updates</a:t>
            </a:r>
          </a:p>
        </p:txBody>
      </p:sp>
    </p:spTree>
    <p:extLst>
      <p:ext uri="{BB962C8B-B14F-4D97-AF65-F5344CB8AC3E}">
        <p14:creationId xmlns:p14="http://schemas.microsoft.com/office/powerpoint/2010/main" val="219315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sachusetts Grants for Education Management System logo">
            <a:extLst>
              <a:ext uri="{FF2B5EF4-FFF2-40B4-BE49-F238E27FC236}">
                <a16:creationId xmlns:a16="http://schemas.microsoft.com/office/drawing/2014/main" id="{6876F59B-5F8A-47C2-B31E-0D999EC58DF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95" y="5998865"/>
            <a:ext cx="2407750" cy="75586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B49E355-1DB6-41AF-85D8-FB4FB9D7D5A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Questions</a:t>
            </a:r>
          </a:p>
        </p:txBody>
      </p:sp>
      <p:pic>
        <p:nvPicPr>
          <p:cNvPr id="1026" name="Picture 2" descr="Question marks with empty dialogue blurbs">
            <a:extLst>
              <a:ext uri="{FF2B5EF4-FFF2-40B4-BE49-F238E27FC236}">
                <a16:creationId xmlns:a16="http://schemas.microsoft.com/office/drawing/2014/main" id="{1ADD6DF5-9B2B-468A-9E0F-7E783FDE9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45" y="1960352"/>
            <a:ext cx="7124894" cy="306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5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6f7fc10-315f-4884-8231-57a9c90b9c56">
      <UserInfo>
        <DisplayName>Bettencourt, Helene H. (DESE)</DisplayName>
        <AccountId>18</AccountId>
        <AccountType/>
      </UserInfo>
    </SharedWithUsers>
    <lcf76f155ced4ddcb4097134ff3c332f xmlns="67cbf261-e971-4a38-83b4-d85e273e70b4">
      <Terms xmlns="http://schemas.microsoft.com/office/infopath/2007/PartnerControls"/>
    </lcf76f155ced4ddcb4097134ff3c332f>
    <TaxCatchAll xmlns="46f7fc10-315f-4884-8231-57a9c90b9c5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D2FCE26A5CF42B73DB707666E1E83" ma:contentTypeVersion="14" ma:contentTypeDescription="Create a new document." ma:contentTypeScope="" ma:versionID="10ea5311db7e5690f8b8d4294ebdc2e5">
  <xsd:schema xmlns:xsd="http://www.w3.org/2001/XMLSchema" xmlns:xs="http://www.w3.org/2001/XMLSchema" xmlns:p="http://schemas.microsoft.com/office/2006/metadata/properties" xmlns:ns2="67cbf261-e971-4a38-83b4-d85e273e70b4" xmlns:ns3="46f7fc10-315f-4884-8231-57a9c90b9c56" targetNamespace="http://schemas.microsoft.com/office/2006/metadata/properties" ma:root="true" ma:fieldsID="f7fb3c1b8a94c6bf8850ab4510587630" ns2:_="" ns3:_="">
    <xsd:import namespace="67cbf261-e971-4a38-83b4-d85e273e70b4"/>
    <xsd:import namespace="46f7fc10-315f-4884-8231-57a9c90b9c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bf261-e971-4a38-83b4-d85e273e70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7fc10-315f-4884-8231-57a9c90b9c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9dfc3a5-e0cb-420d-bb1c-baaddc6e8637}" ma:internalName="TaxCatchAll" ma:showField="CatchAllData" ma:web="46f7fc10-315f-4884-8231-57a9c90b9c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434A98-F106-45CE-8E8A-DD686612E616}">
  <ds:schemaRefs>
    <ds:schemaRef ds:uri="http://purl.org/dc/dcmitype/"/>
    <ds:schemaRef ds:uri="http://schemas.microsoft.com/office/infopath/2007/PartnerControls"/>
    <ds:schemaRef ds:uri="46f7fc10-315f-4884-8231-57a9c90b9c5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67cbf261-e971-4a38-83b4-d85e273e70b4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0FFCDE-10EB-41D4-B286-FCBCFA52F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bf261-e971-4a38-83b4-d85e273e70b4"/>
    <ds:schemaRef ds:uri="46f7fc10-315f-4884-8231-57a9c90b9c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449</Words>
  <Application>Microsoft Office PowerPoint</Application>
  <PresentationFormat>Widescreen</PresentationFormat>
  <Paragraphs>53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Segoe</vt:lpstr>
      <vt:lpstr>Wingdings</vt:lpstr>
      <vt:lpstr>Office Theme</vt:lpstr>
      <vt:lpstr>Introduction:  Grants for Education Management System (GEMS)</vt:lpstr>
      <vt:lpstr>How DESE selected LINQ as its vendor</vt:lpstr>
      <vt:lpstr>LINQ knows grants</vt:lpstr>
      <vt:lpstr>Live Demo of GEMS: FY23 Title III, Part A Immigrant Grant </vt:lpstr>
      <vt:lpstr>Fiscal Updates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GEM$</dc:title>
  <dc:creator>DESE</dc:creator>
  <cp:lastModifiedBy>Zou, Dong (EOE)</cp:lastModifiedBy>
  <cp:revision>11</cp:revision>
  <dcterms:created xsi:type="dcterms:W3CDTF">2022-10-11T20:32:22Z</dcterms:created>
  <dcterms:modified xsi:type="dcterms:W3CDTF">2022-11-09T19:15:28Z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Nov 9 2022 12:00AM</vt:lpwstr>
  </property>
</Properties>
</file>