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61_3BDF7C51.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25"/>
  </p:notesMasterIdLst>
  <p:handoutMasterIdLst>
    <p:handoutMasterId r:id="rId26"/>
  </p:handoutMasterIdLst>
  <p:sldIdLst>
    <p:sldId id="277" r:id="rId2"/>
    <p:sldId id="356" r:id="rId3"/>
    <p:sldId id="357" r:id="rId4"/>
    <p:sldId id="338" r:id="rId5"/>
    <p:sldId id="344" r:id="rId6"/>
    <p:sldId id="348" r:id="rId7"/>
    <p:sldId id="262" r:id="rId8"/>
    <p:sldId id="333" r:id="rId9"/>
    <p:sldId id="360" r:id="rId10"/>
    <p:sldId id="355" r:id="rId11"/>
    <p:sldId id="352" r:id="rId12"/>
    <p:sldId id="361" r:id="rId13"/>
    <p:sldId id="362" r:id="rId14"/>
    <p:sldId id="351" r:id="rId15"/>
    <p:sldId id="363" r:id="rId16"/>
    <p:sldId id="364" r:id="rId17"/>
    <p:sldId id="366" r:id="rId18"/>
    <p:sldId id="353" r:id="rId19"/>
    <p:sldId id="342" r:id="rId20"/>
    <p:sldId id="268" r:id="rId21"/>
    <p:sldId id="346" r:id="rId22"/>
    <p:sldId id="334" r:id="rId23"/>
    <p:sldId id="341"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356"/>
            <p14:sldId id="357"/>
            <p14:sldId id="338"/>
            <p14:sldId id="344"/>
            <p14:sldId id="348"/>
            <p14:sldId id="262"/>
            <p14:sldId id="333"/>
            <p14:sldId id="360"/>
            <p14:sldId id="355"/>
            <p14:sldId id="352"/>
            <p14:sldId id="361"/>
            <p14:sldId id="362"/>
            <p14:sldId id="351"/>
            <p14:sldId id="363"/>
            <p14:sldId id="364"/>
            <p14:sldId id="366"/>
            <p14:sldId id="353"/>
            <p14:sldId id="342"/>
            <p14:sldId id="268"/>
          </p14:sldIdLst>
        </p14:section>
        <p14:section name="Basic text box" id="{DCD4DD07-CAF7-4E7A-9DCD-CDE5ABF2F349}">
          <p14:sldIdLst>
            <p14:sldId id="346"/>
          </p14:sldIdLst>
        </p14:section>
        <p14:section name="Infographics" id="{C4E083B3-F14A-4392-9B82-0F42DAC53658}">
          <p14:sldIdLst/>
        </p14:section>
        <p14:section name="End &amp; Contact" id="{7D930A8E-F6E7-47DF-97AA-43BE2C93C7FD}">
          <p14:sldIdLst>
            <p14:sldId id="334"/>
            <p14:sldId id="34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8400D3-D6F3-4EFC-7E2E-63A38A653F67}" name="Cabral, Jennyfer (DESE)" initials="CJ(" userId="S::Jennyfer.Cabral@mass.gov::811efd24-13ac-4727-9984-767e8fbf069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arma, Michael (DESE)" initials="FM(" lastIdx="1" clrIdx="0">
    <p:extLst>
      <p:ext uri="{19B8F6BF-5375-455C-9EA6-DF929625EA0E}">
        <p15:presenceInfo xmlns:p15="http://schemas.microsoft.com/office/powerpoint/2012/main" userId="S::Michael.A.Farma@mass.gov::d21f2ca4-c156-48aa-92f2-9e3374b8ecf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903176-1914-44B7-9F73-8C91882D877F}" v="82" dt="2023-06-12T19:15:00.7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132" d="100"/>
          <a:sy n="132" d="100"/>
        </p:scale>
        <p:origin x="150" y="240"/>
      </p:cViewPr>
      <p:guideLst>
        <p:guide orient="horz" pos="2160"/>
        <p:guide pos="3840"/>
      </p:guideLst>
    </p:cSldViewPr>
  </p:slideViewPr>
  <p:outlineViewPr>
    <p:cViewPr>
      <p:scale>
        <a:sx n="33" d="100"/>
        <a:sy n="33" d="100"/>
      </p:scale>
      <p:origin x="0" y="-688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setarits, Jake S. (DESE)" userId="37741e96-5ecb-4258-9857-666183bdd9bd" providerId="ADAL" clId="{41903176-1914-44B7-9F73-8C91882D877F}"/>
    <pc:docChg chg="undo custSel addSld delSld modSld">
      <pc:chgData name="Resetarits, Jake S. (DESE)" userId="37741e96-5ecb-4258-9857-666183bdd9bd" providerId="ADAL" clId="{41903176-1914-44B7-9F73-8C91882D877F}" dt="2023-06-22T16:23:56.823" v="2154" actId="962"/>
      <pc:docMkLst>
        <pc:docMk/>
      </pc:docMkLst>
      <pc:sldChg chg="modSp mod">
        <pc:chgData name="Resetarits, Jake S. (DESE)" userId="37741e96-5ecb-4258-9857-666183bdd9bd" providerId="ADAL" clId="{41903176-1914-44B7-9F73-8C91882D877F}" dt="2023-06-22T16:17:45.835" v="362" actId="962"/>
        <pc:sldMkLst>
          <pc:docMk/>
          <pc:sldMk cId="2606166918" sldId="262"/>
        </pc:sldMkLst>
        <pc:picChg chg="mod">
          <ac:chgData name="Resetarits, Jake S. (DESE)" userId="37741e96-5ecb-4258-9857-666183bdd9bd" providerId="ADAL" clId="{41903176-1914-44B7-9F73-8C91882D877F}" dt="2023-06-22T16:17:36.302" v="298" actId="962"/>
          <ac:picMkLst>
            <pc:docMk/>
            <pc:sldMk cId="2606166918" sldId="262"/>
            <ac:picMk id="10" creationId="{3F399167-9E3B-49D2-884C-EE0998C691E6}"/>
          </ac:picMkLst>
        </pc:picChg>
        <pc:picChg chg="mod">
          <ac:chgData name="Resetarits, Jake S. (DESE)" userId="37741e96-5ecb-4258-9857-666183bdd9bd" providerId="ADAL" clId="{41903176-1914-44B7-9F73-8C91882D877F}" dt="2023-06-22T16:17:45.835" v="362" actId="962"/>
          <ac:picMkLst>
            <pc:docMk/>
            <pc:sldMk cId="2606166918" sldId="262"/>
            <ac:picMk id="12" creationId="{76A0A6B3-8C45-4CB8-8188-30EA2ED2B299}"/>
          </ac:picMkLst>
        </pc:picChg>
      </pc:sldChg>
      <pc:sldChg chg="modSp mod">
        <pc:chgData name="Resetarits, Jake S. (DESE)" userId="37741e96-5ecb-4258-9857-666183bdd9bd" providerId="ADAL" clId="{41903176-1914-44B7-9F73-8C91882D877F}" dt="2023-06-22T16:23:34.913" v="1916" actId="962"/>
        <pc:sldMkLst>
          <pc:docMk/>
          <pc:sldMk cId="2413138525" sldId="268"/>
        </pc:sldMkLst>
        <pc:spChg chg="mod">
          <ac:chgData name="Resetarits, Jake S. (DESE)" userId="37741e96-5ecb-4258-9857-666183bdd9bd" providerId="ADAL" clId="{41903176-1914-44B7-9F73-8C91882D877F}" dt="2023-06-22T16:23:34.913" v="1916" actId="962"/>
          <ac:spMkLst>
            <pc:docMk/>
            <pc:sldMk cId="2413138525" sldId="268"/>
            <ac:spMk id="2" creationId="{D84ADB07-FAAC-4E77-B230-6951ADBF08DA}"/>
          </ac:spMkLst>
        </pc:spChg>
        <pc:picChg chg="mod">
          <ac:chgData name="Resetarits, Jake S. (DESE)" userId="37741e96-5ecb-4258-9857-666183bdd9bd" providerId="ADAL" clId="{41903176-1914-44B7-9F73-8C91882D877F}" dt="2023-06-22T16:23:23.273" v="1800" actId="962"/>
          <ac:picMkLst>
            <pc:docMk/>
            <pc:sldMk cId="2413138525" sldId="268"/>
            <ac:picMk id="8" creationId="{FA997B08-37C5-49CB-BE63-6EE9ACC69887}"/>
          </ac:picMkLst>
        </pc:picChg>
      </pc:sldChg>
      <pc:sldChg chg="modSp mod">
        <pc:chgData name="Resetarits, Jake S. (DESE)" userId="37741e96-5ecb-4258-9857-666183bdd9bd" providerId="ADAL" clId="{41903176-1914-44B7-9F73-8C91882D877F}" dt="2023-06-22T16:16:06.303" v="96" actId="207"/>
        <pc:sldMkLst>
          <pc:docMk/>
          <pc:sldMk cId="0" sldId="277"/>
        </pc:sldMkLst>
        <pc:spChg chg="mod">
          <ac:chgData name="Resetarits, Jake S. (DESE)" userId="37741e96-5ecb-4258-9857-666183bdd9bd" providerId="ADAL" clId="{41903176-1914-44B7-9F73-8C91882D877F}" dt="2023-06-22T16:16:06.303" v="96" actId="207"/>
          <ac:spMkLst>
            <pc:docMk/>
            <pc:sldMk cId="0" sldId="277"/>
            <ac:spMk id="2" creationId="{00000000-0000-0000-0000-000000000000}"/>
          </ac:spMkLst>
        </pc:spChg>
      </pc:sldChg>
      <pc:sldChg chg="modSp mod">
        <pc:chgData name="Resetarits, Jake S. (DESE)" userId="37741e96-5ecb-4258-9857-666183bdd9bd" providerId="ADAL" clId="{41903176-1914-44B7-9F73-8C91882D877F}" dt="2023-06-22T16:17:56.344" v="398" actId="962"/>
        <pc:sldMkLst>
          <pc:docMk/>
          <pc:sldMk cId="3088394741" sldId="333"/>
        </pc:sldMkLst>
        <pc:picChg chg="mod">
          <ac:chgData name="Resetarits, Jake S. (DESE)" userId="37741e96-5ecb-4258-9857-666183bdd9bd" providerId="ADAL" clId="{41903176-1914-44B7-9F73-8C91882D877F}" dt="2023-06-22T16:17:56.344" v="398" actId="962"/>
          <ac:picMkLst>
            <pc:docMk/>
            <pc:sldMk cId="3088394741" sldId="333"/>
            <ac:picMk id="6" creationId="{A7D13CC5-15B9-4D59-99DA-DA0B3F15E14C}"/>
          </ac:picMkLst>
        </pc:picChg>
      </pc:sldChg>
      <pc:sldChg chg="addSp delSp modSp mod">
        <pc:chgData name="Resetarits, Jake S. (DESE)" userId="37741e96-5ecb-4258-9857-666183bdd9bd" providerId="ADAL" clId="{41903176-1914-44B7-9F73-8C91882D877F}" dt="2023-06-22T16:23:56.823" v="2154" actId="962"/>
        <pc:sldMkLst>
          <pc:docMk/>
          <pc:sldMk cId="2783590878" sldId="334"/>
        </pc:sldMkLst>
        <pc:spChg chg="mod">
          <ac:chgData name="Resetarits, Jake S. (DESE)" userId="37741e96-5ecb-4258-9857-666183bdd9bd" providerId="ADAL" clId="{41903176-1914-44B7-9F73-8C91882D877F}" dt="2023-06-12T19:11:04.388" v="5" actId="207"/>
          <ac:spMkLst>
            <pc:docMk/>
            <pc:sldMk cId="2783590878" sldId="334"/>
            <ac:spMk id="2" creationId="{F5944E75-9EAC-49BC-9E44-718A44BC00F8}"/>
          </ac:spMkLst>
        </pc:spChg>
        <pc:spChg chg="del">
          <ac:chgData name="Resetarits, Jake S. (DESE)" userId="37741e96-5ecb-4258-9857-666183bdd9bd" providerId="ADAL" clId="{41903176-1914-44B7-9F73-8C91882D877F}" dt="2023-06-12T19:10:09.950" v="0" actId="478"/>
          <ac:spMkLst>
            <pc:docMk/>
            <pc:sldMk cId="2783590878" sldId="334"/>
            <ac:spMk id="3" creationId="{B02E1C3E-6715-4DB9-9AC4-48C70F909D60}"/>
          </ac:spMkLst>
        </pc:spChg>
        <pc:spChg chg="add del mod">
          <ac:chgData name="Resetarits, Jake S. (DESE)" userId="37741e96-5ecb-4258-9857-666183bdd9bd" providerId="ADAL" clId="{41903176-1914-44B7-9F73-8C91882D877F}" dt="2023-06-12T19:10:12.813" v="1" actId="478"/>
          <ac:spMkLst>
            <pc:docMk/>
            <pc:sldMk cId="2783590878" sldId="334"/>
            <ac:spMk id="7" creationId="{EC698E01-CE9B-DE7F-D1CD-43907B590A4D}"/>
          </ac:spMkLst>
        </pc:spChg>
        <pc:picChg chg="mod">
          <ac:chgData name="Resetarits, Jake S. (DESE)" userId="37741e96-5ecb-4258-9857-666183bdd9bd" providerId="ADAL" clId="{41903176-1914-44B7-9F73-8C91882D877F}" dt="2023-06-22T16:23:56.823" v="2154" actId="962"/>
          <ac:picMkLst>
            <pc:docMk/>
            <pc:sldMk cId="2783590878" sldId="334"/>
            <ac:picMk id="6" creationId="{E1C4A621-DB51-49EF-89DE-5EE54B69AD62}"/>
          </ac:picMkLst>
        </pc:picChg>
      </pc:sldChg>
      <pc:sldChg chg="modSp mod">
        <pc:chgData name="Resetarits, Jake S. (DESE)" userId="37741e96-5ecb-4258-9857-666183bdd9bd" providerId="ADAL" clId="{41903176-1914-44B7-9F73-8C91882D877F}" dt="2023-06-22T16:22:53.173" v="1492" actId="962"/>
        <pc:sldMkLst>
          <pc:docMk/>
          <pc:sldMk cId="305437956" sldId="342"/>
        </pc:sldMkLst>
        <pc:picChg chg="mod">
          <ac:chgData name="Resetarits, Jake S. (DESE)" userId="37741e96-5ecb-4258-9857-666183bdd9bd" providerId="ADAL" clId="{41903176-1914-44B7-9F73-8C91882D877F}" dt="2023-06-22T16:22:53.173" v="1492" actId="962"/>
          <ac:picMkLst>
            <pc:docMk/>
            <pc:sldMk cId="305437956" sldId="342"/>
            <ac:picMk id="7" creationId="{8AA998A3-A0A1-4DED-933A-45B6557B9297}"/>
          </ac:picMkLst>
        </pc:picChg>
      </pc:sldChg>
      <pc:sldChg chg="modSp mod">
        <pc:chgData name="Resetarits, Jake S. (DESE)" userId="37741e96-5ecb-4258-9857-666183bdd9bd" providerId="ADAL" clId="{41903176-1914-44B7-9F73-8C91882D877F}" dt="2023-06-22T16:21:22.212" v="1058" actId="962"/>
        <pc:sldMkLst>
          <pc:docMk/>
          <pc:sldMk cId="1482954573" sldId="351"/>
        </pc:sldMkLst>
        <pc:spChg chg="mod">
          <ac:chgData name="Resetarits, Jake S. (DESE)" userId="37741e96-5ecb-4258-9857-666183bdd9bd" providerId="ADAL" clId="{41903176-1914-44B7-9F73-8C91882D877F}" dt="2023-06-12T19:12:15.441" v="13" actId="207"/>
          <ac:spMkLst>
            <pc:docMk/>
            <pc:sldMk cId="1482954573" sldId="351"/>
            <ac:spMk id="5" creationId="{EA3C6C4B-D231-B19F-F6E4-459EDABBEC25}"/>
          </ac:spMkLst>
        </pc:spChg>
        <pc:spChg chg="mod">
          <ac:chgData name="Resetarits, Jake S. (DESE)" userId="37741e96-5ecb-4258-9857-666183bdd9bd" providerId="ADAL" clId="{41903176-1914-44B7-9F73-8C91882D877F}" dt="2023-06-12T19:12:13.698" v="12" actId="207"/>
          <ac:spMkLst>
            <pc:docMk/>
            <pc:sldMk cId="1482954573" sldId="351"/>
            <ac:spMk id="6" creationId="{9D9D4426-4A4E-228F-18C6-D08A062893A9}"/>
          </ac:spMkLst>
        </pc:spChg>
        <pc:picChg chg="mod">
          <ac:chgData name="Resetarits, Jake S. (DESE)" userId="37741e96-5ecb-4258-9857-666183bdd9bd" providerId="ADAL" clId="{41903176-1914-44B7-9F73-8C91882D877F}" dt="2023-06-22T16:21:22.212" v="1058" actId="962"/>
          <ac:picMkLst>
            <pc:docMk/>
            <pc:sldMk cId="1482954573" sldId="351"/>
            <ac:picMk id="9" creationId="{8626000F-661B-472A-AC03-418F9DB8C15F}"/>
          </ac:picMkLst>
        </pc:picChg>
        <pc:picChg chg="mod">
          <ac:chgData name="Resetarits, Jake S. (DESE)" userId="37741e96-5ecb-4258-9857-666183bdd9bd" providerId="ADAL" clId="{41903176-1914-44B7-9F73-8C91882D877F}" dt="2023-06-22T16:21:11.091" v="1044" actId="962"/>
          <ac:picMkLst>
            <pc:docMk/>
            <pc:sldMk cId="1482954573" sldId="351"/>
            <ac:picMk id="15" creationId="{F4292F23-BE59-4179-8133-B16A98AB845B}"/>
          </ac:picMkLst>
        </pc:picChg>
      </pc:sldChg>
      <pc:sldChg chg="modSp mod">
        <pc:chgData name="Resetarits, Jake S. (DESE)" userId="37741e96-5ecb-4258-9857-666183bdd9bd" providerId="ADAL" clId="{41903176-1914-44B7-9F73-8C91882D877F}" dt="2023-06-12T19:12:31.791" v="19" actId="14100"/>
        <pc:sldMkLst>
          <pc:docMk/>
          <pc:sldMk cId="4131649865" sldId="352"/>
        </pc:sldMkLst>
        <pc:spChg chg="mod">
          <ac:chgData name="Resetarits, Jake S. (DESE)" userId="37741e96-5ecb-4258-9857-666183bdd9bd" providerId="ADAL" clId="{41903176-1914-44B7-9F73-8C91882D877F}" dt="2023-06-12T19:12:23.881" v="17" actId="207"/>
          <ac:spMkLst>
            <pc:docMk/>
            <pc:sldMk cId="4131649865" sldId="352"/>
            <ac:spMk id="4" creationId="{F4E504DA-168B-1351-5207-9897DBBE280C}"/>
          </ac:spMkLst>
        </pc:spChg>
        <pc:spChg chg="mod">
          <ac:chgData name="Resetarits, Jake S. (DESE)" userId="37741e96-5ecb-4258-9857-666183bdd9bd" providerId="ADAL" clId="{41903176-1914-44B7-9F73-8C91882D877F}" dt="2023-06-12T19:12:31.791" v="19" actId="14100"/>
          <ac:spMkLst>
            <pc:docMk/>
            <pc:sldMk cId="4131649865" sldId="352"/>
            <ac:spMk id="5" creationId="{DC0A33D5-544F-7529-9649-E18DC7D26680}"/>
          </ac:spMkLst>
        </pc:spChg>
      </pc:sldChg>
      <pc:sldChg chg="modSp mod">
        <pc:chgData name="Resetarits, Jake S. (DESE)" userId="37741e96-5ecb-4258-9857-666183bdd9bd" providerId="ADAL" clId="{41903176-1914-44B7-9F73-8C91882D877F}" dt="2023-06-12T19:12:04.137" v="8" actId="207"/>
        <pc:sldMkLst>
          <pc:docMk/>
          <pc:sldMk cId="1004502097" sldId="353"/>
        </pc:sldMkLst>
        <pc:spChg chg="mod">
          <ac:chgData name="Resetarits, Jake S. (DESE)" userId="37741e96-5ecb-4258-9857-666183bdd9bd" providerId="ADAL" clId="{41903176-1914-44B7-9F73-8C91882D877F}" dt="2023-06-12T19:12:04.137" v="8" actId="207"/>
          <ac:spMkLst>
            <pc:docMk/>
            <pc:sldMk cId="1004502097" sldId="353"/>
            <ac:spMk id="5" creationId="{99FF3E6D-D114-7A3F-122C-FF268A5EBB6C}"/>
          </ac:spMkLst>
        </pc:spChg>
        <pc:spChg chg="mod">
          <ac:chgData name="Resetarits, Jake S. (DESE)" userId="37741e96-5ecb-4258-9857-666183bdd9bd" providerId="ADAL" clId="{41903176-1914-44B7-9F73-8C91882D877F}" dt="2023-06-12T19:12:00.381" v="7" actId="207"/>
          <ac:spMkLst>
            <pc:docMk/>
            <pc:sldMk cId="1004502097" sldId="353"/>
            <ac:spMk id="6" creationId="{AF9FB5A5-DC6E-42E2-1A65-6159EE29F6DF}"/>
          </ac:spMkLst>
        </pc:spChg>
      </pc:sldChg>
      <pc:sldChg chg="modSp mod">
        <pc:chgData name="Resetarits, Jake S. (DESE)" userId="37741e96-5ecb-4258-9857-666183bdd9bd" providerId="ADAL" clId="{41903176-1914-44B7-9F73-8C91882D877F}" dt="2023-06-22T16:18:24.221" v="608" actId="962"/>
        <pc:sldMkLst>
          <pc:docMk/>
          <pc:sldMk cId="1258658808" sldId="355"/>
        </pc:sldMkLst>
        <pc:picChg chg="mod">
          <ac:chgData name="Resetarits, Jake S. (DESE)" userId="37741e96-5ecb-4258-9857-666183bdd9bd" providerId="ADAL" clId="{41903176-1914-44B7-9F73-8C91882D877F}" dt="2023-06-22T16:18:24.221" v="608" actId="962"/>
          <ac:picMkLst>
            <pc:docMk/>
            <pc:sldMk cId="1258658808" sldId="355"/>
            <ac:picMk id="8" creationId="{5BF7184D-5D7F-4F17-BCB3-C7489BB89046}"/>
          </ac:picMkLst>
        </pc:picChg>
      </pc:sldChg>
      <pc:sldChg chg="modSp mod">
        <pc:chgData name="Resetarits, Jake S. (DESE)" userId="37741e96-5ecb-4258-9857-666183bdd9bd" providerId="ADAL" clId="{41903176-1914-44B7-9F73-8C91882D877F}" dt="2023-06-22T16:16:31.652" v="222" actId="962"/>
        <pc:sldMkLst>
          <pc:docMk/>
          <pc:sldMk cId="2484770678" sldId="356"/>
        </pc:sldMkLst>
        <pc:picChg chg="mod">
          <ac:chgData name="Resetarits, Jake S. (DESE)" userId="37741e96-5ecb-4258-9857-666183bdd9bd" providerId="ADAL" clId="{41903176-1914-44B7-9F73-8C91882D877F}" dt="2023-06-22T16:16:31.652" v="222" actId="962"/>
          <ac:picMkLst>
            <pc:docMk/>
            <pc:sldMk cId="2484770678" sldId="356"/>
            <ac:picMk id="6" creationId="{C7C6FDBB-12B5-4225-A35A-8DD959A4E554}"/>
          </ac:picMkLst>
        </pc:picChg>
      </pc:sldChg>
      <pc:sldChg chg="modSp mod">
        <pc:chgData name="Resetarits, Jake S. (DESE)" userId="37741e96-5ecb-4258-9857-666183bdd9bd" providerId="ADAL" clId="{41903176-1914-44B7-9F73-8C91882D877F}" dt="2023-06-22T16:18:07.269" v="450" actId="962"/>
        <pc:sldMkLst>
          <pc:docMk/>
          <pc:sldMk cId="1235977619" sldId="360"/>
        </pc:sldMkLst>
        <pc:picChg chg="mod">
          <ac:chgData name="Resetarits, Jake S. (DESE)" userId="37741e96-5ecb-4258-9857-666183bdd9bd" providerId="ADAL" clId="{41903176-1914-44B7-9F73-8C91882D877F}" dt="2023-06-22T16:18:07.269" v="450" actId="962"/>
          <ac:picMkLst>
            <pc:docMk/>
            <pc:sldMk cId="1235977619" sldId="360"/>
            <ac:picMk id="7" creationId="{9570C2F4-5D85-49F6-8711-90CA9A59BD95}"/>
          </ac:picMkLst>
        </pc:picChg>
      </pc:sldChg>
      <pc:sldChg chg="addSp delSp modSp mod">
        <pc:chgData name="Resetarits, Jake S. (DESE)" userId="37741e96-5ecb-4258-9857-666183bdd9bd" providerId="ADAL" clId="{41903176-1914-44B7-9F73-8C91882D877F}" dt="2023-06-22T16:18:39.205" v="698" actId="962"/>
        <pc:sldMkLst>
          <pc:docMk/>
          <pc:sldMk cId="2896716256" sldId="361"/>
        </pc:sldMkLst>
        <pc:spChg chg="add del mod">
          <ac:chgData name="Resetarits, Jake S. (DESE)" userId="37741e96-5ecb-4258-9857-666183bdd9bd" providerId="ADAL" clId="{41903176-1914-44B7-9F73-8C91882D877F}" dt="2023-06-12T19:12:55.286" v="29" actId="20577"/>
          <ac:spMkLst>
            <pc:docMk/>
            <pc:sldMk cId="2896716256" sldId="361"/>
            <ac:spMk id="3" creationId="{012F2A88-A786-5685-2C8A-3138EAF8F4A6}"/>
          </ac:spMkLst>
        </pc:spChg>
        <pc:spChg chg="add del mod">
          <ac:chgData name="Resetarits, Jake S. (DESE)" userId="37741e96-5ecb-4258-9857-666183bdd9bd" providerId="ADAL" clId="{41903176-1914-44B7-9F73-8C91882D877F}" dt="2023-06-12T19:14:16.220" v="76" actId="478"/>
          <ac:spMkLst>
            <pc:docMk/>
            <pc:sldMk cId="2896716256" sldId="361"/>
            <ac:spMk id="4" creationId="{0AF53834-E7E7-458F-88C7-C406E77C4CDF}"/>
          </ac:spMkLst>
        </pc:spChg>
        <pc:spChg chg="add del mod">
          <ac:chgData name="Resetarits, Jake S. (DESE)" userId="37741e96-5ecb-4258-9857-666183bdd9bd" providerId="ADAL" clId="{41903176-1914-44B7-9F73-8C91882D877F}" dt="2023-06-12T19:12:53.091" v="28" actId="478"/>
          <ac:spMkLst>
            <pc:docMk/>
            <pc:sldMk cId="2896716256" sldId="361"/>
            <ac:spMk id="5" creationId="{CF0E97DB-823D-6C0F-676B-7DAEC8AE96E4}"/>
          </ac:spMkLst>
        </pc:spChg>
        <pc:spChg chg="add del mod">
          <ac:chgData name="Resetarits, Jake S. (DESE)" userId="37741e96-5ecb-4258-9857-666183bdd9bd" providerId="ADAL" clId="{41903176-1914-44B7-9F73-8C91882D877F}" dt="2023-06-12T19:13:20.684" v="49" actId="478"/>
          <ac:spMkLst>
            <pc:docMk/>
            <pc:sldMk cId="2896716256" sldId="361"/>
            <ac:spMk id="6" creationId="{69DD39DA-590E-3601-E36B-14F428DF94C7}"/>
          </ac:spMkLst>
        </pc:spChg>
        <pc:spChg chg="add del mod">
          <ac:chgData name="Resetarits, Jake S. (DESE)" userId="37741e96-5ecb-4258-9857-666183bdd9bd" providerId="ADAL" clId="{41903176-1914-44B7-9F73-8C91882D877F}" dt="2023-06-12T19:13:23.141" v="50" actId="478"/>
          <ac:spMkLst>
            <pc:docMk/>
            <pc:sldMk cId="2896716256" sldId="361"/>
            <ac:spMk id="7" creationId="{86F4E002-9880-9108-423D-CEFC81356C10}"/>
          </ac:spMkLst>
        </pc:spChg>
        <pc:spChg chg="add del mod">
          <ac:chgData name="Resetarits, Jake S. (DESE)" userId="37741e96-5ecb-4258-9857-666183bdd9bd" providerId="ADAL" clId="{41903176-1914-44B7-9F73-8C91882D877F}" dt="2023-06-12T19:14:03.079" v="74" actId="478"/>
          <ac:spMkLst>
            <pc:docMk/>
            <pc:sldMk cId="2896716256" sldId="361"/>
            <ac:spMk id="8" creationId="{0CACBE9E-222A-0612-7F80-3EE71B54BFE0}"/>
          </ac:spMkLst>
        </pc:spChg>
        <pc:spChg chg="add del mod">
          <ac:chgData name="Resetarits, Jake S. (DESE)" userId="37741e96-5ecb-4258-9857-666183bdd9bd" providerId="ADAL" clId="{41903176-1914-44B7-9F73-8C91882D877F}" dt="2023-06-12T19:13:53.506" v="72" actId="478"/>
          <ac:spMkLst>
            <pc:docMk/>
            <pc:sldMk cId="2896716256" sldId="361"/>
            <ac:spMk id="10" creationId="{1CCAAA62-D004-D882-C069-75AECF8DCE74}"/>
          </ac:spMkLst>
        </pc:spChg>
        <pc:spChg chg="add del mod">
          <ac:chgData name="Resetarits, Jake S. (DESE)" userId="37741e96-5ecb-4258-9857-666183bdd9bd" providerId="ADAL" clId="{41903176-1914-44B7-9F73-8C91882D877F}" dt="2023-06-12T19:14:05.457" v="75" actId="478"/>
          <ac:spMkLst>
            <pc:docMk/>
            <pc:sldMk cId="2896716256" sldId="361"/>
            <ac:spMk id="11" creationId="{90A67627-D3DA-DEBE-FDF4-54F108C7C41E}"/>
          </ac:spMkLst>
        </pc:spChg>
        <pc:spChg chg="add mod">
          <ac:chgData name="Resetarits, Jake S. (DESE)" userId="37741e96-5ecb-4258-9857-666183bdd9bd" providerId="ADAL" clId="{41903176-1914-44B7-9F73-8C91882D877F}" dt="2023-06-12T19:14:53.013" v="93" actId="14100"/>
          <ac:spMkLst>
            <pc:docMk/>
            <pc:sldMk cId="2896716256" sldId="361"/>
            <ac:spMk id="12" creationId="{456F0C80-815F-978F-2C0B-E2C675515C4F}"/>
          </ac:spMkLst>
        </pc:spChg>
        <pc:picChg chg="mod">
          <ac:chgData name="Resetarits, Jake S. (DESE)" userId="37741e96-5ecb-4258-9857-666183bdd9bd" providerId="ADAL" clId="{41903176-1914-44B7-9F73-8C91882D877F}" dt="2023-06-22T16:18:39.205" v="698" actId="962"/>
          <ac:picMkLst>
            <pc:docMk/>
            <pc:sldMk cId="2896716256" sldId="361"/>
            <ac:picMk id="9" creationId="{9EED2240-BA11-4115-928D-E1CE5FD28C7B}"/>
          </ac:picMkLst>
        </pc:picChg>
      </pc:sldChg>
      <pc:sldChg chg="addSp delSp modSp mod">
        <pc:chgData name="Resetarits, Jake S. (DESE)" userId="37741e96-5ecb-4258-9857-666183bdd9bd" providerId="ADAL" clId="{41903176-1914-44B7-9F73-8C91882D877F}" dt="2023-06-22T16:18:50.098" v="790" actId="962"/>
        <pc:sldMkLst>
          <pc:docMk/>
          <pc:sldMk cId="1692928892" sldId="362"/>
        </pc:sldMkLst>
        <pc:spChg chg="add del mod">
          <ac:chgData name="Resetarits, Jake S. (DESE)" userId="37741e96-5ecb-4258-9857-666183bdd9bd" providerId="ADAL" clId="{41903176-1914-44B7-9F73-8C91882D877F}" dt="2023-06-12T19:14:30.335" v="87" actId="478"/>
          <ac:spMkLst>
            <pc:docMk/>
            <pc:sldMk cId="1692928892" sldId="362"/>
            <ac:spMk id="3" creationId="{1F0C35EA-3144-D706-95ED-FEB784100CE6}"/>
          </ac:spMkLst>
        </pc:spChg>
        <pc:spChg chg="del mod">
          <ac:chgData name="Resetarits, Jake S. (DESE)" userId="37741e96-5ecb-4258-9857-666183bdd9bd" providerId="ADAL" clId="{41903176-1914-44B7-9F73-8C91882D877F}" dt="2023-06-12T19:14:27.975" v="86" actId="478"/>
          <ac:spMkLst>
            <pc:docMk/>
            <pc:sldMk cId="1692928892" sldId="362"/>
            <ac:spMk id="4" creationId="{7DDB1B82-5DEE-4943-B076-D88861C7CBDA}"/>
          </ac:spMkLst>
        </pc:spChg>
        <pc:spChg chg="add mod">
          <ac:chgData name="Resetarits, Jake S. (DESE)" userId="37741e96-5ecb-4258-9857-666183bdd9bd" providerId="ADAL" clId="{41903176-1914-44B7-9F73-8C91882D877F}" dt="2023-06-12T19:15:00.782" v="95" actId="14100"/>
          <ac:spMkLst>
            <pc:docMk/>
            <pc:sldMk cId="1692928892" sldId="362"/>
            <ac:spMk id="5" creationId="{C7EDC42D-4E1B-5826-D33C-0F41DF27EC7F}"/>
          </ac:spMkLst>
        </pc:spChg>
        <pc:picChg chg="mod">
          <ac:chgData name="Resetarits, Jake S. (DESE)" userId="37741e96-5ecb-4258-9857-666183bdd9bd" providerId="ADAL" clId="{41903176-1914-44B7-9F73-8C91882D877F}" dt="2023-06-22T16:18:50.098" v="790" actId="962"/>
          <ac:picMkLst>
            <pc:docMk/>
            <pc:sldMk cId="1692928892" sldId="362"/>
            <ac:picMk id="9" creationId="{FD14478B-722A-4158-BF22-A9924BC01EB0}"/>
          </ac:picMkLst>
        </pc:picChg>
      </pc:sldChg>
      <pc:sldChg chg="modSp mod">
        <pc:chgData name="Resetarits, Jake S. (DESE)" userId="37741e96-5ecb-4258-9857-666183bdd9bd" providerId="ADAL" clId="{41903176-1914-44B7-9F73-8C91882D877F}" dt="2023-06-22T16:21:31.903" v="1136" actId="962"/>
        <pc:sldMkLst>
          <pc:docMk/>
          <pc:sldMk cId="2047139685" sldId="363"/>
        </pc:sldMkLst>
        <pc:spChg chg="mod">
          <ac:chgData name="Resetarits, Jake S. (DESE)" userId="37741e96-5ecb-4258-9857-666183bdd9bd" providerId="ADAL" clId="{41903176-1914-44B7-9F73-8C91882D877F}" dt="2023-06-12T19:12:11.675" v="11" actId="207"/>
          <ac:spMkLst>
            <pc:docMk/>
            <pc:sldMk cId="2047139685" sldId="363"/>
            <ac:spMk id="4" creationId="{0035B994-FECF-403A-86A9-C99B4465C0FF}"/>
          </ac:spMkLst>
        </pc:spChg>
        <pc:picChg chg="mod">
          <ac:chgData name="Resetarits, Jake S. (DESE)" userId="37741e96-5ecb-4258-9857-666183bdd9bd" providerId="ADAL" clId="{41903176-1914-44B7-9F73-8C91882D877F}" dt="2023-06-22T16:21:31.903" v="1136" actId="962"/>
          <ac:picMkLst>
            <pc:docMk/>
            <pc:sldMk cId="2047139685" sldId="363"/>
            <ac:picMk id="11" creationId="{AE7F8D4A-BB5D-4EEC-9C1B-E3EF2A7728A4}"/>
          </ac:picMkLst>
        </pc:picChg>
      </pc:sldChg>
      <pc:sldChg chg="modSp mod">
        <pc:chgData name="Resetarits, Jake S. (DESE)" userId="37741e96-5ecb-4258-9857-666183bdd9bd" providerId="ADAL" clId="{41903176-1914-44B7-9F73-8C91882D877F}" dt="2023-06-22T16:21:43.057" v="1232" actId="962"/>
        <pc:sldMkLst>
          <pc:docMk/>
          <pc:sldMk cId="2583668009" sldId="364"/>
        </pc:sldMkLst>
        <pc:spChg chg="mod">
          <ac:chgData name="Resetarits, Jake S. (DESE)" userId="37741e96-5ecb-4258-9857-666183bdd9bd" providerId="ADAL" clId="{41903176-1914-44B7-9F73-8C91882D877F}" dt="2023-06-12T19:12:09.415" v="10" actId="207"/>
          <ac:spMkLst>
            <pc:docMk/>
            <pc:sldMk cId="2583668009" sldId="364"/>
            <ac:spMk id="4" creationId="{71DAC43D-BE51-4BF8-8623-B39DFD5AD2D0}"/>
          </ac:spMkLst>
        </pc:spChg>
        <pc:picChg chg="mod">
          <ac:chgData name="Resetarits, Jake S. (DESE)" userId="37741e96-5ecb-4258-9857-666183bdd9bd" providerId="ADAL" clId="{41903176-1914-44B7-9F73-8C91882D877F}" dt="2023-06-22T16:21:43.057" v="1232" actId="962"/>
          <ac:picMkLst>
            <pc:docMk/>
            <pc:sldMk cId="2583668009" sldId="364"/>
            <ac:picMk id="11" creationId="{96025776-4115-44AD-808C-99599852D9E9}"/>
          </ac:picMkLst>
        </pc:picChg>
      </pc:sldChg>
      <pc:sldChg chg="modSp mod">
        <pc:chgData name="Resetarits, Jake S. (DESE)" userId="37741e96-5ecb-4258-9857-666183bdd9bd" providerId="ADAL" clId="{41903176-1914-44B7-9F73-8C91882D877F}" dt="2023-06-22T16:21:57.785" v="1316" actId="962"/>
        <pc:sldMkLst>
          <pc:docMk/>
          <pc:sldMk cId="3847632546" sldId="366"/>
        </pc:sldMkLst>
        <pc:spChg chg="mod">
          <ac:chgData name="Resetarits, Jake S. (DESE)" userId="37741e96-5ecb-4258-9857-666183bdd9bd" providerId="ADAL" clId="{41903176-1914-44B7-9F73-8C91882D877F}" dt="2023-06-12T19:12:07.304" v="9" actId="207"/>
          <ac:spMkLst>
            <pc:docMk/>
            <pc:sldMk cId="3847632546" sldId="366"/>
            <ac:spMk id="4" creationId="{356A5283-1FAC-4C02-A557-8C02F0784A28}"/>
          </ac:spMkLst>
        </pc:spChg>
        <pc:picChg chg="mod">
          <ac:chgData name="Resetarits, Jake S. (DESE)" userId="37741e96-5ecb-4258-9857-666183bdd9bd" providerId="ADAL" clId="{41903176-1914-44B7-9F73-8C91882D877F}" dt="2023-06-22T16:21:57.785" v="1316" actId="962"/>
          <ac:picMkLst>
            <pc:docMk/>
            <pc:sldMk cId="3847632546" sldId="366"/>
            <ac:picMk id="9" creationId="{B2953AD9-5224-4566-9B91-D7B9FCD504FA}"/>
          </ac:picMkLst>
        </pc:picChg>
      </pc:sldChg>
      <pc:sldChg chg="modSp add del">
        <pc:chgData name="Resetarits, Jake S. (DESE)" userId="37741e96-5ecb-4258-9857-666183bdd9bd" providerId="ADAL" clId="{41903176-1914-44B7-9F73-8C91882D877F}" dt="2023-06-12T19:14:22.791" v="85"/>
        <pc:sldMkLst>
          <pc:docMk/>
          <pc:sldMk cId="2241166976" sldId="367"/>
        </pc:sldMkLst>
        <pc:spChg chg="mod">
          <ac:chgData name="Resetarits, Jake S. (DESE)" userId="37741e96-5ecb-4258-9857-666183bdd9bd" providerId="ADAL" clId="{41903176-1914-44B7-9F73-8C91882D877F}" dt="2023-06-12T19:14:20.229" v="84"/>
          <ac:spMkLst>
            <pc:docMk/>
            <pc:sldMk cId="2241166976" sldId="367"/>
            <ac:spMk id="6" creationId="{3E64B87E-C50D-C12A-3E63-E0299FBD9BBF}"/>
          </ac:spMkLst>
        </pc:spChg>
      </pc:sldChg>
      <pc:sldChg chg="modSp add del">
        <pc:chgData name="Resetarits, Jake S. (DESE)" userId="37741e96-5ecb-4258-9857-666183bdd9bd" providerId="ADAL" clId="{41903176-1914-44B7-9F73-8C91882D877F}" dt="2023-06-12T19:13:10.583" v="45"/>
        <pc:sldMkLst>
          <pc:docMk/>
          <pc:sldMk cId="3297240700" sldId="367"/>
        </pc:sldMkLst>
        <pc:spChg chg="mod">
          <ac:chgData name="Resetarits, Jake S. (DESE)" userId="37741e96-5ecb-4258-9857-666183bdd9bd" providerId="ADAL" clId="{41903176-1914-44B7-9F73-8C91882D877F}" dt="2023-06-12T19:13:09.395" v="44"/>
          <ac:spMkLst>
            <pc:docMk/>
            <pc:sldMk cId="3297240700" sldId="367"/>
            <ac:spMk id="6" creationId="{1E28B78F-2246-239A-3202-C66929035073}"/>
          </ac:spMkLst>
        </pc:spChg>
      </pc:sldChg>
    </pc:docChg>
  </pc:docChgLst>
</pc:chgInfo>
</file>

<file path=ppt/comments/modernComment_161_3BDF7C51.xml><?xml version="1.0" encoding="utf-8"?>
<p188:cmLst xmlns:a="http://schemas.openxmlformats.org/drawingml/2006/main" xmlns:r="http://schemas.openxmlformats.org/officeDocument/2006/relationships" xmlns:p188="http://schemas.microsoft.com/office/powerpoint/2018/8/main">
  <p188:cm id="{E32A1240-A40D-44B9-BD87-231B1D39622A}" authorId="{178400D3-D6F3-4EFC-7E2E-63A38A653F67}" created="2023-06-01T15:43:35.695">
    <pc:sldMkLst xmlns:pc="http://schemas.microsoft.com/office/powerpoint/2013/main/command">
      <pc:docMk/>
      <pc:sldMk cId="1004502097" sldId="353"/>
    </pc:sldMkLst>
    <p188:txBody>
      <a:bodyPr/>
      <a:lstStyle/>
      <a:p>
        <a:r>
          <a:rPr lang="en-US"/>
          <a:t>[@Souza, Eric (DESE)] duplicate slide. See the one below.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2023/6/22</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2023/6/22</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1818861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Check old FR1 in EG to make sure it done</a:t>
            </a:r>
          </a:p>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7</a:t>
            </a:fld>
            <a:endParaRPr lang="en-US"/>
          </a:p>
        </p:txBody>
      </p:sp>
    </p:spTree>
    <p:extLst>
      <p:ext uri="{BB962C8B-B14F-4D97-AF65-F5344CB8AC3E}">
        <p14:creationId xmlns:p14="http://schemas.microsoft.com/office/powerpoint/2010/main" val="319044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1794469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406905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go over the GEM$ calculated DD, but not less</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2256568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State Universities and Colleges for FY24 </a:t>
            </a:r>
            <a:r>
              <a:rPr lang="en-US" b="1" u="sng"/>
              <a:t>can</a:t>
            </a:r>
            <a:r>
              <a:rPr lang="en-US"/>
              <a:t> budget for indirect costs using the FY23 approved rate listed on the DESE website.  </a:t>
            </a:r>
          </a:p>
          <a:p>
            <a:r>
              <a:rPr lang="en-US"/>
              <a:t>Still be required to reapply for an approved indirect rate each Fiscal Year.  The FY24 indirect cost application has been posted. </a:t>
            </a:r>
          </a:p>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18</a:t>
            </a:fld>
            <a:endParaRPr lang="zh-CN" altLang="en-US"/>
          </a:p>
        </p:txBody>
      </p:sp>
    </p:spTree>
    <p:extLst>
      <p:ext uri="{BB962C8B-B14F-4D97-AF65-F5344CB8AC3E}">
        <p14:creationId xmlns:p14="http://schemas.microsoft.com/office/powerpoint/2010/main" val="1357482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**In the past Julia has said the filed waiver is enough for us to move forward and we do not need the actual approval letter. </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19</a:t>
            </a:fld>
            <a:endParaRPr lang="zh-CN" altLang="en-US"/>
          </a:p>
        </p:txBody>
      </p:sp>
    </p:spTree>
    <p:extLst>
      <p:ext uri="{BB962C8B-B14F-4D97-AF65-F5344CB8AC3E}">
        <p14:creationId xmlns:p14="http://schemas.microsoft.com/office/powerpoint/2010/main" val="4237592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the name change for Superintendent/Chief Executive</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Calibri" panose="020F0502020204030204" pitchFamily="34" charset="0"/>
              </a:rPr>
              <a:t>The </a:t>
            </a:r>
            <a:r>
              <a:rPr lang="en-US" sz="1200" b="1">
                <a:effectLst/>
                <a:latin typeface="Calibri" panose="020F0502020204030204" pitchFamily="34" charset="0"/>
                <a:ea typeface="Calibri" panose="020F0502020204030204" pitchFamily="34" charset="0"/>
                <a:cs typeface="Calibri" panose="020F0502020204030204" pitchFamily="34" charset="0"/>
              </a:rPr>
              <a:t>“User Access Administrator” (</a:t>
            </a:r>
            <a:r>
              <a:rPr lang="en-US" sz="1200" b="1" i="1">
                <a:effectLst/>
                <a:latin typeface="Calibri" panose="020F0502020204030204" pitchFamily="34" charset="0"/>
                <a:ea typeface="Calibri" panose="020F0502020204030204" pitchFamily="34" charset="0"/>
                <a:cs typeface="Calibri" panose="020F0502020204030204" pitchFamily="34" charset="0"/>
              </a:rPr>
              <a:t>Mandatory) </a:t>
            </a:r>
            <a:r>
              <a:rPr lang="en-US" sz="1200">
                <a:effectLst/>
                <a:latin typeface="Calibri" panose="020F0502020204030204" pitchFamily="34" charset="0"/>
                <a:ea typeface="Calibri" panose="020F0502020204030204" pitchFamily="34" charset="0"/>
                <a:cs typeface="Calibri" panose="020F0502020204030204" pitchFamily="34" charset="0"/>
              </a:rPr>
              <a:t>has control over all users in his/her district. This role’s responsibilities include keeping records of all district staff with designated roles in GEMS, which roles each holds, and de-activating access to GEMS within 24 hours of staff with a role(s) leaving employment with the district or moving to a position where GEMS access is unnecessary.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Calibri" panose="020F0502020204030204" pitchFamily="34" charset="0"/>
              </a:rPr>
              <a:t>The </a:t>
            </a:r>
            <a:r>
              <a:rPr lang="en-US" sz="1200" b="1">
                <a:effectLst/>
                <a:latin typeface="Calibri" panose="020F0502020204030204" pitchFamily="34" charset="0"/>
                <a:ea typeface="Calibri" panose="020F0502020204030204" pitchFamily="34" charset="0"/>
                <a:cs typeface="Calibri" panose="020F0502020204030204" pitchFamily="34" charset="0"/>
              </a:rPr>
              <a:t>“</a:t>
            </a:r>
            <a:r>
              <a:rPr lang="en-US" sz="1200" b="1" err="1">
                <a:effectLst/>
                <a:latin typeface="Calibri" panose="020F0502020204030204" pitchFamily="34" charset="0"/>
                <a:ea typeface="Calibri" panose="020F0502020204030204" pitchFamily="34" charset="0"/>
                <a:cs typeface="Calibri" panose="020F0502020204030204" pitchFamily="34" charset="0"/>
              </a:rPr>
              <a:t>Grantwriter</a:t>
            </a:r>
            <a:r>
              <a:rPr lang="en-US" sz="1200" b="1">
                <a:effectLst/>
                <a:latin typeface="Calibri" panose="020F0502020204030204" pitchFamily="34" charset="0"/>
                <a:ea typeface="Calibri" panose="020F0502020204030204" pitchFamily="34" charset="0"/>
                <a:cs typeface="Calibri" panose="020F0502020204030204" pitchFamily="34" charset="0"/>
              </a:rPr>
              <a:t>” (</a:t>
            </a:r>
            <a:r>
              <a:rPr lang="en-US" sz="1200" b="1" i="1">
                <a:effectLst/>
                <a:latin typeface="Calibri" panose="020F0502020204030204" pitchFamily="34" charset="0"/>
                <a:ea typeface="Calibri" panose="020F0502020204030204" pitchFamily="34" charset="0"/>
                <a:cs typeface="Calibri" panose="020F0502020204030204" pitchFamily="34" charset="0"/>
              </a:rPr>
              <a:t>Mandatory) </a:t>
            </a:r>
            <a:r>
              <a:rPr lang="en-US" sz="1200">
                <a:effectLst/>
                <a:latin typeface="Calibri" panose="020F0502020204030204" pitchFamily="34" charset="0"/>
                <a:ea typeface="Calibri" panose="020F0502020204030204" pitchFamily="34" charset="0"/>
                <a:cs typeface="Calibri" panose="020F0502020204030204" pitchFamily="34" charset="0"/>
              </a:rPr>
              <a:t>role will be designated for each grant. Multiple staff may be designated for this role for each grant, and each staff member may be given the role for multiple grants. The role is primarily responsible for completing the initial application, which will then be reviewed by the LEA Fiscal Representative.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Calibri" panose="020F0502020204030204" pitchFamily="34" charset="0"/>
              </a:rPr>
              <a:t>The </a:t>
            </a:r>
            <a:r>
              <a:rPr lang="en-US" sz="1200" b="1">
                <a:effectLst/>
                <a:latin typeface="Calibri" panose="020F0502020204030204" pitchFamily="34" charset="0"/>
                <a:ea typeface="Calibri" panose="020F0502020204030204" pitchFamily="34" charset="0"/>
                <a:cs typeface="Calibri" panose="020F0502020204030204" pitchFamily="34" charset="0"/>
              </a:rPr>
              <a:t>“LEA Fiscal Representative” (</a:t>
            </a:r>
            <a:r>
              <a:rPr lang="en-US" sz="1200" b="1" i="1">
                <a:effectLst/>
                <a:latin typeface="Calibri" panose="020F0502020204030204" pitchFamily="34" charset="0"/>
                <a:ea typeface="Calibri" panose="020F0502020204030204" pitchFamily="34" charset="0"/>
                <a:cs typeface="Calibri" panose="020F0502020204030204" pitchFamily="34" charset="0"/>
              </a:rPr>
              <a:t>Mandatory) </a:t>
            </a:r>
            <a:r>
              <a:rPr lang="en-US" sz="1200">
                <a:effectLst/>
                <a:latin typeface="Calibri" panose="020F0502020204030204" pitchFamily="34" charset="0"/>
                <a:ea typeface="Calibri" panose="020F0502020204030204" pitchFamily="34" charset="0"/>
                <a:cs typeface="Calibri" panose="020F0502020204030204" pitchFamily="34" charset="0"/>
              </a:rPr>
              <a:t>will most often be a business official, treasurer, or bookkeeper in the district who works with all funding applications. Multiple people, likely in the business office, may hold this role for a district. This role can edit/submit one or more funding applications and is the first level of approval for all applications (after receiving from the LEA </a:t>
            </a:r>
            <a:r>
              <a:rPr lang="en-US" sz="1200" err="1">
                <a:effectLst/>
                <a:latin typeface="Calibri" panose="020F0502020204030204" pitchFamily="34" charset="0"/>
                <a:ea typeface="Calibri" panose="020F0502020204030204" pitchFamily="34" charset="0"/>
                <a:cs typeface="Calibri" panose="020F0502020204030204" pitchFamily="34" charset="0"/>
              </a:rPr>
              <a:t>Grantwriter</a:t>
            </a:r>
            <a:r>
              <a:rPr lang="en-US" sz="1200">
                <a:effectLst/>
                <a:latin typeface="Calibri" panose="020F0502020204030204" pitchFamily="34" charset="0"/>
                <a:ea typeface="Calibri" panose="020F0502020204030204" pitchFamily="34" charset="0"/>
                <a:cs typeface="Calibri" panose="020F0502020204030204" pitchFamily="34" charset="0"/>
              </a:rPr>
              <a:t>). As part of this role’s responsibilities, the Fiscal Representative should review the budget expenditures to ensure they are allowable, as well as appropriately budgeted, including the correct object, function, and indirect expense categories.  This role also can create and submit Reimbursement Requests.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Calibri" panose="020F0502020204030204" pitchFamily="34" charset="0"/>
              </a:rPr>
              <a:t>The </a:t>
            </a:r>
            <a:r>
              <a:rPr lang="en-US" sz="1200" b="1">
                <a:effectLst/>
                <a:latin typeface="Calibri" panose="020F0502020204030204" pitchFamily="34" charset="0"/>
                <a:ea typeface="Calibri" panose="020F0502020204030204" pitchFamily="34" charset="0"/>
                <a:cs typeface="Calibri" panose="020F0502020204030204" pitchFamily="34" charset="0"/>
              </a:rPr>
              <a:t>“LEA Superintendent/Chief Executive”</a:t>
            </a:r>
            <a:r>
              <a:rPr lang="en-US" sz="1200">
                <a:effectLst/>
                <a:latin typeface="Calibri" panose="020F0502020204030204" pitchFamily="34" charset="0"/>
                <a:ea typeface="Calibri" panose="020F0502020204030204" pitchFamily="34" charset="0"/>
                <a:cs typeface="Calibri" panose="020F0502020204030204" pitchFamily="34" charset="0"/>
              </a:rPr>
              <a:t> </a:t>
            </a:r>
            <a:r>
              <a:rPr lang="en-US" sz="1200" b="1">
                <a:effectLst/>
                <a:latin typeface="Calibri" panose="020F0502020204030204" pitchFamily="34" charset="0"/>
                <a:ea typeface="Calibri" panose="020F0502020204030204" pitchFamily="34" charset="0"/>
                <a:cs typeface="Calibri" panose="020F0502020204030204" pitchFamily="34" charset="0"/>
              </a:rPr>
              <a:t>(</a:t>
            </a:r>
            <a:r>
              <a:rPr lang="en-US" sz="1200" b="1" i="1">
                <a:effectLst/>
                <a:latin typeface="Calibri" panose="020F0502020204030204" pitchFamily="34" charset="0"/>
                <a:ea typeface="Calibri" panose="020F0502020204030204" pitchFamily="34" charset="0"/>
                <a:cs typeface="Calibri" panose="020F0502020204030204" pitchFamily="34" charset="0"/>
              </a:rPr>
              <a:t>Mandatory) </a:t>
            </a:r>
            <a:r>
              <a:rPr lang="en-US" sz="1200">
                <a:effectLst/>
                <a:latin typeface="Calibri" panose="020F0502020204030204" pitchFamily="34" charset="0"/>
                <a:ea typeface="Calibri" panose="020F0502020204030204" pitchFamily="34" charset="0"/>
                <a:cs typeface="Calibri" panose="020F0502020204030204" pitchFamily="34" charset="0"/>
              </a:rPr>
              <a:t>is most often the district Superintendent and his/her authorized designee(s). This role approves all funding applications, and for entitlement grants, including the Immigrant grant, will approve the grant after it has initial approval from the DESE Program Reviewer (see attached workflow chart).  Approval by the LEA Superintendent or his/her authorized designee indicates that the Superintendent has read and approved all information contained in the grant and agrees to abide by all laws, regulations, and guidance applicable to the grant program.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Calibri" panose="020F0502020204030204" pitchFamily="34" charset="0"/>
              </a:rPr>
              <a:t>The </a:t>
            </a:r>
            <a:r>
              <a:rPr lang="en-US" sz="1200" b="1">
                <a:effectLst/>
                <a:latin typeface="Calibri" panose="020F0502020204030204" pitchFamily="34" charset="0"/>
                <a:ea typeface="Calibri" panose="020F0502020204030204" pitchFamily="34" charset="0"/>
                <a:cs typeface="Calibri" panose="020F0502020204030204" pitchFamily="34" charset="0"/>
              </a:rPr>
              <a:t>“LEA&lt;Grant Name&gt; Update” (</a:t>
            </a:r>
            <a:r>
              <a:rPr lang="en-US" sz="1200" b="1" i="1">
                <a:effectLst/>
                <a:latin typeface="Calibri" panose="020F0502020204030204" pitchFamily="34" charset="0"/>
                <a:ea typeface="Calibri" panose="020F0502020204030204" pitchFamily="34" charset="0"/>
                <a:cs typeface="Calibri" panose="020F0502020204030204" pitchFamily="34" charset="0"/>
              </a:rPr>
              <a:t>Optional)</a:t>
            </a:r>
            <a:r>
              <a:rPr lang="en-US" sz="1200" b="1">
                <a:effectLst/>
                <a:latin typeface="Calibri" panose="020F0502020204030204" pitchFamily="34" charset="0"/>
                <a:ea typeface="Calibri" panose="020F0502020204030204" pitchFamily="34" charset="0"/>
                <a:cs typeface="Calibri" panose="020F0502020204030204" pitchFamily="34" charset="0"/>
              </a:rPr>
              <a:t> </a:t>
            </a:r>
            <a:r>
              <a:rPr lang="en-US" sz="1200">
                <a:effectLst/>
                <a:latin typeface="Calibri" panose="020F0502020204030204" pitchFamily="34" charset="0"/>
                <a:ea typeface="Calibri" panose="020F0502020204030204" pitchFamily="34" charset="0"/>
                <a:cs typeface="Calibri" panose="020F0502020204030204" pitchFamily="34" charset="0"/>
              </a:rPr>
              <a:t>role allows this person to edit a funding application but not submit to the next level.  This role is most likely held by someone assisting the LEA </a:t>
            </a:r>
            <a:r>
              <a:rPr lang="en-US" sz="1200" err="1">
                <a:effectLst/>
                <a:latin typeface="Calibri" panose="020F0502020204030204" pitchFamily="34" charset="0"/>
                <a:ea typeface="Calibri" panose="020F0502020204030204" pitchFamily="34" charset="0"/>
                <a:cs typeface="Calibri" panose="020F0502020204030204" pitchFamily="34" charset="0"/>
              </a:rPr>
              <a:t>Grantwriter</a:t>
            </a:r>
            <a:r>
              <a:rPr lang="en-US" sz="1200">
                <a:effectLst/>
                <a:latin typeface="Calibri" panose="020F0502020204030204" pitchFamily="34" charset="0"/>
                <a:ea typeface="Calibri" panose="020F0502020204030204" pitchFamily="34" charset="0"/>
                <a:cs typeface="Calibri" panose="020F0502020204030204" pitchFamily="34" charset="0"/>
              </a:rPr>
              <a:t>, but not designated to move the application ahead to the LEA Fiscal Representative for approval.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Calibri" panose="020F0502020204030204" pitchFamily="34" charset="0"/>
              </a:rPr>
              <a:t>An </a:t>
            </a:r>
            <a:r>
              <a:rPr lang="en-US" sz="1200" b="1">
                <a:effectLst/>
                <a:latin typeface="Calibri" panose="020F0502020204030204" pitchFamily="34" charset="0"/>
                <a:ea typeface="Calibri" panose="020F0502020204030204" pitchFamily="34" charset="0"/>
                <a:cs typeface="Calibri" panose="020F0502020204030204" pitchFamily="34" charset="0"/>
              </a:rPr>
              <a:t>“LEA Data View” </a:t>
            </a:r>
            <a:r>
              <a:rPr lang="en-US" sz="1200" b="1" i="1">
                <a:effectLst/>
                <a:latin typeface="Calibri" panose="020F0502020204030204" pitchFamily="34" charset="0"/>
                <a:ea typeface="Calibri" panose="020F0502020204030204" pitchFamily="34" charset="0"/>
                <a:cs typeface="Calibri" panose="020F0502020204030204" pitchFamily="34" charset="0"/>
              </a:rPr>
              <a:t>(Optional)</a:t>
            </a:r>
            <a:r>
              <a:rPr lang="en-US" sz="1200">
                <a:effectLst/>
                <a:latin typeface="Calibri" panose="020F0502020204030204" pitchFamily="34" charset="0"/>
                <a:ea typeface="Calibri" panose="020F0502020204030204" pitchFamily="34" charset="0"/>
                <a:cs typeface="Calibri" panose="020F0502020204030204" pitchFamily="34" charset="0"/>
              </a:rPr>
              <a:t> role can view virtually anything in their district (no other districts), but cannot make changes to any application.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Calibri" panose="020F0502020204030204" pitchFamily="34" charset="0"/>
              </a:rPr>
              <a:t>A person may have more than one role.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Calibri" panose="020F0502020204030204" pitchFamily="34" charset="0"/>
              </a:rPr>
              <a:t>A role may be held by more than one person.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endParaRPr lang="en-US"/>
          </a:p>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20</a:t>
            </a:fld>
            <a:endParaRPr lang="en-US"/>
          </a:p>
        </p:txBody>
      </p:sp>
    </p:spTree>
    <p:extLst>
      <p:ext uri="{BB962C8B-B14F-4D97-AF65-F5344CB8AC3E}">
        <p14:creationId xmlns:p14="http://schemas.microsoft.com/office/powerpoint/2010/main" val="3976851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12414248"/>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451080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2192822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age 2">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3" cstate="email">
            <a:duotone>
              <a:prstClr val="black"/>
              <a:schemeClr val="bg1">
                <a:lumMod val="65000"/>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015872480"/>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377364618"/>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373649010"/>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877720075"/>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016796712"/>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242683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720489171"/>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382636908"/>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p:nvPicPr>
        <p:blipFill>
          <a:blip r:embed="rId18"/>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97977275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65" r:id="rId12"/>
    <p:sldLayoutId id="2147483657" r:id="rId13"/>
    <p:sldLayoutId id="2147483654" r:id="rId14"/>
    <p:sldLayoutId id="2147483663" r:id="rId15"/>
    <p:sldLayoutId id="2147483662" r:id="rId16"/>
  </p:sldLayoutIdLst>
  <p:hf hdr="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61_3BDF7C51.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doe.mass.edu/grants/" TargetMode="Externa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hyperlink" Target="https://www.doe.mass.edu/grants/edgrants.html"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zh-CN" dirty="0">
                <a:latin typeface="Segoe SemiBold" panose="020B0703040204020203" pitchFamily="34" charset="0"/>
                <a:cs typeface="Segoe SemiBold" panose="020B0703040204020203" pitchFamily="34" charset="0"/>
              </a:rPr>
              <a:t>ISAs</a:t>
            </a:r>
            <a:br>
              <a:rPr lang="en-US" altLang="zh-CN" dirty="0">
                <a:latin typeface="Segoe SemiBold" panose="020B0703040204020203" pitchFamily="34" charset="0"/>
                <a:cs typeface="Segoe SemiBold" panose="020B0703040204020203" pitchFamily="34" charset="0"/>
              </a:rPr>
            </a:br>
            <a:r>
              <a:rPr lang="en-US" altLang="zh-CN" dirty="0">
                <a:latin typeface="Segoe SemiBold" panose="020B0703040204020203" pitchFamily="34" charset="0"/>
                <a:cs typeface="Segoe SemiBold" panose="020B0703040204020203" pitchFamily="34" charset="0"/>
              </a:rPr>
              <a:t>GEM$ &amp; EdGrants</a:t>
            </a:r>
            <a:endParaRPr lang="en-US" dirty="0"/>
          </a:p>
        </p:txBody>
      </p:sp>
      <p:sp>
        <p:nvSpPr>
          <p:cNvPr id="5" name="TextBox 4">
            <a:extLst>
              <a:ext uri="{FF2B5EF4-FFF2-40B4-BE49-F238E27FC236}">
                <a16:creationId xmlns:a16="http://schemas.microsoft.com/office/drawing/2014/main" id="{275E1379-933A-4CAB-A0BD-32C76CB5B6B4}"/>
              </a:ext>
            </a:extLst>
          </p:cNvPr>
          <p:cNvSpPr txBox="1"/>
          <p:nvPr/>
        </p:nvSpPr>
        <p:spPr>
          <a:xfrm>
            <a:off x="505838" y="4239412"/>
            <a:ext cx="6093994" cy="1200329"/>
          </a:xfrm>
          <a:prstGeom prst="rect">
            <a:avLst/>
          </a:prstGeom>
          <a:noFill/>
        </p:spPr>
        <p:txBody>
          <a:bodyPr wrap="square">
            <a:spAutoFit/>
          </a:bodyPr>
          <a:lstStyle/>
          <a:p>
            <a:pPr marL="0" marR="0">
              <a:spcBef>
                <a:spcPts val="0"/>
              </a:spcBef>
              <a:spcAft>
                <a:spcPts val="0"/>
              </a:spcAft>
            </a:pPr>
            <a:r>
              <a:rPr lang="en-US" sz="2400" b="1">
                <a:solidFill>
                  <a:srgbClr val="595959"/>
                </a:solidFill>
                <a:effectLst/>
                <a:latin typeface="Calibri" panose="020F0502020204030204" pitchFamily="34" charset="0"/>
                <a:ea typeface="Calibri" panose="020F0502020204030204" pitchFamily="34" charset="0"/>
              </a:rPr>
              <a:t>Presenters: </a:t>
            </a:r>
          </a:p>
          <a:p>
            <a:pPr marL="0" marR="0">
              <a:spcBef>
                <a:spcPts val="0"/>
              </a:spcBef>
              <a:spcAft>
                <a:spcPts val="0"/>
              </a:spcAft>
            </a:pPr>
            <a:r>
              <a:rPr lang="en-US" sz="2400" b="1">
                <a:solidFill>
                  <a:srgbClr val="595959"/>
                </a:solidFill>
                <a:effectLst/>
                <a:latin typeface="Calibri" panose="020F0502020204030204" pitchFamily="34" charset="0"/>
                <a:ea typeface="Calibri" panose="020F0502020204030204" pitchFamily="34" charset="0"/>
              </a:rPr>
              <a:t>Eric Souza, Grants Management</a:t>
            </a:r>
          </a:p>
          <a:p>
            <a:pPr marL="0" marR="0">
              <a:spcBef>
                <a:spcPts val="0"/>
              </a:spcBef>
              <a:spcAft>
                <a:spcPts val="0"/>
              </a:spcAft>
            </a:pPr>
            <a:r>
              <a:rPr lang="en-US" sz="2400" b="1">
                <a:solidFill>
                  <a:srgbClr val="595959"/>
                </a:solidFill>
                <a:effectLst/>
                <a:latin typeface="Calibri" panose="020F0502020204030204" pitchFamily="34" charset="0"/>
                <a:ea typeface="Calibri" panose="020F0502020204030204" pitchFamily="34" charset="0"/>
              </a:rPr>
              <a:t>Donna Shannon, Director of Financial Planning </a:t>
            </a:r>
            <a:endParaRPr lang="en-US" sz="3200" b="1">
              <a:effectLst/>
              <a:latin typeface="Calibri" panose="020F0502020204030204" pitchFamily="34" charset="0"/>
              <a:ea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250BF8-D1DD-4616-93C5-017EFFAAA61F}"/>
              </a:ext>
            </a:extLst>
          </p:cNvPr>
          <p:cNvSpPr>
            <a:spLocks noGrp="1"/>
          </p:cNvSpPr>
          <p:nvPr>
            <p:ph type="title"/>
          </p:nvPr>
        </p:nvSpPr>
        <p:spPr/>
        <p:txBody>
          <a:bodyPr/>
          <a:lstStyle/>
          <a:p>
            <a:r>
              <a:rPr lang="en-US"/>
              <a:t>Tagging the budget with the ISA Object Class Code	</a:t>
            </a:r>
          </a:p>
        </p:txBody>
      </p:sp>
      <p:pic>
        <p:nvPicPr>
          <p:cNvPr id="8" name="Content Placeholder 7" descr="Screen showing the dropdown to tag an ISA Object Class Code in GEM$">
            <a:extLst>
              <a:ext uri="{FF2B5EF4-FFF2-40B4-BE49-F238E27FC236}">
                <a16:creationId xmlns:a16="http://schemas.microsoft.com/office/drawing/2014/main" id="{5BF7184D-5D7F-4F17-BCB3-C7489BB89046}"/>
              </a:ext>
            </a:extLst>
          </p:cNvPr>
          <p:cNvPicPr>
            <a:picLocks noGrp="1" noChangeAspect="1"/>
          </p:cNvPicPr>
          <p:nvPr>
            <p:ph idx="1"/>
          </p:nvPr>
        </p:nvPicPr>
        <p:blipFill>
          <a:blip r:embed="rId2"/>
          <a:stretch>
            <a:fillRect/>
          </a:stretch>
        </p:blipFill>
        <p:spPr>
          <a:xfrm>
            <a:off x="4840287" y="1066800"/>
            <a:ext cx="7189787" cy="5105400"/>
          </a:xfrm>
        </p:spPr>
      </p:pic>
    </p:spTree>
    <p:extLst>
      <p:ext uri="{BB962C8B-B14F-4D97-AF65-F5344CB8AC3E}">
        <p14:creationId xmlns:p14="http://schemas.microsoft.com/office/powerpoint/2010/main" val="1258658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EA69BF-CD87-560B-A494-BFF345B32799}"/>
              </a:ext>
            </a:extLst>
          </p:cNvPr>
          <p:cNvSpPr>
            <a:spLocks noGrp="1"/>
          </p:cNvSpPr>
          <p:nvPr>
            <p:ph type="sldNum" sz="quarter" idx="12"/>
          </p:nvPr>
        </p:nvSpPr>
        <p:spPr/>
        <p:txBody>
          <a:bodyPr/>
          <a:lstStyle/>
          <a:p>
            <a:fld id="{FF27229C-EC7B-4063-A33B-28A5E87E32ED}" type="slidenum">
              <a:rPr lang="zh-CN" altLang="en-US" smtClean="0"/>
              <a:pPr/>
              <a:t>11</a:t>
            </a:fld>
            <a:endParaRPr lang="zh-CN" altLang="en-US"/>
          </a:p>
        </p:txBody>
      </p:sp>
      <p:sp>
        <p:nvSpPr>
          <p:cNvPr id="3" name="Content Placeholder 2">
            <a:extLst>
              <a:ext uri="{FF2B5EF4-FFF2-40B4-BE49-F238E27FC236}">
                <a16:creationId xmlns:a16="http://schemas.microsoft.com/office/drawing/2014/main" id="{9EB8331C-0D58-6C98-4070-C96B1F200561}"/>
              </a:ext>
            </a:extLst>
          </p:cNvPr>
          <p:cNvSpPr>
            <a:spLocks noGrp="1"/>
          </p:cNvSpPr>
          <p:nvPr>
            <p:ph idx="13"/>
          </p:nvPr>
        </p:nvSpPr>
        <p:spPr/>
        <p:txBody>
          <a:bodyPr vert="horz" lIns="91440" tIns="45720" rIns="91440" bIns="45720" rtlCol="0" anchor="t">
            <a:noAutofit/>
          </a:bodyPr>
          <a:lstStyle/>
          <a:p>
            <a:r>
              <a:rPr lang="en-US">
                <a:latin typeface="Segoe UI"/>
                <a:cs typeface="Segoe UI"/>
              </a:rPr>
              <a:t>Simpler because funds are drawn down in EdGrants. No need to separate budget by year.</a:t>
            </a:r>
            <a:endParaRPr lang="en-US"/>
          </a:p>
        </p:txBody>
      </p:sp>
      <p:sp>
        <p:nvSpPr>
          <p:cNvPr id="4" name="Text Placeholder 3">
            <a:extLst>
              <a:ext uri="{FF2B5EF4-FFF2-40B4-BE49-F238E27FC236}">
                <a16:creationId xmlns:a16="http://schemas.microsoft.com/office/drawing/2014/main" id="{F4E504DA-168B-1351-5207-9897DBBE280C}"/>
              </a:ext>
            </a:extLst>
          </p:cNvPr>
          <p:cNvSpPr>
            <a:spLocks noGrp="1"/>
          </p:cNvSpPr>
          <p:nvPr>
            <p:ph type="body" idx="1"/>
          </p:nvPr>
        </p:nvSpPr>
        <p:spPr>
          <a:solidFill>
            <a:schemeClr val="accent2">
              <a:lumMod val="75000"/>
            </a:schemeClr>
          </a:solidFill>
        </p:spPr>
        <p:txBody>
          <a:bodyPr/>
          <a:lstStyle/>
          <a:p>
            <a:r>
              <a:rPr lang="en-US">
                <a:latin typeface="Segoe UI Semibold"/>
                <a:cs typeface="Segoe UI Semibold"/>
              </a:rPr>
              <a:t>College</a:t>
            </a:r>
            <a:endParaRPr lang="en-US"/>
          </a:p>
        </p:txBody>
      </p:sp>
      <p:sp>
        <p:nvSpPr>
          <p:cNvPr id="5" name="Text Placeholder 4">
            <a:extLst>
              <a:ext uri="{FF2B5EF4-FFF2-40B4-BE49-F238E27FC236}">
                <a16:creationId xmlns:a16="http://schemas.microsoft.com/office/drawing/2014/main" id="{DC0A33D5-544F-7529-9649-E18DC7D26680}"/>
              </a:ext>
            </a:extLst>
          </p:cNvPr>
          <p:cNvSpPr>
            <a:spLocks noGrp="1"/>
          </p:cNvSpPr>
          <p:nvPr>
            <p:ph type="body" idx="15"/>
          </p:nvPr>
        </p:nvSpPr>
        <p:spPr>
          <a:solidFill>
            <a:schemeClr val="accent2">
              <a:lumMod val="75000"/>
            </a:schemeClr>
          </a:solidFill>
        </p:spPr>
        <p:txBody>
          <a:bodyPr/>
          <a:lstStyle/>
          <a:p>
            <a:r>
              <a:rPr lang="en-US" dirty="0">
                <a:latin typeface="Segoe UI Semibold"/>
                <a:cs typeface="Segoe UI Semibold"/>
              </a:rPr>
              <a:t>County Houses Of Correction (CHOCs)</a:t>
            </a:r>
          </a:p>
        </p:txBody>
      </p:sp>
      <p:sp>
        <p:nvSpPr>
          <p:cNvPr id="6" name="Title 5">
            <a:extLst>
              <a:ext uri="{FF2B5EF4-FFF2-40B4-BE49-F238E27FC236}">
                <a16:creationId xmlns:a16="http://schemas.microsoft.com/office/drawing/2014/main" id="{3CAED0EA-7ABE-E26D-4989-D9C5083C9613}"/>
              </a:ext>
            </a:extLst>
          </p:cNvPr>
          <p:cNvSpPr>
            <a:spLocks noGrp="1"/>
          </p:cNvSpPr>
          <p:nvPr>
            <p:ph type="title"/>
          </p:nvPr>
        </p:nvSpPr>
        <p:spPr/>
        <p:txBody>
          <a:bodyPr/>
          <a:lstStyle/>
          <a:p>
            <a:r>
              <a:rPr lang="en-US" dirty="0">
                <a:latin typeface="Segoe UI Semibold"/>
                <a:cs typeface="Segoe UI Semibold"/>
              </a:rPr>
              <a:t>Differences</a:t>
            </a:r>
            <a:endParaRPr lang="en-US" dirty="0"/>
          </a:p>
        </p:txBody>
      </p:sp>
      <p:sp>
        <p:nvSpPr>
          <p:cNvPr id="7" name="Content Placeholder 6">
            <a:extLst>
              <a:ext uri="{FF2B5EF4-FFF2-40B4-BE49-F238E27FC236}">
                <a16:creationId xmlns:a16="http://schemas.microsoft.com/office/drawing/2014/main" id="{24A7DCA6-BB96-0EA9-2892-5028A7001BF7}"/>
              </a:ext>
            </a:extLst>
          </p:cNvPr>
          <p:cNvSpPr>
            <a:spLocks noGrp="1"/>
          </p:cNvSpPr>
          <p:nvPr>
            <p:ph idx="16"/>
          </p:nvPr>
        </p:nvSpPr>
        <p:spPr/>
        <p:txBody>
          <a:bodyPr vert="horz" lIns="91440" tIns="45720" rIns="91440" bIns="45720" rtlCol="0" anchor="t">
            <a:noAutofit/>
          </a:bodyPr>
          <a:lstStyle/>
          <a:p>
            <a:r>
              <a:rPr lang="en-US" dirty="0">
                <a:latin typeface="Segoe UI"/>
                <a:cs typeface="Segoe UI"/>
              </a:rPr>
              <a:t>Multi year budget</a:t>
            </a:r>
          </a:p>
          <a:p>
            <a:r>
              <a:rPr lang="en-US" dirty="0">
                <a:latin typeface="Segoe UI"/>
                <a:cs typeface="Segoe UI"/>
              </a:rPr>
              <a:t>Ensures funds are available in MMARS past 6/30</a:t>
            </a:r>
          </a:p>
          <a:p>
            <a:pPr marL="0" indent="0">
              <a:buNone/>
            </a:pPr>
            <a:endParaRPr lang="en-US" dirty="0"/>
          </a:p>
        </p:txBody>
      </p:sp>
    </p:spTree>
    <p:extLst>
      <p:ext uri="{BB962C8B-B14F-4D97-AF65-F5344CB8AC3E}">
        <p14:creationId xmlns:p14="http://schemas.microsoft.com/office/powerpoint/2010/main" val="4131649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2FDE38-B8E7-4873-8B55-42195FF192AF}"/>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a:p>
        </p:txBody>
      </p:sp>
      <p:pic>
        <p:nvPicPr>
          <p:cNvPr id="9" name="Picture 8" descr="College ISA Budget Details page in GEM$">
            <a:extLst>
              <a:ext uri="{FF2B5EF4-FFF2-40B4-BE49-F238E27FC236}">
                <a16:creationId xmlns:a16="http://schemas.microsoft.com/office/drawing/2014/main" id="{9EED2240-BA11-4115-928D-E1CE5FD28C7B}"/>
              </a:ext>
            </a:extLst>
          </p:cNvPr>
          <p:cNvPicPr>
            <a:picLocks noChangeAspect="1"/>
          </p:cNvPicPr>
          <p:nvPr/>
        </p:nvPicPr>
        <p:blipFill>
          <a:blip r:embed="rId2"/>
          <a:stretch>
            <a:fillRect/>
          </a:stretch>
        </p:blipFill>
        <p:spPr>
          <a:xfrm>
            <a:off x="1097516" y="1271832"/>
            <a:ext cx="9579940" cy="5346943"/>
          </a:xfrm>
          <a:prstGeom prst="rect">
            <a:avLst/>
          </a:prstGeom>
        </p:spPr>
      </p:pic>
      <p:sp>
        <p:nvSpPr>
          <p:cNvPr id="12" name="Title 11">
            <a:extLst>
              <a:ext uri="{FF2B5EF4-FFF2-40B4-BE49-F238E27FC236}">
                <a16:creationId xmlns:a16="http://schemas.microsoft.com/office/drawing/2014/main" id="{456F0C80-815F-978F-2C0B-E2C675515C4F}"/>
              </a:ext>
            </a:extLst>
          </p:cNvPr>
          <p:cNvSpPr>
            <a:spLocks noGrp="1"/>
          </p:cNvSpPr>
          <p:nvPr>
            <p:ph type="title"/>
          </p:nvPr>
        </p:nvSpPr>
        <p:spPr>
          <a:xfrm>
            <a:off x="567744" y="288925"/>
            <a:ext cx="2341712" cy="679905"/>
          </a:xfrm>
          <a:solidFill>
            <a:schemeClr val="accent2">
              <a:lumMod val="75000"/>
            </a:schemeClr>
          </a:solidFill>
        </p:spPr>
        <p:txBody>
          <a:bodyPr/>
          <a:lstStyle/>
          <a:p>
            <a:r>
              <a:rPr lang="en-US" dirty="0"/>
              <a:t>College</a:t>
            </a:r>
          </a:p>
        </p:txBody>
      </p:sp>
    </p:spTree>
    <p:extLst>
      <p:ext uri="{BB962C8B-B14F-4D97-AF65-F5344CB8AC3E}">
        <p14:creationId xmlns:p14="http://schemas.microsoft.com/office/powerpoint/2010/main" val="2896716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258A3E-779F-4AE7-923A-AA3811FE2D46}"/>
              </a:ext>
            </a:extLst>
          </p:cNvPr>
          <p:cNvSpPr>
            <a:spLocks noGrp="1"/>
          </p:cNvSpPr>
          <p:nvPr>
            <p:ph type="sldNum" sz="quarter" idx="12"/>
          </p:nvPr>
        </p:nvSpPr>
        <p:spPr/>
        <p:txBody>
          <a:bodyPr/>
          <a:lstStyle/>
          <a:p>
            <a:fld id="{FF27229C-EC7B-4063-A33B-28A5E87E32ED}" type="slidenum">
              <a:rPr lang="zh-CN" altLang="en-US" smtClean="0"/>
              <a:pPr/>
              <a:t>13</a:t>
            </a:fld>
            <a:endParaRPr lang="zh-CN" altLang="en-US"/>
          </a:p>
        </p:txBody>
      </p:sp>
      <p:pic>
        <p:nvPicPr>
          <p:cNvPr id="9" name="Picture 8" descr="State Agency ISA Budget Details page in GEM$">
            <a:extLst>
              <a:ext uri="{FF2B5EF4-FFF2-40B4-BE49-F238E27FC236}">
                <a16:creationId xmlns:a16="http://schemas.microsoft.com/office/drawing/2014/main" id="{FD14478B-722A-4158-BF22-A9924BC01EB0}"/>
              </a:ext>
            </a:extLst>
          </p:cNvPr>
          <p:cNvPicPr>
            <a:picLocks noChangeAspect="1"/>
          </p:cNvPicPr>
          <p:nvPr/>
        </p:nvPicPr>
        <p:blipFill>
          <a:blip r:embed="rId3"/>
          <a:stretch>
            <a:fillRect/>
          </a:stretch>
        </p:blipFill>
        <p:spPr>
          <a:xfrm>
            <a:off x="1754113" y="1137848"/>
            <a:ext cx="8683774" cy="5480927"/>
          </a:xfrm>
          <a:prstGeom prst="rect">
            <a:avLst/>
          </a:prstGeom>
        </p:spPr>
      </p:pic>
      <p:sp>
        <p:nvSpPr>
          <p:cNvPr id="5" name="Title 4">
            <a:extLst>
              <a:ext uri="{FF2B5EF4-FFF2-40B4-BE49-F238E27FC236}">
                <a16:creationId xmlns:a16="http://schemas.microsoft.com/office/drawing/2014/main" id="{C7EDC42D-4E1B-5826-D33C-0F41DF27EC7F}"/>
              </a:ext>
            </a:extLst>
          </p:cNvPr>
          <p:cNvSpPr>
            <a:spLocks noGrp="1"/>
          </p:cNvSpPr>
          <p:nvPr>
            <p:ph type="title"/>
          </p:nvPr>
        </p:nvSpPr>
        <p:spPr>
          <a:xfrm>
            <a:off x="567743" y="288925"/>
            <a:ext cx="2519841" cy="679905"/>
          </a:xfrm>
          <a:solidFill>
            <a:schemeClr val="accent2">
              <a:lumMod val="75000"/>
            </a:schemeClr>
          </a:solidFill>
        </p:spPr>
        <p:txBody>
          <a:bodyPr/>
          <a:lstStyle/>
          <a:p>
            <a:r>
              <a:rPr lang="en-US" dirty="0"/>
              <a:t>CHOC</a:t>
            </a:r>
          </a:p>
        </p:txBody>
      </p:sp>
    </p:spTree>
    <p:extLst>
      <p:ext uri="{BB962C8B-B14F-4D97-AF65-F5344CB8AC3E}">
        <p14:creationId xmlns:p14="http://schemas.microsoft.com/office/powerpoint/2010/main" val="1692928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FF21BD-93EA-3601-4E7F-42E45FE85531}"/>
              </a:ext>
            </a:extLst>
          </p:cNvPr>
          <p:cNvSpPr>
            <a:spLocks noGrp="1"/>
          </p:cNvSpPr>
          <p:nvPr>
            <p:ph type="sldNum" sz="quarter" idx="12"/>
          </p:nvPr>
        </p:nvSpPr>
        <p:spPr/>
        <p:txBody>
          <a:bodyPr/>
          <a:lstStyle/>
          <a:p>
            <a:fld id="{FF27229C-EC7B-4063-A33B-28A5E87E32ED}" type="slidenum">
              <a:rPr lang="zh-CN" altLang="en-US" smtClean="0"/>
              <a:pPr/>
              <a:t>14</a:t>
            </a:fld>
            <a:endParaRPr lang="zh-CN" altLang="en-US"/>
          </a:p>
        </p:txBody>
      </p:sp>
      <p:sp>
        <p:nvSpPr>
          <p:cNvPr id="5" name="Text Placeholder 4">
            <a:extLst>
              <a:ext uri="{FF2B5EF4-FFF2-40B4-BE49-F238E27FC236}">
                <a16:creationId xmlns:a16="http://schemas.microsoft.com/office/drawing/2014/main" id="{EA3C6C4B-D231-B19F-F6E4-459EDABBEC25}"/>
              </a:ext>
            </a:extLst>
          </p:cNvPr>
          <p:cNvSpPr>
            <a:spLocks noGrp="1"/>
          </p:cNvSpPr>
          <p:nvPr>
            <p:ph type="body" idx="1"/>
          </p:nvPr>
        </p:nvSpPr>
        <p:spPr>
          <a:xfrm>
            <a:off x="567739" y="693992"/>
            <a:ext cx="5452057" cy="776702"/>
          </a:xfrm>
          <a:solidFill>
            <a:schemeClr val="accent2">
              <a:lumMod val="75000"/>
            </a:schemeClr>
          </a:solidFill>
        </p:spPr>
        <p:txBody>
          <a:bodyPr/>
          <a:lstStyle/>
          <a:p>
            <a:r>
              <a:rPr lang="en-US" dirty="0">
                <a:latin typeface="Segoe UI Semibold"/>
                <a:cs typeface="Segoe UI Semibold"/>
              </a:rPr>
              <a:t>Approvable</a:t>
            </a:r>
            <a:endParaRPr lang="en-US" dirty="0"/>
          </a:p>
        </p:txBody>
      </p:sp>
      <p:sp>
        <p:nvSpPr>
          <p:cNvPr id="6" name="Text Placeholder 5">
            <a:extLst>
              <a:ext uri="{FF2B5EF4-FFF2-40B4-BE49-F238E27FC236}">
                <a16:creationId xmlns:a16="http://schemas.microsoft.com/office/drawing/2014/main" id="{9D9D4426-4A4E-228F-18C6-D08A062893A9}"/>
              </a:ext>
            </a:extLst>
          </p:cNvPr>
          <p:cNvSpPr>
            <a:spLocks noGrp="1"/>
          </p:cNvSpPr>
          <p:nvPr>
            <p:ph type="body" idx="15"/>
          </p:nvPr>
        </p:nvSpPr>
        <p:spPr>
          <a:xfrm>
            <a:off x="567739" y="3734661"/>
            <a:ext cx="5452057" cy="776702"/>
          </a:xfrm>
          <a:solidFill>
            <a:schemeClr val="accent2">
              <a:lumMod val="75000"/>
            </a:schemeClr>
          </a:solidFill>
        </p:spPr>
        <p:txBody>
          <a:bodyPr/>
          <a:lstStyle/>
          <a:p>
            <a:r>
              <a:rPr lang="en-US">
                <a:latin typeface="Segoe UI Semibold"/>
                <a:cs typeface="Segoe UI Semibold"/>
              </a:rPr>
              <a:t>Not Approvable</a:t>
            </a:r>
            <a:endParaRPr lang="en-US"/>
          </a:p>
        </p:txBody>
      </p:sp>
      <p:sp>
        <p:nvSpPr>
          <p:cNvPr id="2" name="Title 1">
            <a:extLst>
              <a:ext uri="{FF2B5EF4-FFF2-40B4-BE49-F238E27FC236}">
                <a16:creationId xmlns:a16="http://schemas.microsoft.com/office/drawing/2014/main" id="{C430AEB9-4F4D-DE5F-0063-D7A972F8C442}"/>
              </a:ext>
            </a:extLst>
          </p:cNvPr>
          <p:cNvSpPr>
            <a:spLocks noGrp="1"/>
          </p:cNvSpPr>
          <p:nvPr>
            <p:ph type="title"/>
          </p:nvPr>
        </p:nvSpPr>
        <p:spPr>
          <a:xfrm>
            <a:off x="567741" y="132018"/>
            <a:ext cx="11433757" cy="679905"/>
          </a:xfrm>
        </p:spPr>
        <p:txBody>
          <a:bodyPr/>
          <a:lstStyle/>
          <a:p>
            <a:r>
              <a:rPr lang="en-US" dirty="0">
                <a:latin typeface="Segoe UI Semibold"/>
                <a:cs typeface="Segoe UI Semibold"/>
              </a:rPr>
              <a:t>Approvable vs Not Approvable - Fringe</a:t>
            </a:r>
            <a:endParaRPr lang="en-US" dirty="0"/>
          </a:p>
        </p:txBody>
      </p:sp>
      <p:pic>
        <p:nvPicPr>
          <p:cNvPr id="9" name="Picture 8" descr="Screen showing an approvable fringe benefit calculation with a DD total more than the GEM$ calculated amount">
            <a:extLst>
              <a:ext uri="{FF2B5EF4-FFF2-40B4-BE49-F238E27FC236}">
                <a16:creationId xmlns:a16="http://schemas.microsoft.com/office/drawing/2014/main" id="{8626000F-661B-472A-AC03-418F9DB8C15F}"/>
              </a:ext>
            </a:extLst>
          </p:cNvPr>
          <p:cNvPicPr>
            <a:picLocks noChangeAspect="1"/>
          </p:cNvPicPr>
          <p:nvPr/>
        </p:nvPicPr>
        <p:blipFill>
          <a:blip r:embed="rId3"/>
          <a:stretch>
            <a:fillRect/>
          </a:stretch>
        </p:blipFill>
        <p:spPr>
          <a:xfrm>
            <a:off x="567739" y="1554196"/>
            <a:ext cx="11308699" cy="2113383"/>
          </a:xfrm>
          <a:prstGeom prst="rect">
            <a:avLst/>
          </a:prstGeom>
        </p:spPr>
      </p:pic>
      <p:pic>
        <p:nvPicPr>
          <p:cNvPr id="15" name="Picture 14" descr="Screen showing a not approvable fringe benefit calculation with a DD total less than the GEM$ calculated amount">
            <a:extLst>
              <a:ext uri="{FF2B5EF4-FFF2-40B4-BE49-F238E27FC236}">
                <a16:creationId xmlns:a16="http://schemas.microsoft.com/office/drawing/2014/main" id="{F4292F23-BE59-4179-8133-B16A98AB845B}"/>
              </a:ext>
            </a:extLst>
          </p:cNvPr>
          <p:cNvPicPr>
            <a:picLocks noChangeAspect="1"/>
          </p:cNvPicPr>
          <p:nvPr/>
        </p:nvPicPr>
        <p:blipFill>
          <a:blip r:embed="rId4"/>
          <a:stretch>
            <a:fillRect/>
          </a:stretch>
        </p:blipFill>
        <p:spPr>
          <a:xfrm>
            <a:off x="567738" y="4589203"/>
            <a:ext cx="11308699" cy="2140051"/>
          </a:xfrm>
          <a:prstGeom prst="rect">
            <a:avLst/>
          </a:prstGeom>
        </p:spPr>
      </p:pic>
    </p:spTree>
    <p:extLst>
      <p:ext uri="{BB962C8B-B14F-4D97-AF65-F5344CB8AC3E}">
        <p14:creationId xmlns:p14="http://schemas.microsoft.com/office/powerpoint/2010/main" val="1482954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2F1AD7-F447-4F47-B3F9-CDFDB3AE3253}"/>
              </a:ext>
            </a:extLst>
          </p:cNvPr>
          <p:cNvSpPr>
            <a:spLocks noGrp="1"/>
          </p:cNvSpPr>
          <p:nvPr>
            <p:ph type="sldNum" sz="quarter" idx="12"/>
          </p:nvPr>
        </p:nvSpPr>
        <p:spPr/>
        <p:txBody>
          <a:bodyPr/>
          <a:lstStyle/>
          <a:p>
            <a:fld id="{FF27229C-EC7B-4063-A33B-28A5E87E32ED}" type="slidenum">
              <a:rPr lang="zh-CN" altLang="en-US" smtClean="0"/>
              <a:pPr/>
              <a:t>15</a:t>
            </a:fld>
            <a:endParaRPr lang="zh-CN" altLang="en-US"/>
          </a:p>
        </p:txBody>
      </p:sp>
      <p:sp>
        <p:nvSpPr>
          <p:cNvPr id="4" name="Text Placeholder 3">
            <a:extLst>
              <a:ext uri="{FF2B5EF4-FFF2-40B4-BE49-F238E27FC236}">
                <a16:creationId xmlns:a16="http://schemas.microsoft.com/office/drawing/2014/main" id="{0035B994-FECF-403A-86A9-C99B4465C0FF}"/>
              </a:ext>
            </a:extLst>
          </p:cNvPr>
          <p:cNvSpPr>
            <a:spLocks noGrp="1"/>
          </p:cNvSpPr>
          <p:nvPr>
            <p:ph type="body" idx="1"/>
          </p:nvPr>
        </p:nvSpPr>
        <p:spPr>
          <a:xfrm>
            <a:off x="458502" y="1175783"/>
            <a:ext cx="5452057" cy="776702"/>
          </a:xfrm>
          <a:solidFill>
            <a:schemeClr val="accent2">
              <a:lumMod val="75000"/>
            </a:schemeClr>
          </a:solidFill>
        </p:spPr>
        <p:txBody>
          <a:bodyPr/>
          <a:lstStyle/>
          <a:p>
            <a:r>
              <a:rPr lang="en-US" dirty="0"/>
              <a:t>Old Way (EdGrants)</a:t>
            </a:r>
          </a:p>
        </p:txBody>
      </p:sp>
      <p:sp>
        <p:nvSpPr>
          <p:cNvPr id="6" name="Title 5">
            <a:extLst>
              <a:ext uri="{FF2B5EF4-FFF2-40B4-BE49-F238E27FC236}">
                <a16:creationId xmlns:a16="http://schemas.microsoft.com/office/drawing/2014/main" id="{2137EA6E-B023-459C-A7C1-820B8904B90F}"/>
              </a:ext>
            </a:extLst>
          </p:cNvPr>
          <p:cNvSpPr>
            <a:spLocks noGrp="1"/>
          </p:cNvSpPr>
          <p:nvPr>
            <p:ph type="title"/>
          </p:nvPr>
        </p:nvSpPr>
        <p:spPr/>
        <p:txBody>
          <a:bodyPr/>
          <a:lstStyle/>
          <a:p>
            <a:r>
              <a:rPr lang="en-US" dirty="0"/>
              <a:t>Indirect – How GEM$ Calculates It</a:t>
            </a:r>
          </a:p>
        </p:txBody>
      </p:sp>
      <p:pic>
        <p:nvPicPr>
          <p:cNvPr id="11" name="Picture 10" descr="Old indirect cost calculation worksheet">
            <a:extLst>
              <a:ext uri="{FF2B5EF4-FFF2-40B4-BE49-F238E27FC236}">
                <a16:creationId xmlns:a16="http://schemas.microsoft.com/office/drawing/2014/main" id="{AE7F8D4A-BB5D-4EEC-9C1B-E3EF2A7728A4}"/>
              </a:ext>
            </a:extLst>
          </p:cNvPr>
          <p:cNvPicPr>
            <a:picLocks noChangeAspect="1"/>
          </p:cNvPicPr>
          <p:nvPr/>
        </p:nvPicPr>
        <p:blipFill>
          <a:blip r:embed="rId2"/>
          <a:stretch>
            <a:fillRect/>
          </a:stretch>
        </p:blipFill>
        <p:spPr>
          <a:xfrm>
            <a:off x="567743" y="2094891"/>
            <a:ext cx="9167928" cy="4273771"/>
          </a:xfrm>
          <a:prstGeom prst="rect">
            <a:avLst/>
          </a:prstGeom>
        </p:spPr>
      </p:pic>
    </p:spTree>
    <p:extLst>
      <p:ext uri="{BB962C8B-B14F-4D97-AF65-F5344CB8AC3E}">
        <p14:creationId xmlns:p14="http://schemas.microsoft.com/office/powerpoint/2010/main" val="2047139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728F1F-01B5-4B98-B573-C1C9895D1273}"/>
              </a:ext>
            </a:extLst>
          </p:cNvPr>
          <p:cNvSpPr>
            <a:spLocks noGrp="1"/>
          </p:cNvSpPr>
          <p:nvPr>
            <p:ph type="sldNum" sz="quarter" idx="12"/>
          </p:nvPr>
        </p:nvSpPr>
        <p:spPr/>
        <p:txBody>
          <a:bodyPr/>
          <a:lstStyle/>
          <a:p>
            <a:fld id="{FF27229C-EC7B-4063-A33B-28A5E87E32ED}" type="slidenum">
              <a:rPr lang="zh-CN" altLang="en-US" smtClean="0"/>
              <a:pPr/>
              <a:t>16</a:t>
            </a:fld>
            <a:endParaRPr lang="zh-CN" altLang="en-US"/>
          </a:p>
        </p:txBody>
      </p:sp>
      <p:sp>
        <p:nvSpPr>
          <p:cNvPr id="4" name="Text Placeholder 3">
            <a:extLst>
              <a:ext uri="{FF2B5EF4-FFF2-40B4-BE49-F238E27FC236}">
                <a16:creationId xmlns:a16="http://schemas.microsoft.com/office/drawing/2014/main" id="{71DAC43D-BE51-4BF8-8623-B39DFD5AD2D0}"/>
              </a:ext>
            </a:extLst>
          </p:cNvPr>
          <p:cNvSpPr>
            <a:spLocks noGrp="1"/>
          </p:cNvSpPr>
          <p:nvPr>
            <p:ph type="body" idx="1"/>
          </p:nvPr>
        </p:nvSpPr>
        <p:spPr>
          <a:solidFill>
            <a:schemeClr val="accent2">
              <a:lumMod val="75000"/>
            </a:schemeClr>
          </a:solidFill>
        </p:spPr>
        <p:txBody>
          <a:bodyPr/>
          <a:lstStyle/>
          <a:p>
            <a:r>
              <a:rPr lang="en-US" dirty="0"/>
              <a:t>GEM$</a:t>
            </a:r>
          </a:p>
        </p:txBody>
      </p:sp>
      <p:sp>
        <p:nvSpPr>
          <p:cNvPr id="6" name="Title 5">
            <a:extLst>
              <a:ext uri="{FF2B5EF4-FFF2-40B4-BE49-F238E27FC236}">
                <a16:creationId xmlns:a16="http://schemas.microsoft.com/office/drawing/2014/main" id="{279FD570-AF52-46B3-8E7F-1B9EE6C35F43}"/>
              </a:ext>
            </a:extLst>
          </p:cNvPr>
          <p:cNvSpPr>
            <a:spLocks noGrp="1"/>
          </p:cNvSpPr>
          <p:nvPr>
            <p:ph type="title"/>
          </p:nvPr>
        </p:nvSpPr>
        <p:spPr/>
        <p:txBody>
          <a:bodyPr/>
          <a:lstStyle/>
          <a:p>
            <a:r>
              <a:rPr lang="en-US" dirty="0"/>
              <a:t>Indirect – How GEM$ Calculates It</a:t>
            </a:r>
          </a:p>
        </p:txBody>
      </p:sp>
      <p:pic>
        <p:nvPicPr>
          <p:cNvPr id="11" name="Picture 10" descr="Screen calculating indirect cost in GEM$">
            <a:extLst>
              <a:ext uri="{FF2B5EF4-FFF2-40B4-BE49-F238E27FC236}">
                <a16:creationId xmlns:a16="http://schemas.microsoft.com/office/drawing/2014/main" id="{96025776-4115-44AD-808C-99599852D9E9}"/>
              </a:ext>
            </a:extLst>
          </p:cNvPr>
          <p:cNvPicPr>
            <a:picLocks noChangeAspect="1"/>
          </p:cNvPicPr>
          <p:nvPr/>
        </p:nvPicPr>
        <p:blipFill>
          <a:blip r:embed="rId2"/>
          <a:stretch>
            <a:fillRect/>
          </a:stretch>
        </p:blipFill>
        <p:spPr>
          <a:xfrm>
            <a:off x="435429" y="2299728"/>
            <a:ext cx="11535784" cy="3695111"/>
          </a:xfrm>
          <a:prstGeom prst="rect">
            <a:avLst/>
          </a:prstGeom>
        </p:spPr>
      </p:pic>
    </p:spTree>
    <p:extLst>
      <p:ext uri="{BB962C8B-B14F-4D97-AF65-F5344CB8AC3E}">
        <p14:creationId xmlns:p14="http://schemas.microsoft.com/office/powerpoint/2010/main" val="2583668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C0D3C0-B91E-4399-A164-CA6CDAD22BF3}"/>
              </a:ext>
            </a:extLst>
          </p:cNvPr>
          <p:cNvSpPr>
            <a:spLocks noGrp="1"/>
          </p:cNvSpPr>
          <p:nvPr>
            <p:ph type="sldNum" sz="quarter" idx="12"/>
          </p:nvPr>
        </p:nvSpPr>
        <p:spPr/>
        <p:txBody>
          <a:bodyPr/>
          <a:lstStyle/>
          <a:p>
            <a:fld id="{FF27229C-EC7B-4063-A33B-28A5E87E32ED}" type="slidenum">
              <a:rPr lang="zh-CN" altLang="en-US" smtClean="0"/>
              <a:pPr/>
              <a:t>17</a:t>
            </a:fld>
            <a:endParaRPr lang="zh-CN" altLang="en-US"/>
          </a:p>
        </p:txBody>
      </p:sp>
      <p:sp>
        <p:nvSpPr>
          <p:cNvPr id="4" name="Text Placeholder 3">
            <a:extLst>
              <a:ext uri="{FF2B5EF4-FFF2-40B4-BE49-F238E27FC236}">
                <a16:creationId xmlns:a16="http://schemas.microsoft.com/office/drawing/2014/main" id="{356A5283-1FAC-4C02-A557-8C02F0784A28}"/>
              </a:ext>
            </a:extLst>
          </p:cNvPr>
          <p:cNvSpPr>
            <a:spLocks noGrp="1"/>
          </p:cNvSpPr>
          <p:nvPr>
            <p:ph type="body" idx="1"/>
          </p:nvPr>
        </p:nvSpPr>
        <p:spPr>
          <a:xfrm>
            <a:off x="435430" y="1336505"/>
            <a:ext cx="6051432" cy="776702"/>
          </a:xfrm>
          <a:solidFill>
            <a:schemeClr val="accent2">
              <a:lumMod val="75000"/>
            </a:schemeClr>
          </a:solidFill>
        </p:spPr>
        <p:txBody>
          <a:bodyPr/>
          <a:lstStyle/>
          <a:p>
            <a:r>
              <a:rPr lang="en-US" dirty="0"/>
              <a:t>Contracts Over $25K &amp; Equipment</a:t>
            </a:r>
          </a:p>
        </p:txBody>
      </p:sp>
      <p:sp>
        <p:nvSpPr>
          <p:cNvPr id="6" name="Title 5">
            <a:extLst>
              <a:ext uri="{FF2B5EF4-FFF2-40B4-BE49-F238E27FC236}">
                <a16:creationId xmlns:a16="http://schemas.microsoft.com/office/drawing/2014/main" id="{24566128-B4B6-44D6-A65E-17C8F3A2C3DB}"/>
              </a:ext>
            </a:extLst>
          </p:cNvPr>
          <p:cNvSpPr>
            <a:spLocks noGrp="1"/>
          </p:cNvSpPr>
          <p:nvPr>
            <p:ph type="title"/>
          </p:nvPr>
        </p:nvSpPr>
        <p:spPr/>
        <p:txBody>
          <a:bodyPr/>
          <a:lstStyle/>
          <a:p>
            <a:r>
              <a:rPr lang="en-US" dirty="0"/>
              <a:t>Indirect – How GEM$ Calculates It</a:t>
            </a:r>
          </a:p>
        </p:txBody>
      </p:sp>
      <p:pic>
        <p:nvPicPr>
          <p:cNvPr id="9" name="Picture 8" descr="Screen calculating indirect cost in GEM$">
            <a:extLst>
              <a:ext uri="{FF2B5EF4-FFF2-40B4-BE49-F238E27FC236}">
                <a16:creationId xmlns:a16="http://schemas.microsoft.com/office/drawing/2014/main" id="{B2953AD9-5224-4566-9B91-D7B9FCD504FA}"/>
              </a:ext>
            </a:extLst>
          </p:cNvPr>
          <p:cNvPicPr>
            <a:picLocks noChangeAspect="1"/>
          </p:cNvPicPr>
          <p:nvPr/>
        </p:nvPicPr>
        <p:blipFill>
          <a:blip r:embed="rId2"/>
          <a:stretch>
            <a:fillRect/>
          </a:stretch>
        </p:blipFill>
        <p:spPr>
          <a:xfrm>
            <a:off x="435430" y="2245886"/>
            <a:ext cx="11170024" cy="3925155"/>
          </a:xfrm>
          <a:prstGeom prst="rect">
            <a:avLst/>
          </a:prstGeom>
        </p:spPr>
      </p:pic>
    </p:spTree>
    <p:extLst>
      <p:ext uri="{BB962C8B-B14F-4D97-AF65-F5344CB8AC3E}">
        <p14:creationId xmlns:p14="http://schemas.microsoft.com/office/powerpoint/2010/main" val="3847632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277324-586F-B48E-C790-D397164F6161}"/>
              </a:ext>
            </a:extLst>
          </p:cNvPr>
          <p:cNvSpPr>
            <a:spLocks noGrp="1"/>
          </p:cNvSpPr>
          <p:nvPr>
            <p:ph type="sldNum" sz="quarter" idx="12"/>
          </p:nvPr>
        </p:nvSpPr>
        <p:spPr/>
        <p:txBody>
          <a:bodyPr/>
          <a:lstStyle/>
          <a:p>
            <a:fld id="{FF27229C-EC7B-4063-A33B-28A5E87E32ED}" type="slidenum">
              <a:rPr lang="zh-CN" altLang="en-US" smtClean="0"/>
              <a:pPr/>
              <a:t>18</a:t>
            </a:fld>
            <a:endParaRPr lang="zh-CN" altLang="en-US"/>
          </a:p>
        </p:txBody>
      </p:sp>
      <p:sp>
        <p:nvSpPr>
          <p:cNvPr id="3" name="Content Placeholder 2">
            <a:extLst>
              <a:ext uri="{FF2B5EF4-FFF2-40B4-BE49-F238E27FC236}">
                <a16:creationId xmlns:a16="http://schemas.microsoft.com/office/drawing/2014/main" id="{FEBB0CB9-D7A1-D2BE-40BB-3327E8D8BE4E}"/>
              </a:ext>
            </a:extLst>
          </p:cNvPr>
          <p:cNvSpPr>
            <a:spLocks noGrp="1"/>
          </p:cNvSpPr>
          <p:nvPr>
            <p:ph idx="13"/>
          </p:nvPr>
        </p:nvSpPr>
        <p:spPr/>
        <p:txBody>
          <a:bodyPr vert="horz" lIns="91440" tIns="45720" rIns="91440" bIns="45720" rtlCol="0" anchor="t">
            <a:noAutofit/>
          </a:bodyPr>
          <a:lstStyle/>
          <a:p>
            <a:r>
              <a:rPr lang="en-US" sz="2400" dirty="0">
                <a:latin typeface="Segoe UI"/>
                <a:cs typeface="Segoe UI"/>
              </a:rPr>
              <a:t>The indirect rate determines the max amount you can charge to indirect </a:t>
            </a:r>
          </a:p>
          <a:p>
            <a:r>
              <a:rPr lang="en-US" sz="2400" dirty="0">
                <a:latin typeface="Segoe UI"/>
                <a:cs typeface="Segoe UI"/>
              </a:rPr>
              <a:t>For EdGrants: use indirect calculator to easily determine this #</a:t>
            </a:r>
          </a:p>
          <a:p>
            <a:r>
              <a:rPr lang="en-US" sz="2400" dirty="0">
                <a:latin typeface="Segoe UI"/>
                <a:cs typeface="Segoe UI"/>
              </a:rPr>
              <a:t>For GEM$: as shown indirect is going to calculate at the top of the budget based on direct costs budgeted</a:t>
            </a:r>
            <a:endParaRPr lang="en-US" sz="2400" dirty="0"/>
          </a:p>
        </p:txBody>
      </p:sp>
      <p:sp>
        <p:nvSpPr>
          <p:cNvPr id="5" name="Text Placeholder 4">
            <a:extLst>
              <a:ext uri="{FF2B5EF4-FFF2-40B4-BE49-F238E27FC236}">
                <a16:creationId xmlns:a16="http://schemas.microsoft.com/office/drawing/2014/main" id="{99FF3E6D-D114-7A3F-122C-FF268A5EBB6C}"/>
              </a:ext>
            </a:extLst>
          </p:cNvPr>
          <p:cNvSpPr>
            <a:spLocks noGrp="1"/>
          </p:cNvSpPr>
          <p:nvPr>
            <p:ph type="body" idx="1"/>
          </p:nvPr>
        </p:nvSpPr>
        <p:spPr>
          <a:solidFill>
            <a:schemeClr val="accent2">
              <a:lumMod val="75000"/>
            </a:schemeClr>
          </a:solidFill>
        </p:spPr>
        <p:txBody>
          <a:bodyPr/>
          <a:lstStyle/>
          <a:p>
            <a:r>
              <a:rPr lang="en-US">
                <a:latin typeface="Segoe UI Semibold"/>
                <a:cs typeface="Segoe UI Semibold"/>
              </a:rPr>
              <a:t>Colleges</a:t>
            </a:r>
            <a:endParaRPr lang="en-US"/>
          </a:p>
        </p:txBody>
      </p:sp>
      <p:sp>
        <p:nvSpPr>
          <p:cNvPr id="6" name="Text Placeholder 5">
            <a:extLst>
              <a:ext uri="{FF2B5EF4-FFF2-40B4-BE49-F238E27FC236}">
                <a16:creationId xmlns:a16="http://schemas.microsoft.com/office/drawing/2014/main" id="{AF9FB5A5-DC6E-42E2-1A65-6159EE29F6DF}"/>
              </a:ext>
            </a:extLst>
          </p:cNvPr>
          <p:cNvSpPr>
            <a:spLocks noGrp="1"/>
          </p:cNvSpPr>
          <p:nvPr>
            <p:ph type="body" idx="15"/>
          </p:nvPr>
        </p:nvSpPr>
        <p:spPr>
          <a:solidFill>
            <a:schemeClr val="accent2">
              <a:lumMod val="75000"/>
            </a:schemeClr>
          </a:solidFill>
        </p:spPr>
        <p:txBody>
          <a:bodyPr/>
          <a:lstStyle/>
          <a:p>
            <a:r>
              <a:rPr lang="en-US" dirty="0">
                <a:latin typeface="Segoe UI Semibold"/>
                <a:cs typeface="Segoe UI Semibold"/>
              </a:rPr>
              <a:t>CHOCs</a:t>
            </a:r>
            <a:endParaRPr lang="en-US" dirty="0"/>
          </a:p>
        </p:txBody>
      </p:sp>
      <p:sp>
        <p:nvSpPr>
          <p:cNvPr id="2" name="Title 1">
            <a:extLst>
              <a:ext uri="{FF2B5EF4-FFF2-40B4-BE49-F238E27FC236}">
                <a16:creationId xmlns:a16="http://schemas.microsoft.com/office/drawing/2014/main" id="{7843ADEC-A62E-C627-8DDA-2983010D0DC9}"/>
              </a:ext>
            </a:extLst>
          </p:cNvPr>
          <p:cNvSpPr>
            <a:spLocks noGrp="1"/>
          </p:cNvSpPr>
          <p:nvPr>
            <p:ph type="title"/>
          </p:nvPr>
        </p:nvSpPr>
        <p:spPr/>
        <p:txBody>
          <a:bodyPr/>
          <a:lstStyle/>
          <a:p>
            <a:r>
              <a:rPr lang="en-US">
                <a:latin typeface="Segoe UI Semibold"/>
                <a:cs typeface="Segoe UI Semibold"/>
              </a:rPr>
              <a:t>What this means?</a:t>
            </a:r>
            <a:endParaRPr lang="en-US"/>
          </a:p>
        </p:txBody>
      </p:sp>
      <p:sp>
        <p:nvSpPr>
          <p:cNvPr id="7" name="Content Placeholder 6">
            <a:extLst>
              <a:ext uri="{FF2B5EF4-FFF2-40B4-BE49-F238E27FC236}">
                <a16:creationId xmlns:a16="http://schemas.microsoft.com/office/drawing/2014/main" id="{1BF120C9-4B8A-2F8C-0708-60990A71A5DE}"/>
              </a:ext>
            </a:extLst>
          </p:cNvPr>
          <p:cNvSpPr>
            <a:spLocks noGrp="1"/>
          </p:cNvSpPr>
          <p:nvPr>
            <p:ph idx="16"/>
          </p:nvPr>
        </p:nvSpPr>
        <p:spPr>
          <a:xfrm>
            <a:off x="6313713" y="2187040"/>
            <a:ext cx="5452057" cy="4535289"/>
          </a:xfrm>
        </p:spPr>
        <p:txBody>
          <a:bodyPr vert="horz" lIns="91440" tIns="45720" rIns="91440" bIns="45720" rtlCol="0" anchor="t">
            <a:noAutofit/>
          </a:bodyPr>
          <a:lstStyle/>
          <a:p>
            <a:r>
              <a:rPr lang="en-US" sz="2400" dirty="0">
                <a:latin typeface="Segoe UI"/>
                <a:cs typeface="Segoe UI"/>
              </a:rPr>
              <a:t>This is the minimum amount you can budget.</a:t>
            </a:r>
          </a:p>
          <a:p>
            <a:r>
              <a:rPr lang="en-US" sz="2400" dirty="0">
                <a:latin typeface="Segoe UI"/>
                <a:cs typeface="Segoe UI"/>
              </a:rPr>
              <a:t>This budget line is not available to draw and is "kept" by comptrollers</a:t>
            </a:r>
          </a:p>
          <a:p>
            <a:r>
              <a:rPr lang="en-US" sz="2400" dirty="0">
                <a:latin typeface="Segoe UI"/>
                <a:cs typeface="Segoe UI"/>
              </a:rPr>
              <a:t>This # is determined by your Federal rate (link to comp) and the restriction placed by the funding</a:t>
            </a:r>
          </a:p>
          <a:p>
            <a:r>
              <a:rPr lang="en-US" sz="2400" dirty="0">
                <a:latin typeface="Segoe UI"/>
                <a:cs typeface="Segoe UI"/>
              </a:rPr>
              <a:t>Example: Perkins (FC452) is 5%</a:t>
            </a:r>
            <a:endParaRPr lang="en-US" sz="2400" dirty="0"/>
          </a:p>
        </p:txBody>
      </p:sp>
    </p:spTree>
    <p:extLst>
      <p:ext uri="{BB962C8B-B14F-4D97-AF65-F5344CB8AC3E}">
        <p14:creationId xmlns:p14="http://schemas.microsoft.com/office/powerpoint/2010/main" val="1004502097"/>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1FADC2-CB0D-4BDC-956E-D4FDFE0BA718}"/>
              </a:ext>
            </a:extLst>
          </p:cNvPr>
          <p:cNvSpPr>
            <a:spLocks noGrp="1"/>
          </p:cNvSpPr>
          <p:nvPr>
            <p:ph sz="half" idx="1"/>
          </p:nvPr>
        </p:nvSpPr>
        <p:spPr>
          <a:xfrm>
            <a:off x="129092" y="1998939"/>
            <a:ext cx="5475642" cy="4412619"/>
          </a:xfrm>
        </p:spPr>
        <p:txBody>
          <a:bodyPr vert="horz" lIns="91440" tIns="45720" rIns="91440" bIns="45720" rtlCol="0" anchor="t">
            <a:noAutofit/>
          </a:bodyPr>
          <a:lstStyle/>
          <a:p>
            <a:endParaRPr lang="en-US" sz="2000" dirty="0">
              <a:latin typeface="Segoe"/>
            </a:endParaRPr>
          </a:p>
          <a:p>
            <a:r>
              <a:rPr lang="en-US" sz="2000" dirty="0">
                <a:latin typeface="Segoe"/>
              </a:rPr>
              <a:t>Adult Basic Ed grants have an 8% indirect cap.</a:t>
            </a:r>
          </a:p>
          <a:p>
            <a:r>
              <a:rPr lang="en-US" sz="2000" dirty="0">
                <a:latin typeface="Segoe"/>
              </a:rPr>
              <a:t>Perkins Grants have a 5% admin cap, which is inclusive of indirect. </a:t>
            </a:r>
          </a:p>
          <a:p>
            <a:r>
              <a:rPr lang="en-US" sz="2000" dirty="0">
                <a:latin typeface="Segoe"/>
              </a:rPr>
              <a:t>State Agencies receiving ABE or Perkins funds MUST </a:t>
            </a:r>
            <a:r>
              <a:rPr lang="en-US" sz="2000" b="0" i="0" dirty="0">
                <a:solidFill>
                  <a:srgbClr val="222222"/>
                </a:solidFill>
                <a:effectLst/>
                <a:latin typeface="Segoe"/>
              </a:rPr>
              <a:t>file a waiver with Administration and Finance (ANF) so that Comptroller (CTR) reduces the auto-indirect rate applied to these grant funds in MMARS.</a:t>
            </a:r>
          </a:p>
          <a:p>
            <a:r>
              <a:rPr lang="en-US" sz="2000" b="0" i="0" dirty="0">
                <a:solidFill>
                  <a:srgbClr val="222222"/>
                </a:solidFill>
                <a:effectLst/>
                <a:latin typeface="Segoe"/>
                <a:cs typeface="Segoe UI"/>
              </a:rPr>
              <a:t>Once the waiver is approved by ANF, the </a:t>
            </a:r>
            <a:r>
              <a:rPr lang="en-US" sz="2000" dirty="0">
                <a:solidFill>
                  <a:srgbClr val="222222"/>
                </a:solidFill>
                <a:latin typeface="Segoe"/>
                <a:cs typeface="Segoe UI"/>
              </a:rPr>
              <a:t>state agency grant recipient MUST </a:t>
            </a:r>
            <a:r>
              <a:rPr lang="en-US" sz="2000" b="0" i="0" dirty="0">
                <a:solidFill>
                  <a:srgbClr val="222222"/>
                </a:solidFill>
                <a:effectLst/>
                <a:latin typeface="Segoe"/>
                <a:cs typeface="Segoe UI"/>
              </a:rPr>
              <a:t>send a copy of the approval letter to CTR ASAP.</a:t>
            </a:r>
            <a:r>
              <a:rPr lang="en-US" sz="2000" dirty="0">
                <a:solidFill>
                  <a:srgbClr val="222222"/>
                </a:solidFill>
                <a:latin typeface="Segoe"/>
                <a:cs typeface="Segoe UI"/>
              </a:rPr>
              <a:t> </a:t>
            </a:r>
            <a:endParaRPr lang="en-US" dirty="0"/>
          </a:p>
        </p:txBody>
      </p:sp>
      <p:pic>
        <p:nvPicPr>
          <p:cNvPr id="7" name="Content Placeholder 6" descr="Required checkbox in GEM$ certifying that the organization completed a waiver with ANF">
            <a:extLst>
              <a:ext uri="{FF2B5EF4-FFF2-40B4-BE49-F238E27FC236}">
                <a16:creationId xmlns:a16="http://schemas.microsoft.com/office/drawing/2014/main" id="{8AA998A3-A0A1-4DED-933A-45B6557B9297}"/>
              </a:ext>
            </a:extLst>
          </p:cNvPr>
          <p:cNvPicPr>
            <a:picLocks noGrp="1" noChangeAspect="1"/>
          </p:cNvPicPr>
          <p:nvPr>
            <p:ph sz="half" idx="2"/>
          </p:nvPr>
        </p:nvPicPr>
        <p:blipFill>
          <a:blip r:embed="rId3"/>
          <a:stretch>
            <a:fillRect/>
          </a:stretch>
        </p:blipFill>
        <p:spPr>
          <a:xfrm>
            <a:off x="5720081" y="1998940"/>
            <a:ext cx="6258560" cy="3326758"/>
          </a:xfrm>
        </p:spPr>
      </p:pic>
      <p:sp>
        <p:nvSpPr>
          <p:cNvPr id="2" name="Title 1">
            <a:extLst>
              <a:ext uri="{FF2B5EF4-FFF2-40B4-BE49-F238E27FC236}">
                <a16:creationId xmlns:a16="http://schemas.microsoft.com/office/drawing/2014/main" id="{AE419508-FC55-404A-9E10-F1C8C0559C15}"/>
              </a:ext>
            </a:extLst>
          </p:cNvPr>
          <p:cNvSpPr>
            <a:spLocks noGrp="1"/>
          </p:cNvSpPr>
          <p:nvPr>
            <p:ph type="title"/>
          </p:nvPr>
        </p:nvSpPr>
        <p:spPr/>
        <p:txBody>
          <a:bodyPr>
            <a:normAutofit fontScale="90000"/>
          </a:bodyPr>
          <a:lstStyle/>
          <a:p>
            <a:r>
              <a:rPr lang="en-US" dirty="0"/>
              <a:t>Indirect Cost Rate: State Agencies and Waivers </a:t>
            </a:r>
          </a:p>
        </p:txBody>
      </p:sp>
      <p:sp>
        <p:nvSpPr>
          <p:cNvPr id="4" name="Slide Number Placeholder 3">
            <a:extLst>
              <a:ext uri="{FF2B5EF4-FFF2-40B4-BE49-F238E27FC236}">
                <a16:creationId xmlns:a16="http://schemas.microsoft.com/office/drawing/2014/main" id="{C2DF43D9-B54B-429F-8E90-CA9D5EC4E2BD}"/>
              </a:ext>
            </a:extLst>
          </p:cNvPr>
          <p:cNvSpPr>
            <a:spLocks noGrp="1"/>
          </p:cNvSpPr>
          <p:nvPr>
            <p:ph type="sldNum" sz="quarter" idx="4294967295"/>
          </p:nvPr>
        </p:nvSpPr>
        <p:spPr>
          <a:xfrm>
            <a:off x="0" y="0"/>
            <a:ext cx="0" cy="0"/>
          </a:xfrm>
        </p:spPr>
        <p:txBody>
          <a:bodyPr/>
          <a:lstStyle/>
          <a:p>
            <a:fld id="{FF27229C-EC7B-4063-A33B-28A5E87E32ED}" type="slidenum">
              <a:rPr lang="zh-CN" altLang="en-US" smtClean="0"/>
              <a:pPr/>
              <a:t>19</a:t>
            </a:fld>
            <a:endParaRPr lang="zh-CN" altLang="en-US"/>
          </a:p>
        </p:txBody>
      </p:sp>
    </p:spTree>
    <p:extLst>
      <p:ext uri="{BB962C8B-B14F-4D97-AF65-F5344CB8AC3E}">
        <p14:creationId xmlns:p14="http://schemas.microsoft.com/office/powerpoint/2010/main" val="305437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4E173-A5F5-4459-BCBB-D21A1F321A7D}"/>
              </a:ext>
            </a:extLst>
          </p:cNvPr>
          <p:cNvSpPr>
            <a:spLocks noGrp="1"/>
          </p:cNvSpPr>
          <p:nvPr>
            <p:ph type="title"/>
          </p:nvPr>
        </p:nvSpPr>
        <p:spPr>
          <a:xfrm>
            <a:off x="1123009" y="987425"/>
            <a:ext cx="3932237" cy="1600200"/>
          </a:xfrm>
        </p:spPr>
        <p:txBody>
          <a:bodyPr/>
          <a:lstStyle/>
          <a:p>
            <a:r>
              <a:rPr lang="en-US" dirty="0"/>
              <a:t>Why?</a:t>
            </a:r>
          </a:p>
        </p:txBody>
      </p:sp>
      <p:pic>
        <p:nvPicPr>
          <p:cNvPr id="6" name="Picture Placeholder 5" descr="Sample Inderdepartmental Service Agreement (ISA) form">
            <a:extLst>
              <a:ext uri="{FF2B5EF4-FFF2-40B4-BE49-F238E27FC236}">
                <a16:creationId xmlns:a16="http://schemas.microsoft.com/office/drawing/2014/main" id="{C7C6FDBB-12B5-4225-A35A-8DD959A4E554}"/>
              </a:ext>
            </a:extLst>
          </p:cNvPr>
          <p:cNvPicPr>
            <a:picLocks noGrp="1" noChangeAspect="1"/>
          </p:cNvPicPr>
          <p:nvPr>
            <p:ph type="pic" idx="1"/>
          </p:nvPr>
        </p:nvPicPr>
        <p:blipFill rotWithShape="1">
          <a:blip r:embed="rId2"/>
          <a:srcRect l="9568" r="9568"/>
          <a:stretch/>
        </p:blipFill>
        <p:spPr/>
      </p:pic>
      <p:sp>
        <p:nvSpPr>
          <p:cNvPr id="4" name="Text Placeholder 3">
            <a:extLst>
              <a:ext uri="{FF2B5EF4-FFF2-40B4-BE49-F238E27FC236}">
                <a16:creationId xmlns:a16="http://schemas.microsoft.com/office/drawing/2014/main" id="{08452309-FA96-4506-878B-BCFABC388749}"/>
              </a:ext>
            </a:extLst>
          </p:cNvPr>
          <p:cNvSpPr>
            <a:spLocks noGrp="1"/>
          </p:cNvSpPr>
          <p:nvPr>
            <p:ph type="body" sz="half" idx="2"/>
          </p:nvPr>
        </p:nvSpPr>
        <p:spPr>
          <a:xfrm>
            <a:off x="108285" y="1720516"/>
            <a:ext cx="4645122" cy="5041231"/>
          </a:xfrm>
        </p:spPr>
        <p:txBody>
          <a:bodyPr>
            <a:normAutofit/>
          </a:bodyPr>
          <a:lstStyle/>
          <a:p>
            <a:pPr marL="342900" indent="-342900">
              <a:buFont typeface="Arial" panose="020B0604020202020204" pitchFamily="34" charset="0"/>
              <a:buChar char="•"/>
            </a:pPr>
            <a:r>
              <a:rPr lang="en-US" sz="2000" dirty="0"/>
              <a:t>ISAs are required to be completed any time a program unit awards grant funding to State agencies (i.e., Sherriff’s departments) or State Community Colleges or Universities.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ISAs are initiated by grants management once there is a program approved grant that includes an ISA crosswalk in the grant queue for processing.</a:t>
            </a:r>
          </a:p>
          <a:p>
            <a:endParaRPr lang="en-US" dirty="0"/>
          </a:p>
        </p:txBody>
      </p:sp>
    </p:spTree>
    <p:extLst>
      <p:ext uri="{BB962C8B-B14F-4D97-AF65-F5344CB8AC3E}">
        <p14:creationId xmlns:p14="http://schemas.microsoft.com/office/powerpoint/2010/main" val="2484770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68D255-BDF8-4430-81BE-1CC0EE9A3784}"/>
              </a:ext>
            </a:extLst>
          </p:cNvPr>
          <p:cNvSpPr>
            <a:spLocks noGrp="1"/>
          </p:cNvSpPr>
          <p:nvPr>
            <p:ph type="title"/>
          </p:nvPr>
        </p:nvSpPr>
        <p:spPr/>
        <p:txBody>
          <a:bodyPr/>
          <a:lstStyle/>
          <a:p>
            <a:r>
              <a:rPr lang="en-US"/>
              <a:t>Workflow</a:t>
            </a:r>
          </a:p>
        </p:txBody>
      </p:sp>
      <p:pic>
        <p:nvPicPr>
          <p:cNvPr id="8" name="Content Placeholder 7" descr="GEM$ workflow. Once the grant is approved by DESE program, the ISA will be sent and must be signed and returned before DESE fiscal budget can approve.">
            <a:extLst>
              <a:ext uri="{FF2B5EF4-FFF2-40B4-BE49-F238E27FC236}">
                <a16:creationId xmlns:a16="http://schemas.microsoft.com/office/drawing/2014/main" id="{FA997B08-37C5-49CB-BE63-6EE9ACC69887}"/>
              </a:ext>
            </a:extLst>
          </p:cNvPr>
          <p:cNvPicPr>
            <a:picLocks noGrp="1" noChangeAspect="1"/>
          </p:cNvPicPr>
          <p:nvPr>
            <p:ph idx="1"/>
          </p:nvPr>
        </p:nvPicPr>
        <p:blipFill>
          <a:blip r:embed="rId3"/>
          <a:stretch>
            <a:fillRect/>
          </a:stretch>
        </p:blipFill>
        <p:spPr>
          <a:xfrm>
            <a:off x="1030014" y="2087563"/>
            <a:ext cx="9259614" cy="4554412"/>
          </a:xfrm>
        </p:spPr>
      </p:pic>
      <p:sp>
        <p:nvSpPr>
          <p:cNvPr id="2" name="Arrow: Right 1" descr="Arrow pointing to the step in the workflow around ISAs">
            <a:extLst>
              <a:ext uri="{FF2B5EF4-FFF2-40B4-BE49-F238E27FC236}">
                <a16:creationId xmlns:a16="http://schemas.microsoft.com/office/drawing/2014/main" id="{D84ADB07-FAAC-4E77-B230-6951ADBF08DA}"/>
              </a:ext>
            </a:extLst>
          </p:cNvPr>
          <p:cNvSpPr/>
          <p:nvPr/>
        </p:nvSpPr>
        <p:spPr>
          <a:xfrm>
            <a:off x="2743200" y="5534526"/>
            <a:ext cx="1395663" cy="4331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3138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28C06-EFD0-4AC3-9BDF-497D7FA5EB87}"/>
              </a:ext>
            </a:extLst>
          </p:cNvPr>
          <p:cNvSpPr>
            <a:spLocks noGrp="1"/>
          </p:cNvSpPr>
          <p:nvPr>
            <p:ph type="title"/>
          </p:nvPr>
        </p:nvSpPr>
        <p:spPr/>
        <p:txBody>
          <a:bodyPr/>
          <a:lstStyle/>
          <a:p>
            <a:r>
              <a:rPr lang="en-US"/>
              <a:t>ISA Workflow (cont.)</a:t>
            </a:r>
          </a:p>
        </p:txBody>
      </p:sp>
      <p:sp>
        <p:nvSpPr>
          <p:cNvPr id="3" name="Content Placeholder 2">
            <a:extLst>
              <a:ext uri="{FF2B5EF4-FFF2-40B4-BE49-F238E27FC236}">
                <a16:creationId xmlns:a16="http://schemas.microsoft.com/office/drawing/2014/main" id="{32A66E27-F66E-49E6-9D28-A244D5845DF8}"/>
              </a:ext>
            </a:extLst>
          </p:cNvPr>
          <p:cNvSpPr>
            <a:spLocks noGrp="1"/>
          </p:cNvSpPr>
          <p:nvPr>
            <p:ph idx="1"/>
          </p:nvPr>
        </p:nvSpPr>
        <p:spPr>
          <a:xfrm>
            <a:off x="172123" y="1928235"/>
            <a:ext cx="11766592" cy="5049746"/>
          </a:xfrm>
        </p:spPr>
        <p:txBody>
          <a:bodyPr/>
          <a:lstStyle/>
          <a:p>
            <a:r>
              <a:rPr lang="en-US" dirty="0"/>
              <a:t>Once the signed ISA is returned by the applicant the DESE Fiscal Approved step is processed.</a:t>
            </a:r>
          </a:p>
          <a:p>
            <a:r>
              <a:rPr lang="en-US" dirty="0"/>
              <a:t>State agency ISAs – the ISA is sent to Budget Office to set up on MMARS.</a:t>
            </a:r>
          </a:p>
          <a:p>
            <a:r>
              <a:rPr lang="en-US" dirty="0"/>
              <a:t>Colleges – the CT encumbrance is set up on MMARS.</a:t>
            </a:r>
          </a:p>
          <a:p>
            <a:r>
              <a:rPr lang="en-US" dirty="0"/>
              <a:t>At the end of the Fiscal Year, an FR-1 is required for all grantees to submit (in EdGrants). State agencies must file FR-1 based on actual expenditures in MMARS.</a:t>
            </a:r>
          </a:p>
          <a:p>
            <a:endParaRPr lang="en-US" dirty="0"/>
          </a:p>
          <a:p>
            <a:pPr lvl="1"/>
            <a:endParaRPr lang="en-US" dirty="0"/>
          </a:p>
        </p:txBody>
      </p:sp>
      <p:sp>
        <p:nvSpPr>
          <p:cNvPr id="4" name="Slide Number Placeholder 3">
            <a:extLst>
              <a:ext uri="{FF2B5EF4-FFF2-40B4-BE49-F238E27FC236}">
                <a16:creationId xmlns:a16="http://schemas.microsoft.com/office/drawing/2014/main" id="{5033F95F-9434-461D-9420-9712F95DE961}"/>
              </a:ext>
            </a:extLst>
          </p:cNvPr>
          <p:cNvSpPr>
            <a:spLocks noGrp="1"/>
          </p:cNvSpPr>
          <p:nvPr>
            <p:ph type="sldNum" sz="quarter" idx="12"/>
          </p:nvPr>
        </p:nvSpPr>
        <p:spPr/>
        <p:txBody>
          <a:bodyPr/>
          <a:lstStyle/>
          <a:p>
            <a:fld id="{FF27229C-EC7B-4063-A33B-28A5E87E32ED}" type="slidenum">
              <a:rPr lang="zh-CN" altLang="en-US" smtClean="0"/>
              <a:pPr/>
              <a:t>21</a:t>
            </a:fld>
            <a:endParaRPr lang="zh-CN" altLang="en-US"/>
          </a:p>
        </p:txBody>
      </p:sp>
    </p:spTree>
    <p:extLst>
      <p:ext uri="{BB962C8B-B14F-4D97-AF65-F5344CB8AC3E}">
        <p14:creationId xmlns:p14="http://schemas.microsoft.com/office/powerpoint/2010/main" val="2652748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4E75-9EAC-49BC-9E44-718A44BC00F8}"/>
              </a:ext>
            </a:extLst>
          </p:cNvPr>
          <p:cNvSpPr>
            <a:spLocks noGrp="1"/>
          </p:cNvSpPr>
          <p:nvPr>
            <p:ph type="title"/>
          </p:nvPr>
        </p:nvSpPr>
        <p:spPr>
          <a:xfrm>
            <a:off x="546228" y="321198"/>
            <a:ext cx="11370972" cy="679905"/>
          </a:xfrm>
        </p:spPr>
        <p:txBody>
          <a:bodyPr/>
          <a:lstStyle/>
          <a:p>
            <a:r>
              <a:rPr lang="en-US" dirty="0"/>
              <a:t>Posted Resources: </a:t>
            </a:r>
            <a:r>
              <a:rPr lang="en-US" dirty="0">
                <a:hlinkClick r:id="rId2">
                  <a:extLst>
                    <a:ext uri="{A12FA001-AC4F-418D-AE19-62706E023703}">
                      <ahyp:hlinkClr xmlns:ahyp="http://schemas.microsoft.com/office/drawing/2018/hyperlinkcolor" val="tx"/>
                    </a:ext>
                  </a:extLst>
                </a:hlinkClick>
              </a:rPr>
              <a:t>https://www.doe.mass.edu/grants/</a:t>
            </a:r>
            <a:r>
              <a:rPr lang="en-US" dirty="0"/>
              <a:t> </a:t>
            </a:r>
          </a:p>
        </p:txBody>
      </p:sp>
      <p:sp>
        <p:nvSpPr>
          <p:cNvPr id="4" name="Slide Number Placeholder 3">
            <a:extLst>
              <a:ext uri="{FF2B5EF4-FFF2-40B4-BE49-F238E27FC236}">
                <a16:creationId xmlns:a16="http://schemas.microsoft.com/office/drawing/2014/main" id="{059687B5-30FD-45C1-9ED0-D363A0BD74CC}"/>
              </a:ext>
            </a:extLst>
          </p:cNvPr>
          <p:cNvSpPr>
            <a:spLocks noGrp="1"/>
          </p:cNvSpPr>
          <p:nvPr>
            <p:ph type="sldNum" sz="quarter" idx="12"/>
          </p:nvPr>
        </p:nvSpPr>
        <p:spPr/>
        <p:txBody>
          <a:bodyPr/>
          <a:lstStyle/>
          <a:p>
            <a:fld id="{FF27229C-EC7B-4063-A33B-28A5E87E32ED}" type="slidenum">
              <a:rPr lang="zh-CN" altLang="en-US" smtClean="0"/>
              <a:pPr/>
              <a:t>22</a:t>
            </a:fld>
            <a:endParaRPr lang="zh-CN" altLang="en-US"/>
          </a:p>
        </p:txBody>
      </p:sp>
      <p:pic>
        <p:nvPicPr>
          <p:cNvPr id="6" name="Picture 5" descr="Screenshot of DESE website providing information about ISAs">
            <a:extLst>
              <a:ext uri="{FF2B5EF4-FFF2-40B4-BE49-F238E27FC236}">
                <a16:creationId xmlns:a16="http://schemas.microsoft.com/office/drawing/2014/main" id="{E1C4A621-DB51-49EF-89DE-5EE54B69AD62}"/>
              </a:ext>
            </a:extLst>
          </p:cNvPr>
          <p:cNvPicPr>
            <a:picLocks noChangeAspect="1"/>
          </p:cNvPicPr>
          <p:nvPr/>
        </p:nvPicPr>
        <p:blipFill>
          <a:blip r:embed="rId3"/>
          <a:stretch>
            <a:fillRect/>
          </a:stretch>
        </p:blipFill>
        <p:spPr>
          <a:xfrm>
            <a:off x="360909" y="1230403"/>
            <a:ext cx="10176242" cy="5508507"/>
          </a:xfrm>
          <a:prstGeom prst="rect">
            <a:avLst/>
          </a:prstGeom>
        </p:spPr>
      </p:pic>
    </p:spTree>
    <p:extLst>
      <p:ext uri="{BB962C8B-B14F-4D97-AF65-F5344CB8AC3E}">
        <p14:creationId xmlns:p14="http://schemas.microsoft.com/office/powerpoint/2010/main" val="2783590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8D787-DAD5-499D-8A0E-C033866C4276}"/>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ISA GEM$ Overview / Demo</a:t>
            </a:r>
          </a:p>
        </p:txBody>
      </p:sp>
      <p:pic>
        <p:nvPicPr>
          <p:cNvPr id="7" name="Content Placeholder 6" descr="Pedestrians in crosswalk">
            <a:extLst>
              <a:ext uri="{FF2B5EF4-FFF2-40B4-BE49-F238E27FC236}">
                <a16:creationId xmlns:a16="http://schemas.microsoft.com/office/drawing/2014/main" id="{83B0F0EA-E670-41A8-9A9D-44753943E1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6962" y="2490788"/>
            <a:ext cx="5628902" cy="3567112"/>
          </a:xfrm>
        </p:spPr>
      </p:pic>
      <p:sp>
        <p:nvSpPr>
          <p:cNvPr id="4" name="Slide Number Placeholder 3">
            <a:extLst>
              <a:ext uri="{FF2B5EF4-FFF2-40B4-BE49-F238E27FC236}">
                <a16:creationId xmlns:a16="http://schemas.microsoft.com/office/drawing/2014/main" id="{F8BEFC11-55E3-4E77-84BE-26BFA807997D}"/>
              </a:ext>
            </a:extLst>
          </p:cNvPr>
          <p:cNvSpPr>
            <a:spLocks noGrp="1"/>
          </p:cNvSpPr>
          <p:nvPr>
            <p:ph type="sldNum" sz="quarter" idx="12"/>
          </p:nvPr>
        </p:nvSpPr>
        <p:spPr>
          <a:xfrm>
            <a:off x="10707624" y="6382512"/>
            <a:ext cx="685800" cy="320040"/>
          </a:xfrm>
        </p:spPr>
        <p:txBody>
          <a:bodyPr>
            <a:normAutofit/>
          </a:bodyPr>
          <a:lstStyle/>
          <a:p>
            <a:pPr>
              <a:spcAft>
                <a:spcPts val="600"/>
              </a:spcAft>
            </a:pPr>
            <a:fld id="{FF27229C-EC7B-4063-A33B-28A5E87E32ED}" type="slidenum">
              <a:rPr lang="zh-CN" altLang="en-US" sz="1000"/>
              <a:pPr>
                <a:spcAft>
                  <a:spcPts val="600"/>
                </a:spcAft>
              </a:pPr>
              <a:t>23</a:t>
            </a:fld>
            <a:endParaRPr lang="zh-CN" altLang="en-US" sz="1000"/>
          </a:p>
        </p:txBody>
      </p:sp>
    </p:spTree>
    <p:extLst>
      <p:ext uri="{BB962C8B-B14F-4D97-AF65-F5344CB8AC3E}">
        <p14:creationId xmlns:p14="http://schemas.microsoft.com/office/powerpoint/2010/main" val="1187444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F7BC8-45A4-4618-A0DF-4F3520658116}"/>
              </a:ext>
            </a:extLst>
          </p:cNvPr>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State Agency vs College/University ISAs</a:t>
            </a:r>
            <a:endParaRPr lang="en-US" dirty="0"/>
          </a:p>
        </p:txBody>
      </p:sp>
      <p:sp>
        <p:nvSpPr>
          <p:cNvPr id="3" name="Content Placeholder 2">
            <a:extLst>
              <a:ext uri="{FF2B5EF4-FFF2-40B4-BE49-F238E27FC236}">
                <a16:creationId xmlns:a16="http://schemas.microsoft.com/office/drawing/2014/main" id="{1171FC77-3B7E-41D6-A82C-50BA94203773}"/>
              </a:ext>
            </a:extLst>
          </p:cNvPr>
          <p:cNvSpPr>
            <a:spLocks noGrp="1"/>
          </p:cNvSpPr>
          <p:nvPr>
            <p:ph idx="1"/>
          </p:nvPr>
        </p:nvSpPr>
        <p:spPr>
          <a:xfrm>
            <a:off x="567743" y="2329580"/>
            <a:ext cx="11370972" cy="3558165"/>
          </a:xfrm>
        </p:spPr>
        <p:txBody>
          <a:bodyPr/>
          <a:lstStyle/>
          <a:p>
            <a:pPr marL="508000" lvl="1">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Calibri" panose="020F0502020204030204" pitchFamily="34" charset="0"/>
              </a:rPr>
              <a:t>There are two different ISA crosswalks based on applicant type:</a:t>
            </a:r>
          </a:p>
          <a:p>
            <a:pPr marL="914400" lvl="2">
              <a:lnSpc>
                <a:spcPct val="107000"/>
              </a:lnSpc>
              <a:spcBef>
                <a:spcPts val="0"/>
              </a:spcBef>
              <a:spcAft>
                <a:spcPts val="800"/>
              </a:spcAft>
            </a:pPr>
            <a:r>
              <a:rPr lang="en-US" dirty="0">
                <a:latin typeface="Calibri" panose="020F0502020204030204" pitchFamily="34" charset="0"/>
                <a:ea typeface="Calibri" panose="020F0502020204030204" pitchFamily="34" charset="0"/>
                <a:cs typeface="Calibri" panose="020F0502020204030204" pitchFamily="34" charset="0"/>
              </a:rPr>
              <a:t>ISA crosswalk for State Colleges and Universities and</a:t>
            </a:r>
          </a:p>
          <a:p>
            <a:pPr marL="914400" lvl="2">
              <a:lnSpc>
                <a:spcPct val="107000"/>
              </a:lnSpc>
              <a:spcBef>
                <a:spcPts val="0"/>
              </a:spcBef>
              <a:spcAft>
                <a:spcPts val="800"/>
              </a:spcAft>
            </a:pPr>
            <a:r>
              <a:rPr lang="en-US" dirty="0">
                <a:latin typeface="Calibri" panose="020F0502020204030204" pitchFamily="34" charset="0"/>
                <a:ea typeface="Calibri" panose="020F0502020204030204" pitchFamily="34" charset="0"/>
                <a:cs typeface="Calibri" panose="020F0502020204030204" pitchFamily="34" charset="0"/>
              </a:rPr>
              <a:t>ISA crosswalk for State agencies &amp; Correctional Facilities</a:t>
            </a:r>
          </a:p>
          <a:p>
            <a:pPr marL="914400" lvl="2">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Calibri" panose="020F0502020204030204" pitchFamily="34" charset="0"/>
            </a:endParaRPr>
          </a:p>
          <a:p>
            <a:pPr marL="508000" lvl="1">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Calibri" panose="020F0502020204030204" pitchFamily="34" charset="0"/>
              </a:rPr>
              <a:t>Crosswalks are posted HERE: </a:t>
            </a:r>
            <a:r>
              <a:rPr lang="en-US" sz="2400" dirty="0">
                <a:effectLst/>
                <a:latin typeface="Calibri" panose="020F0502020204030204" pitchFamily="34" charset="0"/>
                <a:ea typeface="Calibri" panose="020F0502020204030204" pitchFamily="34" charset="0"/>
                <a:cs typeface="Times New Roman" panose="02020603050405020304" pitchFamily="18" charset="0"/>
                <a:hlinkClick r:id="rId2"/>
              </a:rPr>
              <a:t>https://www.doe.mass.edu/grants/edgrants.html</a:t>
            </a:r>
            <a:r>
              <a:rPr lang="en-US" sz="2400" dirty="0">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AFFA043B-235B-4925-A047-12595453A172}"/>
              </a:ext>
            </a:extLst>
          </p:cNvPr>
          <p:cNvSpPr>
            <a:spLocks noGrp="1"/>
          </p:cNvSpPr>
          <p:nvPr>
            <p:ph type="sldNum" sz="quarter" idx="12"/>
          </p:nvPr>
        </p:nvSpPr>
        <p:spPr/>
        <p:txBody>
          <a:bodyPr/>
          <a:lstStyle/>
          <a:p>
            <a:fld id="{FF27229C-EC7B-4063-A33B-28A5E87E32ED}" type="slidenum">
              <a:rPr lang="zh-CN" altLang="en-US" smtClean="0"/>
              <a:pPr/>
              <a:t>3</a:t>
            </a:fld>
            <a:endParaRPr lang="zh-CN" altLang="en-US"/>
          </a:p>
        </p:txBody>
      </p:sp>
    </p:spTree>
    <p:extLst>
      <p:ext uri="{BB962C8B-B14F-4D97-AF65-F5344CB8AC3E}">
        <p14:creationId xmlns:p14="http://schemas.microsoft.com/office/powerpoint/2010/main" val="3588545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44F68-AF36-4D71-BB2C-FF56920B0723}"/>
              </a:ext>
            </a:extLst>
          </p:cNvPr>
          <p:cNvSpPr>
            <a:spLocks noGrp="1"/>
          </p:cNvSpPr>
          <p:nvPr>
            <p:ph type="title"/>
          </p:nvPr>
        </p:nvSpPr>
        <p:spPr>
          <a:xfrm>
            <a:off x="613463" y="654685"/>
            <a:ext cx="11370972" cy="679905"/>
          </a:xfrm>
        </p:spPr>
        <p:txBody>
          <a:bodyPr/>
          <a:lstStyle/>
          <a:p>
            <a:r>
              <a:rPr lang="en-US" sz="4000" dirty="0">
                <a:latin typeface="Arial" panose="020B0604020202020204" pitchFamily="34" charset="0"/>
                <a:cs typeface="Arial" panose="020B0604020202020204" pitchFamily="34" charset="0"/>
              </a:rPr>
              <a:t>State Agency vs College/University ISAs – how do they receive the funds?</a:t>
            </a:r>
          </a:p>
        </p:txBody>
      </p:sp>
      <p:sp>
        <p:nvSpPr>
          <p:cNvPr id="3" name="Content Placeholder 2">
            <a:extLst>
              <a:ext uri="{FF2B5EF4-FFF2-40B4-BE49-F238E27FC236}">
                <a16:creationId xmlns:a16="http://schemas.microsoft.com/office/drawing/2014/main" id="{08CCDB16-BCD9-4139-B4D1-65F345D53C40}"/>
              </a:ext>
            </a:extLst>
          </p:cNvPr>
          <p:cNvSpPr>
            <a:spLocks noGrp="1"/>
          </p:cNvSpPr>
          <p:nvPr>
            <p:ph idx="1"/>
          </p:nvPr>
        </p:nvSpPr>
        <p:spPr>
          <a:xfrm>
            <a:off x="410514" y="1964329"/>
            <a:ext cx="11370972" cy="5049746"/>
          </a:xfrm>
        </p:spPr>
        <p:txBody>
          <a:bodyPr/>
          <a:lstStyle/>
          <a:p>
            <a:r>
              <a:rPr lang="en-US" sz="2400" dirty="0"/>
              <a:t>State Agencies get true ISAs:</a:t>
            </a:r>
          </a:p>
          <a:p>
            <a:pPr lvl="1"/>
            <a:r>
              <a:rPr lang="en-US" sz="2000" dirty="0"/>
              <a:t>This means a BGCN (for federal accounts) or BGCS (for state accounts) is entered onto MMARS for them by the Budget Office once they receive an approved and signed ISA document.</a:t>
            </a:r>
          </a:p>
          <a:p>
            <a:pPr lvl="1"/>
            <a:endParaRPr lang="en-US" sz="2000" dirty="0"/>
          </a:p>
          <a:p>
            <a:pPr lvl="1"/>
            <a:r>
              <a:rPr lang="en-US" sz="2000" dirty="0"/>
              <a:t>These entities get the full award deposited into their ISA-child account and they expend against the object classes accordingly.  </a:t>
            </a:r>
          </a:p>
          <a:p>
            <a:pPr lvl="1"/>
            <a:endParaRPr lang="en-US" sz="2000" dirty="0"/>
          </a:p>
          <a:p>
            <a:pPr lvl="1"/>
            <a:r>
              <a:rPr lang="en-US" sz="2000" dirty="0"/>
              <a:t>To make changes to the object class amounts in their account, they </a:t>
            </a:r>
            <a:r>
              <a:rPr lang="en-US" sz="2000" b="1" dirty="0"/>
              <a:t>must</a:t>
            </a:r>
            <a:r>
              <a:rPr lang="en-US" sz="2000" dirty="0"/>
              <a:t> file an amendment to their ISA. In order to file an ISA amendment, they must first file an amendment in EdGrants or GEM$ </a:t>
            </a:r>
            <a:r>
              <a:rPr lang="en-US" sz="2000" b="1" i="1" dirty="0"/>
              <a:t>so that program staff can approve and authorize their requested changes.  </a:t>
            </a:r>
            <a:r>
              <a:rPr lang="en-US" sz="2000" dirty="0"/>
              <a:t>The amendment will then trigger an amended ISA once GM gets to it in the queue.</a:t>
            </a:r>
          </a:p>
        </p:txBody>
      </p:sp>
      <p:sp>
        <p:nvSpPr>
          <p:cNvPr id="4" name="Slide Number Placeholder 3">
            <a:extLst>
              <a:ext uri="{FF2B5EF4-FFF2-40B4-BE49-F238E27FC236}">
                <a16:creationId xmlns:a16="http://schemas.microsoft.com/office/drawing/2014/main" id="{7AAF0AAD-0F6D-4108-BE31-E4E8269439AC}"/>
              </a:ext>
            </a:extLst>
          </p:cNvPr>
          <p:cNvSpPr>
            <a:spLocks noGrp="1"/>
          </p:cNvSpPr>
          <p:nvPr>
            <p:ph type="sldNum" sz="quarter" idx="12"/>
          </p:nvPr>
        </p:nvSpPr>
        <p:spPr/>
        <p:txBody>
          <a:bodyPr/>
          <a:lstStyle/>
          <a:p>
            <a:fld id="{FF27229C-EC7B-4063-A33B-28A5E87E32ED}" type="slidenum">
              <a:rPr lang="zh-CN" altLang="en-US" smtClean="0"/>
              <a:pPr/>
              <a:t>4</a:t>
            </a:fld>
            <a:endParaRPr lang="zh-CN" altLang="en-US"/>
          </a:p>
        </p:txBody>
      </p:sp>
    </p:spTree>
    <p:extLst>
      <p:ext uri="{BB962C8B-B14F-4D97-AF65-F5344CB8AC3E}">
        <p14:creationId xmlns:p14="http://schemas.microsoft.com/office/powerpoint/2010/main" val="2350519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36F438-835E-400B-93C7-26D1D7D8EF37}"/>
              </a:ext>
            </a:extLst>
          </p:cNvPr>
          <p:cNvSpPr>
            <a:spLocks noGrp="1"/>
          </p:cNvSpPr>
          <p:nvPr>
            <p:ph idx="1"/>
          </p:nvPr>
        </p:nvSpPr>
        <p:spPr/>
        <p:txBody>
          <a:bodyPr>
            <a:normAutofit/>
          </a:bodyPr>
          <a:lstStyle/>
          <a:p>
            <a:r>
              <a:rPr lang="en-US" sz="2400" dirty="0"/>
              <a:t>State Colleges and Universities are not true ISAs:	</a:t>
            </a:r>
          </a:p>
          <a:p>
            <a:pPr lvl="1"/>
            <a:r>
              <a:rPr lang="en-US" sz="2000" dirty="0"/>
              <a:t>This means a CT (encumbrance) is set up on MMARS</a:t>
            </a:r>
          </a:p>
          <a:p>
            <a:pPr lvl="1"/>
            <a:r>
              <a:rPr lang="en-US" sz="2000" dirty="0"/>
              <a:t>Grants Management is required to maintain a record of the ISA documentation that is retrievable in case of audit.</a:t>
            </a:r>
          </a:p>
          <a:p>
            <a:pPr lvl="1"/>
            <a:r>
              <a:rPr lang="en-US" sz="2000" dirty="0"/>
              <a:t>Once your grant is Fiscally Approved in </a:t>
            </a:r>
            <a:r>
              <a:rPr lang="en-US" sz="2000" b="1" dirty="0"/>
              <a:t>GEM$</a:t>
            </a:r>
            <a:r>
              <a:rPr lang="en-US" sz="2000" dirty="0"/>
              <a:t> you can begin to draw down your funds. </a:t>
            </a:r>
          </a:p>
          <a:p>
            <a:pPr lvl="1"/>
            <a:r>
              <a:rPr lang="en-US" sz="2000" dirty="0"/>
              <a:t>For those still drawing in </a:t>
            </a:r>
            <a:r>
              <a:rPr lang="en-US" sz="2000" b="1" dirty="0"/>
              <a:t>EdGrants</a:t>
            </a:r>
            <a:r>
              <a:rPr lang="en-US" sz="2000" dirty="0"/>
              <a:t>:</a:t>
            </a:r>
          </a:p>
          <a:p>
            <a:pPr lvl="2"/>
            <a:r>
              <a:rPr lang="en-US" sz="1600" dirty="0"/>
              <a:t>The applicants are responsible for drawing their funds down monthly in EdGrants as they expend their funds.  </a:t>
            </a:r>
          </a:p>
          <a:p>
            <a:pPr lvl="2"/>
            <a:r>
              <a:rPr lang="en-US" sz="1600" dirty="0"/>
              <a:t>Payment request windows are open the 20</a:t>
            </a:r>
            <a:r>
              <a:rPr lang="en-US" sz="1600" baseline="30000" dirty="0"/>
              <a:t>th</a:t>
            </a:r>
            <a:r>
              <a:rPr lang="en-US" sz="1600" dirty="0"/>
              <a:t> of the month through the last day of the month and are available as long as the applicant has received the initial payment.</a:t>
            </a:r>
          </a:p>
          <a:p>
            <a:pPr lvl="2"/>
            <a:r>
              <a:rPr lang="en-US" sz="1600" b="1" dirty="0"/>
              <a:t>Final opportunity to draw funds is July 20</a:t>
            </a:r>
            <a:r>
              <a:rPr lang="en-US" sz="1600" b="1" baseline="30000" dirty="0"/>
              <a:t>th</a:t>
            </a:r>
            <a:r>
              <a:rPr lang="en-US" sz="1600" b="1" dirty="0"/>
              <a:t> – 31</a:t>
            </a:r>
            <a:r>
              <a:rPr lang="en-US" sz="1600" b="1" baseline="30000" dirty="0"/>
              <a:t>st</a:t>
            </a:r>
            <a:r>
              <a:rPr lang="en-US" sz="1600" b="1" dirty="0"/>
              <a:t> for 2023 </a:t>
            </a:r>
            <a:r>
              <a:rPr lang="en-US" sz="1600" dirty="0"/>
              <a:t>in EdGrants</a:t>
            </a:r>
            <a:endParaRPr lang="en-US" sz="1600" b="1" dirty="0"/>
          </a:p>
          <a:p>
            <a:pPr lvl="1"/>
            <a:endParaRPr lang="en-US" dirty="0"/>
          </a:p>
        </p:txBody>
      </p:sp>
      <p:sp>
        <p:nvSpPr>
          <p:cNvPr id="2" name="Title 1">
            <a:extLst>
              <a:ext uri="{FF2B5EF4-FFF2-40B4-BE49-F238E27FC236}">
                <a16:creationId xmlns:a16="http://schemas.microsoft.com/office/drawing/2014/main" id="{BC462D14-7326-425D-B444-51B6BA877608}"/>
              </a:ext>
            </a:extLst>
          </p:cNvPr>
          <p:cNvSpPr>
            <a:spLocks noGrp="1"/>
          </p:cNvSpPr>
          <p:nvPr>
            <p:ph type="title"/>
          </p:nvPr>
        </p:nvSpPr>
        <p:spPr/>
        <p:txBody>
          <a:bodyPr>
            <a:noAutofit/>
          </a:bodyPr>
          <a:lstStyle/>
          <a:p>
            <a:r>
              <a:rPr lang="en-US" sz="4000"/>
              <a:t>State Agency vs College/University ISAs – how do they receive the funds?</a:t>
            </a:r>
          </a:p>
        </p:txBody>
      </p:sp>
      <p:sp>
        <p:nvSpPr>
          <p:cNvPr id="4" name="Slide Number Placeholder 3">
            <a:extLst>
              <a:ext uri="{FF2B5EF4-FFF2-40B4-BE49-F238E27FC236}">
                <a16:creationId xmlns:a16="http://schemas.microsoft.com/office/drawing/2014/main" id="{3EAFC496-4CFD-49F8-8AB7-4183062CEBAD}"/>
              </a:ext>
            </a:extLst>
          </p:cNvPr>
          <p:cNvSpPr>
            <a:spLocks noGrp="1"/>
          </p:cNvSpPr>
          <p:nvPr>
            <p:ph type="sldNum" sz="quarter" idx="4294967295"/>
          </p:nvPr>
        </p:nvSpPr>
        <p:spPr>
          <a:xfrm>
            <a:off x="9448800" y="6356350"/>
            <a:ext cx="2743200" cy="365125"/>
          </a:xfrm>
          <a:prstGeom prst="rect">
            <a:avLst/>
          </a:prstGeom>
        </p:spPr>
        <p:txBody>
          <a:bodyPr/>
          <a:lstStyle/>
          <a:p>
            <a:fld id="{FF27229C-EC7B-4063-A33B-28A5E87E32ED}" type="slidenum">
              <a:rPr lang="zh-CN" altLang="en-US" smtClean="0"/>
              <a:pPr/>
              <a:t>5</a:t>
            </a:fld>
            <a:endParaRPr lang="zh-CN" altLang="en-US"/>
          </a:p>
        </p:txBody>
      </p:sp>
    </p:spTree>
    <p:extLst>
      <p:ext uri="{BB962C8B-B14F-4D97-AF65-F5344CB8AC3E}">
        <p14:creationId xmlns:p14="http://schemas.microsoft.com/office/powerpoint/2010/main" val="1549271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D8D62-DDD8-4DDE-822B-AA433F9EC09B}"/>
              </a:ext>
            </a:extLst>
          </p:cNvPr>
          <p:cNvSpPr>
            <a:spLocks noGrp="1"/>
          </p:cNvSpPr>
          <p:nvPr>
            <p:ph type="title"/>
          </p:nvPr>
        </p:nvSpPr>
        <p:spPr/>
        <p:txBody>
          <a:bodyPr/>
          <a:lstStyle/>
          <a:p>
            <a:r>
              <a:rPr lang="en-US"/>
              <a:t>Timelines</a:t>
            </a:r>
          </a:p>
        </p:txBody>
      </p:sp>
      <p:sp>
        <p:nvSpPr>
          <p:cNvPr id="3" name="Content Placeholder 2">
            <a:extLst>
              <a:ext uri="{FF2B5EF4-FFF2-40B4-BE49-F238E27FC236}">
                <a16:creationId xmlns:a16="http://schemas.microsoft.com/office/drawing/2014/main" id="{7F1141A9-15D9-43C7-B604-5736898636BA}"/>
              </a:ext>
            </a:extLst>
          </p:cNvPr>
          <p:cNvSpPr>
            <a:spLocks noGrp="1"/>
          </p:cNvSpPr>
          <p:nvPr>
            <p:ph idx="1"/>
          </p:nvPr>
        </p:nvSpPr>
        <p:spPr>
          <a:xfrm>
            <a:off x="410514" y="1964330"/>
            <a:ext cx="11370972" cy="5049746"/>
          </a:xfrm>
        </p:spPr>
        <p:txBody>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rPr>
              <a:t>For state funded ISAs, we need to ensure that we have sufficient funding by MMARS object class to issue to child agencies or else, we need to ask ANF to process budget transfers.  Since the budget transfer request can take weeks for ANF to approve, we need all the state funded ISA budget information to be ready by </a:t>
            </a:r>
            <a:r>
              <a:rPr lang="en-US" sz="2400" b="1" dirty="0">
                <a:effectLst/>
                <a:latin typeface="Calibri" panose="020F0502020204030204" pitchFamily="34" charset="0"/>
                <a:ea typeface="Calibri" panose="020F0502020204030204" pitchFamily="34" charset="0"/>
              </a:rPr>
              <a:t>mid-June</a:t>
            </a:r>
            <a:r>
              <a:rPr lang="en-US" sz="2400" dirty="0">
                <a:effectLst/>
                <a:latin typeface="Calibri" panose="020F0502020204030204" pitchFamily="34" charset="0"/>
                <a:ea typeface="Calibri" panose="020F0502020204030204" pitchFamily="34" charset="0"/>
              </a:rPr>
              <a:t> to enable us to have the budget transfer approved in time to issue ISAs for a </a:t>
            </a:r>
            <a:r>
              <a:rPr lang="en-US" sz="2400" b="1" dirty="0">
                <a:effectLst/>
                <a:latin typeface="Calibri" panose="020F0502020204030204" pitchFamily="34" charset="0"/>
                <a:ea typeface="Calibri" panose="020F0502020204030204" pitchFamily="34" charset="0"/>
              </a:rPr>
              <a:t>7/1 start date</a:t>
            </a:r>
            <a:r>
              <a:rPr lang="en-US" sz="2400" dirty="0">
                <a:effectLst/>
                <a:latin typeface="Calibri" panose="020F0502020204030204" pitchFamily="34" charset="0"/>
                <a:ea typeface="Calibri" panose="020F0502020204030204" pitchFamily="34" charset="0"/>
              </a:rPr>
              <a:t>.  This is especially important if the ISA grant funds payroll expenses.</a:t>
            </a:r>
          </a:p>
          <a:p>
            <a:pPr marL="0" marR="0">
              <a:spcBef>
                <a:spcPts val="0"/>
              </a:spcBef>
              <a:spcAft>
                <a:spcPts val="0"/>
              </a:spcAft>
            </a:pPr>
            <a:endParaRPr lang="en-US" sz="24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F1E57CA0-D291-4A5F-902E-07FD4D473330}"/>
              </a:ext>
            </a:extLst>
          </p:cNvPr>
          <p:cNvSpPr>
            <a:spLocks noGrp="1"/>
          </p:cNvSpPr>
          <p:nvPr>
            <p:ph type="sldNum" sz="quarter" idx="12"/>
          </p:nvPr>
        </p:nvSpPr>
        <p:spPr/>
        <p:txBody>
          <a:bodyPr/>
          <a:lstStyle/>
          <a:p>
            <a:fld id="{FF27229C-EC7B-4063-A33B-28A5E87E32ED}" type="slidenum">
              <a:rPr lang="zh-CN" altLang="en-US" smtClean="0"/>
              <a:pPr/>
              <a:t>6</a:t>
            </a:fld>
            <a:endParaRPr lang="zh-CN" altLang="en-US"/>
          </a:p>
        </p:txBody>
      </p:sp>
    </p:spTree>
    <p:extLst>
      <p:ext uri="{BB962C8B-B14F-4D97-AF65-F5344CB8AC3E}">
        <p14:creationId xmlns:p14="http://schemas.microsoft.com/office/powerpoint/2010/main" val="2551967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866762F-D251-495E-B9FE-B6A5B0F10368}"/>
              </a:ext>
            </a:extLst>
          </p:cNvPr>
          <p:cNvSpPr>
            <a:spLocks noGrp="1"/>
          </p:cNvSpPr>
          <p:nvPr>
            <p:ph type="body" idx="1"/>
          </p:nvPr>
        </p:nvSpPr>
        <p:spPr/>
        <p:txBody>
          <a:bodyPr/>
          <a:lstStyle/>
          <a:p>
            <a:pPr algn="ctr"/>
            <a:r>
              <a:rPr lang="en-US" sz="3600"/>
              <a:t>Old</a:t>
            </a:r>
            <a:endParaRPr lang="en-US"/>
          </a:p>
        </p:txBody>
      </p:sp>
      <p:pic>
        <p:nvPicPr>
          <p:cNvPr id="10" name="Content Placeholder 9" descr="ISA login screen in EdGrants">
            <a:extLst>
              <a:ext uri="{FF2B5EF4-FFF2-40B4-BE49-F238E27FC236}">
                <a16:creationId xmlns:a16="http://schemas.microsoft.com/office/drawing/2014/main" id="{3F399167-9E3B-49D2-884C-EE0998C691E6}"/>
              </a:ext>
            </a:extLst>
          </p:cNvPr>
          <p:cNvPicPr>
            <a:picLocks noGrp="1" noChangeAspect="1"/>
          </p:cNvPicPr>
          <p:nvPr>
            <p:ph sz="half" idx="2"/>
          </p:nvPr>
        </p:nvPicPr>
        <p:blipFill>
          <a:blip r:embed="rId5"/>
          <a:stretch>
            <a:fillRect/>
          </a:stretch>
        </p:blipFill>
        <p:spPr>
          <a:xfrm>
            <a:off x="836612" y="3177450"/>
            <a:ext cx="5157787" cy="2697027"/>
          </a:xfrm>
        </p:spPr>
      </p:pic>
      <p:sp>
        <p:nvSpPr>
          <p:cNvPr id="7" name="Text Placeholder 6">
            <a:extLst>
              <a:ext uri="{FF2B5EF4-FFF2-40B4-BE49-F238E27FC236}">
                <a16:creationId xmlns:a16="http://schemas.microsoft.com/office/drawing/2014/main" id="{E8269358-7D8A-413C-8611-4206EB5290B8}"/>
              </a:ext>
            </a:extLst>
          </p:cNvPr>
          <p:cNvSpPr>
            <a:spLocks noGrp="1"/>
          </p:cNvSpPr>
          <p:nvPr>
            <p:ph type="body" sz="quarter" idx="3"/>
          </p:nvPr>
        </p:nvSpPr>
        <p:spPr/>
        <p:txBody>
          <a:bodyPr/>
          <a:lstStyle/>
          <a:p>
            <a:pPr algn="ctr"/>
            <a:r>
              <a:rPr lang="en-US" sz="3600"/>
              <a:t>New</a:t>
            </a:r>
          </a:p>
        </p:txBody>
      </p:sp>
      <p:pic>
        <p:nvPicPr>
          <p:cNvPr id="12" name="Content Placeholder 11" descr="ISA login screen in GEM$">
            <a:extLst>
              <a:ext uri="{FF2B5EF4-FFF2-40B4-BE49-F238E27FC236}">
                <a16:creationId xmlns:a16="http://schemas.microsoft.com/office/drawing/2014/main" id="{76A0A6B3-8C45-4CB8-8188-30EA2ED2B299}"/>
              </a:ext>
            </a:extLst>
          </p:cNvPr>
          <p:cNvPicPr>
            <a:picLocks noGrp="1" noChangeAspect="1"/>
          </p:cNvPicPr>
          <p:nvPr>
            <p:ph sz="quarter" idx="4"/>
          </p:nvPr>
        </p:nvPicPr>
        <p:blipFill>
          <a:blip r:embed="rId6"/>
          <a:stretch>
            <a:fillRect/>
          </a:stretch>
        </p:blipFill>
        <p:spPr>
          <a:xfrm>
            <a:off x="6194428" y="3177450"/>
            <a:ext cx="5509732" cy="2697026"/>
          </a:xfrm>
        </p:spPr>
      </p:pic>
      <p:sp>
        <p:nvSpPr>
          <p:cNvPr id="4" name="Title 3">
            <a:extLst>
              <a:ext uri="{FF2B5EF4-FFF2-40B4-BE49-F238E27FC236}">
                <a16:creationId xmlns:a16="http://schemas.microsoft.com/office/drawing/2014/main" id="{8D9634E7-2697-4D31-A8EE-D62585C0637B}"/>
              </a:ext>
            </a:extLst>
          </p:cNvPr>
          <p:cNvSpPr>
            <a:spLocks noGrp="1"/>
          </p:cNvSpPr>
          <p:nvPr>
            <p:ph type="title"/>
          </p:nvPr>
        </p:nvSpPr>
        <p:spPr/>
        <p:txBody>
          <a:bodyPr/>
          <a:lstStyle/>
          <a:p>
            <a:r>
              <a:rPr lang="en-US"/>
              <a:t>EdGrants vs GEM$</a:t>
            </a:r>
          </a:p>
        </p:txBody>
      </p:sp>
    </p:spTree>
    <p:extLst>
      <p:ext uri="{BB962C8B-B14F-4D97-AF65-F5344CB8AC3E}">
        <p14:creationId xmlns:p14="http://schemas.microsoft.com/office/powerpoint/2010/main" val="26061669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1000"/>
                                  </p:stCondLst>
                                  <p:childTnLst>
                                    <p:set>
                                      <p:cBhvr>
                                        <p:cTn id="13"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3" name="hammer.wav"/>
                                        </p:tgtEl>
                                      </p:cMediaNode>
                                    </p:audio>
                                  </p:sub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p:cTn id="18"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0" dur="10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subTnLst>
                                    <p:audio>
                                      <p:cMediaNode vol="90000">
                                        <p:cTn display="0" masterRel="sameClick">
                                          <p:stCondLst>
                                            <p:cond evt="begin" delay="0">
                                              <p:tn val="23"/>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1605E-3CA1-47FF-9A88-740DE59D7D1C}"/>
              </a:ext>
            </a:extLst>
          </p:cNvPr>
          <p:cNvSpPr>
            <a:spLocks noGrp="1"/>
          </p:cNvSpPr>
          <p:nvPr>
            <p:ph type="title"/>
          </p:nvPr>
        </p:nvSpPr>
        <p:spPr/>
        <p:txBody>
          <a:bodyPr/>
          <a:lstStyle/>
          <a:p>
            <a:r>
              <a:rPr lang="en-US"/>
              <a:t>ISA Crosswalk For FY23 and earlier grants</a:t>
            </a:r>
          </a:p>
        </p:txBody>
      </p:sp>
      <p:sp>
        <p:nvSpPr>
          <p:cNvPr id="3" name="Content Placeholder 2">
            <a:extLst>
              <a:ext uri="{FF2B5EF4-FFF2-40B4-BE49-F238E27FC236}">
                <a16:creationId xmlns:a16="http://schemas.microsoft.com/office/drawing/2014/main" id="{B0B6CC73-2FF5-4DE3-8F05-6D9382C528A1}"/>
              </a:ext>
            </a:extLst>
          </p:cNvPr>
          <p:cNvSpPr>
            <a:spLocks noGrp="1"/>
          </p:cNvSpPr>
          <p:nvPr>
            <p:ph idx="1"/>
          </p:nvPr>
        </p:nvSpPr>
        <p:spPr>
          <a:xfrm>
            <a:off x="410514" y="2048551"/>
            <a:ext cx="11370972" cy="5049746"/>
          </a:xfrm>
        </p:spPr>
        <p:txBody>
          <a:bodyPr vert="horz" lIns="91440" tIns="45720" rIns="91440" bIns="45720" rtlCol="0" anchor="t">
            <a:noAutofit/>
          </a:bodyPr>
          <a:lstStyle/>
          <a:p>
            <a:pPr marL="508000" lvl="1">
              <a:lnSpc>
                <a:spcPct val="107000"/>
              </a:lnSpc>
              <a:spcBef>
                <a:spcPts val="0"/>
              </a:spcBef>
              <a:spcAft>
                <a:spcPts val="800"/>
              </a:spcAft>
            </a:pPr>
            <a:r>
              <a:rPr lang="en-US" sz="2400">
                <a:effectLst/>
                <a:latin typeface="Calibri" panose="020F0502020204030204" pitchFamily="34" charset="0"/>
                <a:ea typeface="Calibri" panose="020F0502020204030204" pitchFamily="34" charset="0"/>
                <a:cs typeface="Calibri" panose="020F0502020204030204" pitchFamily="34" charset="0"/>
              </a:rPr>
              <a:t>The ISA crosswalk wa</a:t>
            </a:r>
            <a:r>
              <a:rPr lang="en-US" sz="2400">
                <a:latin typeface="Calibri" panose="020F0502020204030204" pitchFamily="34" charset="0"/>
                <a:ea typeface="Calibri" panose="020F0502020204030204" pitchFamily="34" charset="0"/>
                <a:cs typeface="Calibri" panose="020F0502020204030204" pitchFamily="34" charset="0"/>
              </a:rPr>
              <a:t>s developed as a tool to help:</a:t>
            </a:r>
          </a:p>
          <a:p>
            <a:pPr marL="914400" lvl="2">
              <a:lnSpc>
                <a:spcPct val="107000"/>
              </a:lnSpc>
              <a:spcBef>
                <a:spcPts val="0"/>
              </a:spcBef>
              <a:spcAft>
                <a:spcPts val="800"/>
              </a:spcAft>
            </a:pPr>
            <a:r>
              <a:rPr lang="en-US">
                <a:latin typeface="Calibri" panose="020F0502020204030204" pitchFamily="34" charset="0"/>
                <a:cs typeface="Calibri" panose="020F0502020204030204" pitchFamily="34" charset="0"/>
              </a:rPr>
              <a:t>grantees translate the Grants Budget into an ISA Budget</a:t>
            </a:r>
          </a:p>
          <a:p>
            <a:pPr marL="914400" lvl="2">
              <a:lnSpc>
                <a:spcPct val="107000"/>
              </a:lnSpc>
              <a:spcBef>
                <a:spcPts val="0"/>
              </a:spcBef>
              <a:spcAft>
                <a:spcPts val="800"/>
              </a:spcAft>
            </a:pPr>
            <a:endParaRPr lang="en-US">
              <a:latin typeface="Calibri" panose="020F0502020204030204" pitchFamily="34" charset="0"/>
              <a:cs typeface="Calibri" panose="020F0502020204030204" pitchFamily="34" charset="0"/>
            </a:endParaRPr>
          </a:p>
          <a:p>
            <a:pPr marL="914400" lvl="2">
              <a:lnSpc>
                <a:spcPct val="107000"/>
              </a:lnSpc>
              <a:spcBef>
                <a:spcPts val="0"/>
              </a:spcBef>
              <a:spcAft>
                <a:spcPts val="800"/>
              </a:spcAft>
            </a:pPr>
            <a:endParaRPr lang="en-US" sz="240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ISA Crosswalk tool">
            <a:extLst>
              <a:ext uri="{FF2B5EF4-FFF2-40B4-BE49-F238E27FC236}">
                <a16:creationId xmlns:a16="http://schemas.microsoft.com/office/drawing/2014/main" id="{A7D13CC5-15B9-4D59-99DA-DA0B3F15E14C}"/>
              </a:ext>
            </a:extLst>
          </p:cNvPr>
          <p:cNvPicPr>
            <a:picLocks noChangeAspect="1"/>
          </p:cNvPicPr>
          <p:nvPr/>
        </p:nvPicPr>
        <p:blipFill>
          <a:blip r:embed="rId2"/>
          <a:stretch>
            <a:fillRect/>
          </a:stretch>
        </p:blipFill>
        <p:spPr>
          <a:xfrm>
            <a:off x="291636" y="3117045"/>
            <a:ext cx="11370973" cy="2937291"/>
          </a:xfrm>
          <a:prstGeom prst="rect">
            <a:avLst/>
          </a:prstGeom>
        </p:spPr>
      </p:pic>
    </p:spTree>
    <p:extLst>
      <p:ext uri="{BB962C8B-B14F-4D97-AF65-F5344CB8AC3E}">
        <p14:creationId xmlns:p14="http://schemas.microsoft.com/office/powerpoint/2010/main" val="3088394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42187A-2BC2-4D4F-A66F-5E48F23A5BF9}"/>
              </a:ext>
            </a:extLst>
          </p:cNvPr>
          <p:cNvSpPr>
            <a:spLocks noGrp="1"/>
          </p:cNvSpPr>
          <p:nvPr>
            <p:ph type="body" idx="1"/>
          </p:nvPr>
        </p:nvSpPr>
        <p:spPr>
          <a:xfrm>
            <a:off x="239100" y="2491500"/>
            <a:ext cx="2560053" cy="3858783"/>
          </a:xfrm>
        </p:spPr>
        <p:txBody>
          <a:bodyPr>
            <a:normAutofit lnSpcReduction="10000"/>
          </a:bodyPr>
          <a:lstStyle/>
          <a:p>
            <a:r>
              <a:rPr lang="en-US" sz="2400" dirty="0">
                <a:latin typeface="Calibri"/>
                <a:ea typeface="Calibri" panose="020F0502020204030204" pitchFamily="34" charset="0"/>
                <a:cs typeface="Calibri"/>
              </a:rPr>
              <a:t>Crosswalks will be built into the "budget entry" and will NO LONGER be an attachment</a:t>
            </a:r>
          </a:p>
          <a:p>
            <a:endParaRPr lang="en-US" dirty="0">
              <a:latin typeface="Calibri"/>
              <a:ea typeface="Calibri" panose="020F0502020204030204" pitchFamily="34" charset="0"/>
              <a:cs typeface="Calibri"/>
            </a:endParaRPr>
          </a:p>
          <a:p>
            <a:r>
              <a:rPr lang="en-US" sz="2400" dirty="0">
                <a:latin typeface="Calibri"/>
                <a:ea typeface="Calibri" panose="020F0502020204030204" pitchFamily="34" charset="0"/>
                <a:cs typeface="Calibri"/>
              </a:rPr>
              <a:t>Waivers will be certified by a checking off the highlight statement.</a:t>
            </a:r>
          </a:p>
          <a:p>
            <a:endParaRPr lang="en-US" dirty="0"/>
          </a:p>
        </p:txBody>
      </p:sp>
      <p:sp>
        <p:nvSpPr>
          <p:cNvPr id="6" name="Title 5">
            <a:extLst>
              <a:ext uri="{FF2B5EF4-FFF2-40B4-BE49-F238E27FC236}">
                <a16:creationId xmlns:a16="http://schemas.microsoft.com/office/drawing/2014/main" id="{629EAC8F-CA31-4123-BC4A-09BFD61871A3}"/>
              </a:ext>
            </a:extLst>
          </p:cNvPr>
          <p:cNvSpPr>
            <a:spLocks noGrp="1"/>
          </p:cNvSpPr>
          <p:nvPr>
            <p:ph type="title"/>
          </p:nvPr>
        </p:nvSpPr>
        <p:spPr>
          <a:xfrm>
            <a:off x="736599" y="507717"/>
            <a:ext cx="10515600" cy="1042852"/>
          </a:xfrm>
        </p:spPr>
        <p:txBody>
          <a:bodyPr>
            <a:normAutofit/>
          </a:bodyPr>
          <a:lstStyle/>
          <a:p>
            <a:r>
              <a:rPr lang="en-US"/>
              <a:t>ISA For FY24 in GEM$</a:t>
            </a:r>
          </a:p>
        </p:txBody>
      </p:sp>
      <p:pic>
        <p:nvPicPr>
          <p:cNvPr id="7" name="Content Placeholder 6" descr="ISA Crosswalk tool in GEM$">
            <a:extLst>
              <a:ext uri="{FF2B5EF4-FFF2-40B4-BE49-F238E27FC236}">
                <a16:creationId xmlns:a16="http://schemas.microsoft.com/office/drawing/2014/main" id="{9570C2F4-5D85-49F6-8711-90CA9A59BD95}"/>
              </a:ext>
            </a:extLst>
          </p:cNvPr>
          <p:cNvPicPr>
            <a:picLocks noGrp="1" noChangeAspect="1"/>
          </p:cNvPicPr>
          <p:nvPr>
            <p:ph sz="quarter" idx="4"/>
          </p:nvPr>
        </p:nvPicPr>
        <p:blipFill>
          <a:blip r:embed="rId3"/>
          <a:stretch>
            <a:fillRect/>
          </a:stretch>
        </p:blipFill>
        <p:spPr>
          <a:xfrm>
            <a:off x="2940627" y="1678884"/>
            <a:ext cx="8156863" cy="5044035"/>
          </a:xfrm>
        </p:spPr>
      </p:pic>
    </p:spTree>
    <p:extLst>
      <p:ext uri="{BB962C8B-B14F-4D97-AF65-F5344CB8AC3E}">
        <p14:creationId xmlns:p14="http://schemas.microsoft.com/office/powerpoint/2010/main" val="1235977619"/>
      </p:ext>
    </p:extLst>
  </p:cSld>
  <p:clrMapOvr>
    <a:masterClrMapping/>
  </p:clrMapOvr>
</p:sld>
</file>

<file path=ppt/theme/theme1.xml><?xml version="1.0" encoding="utf-8"?>
<a:theme xmlns:a="http://schemas.openxmlformats.org/drawingml/2006/main" name="DESE PowerPoin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DESE PowerPoint Template</Template>
  <TotalTime>380</TotalTime>
  <Words>1592</Words>
  <Application>Microsoft Office PowerPoint</Application>
  <PresentationFormat>Widescreen</PresentationFormat>
  <Paragraphs>128</Paragraphs>
  <Slides>23</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等线</vt:lpstr>
      <vt:lpstr>Segoe</vt:lpstr>
      <vt:lpstr>Segoe SemiBold</vt:lpstr>
      <vt:lpstr>Arial</vt:lpstr>
      <vt:lpstr>Calibri</vt:lpstr>
      <vt:lpstr>Courier New</vt:lpstr>
      <vt:lpstr>Segoe UI</vt:lpstr>
      <vt:lpstr>Segoe UI Semibold</vt:lpstr>
      <vt:lpstr>Symbol</vt:lpstr>
      <vt:lpstr>Wingdings</vt:lpstr>
      <vt:lpstr>DESE PowerPoint Template</vt:lpstr>
      <vt:lpstr>ISAs GEM$ &amp; EdGrants</vt:lpstr>
      <vt:lpstr>Why?</vt:lpstr>
      <vt:lpstr>State Agency vs College/University ISAs</vt:lpstr>
      <vt:lpstr>State Agency vs College/University ISAs – how do they receive the funds?</vt:lpstr>
      <vt:lpstr>State Agency vs College/University ISAs – how do they receive the funds?</vt:lpstr>
      <vt:lpstr>Timelines</vt:lpstr>
      <vt:lpstr>EdGrants vs GEM$</vt:lpstr>
      <vt:lpstr>ISA Crosswalk For FY23 and earlier grants</vt:lpstr>
      <vt:lpstr>ISA For FY24 in GEM$</vt:lpstr>
      <vt:lpstr>Tagging the budget with the ISA Object Class Code </vt:lpstr>
      <vt:lpstr>Differences</vt:lpstr>
      <vt:lpstr>College</vt:lpstr>
      <vt:lpstr>CHOC</vt:lpstr>
      <vt:lpstr>Approvable vs Not Approvable - Fringe</vt:lpstr>
      <vt:lpstr>Indirect – How GEM$ Calculates It</vt:lpstr>
      <vt:lpstr>Indirect – How GEM$ Calculates It</vt:lpstr>
      <vt:lpstr>Indirect – How GEM$ Calculates It</vt:lpstr>
      <vt:lpstr>What this means?</vt:lpstr>
      <vt:lpstr>Indirect Cost Rate: State Agencies and Waivers </vt:lpstr>
      <vt:lpstr>Workflow</vt:lpstr>
      <vt:lpstr>ISA Workflow (cont.)</vt:lpstr>
      <vt:lpstr>Posted Resources: https://www.doe.mass.edu/grants/ </vt:lpstr>
      <vt:lpstr>ISA GEM$ Overview / Demo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College ISAs</dc:title>
  <dc:creator>DESE</dc:creator>
  <cp:lastModifiedBy>Zou, Dong (EOE)</cp:lastModifiedBy>
  <cp:revision>3</cp:revision>
  <cp:lastPrinted>2017-08-07T14:46:10Z</cp:lastPrinted>
  <dcterms:created xsi:type="dcterms:W3CDTF">2020-06-15T18:38:30Z</dcterms:created>
  <dcterms:modified xsi:type="dcterms:W3CDTF">2023-06-22T18:09:06Z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22 2023 12:00AM</vt:lpwstr>
  </property>
</Properties>
</file>