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customXml/itemProps1.xml" ContentType="application/vnd.openxmlformats-officedocument.customXmlProperties+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customXml/itemProps4.xml" ContentType="application/vnd.openxmlformats-officedocument.customXmlPropertie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customXml/itemProps2.xml" ContentType="application/vnd.openxmlformats-officedocument.customXml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8" r:id="rId5"/>
    <p:sldMasterId id="2147483763" r:id="rId6"/>
    <p:sldMasterId id="2147483775" r:id="rId7"/>
  </p:sldMasterIdLst>
  <p:notesMasterIdLst>
    <p:notesMasterId r:id="rId29"/>
  </p:notesMasterIdLst>
  <p:handoutMasterIdLst>
    <p:handoutMasterId r:id="rId30"/>
  </p:handoutMasterIdLst>
  <p:sldIdLst>
    <p:sldId id="256" r:id="rId8"/>
    <p:sldId id="261" r:id="rId9"/>
    <p:sldId id="262" r:id="rId10"/>
    <p:sldId id="260" r:id="rId11"/>
    <p:sldId id="263" r:id="rId12"/>
    <p:sldId id="264" r:id="rId13"/>
    <p:sldId id="271" r:id="rId14"/>
    <p:sldId id="272" r:id="rId15"/>
    <p:sldId id="273" r:id="rId16"/>
    <p:sldId id="274" r:id="rId17"/>
    <p:sldId id="275" r:id="rId18"/>
    <p:sldId id="276" r:id="rId19"/>
    <p:sldId id="277" r:id="rId20"/>
    <p:sldId id="278" r:id="rId21"/>
    <p:sldId id="279" r:id="rId22"/>
    <p:sldId id="280" r:id="rId23"/>
    <p:sldId id="281" r:id="rId24"/>
    <p:sldId id="269" r:id="rId25"/>
    <p:sldId id="265" r:id="rId26"/>
    <p:sldId id="266" r:id="rId27"/>
    <p:sldId id="270" r:id="rId2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886" autoAdjust="0"/>
  </p:normalViewPr>
  <p:slideViewPr>
    <p:cSldViewPr>
      <p:cViewPr>
        <p:scale>
          <a:sx n="80" d="100"/>
          <a:sy n="80" d="100"/>
        </p:scale>
        <p:origin x="-2430" y="-552"/>
      </p:cViewPr>
      <p:guideLst>
        <p:guide orient="horz" pos="2160"/>
        <p:guide pos="3168"/>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tableStyles" Target="tableStyles.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938AE5D3-7EC3-498C-8A93-D1F55A96F4C1}" type="datetimeFigureOut">
              <a:rPr lang="en-US" smtClean="0"/>
              <a:pPr/>
              <a:t>6/16/2016</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Massachusetts Department of Elementary and Secondary Education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0820B25-C917-4208-BDDF-C72B78E7CCFD}" type="slidenum">
              <a:rPr lang="en-US" smtClean="0"/>
              <a:pPr/>
              <a:t>‹#›</a:t>
            </a:fld>
            <a:endParaRPr lang="en-US"/>
          </a:p>
        </p:txBody>
      </p:sp>
    </p:spTree>
    <p:extLst>
      <p:ext uri="{BB962C8B-B14F-4D97-AF65-F5344CB8AC3E}">
        <p14:creationId xmlns="" xmlns:p14="http://schemas.microsoft.com/office/powerpoint/2010/main" val="48561185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063F597-CE17-476A-A5CB-91589ED997B7}" type="datetimeFigureOut">
              <a:rPr lang="en-US" smtClean="0"/>
              <a:pPr/>
              <a:t>6/16/2016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Massachusetts Department of Elementary and Secondary Education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45724FF-A098-4B60-9000-6891DF0985A5}" type="slidenum">
              <a:rPr lang="en-US" smtClean="0"/>
              <a:pPr/>
              <a:t>‹#›</a:t>
            </a:fld>
            <a:endParaRPr lang="en-US"/>
          </a:p>
        </p:txBody>
      </p:sp>
    </p:spTree>
    <p:extLst>
      <p:ext uri="{BB962C8B-B14F-4D97-AF65-F5344CB8AC3E}">
        <p14:creationId xmlns="" xmlns:p14="http://schemas.microsoft.com/office/powerpoint/2010/main" val="347001181"/>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Shape 72"/>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3" name="Shape 73"/>
          <p:cNvSpPr txBox="1">
            <a:spLocks noGrp="1"/>
          </p:cNvSpPr>
          <p:nvPr>
            <p:ph type="body" idx="1"/>
          </p:nvPr>
        </p:nvSpPr>
        <p:spPr>
          <a:xfrm>
            <a:off x="701040" y="4415790"/>
            <a:ext cx="5608320" cy="4183380"/>
          </a:xfrm>
          <a:prstGeom prst="rect">
            <a:avLst/>
          </a:prstGeom>
        </p:spPr>
        <p:txBody>
          <a:bodyPr lIns="93162" tIns="93162" rIns="93162" bIns="93162" anchor="t" anchorCtr="0">
            <a:noAutofit/>
          </a:bodyPr>
          <a:lstStyle/>
          <a:p>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0" name="Shape 80"/>
          <p:cNvSpPr txBox="1">
            <a:spLocks noGrp="1"/>
          </p:cNvSpPr>
          <p:nvPr>
            <p:ph type="body" idx="1"/>
          </p:nvPr>
        </p:nvSpPr>
        <p:spPr>
          <a:xfrm>
            <a:off x="701040" y="4415790"/>
            <a:ext cx="5608320" cy="4183380"/>
          </a:xfrm>
          <a:prstGeom prst="rect">
            <a:avLst/>
          </a:prstGeom>
        </p:spPr>
        <p:txBody>
          <a:bodyPr lIns="93162" tIns="93162" rIns="93162" bIns="93162" anchor="t" anchorCtr="0">
            <a:noAutofit/>
          </a:bodyPr>
          <a:lstStyle/>
          <a:p>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Shape 87"/>
          <p:cNvSpPr txBox="1">
            <a:spLocks noGrp="1"/>
          </p:cNvSpPr>
          <p:nvPr>
            <p:ph type="body" idx="1"/>
          </p:nvPr>
        </p:nvSpPr>
        <p:spPr>
          <a:xfrm>
            <a:off x="701040" y="4415790"/>
            <a:ext cx="5608320" cy="4183380"/>
          </a:xfrm>
          <a:prstGeom prst="rect">
            <a:avLst/>
          </a:prstGeom>
        </p:spPr>
        <p:txBody>
          <a:bodyPr lIns="93162" tIns="93162" rIns="93162" bIns="93162" anchor="t" anchorCtr="0">
            <a:noAutofit/>
          </a:bodyPr>
          <a:lstStyle/>
          <a:p>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4" name="Shape 94"/>
          <p:cNvSpPr txBox="1">
            <a:spLocks noGrp="1"/>
          </p:cNvSpPr>
          <p:nvPr>
            <p:ph type="body" idx="1"/>
          </p:nvPr>
        </p:nvSpPr>
        <p:spPr>
          <a:xfrm>
            <a:off x="701040" y="4415790"/>
            <a:ext cx="5608320" cy="4183380"/>
          </a:xfrm>
          <a:prstGeom prst="rect">
            <a:avLst/>
          </a:prstGeom>
        </p:spPr>
        <p:txBody>
          <a:bodyPr lIns="93162" tIns="93162" rIns="93162" bIns="93162" anchor="t" anchorCtr="0">
            <a:noAutofit/>
          </a:bodyPr>
          <a:lstStyle/>
          <a:p>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Pendred Noyce, BESE member</a:t>
            </a:r>
          </a:p>
          <a:p>
            <a:r>
              <a:rPr lang="en-US" smtClean="0"/>
              <a:t>Yes, these</a:t>
            </a:r>
            <a:r>
              <a:rPr lang="en-US" baseline="0" smtClean="0"/>
              <a:t> two authors do have differing opinions about just how difficult it is to do this</a:t>
            </a:r>
            <a:endParaRPr lang="en-US"/>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Excited to be able to include presentations from school districts</a:t>
            </a:r>
          </a:p>
          <a:p>
            <a:r>
              <a:rPr lang="en-US" smtClean="0"/>
              <a:t>Remember</a:t>
            </a:r>
            <a:r>
              <a:rPr lang="en-US" baseline="0" smtClean="0"/>
              <a:t> that question from last year’s application about how you measure effectiveness of PD? We do use that information.</a:t>
            </a:r>
            <a:endParaRPr lang="en-US"/>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smtClean="0"/>
              <a:t>As</a:t>
            </a:r>
            <a:r>
              <a:rPr lang="en-US" baseline="0" smtClean="0"/>
              <a:t> Deb  mentioned, there’s a question on budget page about how you’ll be tracking outcomes of PD</a:t>
            </a:r>
          </a:p>
          <a:p>
            <a:pPr defTabSz="931774">
              <a:defRPr/>
            </a:pPr>
            <a:endParaRPr lang="en-US" baseline="0" smtClean="0"/>
          </a:p>
          <a:p>
            <a:pPr defTabSz="931774">
              <a:defRPr/>
            </a:pPr>
            <a:r>
              <a:rPr lang="en-US" baseline="0" smtClean="0"/>
              <a:t>Adding this to gain information, encourage districts to think about this for a variety of PD, particularly to learn about innovative practices or “other”</a:t>
            </a:r>
          </a:p>
          <a:p>
            <a:endParaRPr lang="en-US"/>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charset="0"/>
              <a:buNone/>
            </a:pPr>
            <a:endParaRPr lang="en-US" baseline="0" smtClean="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smtClean="0"/>
              <a:t>Districts both small and large noted how they take a structured approach to using formal and informal observations to look for changes in teacher practice – especially when it’s not something that’s easily measured by typical assessments (like social-emotional skills)</a:t>
            </a:r>
          </a:p>
          <a:p>
            <a:endParaRPr lang="en-US" smtClean="0"/>
          </a:p>
          <a:p>
            <a:r>
              <a:rPr lang="en-US" smtClean="0"/>
              <a:t>Who measures it?</a:t>
            </a:r>
          </a:p>
          <a:p>
            <a:r>
              <a:rPr lang="en-US" smtClean="0"/>
              <a:t>Call on Old Colony Voc Tech</a:t>
            </a:r>
            <a:endParaRPr lang="en-US"/>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We can see that progression</a:t>
            </a:r>
            <a:r>
              <a:rPr lang="en-US" baseline="0" smtClean="0"/>
              <a:t> up to student outcomes here, with these evaluation levels</a:t>
            </a:r>
            <a:endParaRPr lang="en-US" smtClean="0"/>
          </a:p>
          <a:p>
            <a:endParaRPr lang="en-US" smtClean="0"/>
          </a:p>
          <a:p>
            <a:r>
              <a:rPr lang="en-US" smtClean="0"/>
              <a:t>Refer to</a:t>
            </a:r>
            <a:r>
              <a:rPr lang="en-US" baseline="0" smtClean="0"/>
              <a:t> handouts</a:t>
            </a:r>
          </a:p>
          <a:p>
            <a:endParaRPr lang="en-US" baseline="0" smtClean="0"/>
          </a:p>
          <a:p>
            <a:endParaRPr lang="en-US" i="0" baseline="0" smtClean="0"/>
          </a:p>
          <a:p>
            <a:r>
              <a:rPr lang="en-US" i="0" baseline="0" smtClean="0"/>
              <a:t>TEACHER OR STUDENT OUTCOMES?</a:t>
            </a:r>
          </a:p>
          <a:p>
            <a:r>
              <a:rPr lang="en-US" smtClean="0"/>
              <a:t>Often makes more sense to use teacher outcome data; can be better matched to the objectives of the PD</a:t>
            </a:r>
          </a:p>
          <a:p>
            <a:r>
              <a:rPr lang="en-US" smtClean="0"/>
              <a:t>May depend on year of implementation; changes in teacher behavior can manifest earlier than changes in student performance</a:t>
            </a:r>
          </a:p>
          <a:p>
            <a:r>
              <a:rPr lang="en-US" smtClean="0"/>
              <a:t>End goal is to see student outcomes</a:t>
            </a:r>
          </a:p>
          <a:p>
            <a:endParaRPr lang="en-US" smtClean="0"/>
          </a:p>
          <a:p>
            <a:endParaRPr lang="en-US" smtClean="0"/>
          </a:p>
          <a:p>
            <a:pPr defTabSz="931774">
              <a:defRPr/>
            </a:pPr>
            <a:r>
              <a:rPr lang="en-US" baseline="0" smtClean="0"/>
              <a:t>You’ll see this is adaprted from an article; in that same article, the author notes that it’s not about proving 100% causality, it’s about collecting the </a:t>
            </a:r>
            <a:r>
              <a:rPr lang="en-US" i="1" baseline="0" smtClean="0"/>
              <a:t>evidence</a:t>
            </a:r>
            <a:r>
              <a:rPr lang="en-US" i="0" baseline="0" smtClean="0"/>
              <a:t> that’s available</a:t>
            </a:r>
          </a:p>
          <a:p>
            <a:endParaRPr lang="en-US"/>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701040" y="4415790"/>
            <a:ext cx="5608320" cy="4183380"/>
          </a:xfrm>
          <a:prstGeom prst="rect">
            <a:avLst/>
          </a:prstGeom>
        </p:spPr>
        <p:txBody>
          <a:bodyPr lIns="93162" tIns="93162" rIns="93162" bIns="93162" anchor="t" anchorCtr="0">
            <a:noAutofit/>
          </a:body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Shape 58"/>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9" name="Shape 59"/>
          <p:cNvSpPr txBox="1">
            <a:spLocks noGrp="1"/>
          </p:cNvSpPr>
          <p:nvPr>
            <p:ph type="body" idx="1"/>
          </p:nvPr>
        </p:nvSpPr>
        <p:spPr>
          <a:xfrm>
            <a:off x="701040" y="4415790"/>
            <a:ext cx="5608320" cy="4183380"/>
          </a:xfrm>
          <a:prstGeom prst="rect">
            <a:avLst/>
          </a:prstGeom>
        </p:spPr>
        <p:txBody>
          <a:bodyPr lIns="93162" tIns="93162" rIns="93162" bIns="93162" anchor="t" anchorCtr="0">
            <a:noAutofit/>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6" name="Shape 66"/>
          <p:cNvSpPr txBox="1">
            <a:spLocks noGrp="1"/>
          </p:cNvSpPr>
          <p:nvPr>
            <p:ph type="body" idx="1"/>
          </p:nvPr>
        </p:nvSpPr>
        <p:spPr>
          <a:xfrm>
            <a:off x="701040" y="4415790"/>
            <a:ext cx="5608320" cy="4183380"/>
          </a:xfrm>
          <a:prstGeom prst="rect">
            <a:avLst/>
          </a:prstGeom>
        </p:spPr>
        <p:txBody>
          <a:bodyPr lIns="93162" tIns="93162" rIns="93162" bIns="93162" anchor="t" anchorCtr="0">
            <a:no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6" name="Picture 5" descr="ESE Logo"/>
          <p:cNvPicPr>
            <a:picLocks noChangeAspect="1"/>
          </p:cNvPicPr>
          <p:nvPr/>
        </p:nvPicPr>
        <p:blipFill>
          <a:blip r:embed="rId2" cstate="print">
            <a:lum bright="20000"/>
          </a:blip>
          <a:srcRect r="77994"/>
          <a:stretch>
            <a:fillRect/>
          </a:stretch>
        </p:blipFill>
        <p:spPr>
          <a:xfrm>
            <a:off x="5867400" y="-381000"/>
            <a:ext cx="3505200" cy="7745744"/>
          </a:xfrm>
          <a:prstGeom prst="rect">
            <a:avLst/>
          </a:prstGeom>
        </p:spPr>
      </p:pic>
      <p:sp>
        <p:nvSpPr>
          <p:cNvPr id="9" name="Title 1"/>
          <p:cNvSpPr>
            <a:spLocks noGrp="1"/>
          </p:cNvSpPr>
          <p:nvPr>
            <p:ph type="ctrTitle"/>
          </p:nvPr>
        </p:nvSpPr>
        <p:spPr>
          <a:xfrm>
            <a:off x="533400" y="990601"/>
            <a:ext cx="7772400" cy="1905000"/>
          </a:xfrm>
        </p:spPr>
        <p:txBody>
          <a:bodyPr anchor="b" anchorCtr="0"/>
          <a:lstStyle>
            <a:lvl1pPr algn="l">
              <a:defRPr/>
            </a:lvl1pPr>
          </a:lstStyle>
          <a:p>
            <a:r>
              <a:rPr lang="en-US" smtClean="0"/>
              <a:t>Click to edit Master title style</a:t>
            </a:r>
            <a:endParaRPr lang="en-US" dirty="0"/>
          </a:p>
        </p:txBody>
      </p:sp>
      <p:sp>
        <p:nvSpPr>
          <p:cNvPr id="10" name="Subtitle 2"/>
          <p:cNvSpPr>
            <a:spLocks noGrp="1"/>
          </p:cNvSpPr>
          <p:nvPr>
            <p:ph type="subTitle" idx="1"/>
          </p:nvPr>
        </p:nvSpPr>
        <p:spPr>
          <a:xfrm>
            <a:off x="533400" y="2895600"/>
            <a:ext cx="6400800" cy="1066800"/>
          </a:xfrm>
        </p:spPr>
        <p:txBody>
          <a:bodyPr anchor="t" anchorCtr="0"/>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8" name="Picture 2" descr="Massachusetts Department of Elementary and Secondary Education"/>
          <p:cNvPicPr>
            <a:picLocks noChangeAspect="1"/>
          </p:cNvPicPr>
          <p:nvPr userDrawn="1"/>
        </p:nvPicPr>
        <p:blipFill>
          <a:blip r:embed="rId3" cstate="print"/>
          <a:srcRect/>
          <a:stretch>
            <a:fillRect/>
          </a:stretch>
        </p:blipFill>
        <p:spPr bwMode="auto">
          <a:xfrm>
            <a:off x="533400" y="5562600"/>
            <a:ext cx="2714625" cy="647700"/>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on Left Half">
    <p:spTree>
      <p:nvGrpSpPr>
        <p:cNvPr id="1" name=""/>
        <p:cNvGrpSpPr/>
        <p:nvPr/>
      </p:nvGrpSpPr>
      <p:grpSpPr>
        <a:xfrm>
          <a:off x="0" y="0"/>
          <a:ext cx="0" cy="0"/>
          <a:chOff x="0" y="0"/>
          <a:chExt cx="0" cy="0"/>
        </a:xfrm>
      </p:grpSpPr>
      <p:sp>
        <p:nvSpPr>
          <p:cNvPr id="2" name="Title 1"/>
          <p:cNvSpPr>
            <a:spLocks noGrp="1"/>
          </p:cNvSpPr>
          <p:nvPr>
            <p:ph type="title"/>
          </p:nvPr>
        </p:nvSpPr>
        <p:spPr>
          <a:xfrm>
            <a:off x="4648200" y="285750"/>
            <a:ext cx="4191000" cy="1162050"/>
          </a:xfrm>
        </p:spPr>
        <p:txBody>
          <a:bodyPr anchor="b">
            <a:noAutofit/>
          </a:bodyPr>
          <a:lstStyle>
            <a:lvl1pPr algn="l">
              <a:defRPr sz="4400" b="1"/>
            </a:lvl1pPr>
          </a:lstStyle>
          <a:p>
            <a:r>
              <a:rPr lang="en-US" smtClean="0"/>
              <a:t>Click to edit Master title style</a:t>
            </a:r>
            <a:endParaRPr lang="en-US" dirty="0"/>
          </a:p>
        </p:txBody>
      </p:sp>
      <p:sp>
        <p:nvSpPr>
          <p:cNvPr id="3" name="Content Placeholder 2"/>
          <p:cNvSpPr>
            <a:spLocks noGrp="1"/>
          </p:cNvSpPr>
          <p:nvPr>
            <p:ph idx="1"/>
          </p:nvPr>
        </p:nvSpPr>
        <p:spPr>
          <a:xfrm>
            <a:off x="0" y="0"/>
            <a:ext cx="4572000" cy="6858000"/>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1D47FC23-71BD-41F6-8CDC-5CD66F1007D1}" type="datetime1">
              <a:rPr lang="en-US" smtClean="0"/>
              <a:pPr/>
              <a:t>6/16/2016</a:t>
            </a:fld>
            <a:endParaRPr lang="en-US" dirty="0"/>
          </a:p>
        </p:txBody>
      </p:sp>
      <p:sp>
        <p:nvSpPr>
          <p:cNvPr id="9" name="Slide Number Placeholder 8"/>
          <p:cNvSpPr>
            <a:spLocks noGrp="1"/>
          </p:cNvSpPr>
          <p:nvPr>
            <p:ph type="sldNum" sz="quarter" idx="11"/>
          </p:nvPr>
        </p:nvSpPr>
        <p:spPr/>
        <p:txBody>
          <a:bodyPr/>
          <a:lstStyle>
            <a:lvl1pPr algn="ctr">
              <a:defRPr/>
            </a:lvl1pPr>
          </a:lstStyle>
          <a:p>
            <a:fld id="{BD26C40E-487C-40A4-A841-8174FD7B7142}" type="slidenum">
              <a:rPr lang="en-US" smtClean="0"/>
              <a:pPr/>
              <a:t>‹#›</a:t>
            </a:fld>
            <a:endParaRPr lang="en-US" dirty="0"/>
          </a:p>
        </p:txBody>
      </p:sp>
      <p:sp>
        <p:nvSpPr>
          <p:cNvPr id="10" name="Footer Placeholder 9"/>
          <p:cNvSpPr>
            <a:spLocks noGrp="1"/>
          </p:cNvSpPr>
          <p:nvPr>
            <p:ph type="ftr" sz="quarter" idx="12"/>
          </p:nvPr>
        </p:nvSpPr>
        <p:spPr/>
        <p:txBody>
          <a:bodyPr/>
          <a:lstStyle>
            <a:lvl1pPr>
              <a:defRPr sz="1100"/>
            </a:lvl1pPr>
          </a:lstStyle>
          <a:p>
            <a:endParaRPr lang="en-US" dirty="0"/>
          </a:p>
        </p:txBody>
      </p:sp>
      <p:sp>
        <p:nvSpPr>
          <p:cNvPr id="12" name="Text Placeholder 11"/>
          <p:cNvSpPr>
            <a:spLocks noGrp="1"/>
          </p:cNvSpPr>
          <p:nvPr>
            <p:ph type="body" sz="quarter" idx="13"/>
          </p:nvPr>
        </p:nvSpPr>
        <p:spPr>
          <a:xfrm>
            <a:off x="4648200" y="1524000"/>
            <a:ext cx="38862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4800600"/>
            <a:ext cx="76200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85800" y="612775"/>
            <a:ext cx="76200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85800" y="5367338"/>
            <a:ext cx="76200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9D3537-1448-49CE-AE3B-E4DA61027639}" type="datetime1">
              <a:rPr lang="en-US" smtClean="0"/>
              <a:pPr/>
              <a:t>6/16/2016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4FC706-F8C6-4D98-B729-62B0A2A68504}" type="datetime1">
              <a:rPr lang="en-US" smtClean="0"/>
              <a:pPr/>
              <a:t>6/16/2016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274638"/>
            <a:ext cx="5410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88E33B-4EE1-448E-AE80-776428FE2489}" type="datetime1">
              <a:rPr lang="en-US" smtClean="0"/>
              <a:pPr/>
              <a:t>6/16/2016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593367"/>
            <a:ext cx="8520600" cy="7636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536633"/>
            <a:ext cx="8520600" cy="45552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8472457" y="6217621"/>
            <a:ext cx="548700" cy="524800"/>
          </a:xfrm>
          <a:prstGeom prst="rect">
            <a:avLst/>
          </a:prstGeom>
        </p:spPr>
        <p:txBody>
          <a:bodyPr lIns="91425" tIns="91425" rIns="91425" bIns="91425" anchor="ctr" anchorCtr="0">
            <a:noAutofit/>
          </a:bodyPr>
          <a:lstStyle/>
          <a:p>
            <a:pPr lvl="0">
              <a:spcBef>
                <a:spcPts val="0"/>
              </a:spcBef>
              <a:buNone/>
            </a:pPr>
            <a:fld id="{00000000-1234-1234-1234-123412341234}" type="slidenum">
              <a:rPr lang="en"/>
              <a:pPr lvl="0">
                <a:spcBef>
                  <a:spcPts val="0"/>
                </a:spcBef>
                <a:buNone/>
              </a:pPr>
              <a:t>‹#›</a:t>
            </a:fld>
            <a:endParaRPr lang="en"/>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C75230B-0094-4B73-8EE3-6A6F5A7E90E2}" type="datetime1">
              <a:rPr lang="en-US" smtClean="0"/>
              <a:pPr/>
              <a:t>6/16/2016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5CBC08-B611-40E5-839E-FB253FEF1A03}"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33565-D7CA-4B41-8CC5-CDA9CD645D15}" type="datetime1">
              <a:rPr lang="en-US" smtClean="0"/>
              <a:pPr/>
              <a:t>6/16/2016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5CBC08-B611-40E5-839E-FB253FEF1A03}"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7B92CE-4AA5-45C0-8DDA-867B9A990208}" type="datetime1">
              <a:rPr lang="en-US" smtClean="0"/>
              <a:pPr/>
              <a:t>6/16/2016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5CBC08-B611-40E5-839E-FB253FEF1A03}"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ED145B0-2391-4513-A57C-CC29A99151F7}" type="datetime1">
              <a:rPr lang="en-US" smtClean="0"/>
              <a:pPr/>
              <a:t>6/16/2016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5CBC08-B611-40E5-839E-FB253FEF1A03}"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C1002-2C32-444C-BA78-D32B2EA6E5AB}" type="datetime1">
              <a:rPr lang="en-US" smtClean="0"/>
              <a:pPr/>
              <a:t>6/16/2016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5CBC08-B611-40E5-839E-FB253FEF1A0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CE11C77-2E0E-460D-B4B7-2CDD462CE818}" type="datetime1">
              <a:rPr lang="en-US" smtClean="0"/>
              <a:pPr/>
              <a:t>6/16/2016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CFA1DB-11AD-4D65-A1CA-5178563B218F}" type="datetime1">
              <a:rPr lang="en-US" smtClean="0"/>
              <a:pPr/>
              <a:t>6/16/2016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5CBC08-B611-40E5-839E-FB253FEF1A03}"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0902AB-6B1C-415F-BD31-4375DF7F7F4D}" type="datetime1">
              <a:rPr lang="en-US" smtClean="0"/>
              <a:pPr/>
              <a:t>6/16/2016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5CBC08-B611-40E5-839E-FB253FEF1A03}"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9E039F-71D5-4CCE-A8FC-5A39BF9E5244}" type="datetime1">
              <a:rPr lang="en-US" smtClean="0"/>
              <a:pPr/>
              <a:t>6/16/2016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5CBC08-B611-40E5-839E-FB253FEF1A03}"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D47437-A7C6-42BA-866E-D683550F4A68}" type="datetime1">
              <a:rPr lang="en-US" smtClean="0"/>
              <a:pPr/>
              <a:t>6/16/2016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5CBC08-B611-40E5-839E-FB253FEF1A03}"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818167-F244-4938-9752-FC2274EDF130}" type="datetime1">
              <a:rPr lang="en-US" smtClean="0"/>
              <a:pPr/>
              <a:t>6/16/2016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5CBC08-B611-40E5-839E-FB253FEF1A03}"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4377AC-0D9F-4786-A649-15D053630C0E}" type="datetime1">
              <a:rPr lang="en-US" smtClean="0"/>
              <a:pPr/>
              <a:t>6/16/2016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5CBC08-B611-40E5-839E-FB253FEF1A03}"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37EA7D3D-E6E7-4EEB-811C-45B0E0954479}" type="datetime1">
              <a:rPr lang="en-US" smtClean="0"/>
              <a:pPr/>
              <a:t>6/16/2016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5CBC08-B611-40E5-839E-FB253FEF1A03}"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B831539-0186-4A1C-AD4C-08580C7215A7}" type="datetime1">
              <a:rPr lang="en-US" smtClean="0"/>
              <a:pPr/>
              <a:t>6/16/2016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5CBC08-B611-40E5-839E-FB253FEF1A03}"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E3C58DC7-99DC-44C8-8515-8784AE627567}" type="datetime1">
              <a:rPr lang="en-US" smtClean="0"/>
              <a:pPr/>
              <a:t>6/16/2016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5CBC08-B611-40E5-839E-FB253FEF1A03}" type="slidenum">
              <a:rPr lang="en-US" smtClean="0"/>
              <a:pPr/>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E21B69-8091-4F78-ADBA-44678E061276}" type="datetime1">
              <a:rPr lang="en-US" smtClean="0"/>
              <a:pPr/>
              <a:t>6/16/2016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5CBC08-B611-40E5-839E-FB253FEF1A0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ubtitle, li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1A5328-C2AF-4AF9-82DE-73A71063A795}" type="datetime1">
              <a:rPr lang="en-US" smtClean="0"/>
              <a:pPr/>
              <a:t>6/16/2016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a:t>
            </a:fld>
            <a:endParaRPr lang="en-US" dirty="0"/>
          </a:p>
        </p:txBody>
      </p:sp>
      <p:sp>
        <p:nvSpPr>
          <p:cNvPr id="6" name="Text Placeholder 2"/>
          <p:cNvSpPr>
            <a:spLocks noGrp="1"/>
          </p:cNvSpPr>
          <p:nvPr>
            <p:ph type="body" idx="1"/>
          </p:nvPr>
        </p:nvSpPr>
        <p:spPr>
          <a:xfrm>
            <a:off x="609600" y="1535113"/>
            <a:ext cx="7924800"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Content Placeholder 3"/>
          <p:cNvSpPr>
            <a:spLocks noGrp="1"/>
          </p:cNvSpPr>
          <p:nvPr>
            <p:ph sz="half" idx="2"/>
          </p:nvPr>
        </p:nvSpPr>
        <p:spPr>
          <a:xfrm>
            <a:off x="609600" y="2174875"/>
            <a:ext cx="7924800"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12D25E7D-6A6A-484C-B2D9-18ECB7855593}" type="datetime1">
              <a:rPr lang="en-US" smtClean="0"/>
              <a:pPr/>
              <a:t>6/16/2016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5CBC08-B611-40E5-839E-FB253FEF1A03}"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C8121E50-8821-438B-A845-D1B2E2846E96}" type="datetime1">
              <a:rPr lang="en-US" smtClean="0"/>
              <a:pPr/>
              <a:t>6/16/2016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5CBC08-B611-40E5-839E-FB253FEF1A03}"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022BC0D8-2D60-448E-9EC7-CE5A2462D0E7}" type="datetime1">
              <a:rPr lang="en-US" smtClean="0"/>
              <a:pPr/>
              <a:t>6/16/2016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5CBC08-B611-40E5-839E-FB253FEF1A03}"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039028-A6C8-4A7B-B12C-BFCCEA0FA123}" type="datetime1">
              <a:rPr lang="en-US" smtClean="0"/>
              <a:pPr/>
              <a:t>6/16/2016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5CBC08-B611-40E5-839E-FB253FEF1A03}"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9038AA-87C5-4C96-94C0-7228F9F5C158}" type="datetime1">
              <a:rPr lang="en-US" smtClean="0"/>
              <a:pPr/>
              <a:t>6/16/2016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5CBC08-B611-40E5-839E-FB253FEF1A03}"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E8764C-1152-4A5D-87CC-4D37CF801E22}" type="datetime1">
              <a:rPr lang="en-US" smtClean="0"/>
              <a:pPr/>
              <a:t>6/16/2016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5CBC08-B611-40E5-839E-FB253FEF1A03}" type="slidenum">
              <a:rPr lang="en-US" smtClean="0"/>
              <a:pPr/>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18C3A92-0B98-4012-AC1C-79E71E7D9C2B}" type="datetime1">
              <a:rPr lang="en-US" smtClean="0"/>
              <a:pPr/>
              <a:t>6/16/2016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5CBC08-B611-40E5-839E-FB253FEF1A03}"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99FFD71E-A8F0-4246-8C7F-084F662C5D3B}" type="datetime1">
              <a:rPr lang="en-US" smtClean="0"/>
              <a:pPr/>
              <a:t>6/16/2016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5CBC08-B611-40E5-839E-FB253FEF1A03}"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EA5155-9D1E-4B0D-BAA8-29C1D143DF68}" type="datetime1">
              <a:rPr lang="en-US" smtClean="0"/>
              <a:pPr/>
              <a:t>6/16/2016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5CBC08-B611-40E5-839E-FB253FEF1A03}"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1_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A3EF81-5E21-4C14-8FAB-A795A42B27C0}" type="datetime1">
              <a:rPr lang="en-US" smtClean="0"/>
              <a:pPr/>
              <a:t>6/16/2016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5CBC08-B611-40E5-839E-FB253FEF1A0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pic>
        <p:nvPicPr>
          <p:cNvPr id="8" name="Picture 7" descr="ESE Logo"/>
          <p:cNvPicPr>
            <a:picLocks noChangeAspect="1"/>
          </p:cNvPicPr>
          <p:nvPr/>
        </p:nvPicPr>
        <p:blipFill>
          <a:blip r:embed="rId2" cstate="print">
            <a:lum bright="20000"/>
          </a:blip>
          <a:srcRect t="-1145" r="79429" b="6542"/>
          <a:stretch>
            <a:fillRect/>
          </a:stretch>
        </p:blipFill>
        <p:spPr>
          <a:xfrm>
            <a:off x="6895187" y="1828800"/>
            <a:ext cx="2248812" cy="5029200"/>
          </a:xfrm>
          <a:prstGeom prst="rect">
            <a:avLst/>
          </a:prstGeom>
        </p:spPr>
      </p:pic>
      <p:sp>
        <p:nvSpPr>
          <p:cNvPr id="10" name="Title 1"/>
          <p:cNvSpPr>
            <a:spLocks noGrp="1"/>
          </p:cNvSpPr>
          <p:nvPr>
            <p:ph type="title"/>
          </p:nvPr>
        </p:nvSpPr>
        <p:spPr>
          <a:xfrm>
            <a:off x="685800" y="2209800"/>
            <a:ext cx="6781800" cy="2895600"/>
          </a:xfrm>
        </p:spPr>
        <p:txBody>
          <a:bodyPr anchor="b" anchorCtr="0">
            <a:noAutofit/>
          </a:bodyPr>
          <a:lstStyle>
            <a:lvl1pPr algn="l">
              <a:defRPr lang="en-US" sz="4400" kern="1200">
                <a:solidFill>
                  <a:schemeClr val="tx1"/>
                </a:solidFill>
                <a:latin typeface="+mj-lt"/>
                <a:ea typeface="+mj-ea"/>
                <a:cs typeface="+mj-cs"/>
              </a:defRPr>
            </a:lvl1pPr>
          </a:lstStyle>
          <a:p>
            <a:r>
              <a:rPr lang="en-US" smtClean="0"/>
              <a:t>Click to edit Master title style</a:t>
            </a:r>
            <a:endParaRPr lang="en-US" dirty="0"/>
          </a:p>
        </p:txBody>
      </p:sp>
      <p:sp>
        <p:nvSpPr>
          <p:cNvPr id="11" name="Text Placeholder 2"/>
          <p:cNvSpPr>
            <a:spLocks noGrp="1"/>
          </p:cNvSpPr>
          <p:nvPr>
            <p:ph type="body" idx="1"/>
          </p:nvPr>
        </p:nvSpPr>
        <p:spPr>
          <a:xfrm>
            <a:off x="685800" y="5105401"/>
            <a:ext cx="6781800" cy="685800"/>
          </a:xfrm>
        </p:spPr>
        <p:txBody>
          <a:bodyPr anchor="t" anchorCtr="0"/>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pic>
        <p:nvPicPr>
          <p:cNvPr id="6" name="Picture 2" descr="Massachusetts Department of Elementary and Secondary Education"/>
          <p:cNvPicPr>
            <a:picLocks noChangeAspect="1"/>
          </p:cNvPicPr>
          <p:nvPr userDrawn="1"/>
        </p:nvPicPr>
        <p:blipFill>
          <a:blip r:embed="rId3" cstate="print"/>
          <a:srcRect/>
          <a:stretch>
            <a:fillRect/>
          </a:stretch>
        </p:blipFill>
        <p:spPr bwMode="auto">
          <a:xfrm>
            <a:off x="4800600" y="6019800"/>
            <a:ext cx="2514600" cy="599975"/>
          </a:xfrm>
          <a:prstGeom prst="rect">
            <a:avLst/>
          </a:prstGeom>
          <a:noFill/>
          <a:ln w="9525">
            <a:noFill/>
            <a:miter lim="800000"/>
            <a:headEnd/>
            <a:tailEnd/>
          </a:ln>
        </p:spPr>
      </p:pic>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AF6F2B-4089-4F0F-9DCE-5B713F930046}" type="datetime1">
              <a:rPr lang="en-US" smtClean="0"/>
              <a:pPr/>
              <a:t>6/16/2016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5CBC08-B611-40E5-839E-FB253FEF1A03}" type="slidenum">
              <a:rPr lang="en-US" smtClean="0"/>
              <a:pPr/>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1_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F5B3860-52CA-4BA8-BFDD-10CAB47F2169}" type="datetime1">
              <a:rPr lang="en-US" smtClean="0"/>
              <a:pPr/>
              <a:t>6/16/2016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5CBC08-B611-40E5-839E-FB253FEF1A03}"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1_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6AEEF596-9853-4B81-A7B0-C7B60642CCA9}" type="datetime1">
              <a:rPr lang="en-US" smtClean="0"/>
              <a:pPr/>
              <a:t>6/16/2016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5CBC08-B611-40E5-839E-FB253FEF1A0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Header with Picture">
    <p:spTree>
      <p:nvGrpSpPr>
        <p:cNvPr id="1" name=""/>
        <p:cNvGrpSpPr/>
        <p:nvPr/>
      </p:nvGrpSpPr>
      <p:grpSpPr>
        <a:xfrm>
          <a:off x="0" y="0"/>
          <a:ext cx="0" cy="0"/>
          <a:chOff x="0" y="0"/>
          <a:chExt cx="0" cy="0"/>
        </a:xfrm>
      </p:grpSpPr>
      <p:pic>
        <p:nvPicPr>
          <p:cNvPr id="8" name="Picture 7" descr="ESE Logo"/>
          <p:cNvPicPr>
            <a:picLocks noChangeAspect="1"/>
          </p:cNvPicPr>
          <p:nvPr/>
        </p:nvPicPr>
        <p:blipFill>
          <a:blip r:embed="rId2" cstate="print">
            <a:lum bright="20000"/>
          </a:blip>
          <a:srcRect t="-1145" r="79429" b="6542"/>
          <a:stretch>
            <a:fillRect/>
          </a:stretch>
        </p:blipFill>
        <p:spPr>
          <a:xfrm>
            <a:off x="6895187" y="1828800"/>
            <a:ext cx="2248812" cy="5029200"/>
          </a:xfrm>
          <a:prstGeom prst="rect">
            <a:avLst/>
          </a:prstGeom>
        </p:spPr>
      </p:pic>
      <p:sp>
        <p:nvSpPr>
          <p:cNvPr id="10" name="Title 1"/>
          <p:cNvSpPr>
            <a:spLocks noGrp="1"/>
          </p:cNvSpPr>
          <p:nvPr>
            <p:ph type="title"/>
          </p:nvPr>
        </p:nvSpPr>
        <p:spPr>
          <a:xfrm>
            <a:off x="685800" y="2209800"/>
            <a:ext cx="6781800" cy="2895600"/>
          </a:xfrm>
        </p:spPr>
        <p:txBody>
          <a:bodyPr anchor="b" anchorCtr="0">
            <a:noAutofit/>
          </a:bodyPr>
          <a:lstStyle>
            <a:lvl1pPr algn="l">
              <a:defRPr lang="en-US" sz="4400" kern="1200">
                <a:solidFill>
                  <a:schemeClr val="tx1"/>
                </a:solidFill>
                <a:latin typeface="+mj-lt"/>
                <a:ea typeface="+mj-ea"/>
                <a:cs typeface="+mj-cs"/>
              </a:defRPr>
            </a:lvl1pPr>
          </a:lstStyle>
          <a:p>
            <a:r>
              <a:rPr lang="en-US" smtClean="0"/>
              <a:t>Click to edit Master title style</a:t>
            </a:r>
            <a:endParaRPr lang="en-US" dirty="0"/>
          </a:p>
        </p:txBody>
      </p:sp>
      <p:sp>
        <p:nvSpPr>
          <p:cNvPr id="11" name="Text Placeholder 2"/>
          <p:cNvSpPr>
            <a:spLocks noGrp="1"/>
          </p:cNvSpPr>
          <p:nvPr>
            <p:ph type="body" idx="1"/>
          </p:nvPr>
        </p:nvSpPr>
        <p:spPr>
          <a:xfrm>
            <a:off x="685800" y="5105401"/>
            <a:ext cx="6781800" cy="685800"/>
          </a:xfrm>
        </p:spPr>
        <p:txBody>
          <a:bodyPr anchor="t" anchorCtr="0"/>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3" name="Content Placeholder 12"/>
          <p:cNvSpPr>
            <a:spLocks noGrp="1"/>
          </p:cNvSpPr>
          <p:nvPr>
            <p:ph sz="quarter" idx="10"/>
          </p:nvPr>
        </p:nvSpPr>
        <p:spPr>
          <a:xfrm>
            <a:off x="685800" y="381000"/>
            <a:ext cx="6781800" cy="2286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9" name="Picture 2" descr="Massachusetts Department of Elementary and Secondary Education"/>
          <p:cNvPicPr>
            <a:picLocks noChangeAspect="1"/>
          </p:cNvPicPr>
          <p:nvPr userDrawn="1"/>
        </p:nvPicPr>
        <p:blipFill>
          <a:blip r:embed="rId3" cstate="print"/>
          <a:srcRect/>
          <a:stretch>
            <a:fillRect/>
          </a:stretch>
        </p:blipFill>
        <p:spPr bwMode="auto">
          <a:xfrm>
            <a:off x="4800600" y="6019800"/>
            <a:ext cx="2514600" cy="599975"/>
          </a:xfrm>
          <a:prstGeom prst="rect">
            <a:avLst/>
          </a:prstGeom>
          <a:noFill/>
          <a:ln w="9525">
            <a:noFill/>
            <a:miter lim="800000"/>
            <a:headEnd/>
            <a:tailEnd/>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24000"/>
            <a:ext cx="381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24400" y="1524000"/>
            <a:ext cx="381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2C4C03F-AE46-4ECE-8ADE-A91E6E187D0C}" type="datetime1">
              <a:rPr lang="en-US" smtClean="0"/>
              <a:pPr/>
              <a:t>6/16/2016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3810000"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3810000"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22904" y="1535113"/>
            <a:ext cx="3811496"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22904" y="2174875"/>
            <a:ext cx="3811496"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3A5DC85-4624-4CE8-ABC7-BF1B86612866}" type="datetime1">
              <a:rPr lang="en-US" smtClean="0"/>
              <a:pPr/>
              <a:t>6/16/2016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BE743E-D725-4293-98E0-B675788AF53F}" type="datetime1">
              <a:rPr lang="en-US" smtClean="0"/>
              <a:pPr/>
              <a:t>6/16/2016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C0E80B-0F1B-4D76-B886-DF343430FC4E}" type="datetime1">
              <a:rPr lang="en-US" smtClean="0"/>
              <a:pPr/>
              <a:t>6/16/2016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18" Type="http://schemas.openxmlformats.org/officeDocument/2006/relationships/theme" Target="../theme/theme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17" Type="http://schemas.openxmlformats.org/officeDocument/2006/relationships/slideLayout" Target="../slideLayouts/slideLayout42.xml"/><Relationship Id="rId2" Type="http://schemas.openxmlformats.org/officeDocument/2006/relationships/slideLayout" Target="../slideLayouts/slideLayout27.xml"/><Relationship Id="rId16" Type="http://schemas.openxmlformats.org/officeDocument/2006/relationships/slideLayout" Target="../slideLayouts/slideLayout41.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5" Type="http://schemas.openxmlformats.org/officeDocument/2006/relationships/slideLayout" Target="../slideLayouts/slideLayout4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ESE_StarLogo_2881_1401_transparent_color.gif"/>
          <p:cNvPicPr>
            <a:picLocks noChangeAspect="1"/>
          </p:cNvPicPr>
          <p:nvPr/>
        </p:nvPicPr>
        <p:blipFill>
          <a:blip r:embed="rId16" cstate="print">
            <a:lum bright="40000"/>
          </a:blip>
          <a:srcRect r="76032"/>
          <a:stretch>
            <a:fillRect/>
          </a:stretch>
        </p:blipFill>
        <p:spPr>
          <a:xfrm>
            <a:off x="8258088" y="4953000"/>
            <a:ext cx="914400" cy="1905000"/>
          </a:xfrm>
          <a:prstGeom prst="rect">
            <a:avLst/>
          </a:prstGeom>
        </p:spPr>
      </p:pic>
      <p:pic>
        <p:nvPicPr>
          <p:cNvPr id="8" name="Picture 7" descr="ESE_StarLogo_2881_1401_transparent_color.gif"/>
          <p:cNvPicPr>
            <a:picLocks noChangeAspect="1"/>
          </p:cNvPicPr>
          <p:nvPr/>
        </p:nvPicPr>
        <p:blipFill>
          <a:blip r:embed="rId16" cstate="print">
            <a:lum bright="40000"/>
          </a:blip>
          <a:srcRect r="76032"/>
          <a:stretch>
            <a:fillRect/>
          </a:stretch>
        </p:blipFill>
        <p:spPr>
          <a:xfrm>
            <a:off x="8258088" y="4953000"/>
            <a:ext cx="914400" cy="1905000"/>
          </a:xfrm>
          <a:prstGeom prst="rect">
            <a:avLst/>
          </a:prstGeom>
        </p:spPr>
      </p:pic>
      <p:pic>
        <p:nvPicPr>
          <p:cNvPr id="7" name="Picture 6" descr="ESE Logo"/>
          <p:cNvPicPr>
            <a:picLocks noChangeAspect="1"/>
          </p:cNvPicPr>
          <p:nvPr/>
        </p:nvPicPr>
        <p:blipFill>
          <a:blip r:embed="rId16" cstate="print">
            <a:lum bright="40000"/>
          </a:blip>
          <a:srcRect r="76032"/>
          <a:stretch>
            <a:fillRect/>
          </a:stretch>
        </p:blipFill>
        <p:spPr>
          <a:xfrm>
            <a:off x="8258088" y="4953000"/>
            <a:ext cx="914400" cy="1905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524000"/>
            <a:ext cx="7924800" cy="46021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D16553-E2CE-4F85-A781-DBB8620EC652}" type="datetime1">
              <a:rPr lang="en-US" smtClean="0"/>
              <a:pPr/>
              <a:t>6/16/2016</a:t>
            </a:fld>
            <a:endParaRPr lang="en-US" dirty="0"/>
          </a:p>
        </p:txBody>
      </p:sp>
      <p:sp>
        <p:nvSpPr>
          <p:cNvPr id="5" name="Footer Placeholder 4"/>
          <p:cNvSpPr>
            <a:spLocks noGrp="1"/>
          </p:cNvSpPr>
          <p:nvPr>
            <p:ph type="ftr" sz="quarter" idx="3"/>
          </p:nvPr>
        </p:nvSpPr>
        <p:spPr>
          <a:xfrm>
            <a:off x="3124200" y="6356350"/>
            <a:ext cx="5410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486688" y="5257800"/>
            <a:ext cx="533400" cy="457200"/>
          </a:xfrm>
          <a:prstGeom prst="rect">
            <a:avLst/>
          </a:prstGeom>
        </p:spPr>
        <p:txBody>
          <a:bodyPr vert="horz" lIns="91440" tIns="45720" rIns="91440" bIns="45720" rtlCol="0" anchor="ctr"/>
          <a:lstStyle>
            <a:lvl1pPr algn="ctr">
              <a:defRPr sz="1600">
                <a:solidFill>
                  <a:schemeClr val="tx1">
                    <a:tint val="75000"/>
                  </a:schemeClr>
                </a:solidFill>
                <a:latin typeface="+mj-lt"/>
              </a:defRPr>
            </a:lvl1pPr>
          </a:lstStyle>
          <a:p>
            <a:fld id="{BD26C40E-487C-40A4-A841-8174FD7B714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 id="2147483760" r:id="rId12"/>
    <p:sldLayoutId id="2147483761" r:id="rId13"/>
    <p:sldLayoutId id="2147483762" r:id="rId14"/>
  </p:sldLayoutIdLst>
  <p:hf hdr="0" ft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chemeClr val="accent1"/>
        </a:buClr>
        <a:buFont typeface="Wingdings 2" pitchFamily="18" charset="2"/>
        <a:buChar char=""/>
        <a:defRPr sz="2800" kern="1200">
          <a:solidFill>
            <a:schemeClr val="tx1"/>
          </a:solidFill>
          <a:latin typeface="Tahoma" pitchFamily="34" charset="0"/>
          <a:ea typeface="Tahoma" pitchFamily="34" charset="0"/>
          <a:cs typeface="Tahoma" pitchFamily="34" charset="0"/>
        </a:defRPr>
      </a:lvl1pPr>
      <a:lvl2pPr marL="742950" indent="-285750" algn="l" defTabSz="914400" rtl="0" eaLnBrk="1" latinLnBrk="0" hangingPunct="1">
        <a:spcBef>
          <a:spcPct val="20000"/>
        </a:spcBef>
        <a:buClr>
          <a:schemeClr val="accent1"/>
        </a:buClr>
        <a:buFont typeface="Wingdings 2" pitchFamily="18" charset="2"/>
        <a:buChar char="ê"/>
        <a:defRPr sz="2400" kern="1200">
          <a:solidFill>
            <a:schemeClr val="tx1"/>
          </a:solidFill>
          <a:latin typeface="Tahoma" pitchFamily="34" charset="0"/>
          <a:ea typeface="Tahoma" pitchFamily="34" charset="0"/>
          <a:cs typeface="Tahoma" pitchFamily="34" charset="0"/>
        </a:defRPr>
      </a:lvl2pPr>
      <a:lvl3pPr marL="11430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3pPr>
      <a:lvl4pPr marL="16002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4pPr>
      <a:lvl5pPr marL="20574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AD2D6B-D89F-455D-943B-A05871FC4F6E}" type="datetime1">
              <a:rPr lang="en-US" smtClean="0"/>
              <a:pPr/>
              <a:t>6/16/2016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5CBC08-B611-40E5-839E-FB253FEF1A0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7B46A3DD-A85B-4AB3-A87E-4845ACE6D7F4}" type="datetime1">
              <a:rPr lang="en-US" smtClean="0"/>
              <a:pPr/>
              <a:t>6/16/2016</a:t>
            </a:fld>
            <a:endParaRPr lang="en-US" dirty="0"/>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BD26C40E-487C-40A4-A841-8174FD7B714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80" r:id="rId5"/>
    <p:sldLayoutId id="2147483781" r:id="rId6"/>
    <p:sldLayoutId id="2147483782" r:id="rId7"/>
    <p:sldLayoutId id="2147483783" r:id="rId8"/>
    <p:sldLayoutId id="2147483784" r:id="rId9"/>
    <p:sldLayoutId id="2147483785" r:id="rId10"/>
    <p:sldLayoutId id="2147483786" r:id="rId11"/>
    <p:sldLayoutId id="2147483787" r:id="rId12"/>
    <p:sldLayoutId id="2147483788" r:id="rId13"/>
    <p:sldLayoutId id="2147483789" r:id="rId14"/>
    <p:sldLayoutId id="2147483790" r:id="rId15"/>
    <p:sldLayoutId id="2147483791" r:id="rId16"/>
    <p:sldLayoutId id="2147483792" r:id="rId17"/>
  </p:sldLayoutIdLst>
  <p:hf hdr="0" ftr="0" dt="0"/>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docs.google.com/document/d/1-N1g1-tAcfW6G5kM3z2nWrjuXPYbprBuwouMRA6rfDY/edit" TargetMode="External"/><Relationship Id="rId2" Type="http://schemas.openxmlformats.org/officeDocument/2006/relationships/notesSlide" Target="../notesSlides/notesSlide10.xml"/><Relationship Id="rId1" Type="http://schemas.openxmlformats.org/officeDocument/2006/relationships/slideLayout" Target="../slideLayouts/slideLayout16.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7.xml.rels><?xml version="1.0" encoding="UTF-8" standalone="yes"?>
<Relationships xmlns="http://schemas.openxmlformats.org/package/2006/relationships"><Relationship Id="rId2" Type="http://schemas.openxmlformats.org/officeDocument/2006/relationships/hyperlink" Target="https://www.youtube.com/watch?v=tPfuvJmVGxE" TargetMode="External"/><Relationship Id="rId1" Type="http://schemas.openxmlformats.org/officeDocument/2006/relationships/slideLayout" Target="../slideLayouts/slideLayout33.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3" Type="http://schemas.openxmlformats.org/officeDocument/2006/relationships/hyperlink" Target="https://docs.google.com/spreadsheets/d/1X_NxLdA00Mkvqf0S6IhYhWkWSAokWqsDQN-EXvdxhyc/edit" TargetMode="External"/><Relationship Id="rId2" Type="http://schemas.openxmlformats.org/officeDocument/2006/relationships/notesSlide" Target="../notesSlides/notesSlide8.xml"/><Relationship Id="rId1" Type="http://schemas.openxmlformats.org/officeDocument/2006/relationships/slideLayout" Target="../slideLayouts/slideLayout16.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990601"/>
            <a:ext cx="7772400" cy="1905000"/>
          </a:xfrm>
        </p:spPr>
        <p:txBody>
          <a:bodyPr>
            <a:normAutofit fontScale="90000"/>
          </a:bodyPr>
          <a:lstStyle/>
          <a:p>
            <a:r>
              <a:rPr lang="en-US" smtClean="0"/>
              <a:t>Is it working? </a:t>
            </a:r>
            <a:br>
              <a:rPr lang="en-US" smtClean="0"/>
            </a:br>
            <a:r>
              <a:rPr lang="en-US" smtClean="0"/>
              <a:t>Tracking outcomes of </a:t>
            </a:r>
            <a:br>
              <a:rPr lang="en-US" smtClean="0"/>
            </a:br>
            <a:r>
              <a:rPr lang="en-US" smtClean="0"/>
              <a:t>Professional Development</a:t>
            </a:r>
            <a:endParaRPr lang="en-US"/>
          </a:p>
        </p:txBody>
      </p:sp>
      <p:sp>
        <p:nvSpPr>
          <p:cNvPr id="3" name="Subtitle 2"/>
          <p:cNvSpPr>
            <a:spLocks noGrp="1"/>
          </p:cNvSpPr>
          <p:nvPr>
            <p:ph type="subTitle" idx="1"/>
          </p:nvPr>
        </p:nvSpPr>
        <p:spPr>
          <a:xfrm>
            <a:off x="228600" y="3276600"/>
            <a:ext cx="6400800" cy="1066800"/>
          </a:xfrm>
        </p:spPr>
        <p:txBody>
          <a:bodyPr/>
          <a:lstStyle/>
          <a:p>
            <a:r>
              <a:rPr lang="en-US" smtClean="0"/>
              <a:t>Title I &amp; Title IIA Statewide Conference</a:t>
            </a:r>
          </a:p>
          <a:p>
            <a:r>
              <a:rPr lang="en-US" smtClean="0"/>
              <a:t>June 3, 2016</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title"/>
          </p:nvPr>
        </p:nvSpPr>
        <p:spPr>
          <a:prstGeom prst="rect">
            <a:avLst/>
          </a:prstGeom>
        </p:spPr>
        <p:txBody>
          <a:bodyPr lIns="91425" tIns="91425" rIns="91425" bIns="91425" anchor="t" anchorCtr="0">
            <a:noAutofit/>
          </a:bodyPr>
          <a:lstStyle/>
          <a:p>
            <a:pPr lvl="0">
              <a:spcBef>
                <a:spcPts val="0"/>
              </a:spcBef>
              <a:buNone/>
            </a:pPr>
            <a:r>
              <a:rPr lang="en" smtClean="0"/>
              <a:t>Feedback</a:t>
            </a:r>
            <a:endParaRPr lang="en"/>
          </a:p>
        </p:txBody>
      </p:sp>
      <p:sp>
        <p:nvSpPr>
          <p:cNvPr id="76" name="Shape 76"/>
          <p:cNvSpPr txBox="1">
            <a:spLocks noGrp="1"/>
          </p:cNvSpPr>
          <p:nvPr>
            <p:ph idx="1"/>
          </p:nvPr>
        </p:nvSpPr>
        <p:spPr>
          <a:xfrm>
            <a:off x="457200" y="1600200"/>
            <a:ext cx="4572000" cy="4525963"/>
          </a:xfrm>
          <a:prstGeom prst="rect">
            <a:avLst/>
          </a:prstGeom>
        </p:spPr>
        <p:txBody>
          <a:bodyPr lIns="91425" tIns="91425" rIns="91425" bIns="91425" anchor="t" anchorCtr="0">
            <a:noAutofit/>
          </a:bodyPr>
          <a:lstStyle/>
          <a:p>
            <a:pPr lvl="0" rtl="0">
              <a:spcBef>
                <a:spcPts val="0"/>
              </a:spcBef>
              <a:buNone/>
            </a:pPr>
            <a:r>
              <a:rPr lang="en" sz="2200" smtClean="0"/>
              <a:t>We provided our staff with </a:t>
            </a:r>
            <a:r>
              <a:rPr lang="en" sz="2200" u="sng" smtClean="0">
                <a:solidFill>
                  <a:schemeClr val="hlink"/>
                </a:solidFill>
                <a:hlinkClick r:id="rId3"/>
              </a:rPr>
              <a:t>Professional Development Feedback Sheets</a:t>
            </a:r>
            <a:r>
              <a:rPr lang="en" sz="2200" smtClean="0"/>
              <a:t> that directly correlated with HQPD indicators.</a:t>
            </a:r>
          </a:p>
          <a:p>
            <a:pPr lvl="0">
              <a:spcBef>
                <a:spcPts val="0"/>
              </a:spcBef>
              <a:buNone/>
            </a:pPr>
            <a:r>
              <a:rPr lang="en" sz="2200" smtClean="0"/>
              <a:t>Feedback from all schools was reviewed at Professional Development Committee Meetings.</a:t>
            </a:r>
          </a:p>
          <a:p>
            <a:pPr lvl="0">
              <a:spcBef>
                <a:spcPts val="0"/>
              </a:spcBef>
              <a:buNone/>
            </a:pPr>
            <a:r>
              <a:rPr lang="en" sz="2200" smtClean="0"/>
              <a:t>Learning Walk findings and trends were communicated with staff in 1-2 days. </a:t>
            </a:r>
            <a:endParaRPr lang="en" sz="2200"/>
          </a:p>
        </p:txBody>
      </p:sp>
      <p:pic>
        <p:nvPicPr>
          <p:cNvPr id="77" name="Shape 77" descr="People climbing a set of connected gears with the words feedback, input, comments, reviews and success"/>
          <p:cNvPicPr preferRelativeResize="0"/>
          <p:nvPr/>
        </p:nvPicPr>
        <p:blipFill>
          <a:blip r:embed="rId4" cstate="print">
            <a:alphaModFix/>
          </a:blip>
          <a:stretch>
            <a:fillRect/>
          </a:stretch>
        </p:blipFill>
        <p:spPr>
          <a:xfrm>
            <a:off x="5332875" y="1655767"/>
            <a:ext cx="3145099" cy="3870900"/>
          </a:xfrm>
          <a:prstGeom prst="rect">
            <a:avLst/>
          </a:prstGeom>
          <a:noFill/>
          <a:ln>
            <a:noFill/>
          </a:ln>
        </p:spPr>
      </p:pic>
      <p:sp>
        <p:nvSpPr>
          <p:cNvPr id="5" name="Slide Number Placeholder 4"/>
          <p:cNvSpPr>
            <a:spLocks noGrp="1"/>
          </p:cNvSpPr>
          <p:nvPr>
            <p:ph type="sldNum" sz="quarter" idx="12"/>
          </p:nvPr>
        </p:nvSpPr>
        <p:spPr/>
        <p:txBody>
          <a:bodyPr/>
          <a:lstStyle/>
          <a:p>
            <a:fld id="{245CBC08-B611-40E5-839E-FB253FEF1A03}" type="slidenum">
              <a:rPr lang="en-US" sz="2000" smtClean="0"/>
              <a:pPr/>
              <a:t>10</a:t>
            </a:fld>
            <a:endParaRPr lang="en-US" sz="2000"/>
          </a:p>
        </p:txBody>
      </p:sp>
    </p:spTree>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Shape 82"/>
          <p:cNvSpPr txBox="1">
            <a:spLocks noGrp="1"/>
          </p:cNvSpPr>
          <p:nvPr>
            <p:ph type="title"/>
          </p:nvPr>
        </p:nvSpPr>
        <p:spPr>
          <a:prstGeom prst="rect">
            <a:avLst/>
          </a:prstGeom>
        </p:spPr>
        <p:txBody>
          <a:bodyPr lIns="91425" tIns="91425" rIns="91425" bIns="91425" anchor="t" anchorCtr="0">
            <a:noAutofit/>
          </a:bodyPr>
          <a:lstStyle/>
          <a:p>
            <a:pPr lvl="0">
              <a:spcBef>
                <a:spcPts val="0"/>
              </a:spcBef>
              <a:buNone/>
            </a:pPr>
            <a:r>
              <a:rPr lang="en" smtClean="0"/>
              <a:t>Next Steps… Increasing Two Way Communication</a:t>
            </a:r>
          </a:p>
          <a:p>
            <a:pPr lvl="0" algn="ctr">
              <a:lnSpc>
                <a:spcPct val="115000"/>
              </a:lnSpc>
              <a:spcBef>
                <a:spcPts val="0"/>
              </a:spcBef>
              <a:spcAft>
                <a:spcPts val="1600"/>
              </a:spcAft>
              <a:buClr>
                <a:schemeClr val="dk1"/>
              </a:buClr>
              <a:buSzPct val="30555"/>
              <a:buFont typeface="Arial"/>
              <a:buNone/>
            </a:pPr>
            <a:endParaRPr sz="3600"/>
          </a:p>
        </p:txBody>
      </p:sp>
      <p:sp>
        <p:nvSpPr>
          <p:cNvPr id="83" name="Shape 83"/>
          <p:cNvSpPr txBox="1">
            <a:spLocks noGrp="1"/>
          </p:cNvSpPr>
          <p:nvPr>
            <p:ph idx="1"/>
          </p:nvPr>
        </p:nvSpPr>
        <p:spPr>
          <a:xfrm>
            <a:off x="457200" y="1600200"/>
            <a:ext cx="5334000" cy="4525963"/>
          </a:xfrm>
          <a:prstGeom prst="rect">
            <a:avLst/>
          </a:prstGeom>
        </p:spPr>
        <p:txBody>
          <a:bodyPr lIns="91425" tIns="91425" rIns="91425" bIns="91425" anchor="t" anchorCtr="0">
            <a:noAutofit/>
          </a:bodyPr>
          <a:lstStyle/>
          <a:p>
            <a:pPr lvl="0">
              <a:spcBef>
                <a:spcPts val="0"/>
              </a:spcBef>
              <a:buNone/>
            </a:pPr>
            <a:r>
              <a:rPr lang="en" smtClean="0"/>
              <a:t>Root Cause Analysis</a:t>
            </a:r>
          </a:p>
          <a:p>
            <a:pPr marL="457200" lvl="0" indent="-228600">
              <a:spcBef>
                <a:spcPts val="0"/>
              </a:spcBef>
            </a:pPr>
            <a:r>
              <a:rPr lang="en" smtClean="0"/>
              <a:t>Fish Bone Activity</a:t>
            </a:r>
          </a:p>
          <a:p>
            <a:pPr marL="457200" lvl="0" indent="-228600">
              <a:spcBef>
                <a:spcPts val="0"/>
              </a:spcBef>
            </a:pPr>
            <a:r>
              <a:rPr lang="en" smtClean="0"/>
              <a:t>Progress Monitoring Matrix</a:t>
            </a:r>
          </a:p>
          <a:p>
            <a:pPr lvl="0">
              <a:spcBef>
                <a:spcPts val="0"/>
              </a:spcBef>
              <a:buClr>
                <a:schemeClr val="dk1"/>
              </a:buClr>
              <a:buSzPct val="61111"/>
              <a:buFont typeface="Arial"/>
              <a:buNone/>
            </a:pPr>
            <a:r>
              <a:rPr lang="en" smtClean="0"/>
              <a:t>Completing these analysis activities with our Teacher Leaders, who will in turn bring the information to their grade level teams for feedback</a:t>
            </a:r>
          </a:p>
          <a:p>
            <a:pPr lvl="0">
              <a:spcBef>
                <a:spcPts val="0"/>
              </a:spcBef>
              <a:buNone/>
            </a:pPr>
            <a:endParaRPr smtClean="0"/>
          </a:p>
          <a:p>
            <a:pPr lvl="0">
              <a:spcBef>
                <a:spcPts val="0"/>
              </a:spcBef>
              <a:buNone/>
            </a:pPr>
            <a:endParaRPr smtClean="0"/>
          </a:p>
          <a:p>
            <a:pPr lvl="0">
              <a:spcBef>
                <a:spcPts val="0"/>
              </a:spcBef>
              <a:buNone/>
            </a:pPr>
            <a:endParaRPr smtClean="0"/>
          </a:p>
          <a:p>
            <a:pPr lvl="0">
              <a:spcBef>
                <a:spcPts val="0"/>
              </a:spcBef>
              <a:buNone/>
            </a:pPr>
            <a:endParaRPr/>
          </a:p>
        </p:txBody>
      </p:sp>
      <p:pic>
        <p:nvPicPr>
          <p:cNvPr id="84" name="Shape 84" descr="How will you grow?&#10;Plant sprouting out of the dirt"/>
          <p:cNvPicPr preferRelativeResize="0"/>
          <p:nvPr/>
        </p:nvPicPr>
        <p:blipFill>
          <a:blip r:embed="rId3" cstate="print">
            <a:alphaModFix/>
          </a:blip>
          <a:stretch>
            <a:fillRect/>
          </a:stretch>
        </p:blipFill>
        <p:spPr>
          <a:xfrm>
            <a:off x="5861925" y="2127266"/>
            <a:ext cx="2733725" cy="3074965"/>
          </a:xfrm>
          <a:prstGeom prst="rect">
            <a:avLst/>
          </a:prstGeom>
          <a:noFill/>
          <a:ln>
            <a:noFill/>
          </a:ln>
        </p:spPr>
      </p:pic>
      <p:sp>
        <p:nvSpPr>
          <p:cNvPr id="5" name="Slide Number Placeholder 4"/>
          <p:cNvSpPr>
            <a:spLocks noGrp="1"/>
          </p:cNvSpPr>
          <p:nvPr>
            <p:ph type="sldNum" sz="quarter" idx="12"/>
          </p:nvPr>
        </p:nvSpPr>
        <p:spPr/>
        <p:txBody>
          <a:bodyPr/>
          <a:lstStyle/>
          <a:p>
            <a:fld id="{245CBC08-B611-40E5-839E-FB253FEF1A03}" type="slidenum">
              <a:rPr lang="en-US" sz="2000" smtClean="0"/>
              <a:pPr/>
              <a:t>11</a:t>
            </a:fld>
            <a:endParaRPr lang="en-US" sz="2000"/>
          </a:p>
        </p:txBody>
      </p:sp>
    </p:spTree>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a:spLocks noGrp="1"/>
          </p:cNvSpPr>
          <p:nvPr>
            <p:ph type="title"/>
          </p:nvPr>
        </p:nvSpPr>
        <p:spPr>
          <a:prstGeom prst="rect">
            <a:avLst/>
          </a:prstGeom>
        </p:spPr>
        <p:txBody>
          <a:bodyPr lIns="91425" tIns="91425" rIns="91425" bIns="91425" anchor="t" anchorCtr="0">
            <a:noAutofit/>
          </a:bodyPr>
          <a:lstStyle/>
          <a:p>
            <a:pPr lvl="0" algn="ctr">
              <a:lnSpc>
                <a:spcPct val="115000"/>
              </a:lnSpc>
              <a:spcBef>
                <a:spcPts val="0"/>
              </a:spcBef>
              <a:spcAft>
                <a:spcPts val="1600"/>
              </a:spcAft>
              <a:buClr>
                <a:schemeClr val="dk1"/>
              </a:buClr>
              <a:buSzPct val="45833"/>
              <a:buFont typeface="Arial"/>
              <a:buNone/>
            </a:pPr>
            <a:r>
              <a:rPr lang="en" smtClean="0">
                <a:solidFill>
                  <a:schemeClr val="dk2"/>
                </a:solidFill>
              </a:rPr>
              <a:t>Fishbone Activity</a:t>
            </a:r>
            <a:endParaRPr lang="en">
              <a:solidFill>
                <a:schemeClr val="dk2"/>
              </a:solidFill>
            </a:endParaRPr>
          </a:p>
        </p:txBody>
      </p:sp>
      <p:pic>
        <p:nvPicPr>
          <p:cNvPr id="91" name="Shape 91" descr="Infographic from fishbone activity&#10;Family root causes: majority of students are not native speakers of English; kids live in poverty; parents do not help students at home; parents do not like the way students are taught&#10;Student root causes: not trying hard enough; do not behave well in class; perceptions of learning environment now positive; students do not like the way they are taught&#10;Process root causes: inappropriate processes for teaching reading; no continuity of learning; unable to identify characteristics of non-readers; school board policies do not allow teachers to feel like experts; disagreement of grade level competency; kids allowed to fall through the cracks&#10;Teacher root causes: poor training in reading; poor training w/LEP kids; lack of measuring where students are at grades 1, 2, 2, 3; class sizes too large; no money for professional development; no time to study reading research; not enough professional development; no money for materials&#10;All leading to: problem: students not reading at grade level by grade 3&#10;"/>
          <p:cNvPicPr preferRelativeResize="0"/>
          <p:nvPr/>
        </p:nvPicPr>
        <p:blipFill>
          <a:blip r:embed="rId3" cstate="print">
            <a:alphaModFix/>
          </a:blip>
          <a:stretch>
            <a:fillRect/>
          </a:stretch>
        </p:blipFill>
        <p:spPr>
          <a:xfrm>
            <a:off x="1292175" y="1356967"/>
            <a:ext cx="6418900" cy="5525332"/>
          </a:xfrm>
          <a:prstGeom prst="rect">
            <a:avLst/>
          </a:prstGeom>
          <a:noFill/>
          <a:ln>
            <a:noFill/>
          </a:ln>
        </p:spPr>
      </p:pic>
      <p:sp>
        <p:nvSpPr>
          <p:cNvPr id="4" name="Slide Number Placeholder 3"/>
          <p:cNvSpPr>
            <a:spLocks noGrp="1"/>
          </p:cNvSpPr>
          <p:nvPr>
            <p:ph type="sldNum" sz="quarter" idx="12"/>
          </p:nvPr>
        </p:nvSpPr>
        <p:spPr/>
        <p:txBody>
          <a:bodyPr/>
          <a:lstStyle/>
          <a:p>
            <a:fld id="{245CBC08-B611-40E5-839E-FB253FEF1A03}" type="slidenum">
              <a:rPr lang="en-US" sz="2000" smtClean="0"/>
              <a:pPr/>
              <a:t>12</a:t>
            </a:fld>
            <a:endParaRPr lang="en-US" sz="2000"/>
          </a:p>
        </p:txBody>
      </p:sp>
    </p:spTree>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457200" y="381000"/>
            <a:ext cx="8229600" cy="1143000"/>
          </a:xfrm>
          <a:prstGeom prst="rect">
            <a:avLst/>
          </a:prstGeom>
        </p:spPr>
        <p:txBody>
          <a:bodyPr lIns="91425" tIns="91425" rIns="91425" bIns="91425" anchor="t" anchorCtr="0">
            <a:noAutofit/>
          </a:bodyPr>
          <a:lstStyle/>
          <a:p>
            <a:pPr lvl="0" algn="ctr">
              <a:lnSpc>
                <a:spcPct val="115000"/>
              </a:lnSpc>
              <a:spcBef>
                <a:spcPts val="0"/>
              </a:spcBef>
              <a:spcAft>
                <a:spcPts val="1600"/>
              </a:spcAft>
              <a:buClr>
                <a:schemeClr val="dk1"/>
              </a:buClr>
              <a:buSzPct val="45833"/>
              <a:buFont typeface="Arial"/>
              <a:buNone/>
            </a:pPr>
            <a:r>
              <a:rPr lang="en" smtClean="0">
                <a:solidFill>
                  <a:schemeClr val="dk2"/>
                </a:solidFill>
              </a:rPr>
              <a:t>Progress Monitoring Model/Graph</a:t>
            </a:r>
            <a:endParaRPr lang="en">
              <a:solidFill>
                <a:schemeClr val="dk2"/>
              </a:solidFill>
            </a:endParaRPr>
          </a:p>
        </p:txBody>
      </p:sp>
      <p:sp>
        <p:nvSpPr>
          <p:cNvPr id="97" name="Shape 97"/>
          <p:cNvSpPr txBox="1">
            <a:spLocks noGrp="1"/>
          </p:cNvSpPr>
          <p:nvPr>
            <p:ph idx="1"/>
          </p:nvPr>
        </p:nvSpPr>
        <p:spPr>
          <a:prstGeom prst="rect">
            <a:avLst/>
          </a:prstGeom>
        </p:spPr>
        <p:txBody>
          <a:bodyPr lIns="91425" tIns="91425" rIns="91425" bIns="91425" anchor="t" anchorCtr="0">
            <a:noAutofit/>
          </a:bodyPr>
          <a:lstStyle/>
          <a:p>
            <a:pPr lvl="0">
              <a:spcBef>
                <a:spcPts val="0"/>
              </a:spcBef>
              <a:buClr>
                <a:schemeClr val="dk1"/>
              </a:buClr>
              <a:buSzPct val="61111"/>
              <a:buFont typeface="Arial"/>
              <a:buNone/>
            </a:pPr>
            <a:endParaRPr smtClean="0"/>
          </a:p>
          <a:p>
            <a:pPr lvl="0">
              <a:spcBef>
                <a:spcPts val="0"/>
              </a:spcBef>
              <a:buClr>
                <a:schemeClr val="dk1"/>
              </a:buClr>
              <a:buSzPct val="61111"/>
              <a:buFont typeface="Arial"/>
              <a:buNone/>
            </a:pPr>
            <a:endParaRPr smtClean="0"/>
          </a:p>
          <a:p>
            <a:pPr lvl="0" algn="ctr">
              <a:spcBef>
                <a:spcPts val="0"/>
              </a:spcBef>
              <a:spcAft>
                <a:spcPts val="0"/>
              </a:spcAft>
              <a:buClr>
                <a:srgbClr val="000000"/>
              </a:buClr>
              <a:buSzPct val="100000"/>
              <a:buFont typeface="Arial"/>
              <a:buNone/>
            </a:pPr>
            <a:endParaRPr sz="1100" b="1" smtClean="0">
              <a:solidFill>
                <a:srgbClr val="000000"/>
              </a:solidFill>
            </a:endParaRPr>
          </a:p>
          <a:p>
            <a:pPr lvl="0">
              <a:spcBef>
                <a:spcPts val="0"/>
              </a:spcBef>
              <a:spcAft>
                <a:spcPts val="0"/>
              </a:spcAft>
              <a:buClr>
                <a:srgbClr val="000000"/>
              </a:buClr>
              <a:buSzPct val="78571"/>
              <a:buFont typeface="Arial"/>
              <a:buNone/>
            </a:pPr>
            <a:r>
              <a:rPr lang="en" sz="1400" smtClean="0">
                <a:solidFill>
                  <a:srgbClr val="000000"/>
                </a:solidFill>
              </a:rPr>
              <a:t> </a:t>
            </a:r>
          </a:p>
          <a:p>
            <a:pPr lvl="0">
              <a:spcBef>
                <a:spcPts val="0"/>
              </a:spcBef>
              <a:spcAft>
                <a:spcPts val="0"/>
              </a:spcAft>
              <a:buClr>
                <a:srgbClr val="000000"/>
              </a:buClr>
              <a:buSzPct val="78571"/>
              <a:buFont typeface="Arial"/>
              <a:buNone/>
            </a:pPr>
            <a:r>
              <a:rPr lang="en" sz="1400" smtClean="0">
                <a:solidFill>
                  <a:srgbClr val="000000"/>
                </a:solidFill>
              </a:rPr>
              <a:t> </a:t>
            </a:r>
          </a:p>
          <a:p>
            <a:pPr lvl="0">
              <a:spcBef>
                <a:spcPts val="0"/>
              </a:spcBef>
              <a:spcAft>
                <a:spcPts val="0"/>
              </a:spcAft>
              <a:buClr>
                <a:srgbClr val="000000"/>
              </a:buClr>
              <a:buSzPct val="78571"/>
              <a:buFont typeface="Arial"/>
              <a:buNone/>
            </a:pPr>
            <a:r>
              <a:rPr lang="en" sz="1400" smtClean="0">
                <a:solidFill>
                  <a:srgbClr val="000000"/>
                </a:solidFill>
              </a:rPr>
              <a:t> </a:t>
            </a:r>
          </a:p>
          <a:p>
            <a:pPr lvl="0">
              <a:spcBef>
                <a:spcPts val="0"/>
              </a:spcBef>
              <a:spcAft>
                <a:spcPts val="0"/>
              </a:spcAft>
              <a:buClr>
                <a:srgbClr val="000000"/>
              </a:buClr>
              <a:buSzPct val="78571"/>
              <a:buFont typeface="Arial"/>
              <a:buNone/>
            </a:pPr>
            <a:r>
              <a:rPr lang="en" sz="1400" smtClean="0">
                <a:solidFill>
                  <a:srgbClr val="000000"/>
                </a:solidFill>
              </a:rPr>
              <a:t> </a:t>
            </a:r>
          </a:p>
          <a:p>
            <a:pPr lvl="0">
              <a:spcBef>
                <a:spcPts val="0"/>
              </a:spcBef>
              <a:spcAft>
                <a:spcPts val="0"/>
              </a:spcAft>
              <a:buClr>
                <a:srgbClr val="000000"/>
              </a:buClr>
              <a:buSzPct val="78571"/>
              <a:buFont typeface="Arial"/>
              <a:buNone/>
            </a:pPr>
            <a:r>
              <a:rPr lang="en" sz="1400" smtClean="0">
                <a:solidFill>
                  <a:srgbClr val="000000"/>
                </a:solidFill>
              </a:rPr>
              <a:t> </a:t>
            </a:r>
          </a:p>
          <a:p>
            <a:pPr lvl="0">
              <a:spcBef>
                <a:spcPts val="0"/>
              </a:spcBef>
              <a:spcAft>
                <a:spcPts val="0"/>
              </a:spcAft>
              <a:buClr>
                <a:srgbClr val="000000"/>
              </a:buClr>
              <a:buSzPct val="78571"/>
              <a:buFont typeface="Arial"/>
              <a:buNone/>
            </a:pPr>
            <a:r>
              <a:rPr lang="en" sz="1400" smtClean="0">
                <a:solidFill>
                  <a:srgbClr val="000000"/>
                </a:solidFill>
              </a:rPr>
              <a:t> </a:t>
            </a:r>
          </a:p>
          <a:p>
            <a:pPr lvl="0">
              <a:spcBef>
                <a:spcPts val="0"/>
              </a:spcBef>
              <a:spcAft>
                <a:spcPts val="0"/>
              </a:spcAft>
              <a:buClr>
                <a:srgbClr val="000000"/>
              </a:buClr>
              <a:buSzPct val="78571"/>
              <a:buFont typeface="Arial"/>
              <a:buNone/>
            </a:pPr>
            <a:r>
              <a:rPr lang="en" sz="1400" smtClean="0">
                <a:solidFill>
                  <a:srgbClr val="000000"/>
                </a:solidFill>
              </a:rPr>
              <a:t> </a:t>
            </a:r>
          </a:p>
          <a:p>
            <a:pPr lvl="0">
              <a:spcBef>
                <a:spcPts val="0"/>
              </a:spcBef>
              <a:spcAft>
                <a:spcPts val="0"/>
              </a:spcAft>
              <a:buClr>
                <a:srgbClr val="000000"/>
              </a:buClr>
              <a:buSzPct val="78571"/>
              <a:buFont typeface="Arial"/>
              <a:buNone/>
            </a:pPr>
            <a:r>
              <a:rPr lang="en" sz="1400" smtClean="0">
                <a:solidFill>
                  <a:srgbClr val="000000"/>
                </a:solidFill>
              </a:rPr>
              <a:t> </a:t>
            </a:r>
          </a:p>
          <a:p>
            <a:pPr lvl="0">
              <a:spcBef>
                <a:spcPts val="0"/>
              </a:spcBef>
              <a:spcAft>
                <a:spcPts val="0"/>
              </a:spcAft>
              <a:buClr>
                <a:srgbClr val="000000"/>
              </a:buClr>
              <a:buSzPct val="78571"/>
              <a:buFont typeface="Arial"/>
              <a:buNone/>
            </a:pPr>
            <a:r>
              <a:rPr lang="en" sz="1400" smtClean="0">
                <a:solidFill>
                  <a:srgbClr val="000000"/>
                </a:solidFill>
              </a:rPr>
              <a:t> </a:t>
            </a:r>
          </a:p>
          <a:p>
            <a:pPr lvl="0">
              <a:spcBef>
                <a:spcPts val="0"/>
              </a:spcBef>
              <a:spcAft>
                <a:spcPts val="0"/>
              </a:spcAft>
              <a:buClr>
                <a:srgbClr val="000000"/>
              </a:buClr>
              <a:buSzPct val="78571"/>
              <a:buFont typeface="Arial"/>
              <a:buNone/>
            </a:pPr>
            <a:r>
              <a:rPr lang="en" sz="1400" smtClean="0">
                <a:solidFill>
                  <a:srgbClr val="000000"/>
                </a:solidFill>
              </a:rPr>
              <a:t> </a:t>
            </a:r>
          </a:p>
          <a:p>
            <a:pPr lvl="0">
              <a:spcBef>
                <a:spcPts val="0"/>
              </a:spcBef>
              <a:spcAft>
                <a:spcPts val="0"/>
              </a:spcAft>
              <a:buClr>
                <a:srgbClr val="000000"/>
              </a:buClr>
              <a:buSzPct val="78571"/>
              <a:buFont typeface="Arial"/>
              <a:buNone/>
            </a:pPr>
            <a:r>
              <a:rPr lang="en" sz="1400" smtClean="0">
                <a:solidFill>
                  <a:srgbClr val="000000"/>
                </a:solidFill>
              </a:rPr>
              <a:t> </a:t>
            </a:r>
          </a:p>
          <a:p>
            <a:pPr lvl="0">
              <a:spcBef>
                <a:spcPts val="0"/>
              </a:spcBef>
              <a:spcAft>
                <a:spcPts val="0"/>
              </a:spcAft>
              <a:buClr>
                <a:srgbClr val="000000"/>
              </a:buClr>
              <a:buSzPct val="78571"/>
              <a:buFont typeface="Arial"/>
              <a:buNone/>
            </a:pPr>
            <a:r>
              <a:rPr lang="en" sz="1400" smtClean="0">
                <a:solidFill>
                  <a:srgbClr val="000000"/>
                </a:solidFill>
              </a:rPr>
              <a:t> </a:t>
            </a:r>
          </a:p>
          <a:p>
            <a:pPr lvl="0">
              <a:spcBef>
                <a:spcPts val="0"/>
              </a:spcBef>
              <a:spcAft>
                <a:spcPts val="0"/>
              </a:spcAft>
              <a:buClr>
                <a:srgbClr val="000000"/>
              </a:buClr>
              <a:buSzPct val="78571"/>
              <a:buFont typeface="Arial"/>
              <a:buNone/>
            </a:pPr>
            <a:r>
              <a:rPr lang="en" sz="1400" smtClean="0">
                <a:solidFill>
                  <a:srgbClr val="000000"/>
                </a:solidFill>
              </a:rPr>
              <a:t> </a:t>
            </a:r>
          </a:p>
          <a:p>
            <a:pPr lvl="0">
              <a:spcBef>
                <a:spcPts val="0"/>
              </a:spcBef>
              <a:spcAft>
                <a:spcPts val="0"/>
              </a:spcAft>
              <a:buClr>
                <a:srgbClr val="000000"/>
              </a:buClr>
              <a:buSzPct val="78571"/>
              <a:buFont typeface="Arial"/>
              <a:buNone/>
            </a:pPr>
            <a:r>
              <a:rPr lang="en" sz="1400" smtClean="0">
                <a:solidFill>
                  <a:srgbClr val="000000"/>
                </a:solidFill>
              </a:rPr>
              <a:t> </a:t>
            </a:r>
          </a:p>
          <a:p>
            <a:pPr lvl="0">
              <a:spcBef>
                <a:spcPts val="0"/>
              </a:spcBef>
              <a:spcAft>
                <a:spcPts val="0"/>
              </a:spcAft>
              <a:buClr>
                <a:srgbClr val="000000"/>
              </a:buClr>
              <a:buSzPct val="78571"/>
              <a:buFont typeface="Arial"/>
              <a:buNone/>
            </a:pPr>
            <a:r>
              <a:rPr lang="en" sz="1400" smtClean="0">
                <a:solidFill>
                  <a:srgbClr val="000000"/>
                </a:solidFill>
              </a:rPr>
              <a:t> </a:t>
            </a:r>
          </a:p>
          <a:p>
            <a:pPr lvl="0">
              <a:spcBef>
                <a:spcPts val="0"/>
              </a:spcBef>
              <a:spcAft>
                <a:spcPts val="0"/>
              </a:spcAft>
              <a:buClr>
                <a:srgbClr val="000000"/>
              </a:buClr>
              <a:buSzPct val="78571"/>
              <a:buFont typeface="Arial"/>
              <a:buNone/>
            </a:pPr>
            <a:r>
              <a:rPr lang="en" sz="1400" smtClean="0">
                <a:solidFill>
                  <a:srgbClr val="000000"/>
                </a:solidFill>
              </a:rPr>
              <a:t> </a:t>
            </a:r>
          </a:p>
          <a:p>
            <a:pPr lvl="0">
              <a:spcBef>
                <a:spcPts val="0"/>
              </a:spcBef>
              <a:spcAft>
                <a:spcPts val="0"/>
              </a:spcAft>
              <a:buClr>
                <a:srgbClr val="000000"/>
              </a:buClr>
              <a:buSzPct val="78571"/>
              <a:buFont typeface="Arial"/>
              <a:buNone/>
            </a:pPr>
            <a:r>
              <a:rPr lang="en" sz="1400" smtClean="0">
                <a:solidFill>
                  <a:srgbClr val="000000"/>
                </a:solidFill>
              </a:rPr>
              <a:t> </a:t>
            </a:r>
          </a:p>
          <a:p>
            <a:pPr lvl="0">
              <a:spcBef>
                <a:spcPts val="0"/>
              </a:spcBef>
              <a:spcAft>
                <a:spcPts val="0"/>
              </a:spcAft>
              <a:buClr>
                <a:srgbClr val="000000"/>
              </a:buClr>
              <a:buSzPct val="78571"/>
              <a:buFont typeface="Arial"/>
              <a:buNone/>
            </a:pPr>
            <a:r>
              <a:rPr lang="en" sz="1400" smtClean="0">
                <a:solidFill>
                  <a:srgbClr val="000000"/>
                </a:solidFill>
              </a:rPr>
              <a:t> </a:t>
            </a:r>
          </a:p>
          <a:p>
            <a:pPr lvl="0">
              <a:spcBef>
                <a:spcPts val="0"/>
              </a:spcBef>
              <a:spcAft>
                <a:spcPts val="0"/>
              </a:spcAft>
              <a:buClr>
                <a:srgbClr val="000000"/>
              </a:buClr>
              <a:buSzPct val="78571"/>
              <a:buFont typeface="Arial"/>
              <a:buNone/>
            </a:pPr>
            <a:r>
              <a:rPr lang="en" sz="1400" smtClean="0">
                <a:solidFill>
                  <a:srgbClr val="000000"/>
                </a:solidFill>
              </a:rPr>
              <a:t> </a:t>
            </a:r>
          </a:p>
          <a:p>
            <a:pPr lvl="0">
              <a:spcBef>
                <a:spcPts val="0"/>
              </a:spcBef>
              <a:spcAft>
                <a:spcPts val="0"/>
              </a:spcAft>
              <a:buClr>
                <a:srgbClr val="000000"/>
              </a:buClr>
              <a:buSzPct val="78571"/>
              <a:buFont typeface="Arial"/>
              <a:buNone/>
            </a:pPr>
            <a:r>
              <a:rPr lang="en" sz="1400" smtClean="0">
                <a:solidFill>
                  <a:srgbClr val="000000"/>
                </a:solidFill>
              </a:rPr>
              <a:t> </a:t>
            </a:r>
          </a:p>
          <a:p>
            <a:pPr lvl="0">
              <a:spcBef>
                <a:spcPts val="0"/>
              </a:spcBef>
              <a:spcAft>
                <a:spcPts val="0"/>
              </a:spcAft>
              <a:buClr>
                <a:srgbClr val="000000"/>
              </a:buClr>
              <a:buSzPct val="78571"/>
              <a:buFont typeface="Arial"/>
              <a:buNone/>
            </a:pPr>
            <a:r>
              <a:rPr lang="en" sz="1400" smtClean="0">
                <a:solidFill>
                  <a:srgbClr val="000000"/>
                </a:solidFill>
              </a:rPr>
              <a:t> </a:t>
            </a:r>
          </a:p>
          <a:p>
            <a:pPr lvl="0">
              <a:spcBef>
                <a:spcPts val="0"/>
              </a:spcBef>
              <a:spcAft>
                <a:spcPts val="0"/>
              </a:spcAft>
              <a:buClr>
                <a:srgbClr val="000000"/>
              </a:buClr>
              <a:buSzPct val="78571"/>
              <a:buFont typeface="Arial"/>
              <a:buNone/>
            </a:pPr>
            <a:r>
              <a:rPr lang="en" sz="1400" smtClean="0">
                <a:solidFill>
                  <a:srgbClr val="000000"/>
                </a:solidFill>
              </a:rPr>
              <a:t> </a:t>
            </a:r>
          </a:p>
          <a:p>
            <a:pPr lvl="0">
              <a:spcBef>
                <a:spcPts val="0"/>
              </a:spcBef>
              <a:spcAft>
                <a:spcPts val="0"/>
              </a:spcAft>
              <a:buClr>
                <a:srgbClr val="000000"/>
              </a:buClr>
              <a:buSzPct val="78571"/>
              <a:buFont typeface="Arial"/>
              <a:buNone/>
            </a:pPr>
            <a:r>
              <a:rPr lang="en" sz="1400" smtClean="0">
                <a:solidFill>
                  <a:srgbClr val="000000"/>
                </a:solidFill>
              </a:rPr>
              <a:t> </a:t>
            </a:r>
          </a:p>
          <a:p>
            <a:pPr lvl="0">
              <a:spcBef>
                <a:spcPts val="0"/>
              </a:spcBef>
              <a:spcAft>
                <a:spcPts val="0"/>
              </a:spcAft>
              <a:buClr>
                <a:srgbClr val="000000"/>
              </a:buClr>
              <a:buSzPct val="78571"/>
              <a:buFont typeface="Arial"/>
              <a:buNone/>
            </a:pPr>
            <a:r>
              <a:rPr lang="en" sz="1400" smtClean="0">
                <a:solidFill>
                  <a:srgbClr val="000000"/>
                </a:solidFill>
              </a:rPr>
              <a:t> </a:t>
            </a:r>
          </a:p>
          <a:p>
            <a:pPr lvl="0">
              <a:spcBef>
                <a:spcPts val="0"/>
              </a:spcBef>
              <a:spcAft>
                <a:spcPts val="0"/>
              </a:spcAft>
              <a:buClr>
                <a:srgbClr val="000000"/>
              </a:buClr>
              <a:buSzPct val="78571"/>
              <a:buFont typeface="Arial"/>
              <a:buNone/>
            </a:pPr>
            <a:r>
              <a:rPr lang="en" sz="1400" smtClean="0">
                <a:solidFill>
                  <a:srgbClr val="000000"/>
                </a:solidFill>
              </a:rPr>
              <a:t> </a:t>
            </a:r>
          </a:p>
          <a:p>
            <a:pPr lvl="0">
              <a:spcBef>
                <a:spcPts val="0"/>
              </a:spcBef>
              <a:spcAft>
                <a:spcPts val="0"/>
              </a:spcAft>
              <a:buClr>
                <a:srgbClr val="000000"/>
              </a:buClr>
              <a:buSzPct val="78571"/>
              <a:buFont typeface="Arial"/>
              <a:buNone/>
            </a:pPr>
            <a:r>
              <a:rPr lang="en" sz="1400" smtClean="0">
                <a:solidFill>
                  <a:srgbClr val="000000"/>
                </a:solidFill>
              </a:rPr>
              <a:t> </a:t>
            </a:r>
          </a:p>
          <a:p>
            <a:pPr lvl="0">
              <a:spcBef>
                <a:spcPts val="0"/>
              </a:spcBef>
              <a:buClr>
                <a:schemeClr val="dk1"/>
              </a:buClr>
              <a:buSzPct val="61111"/>
              <a:buFont typeface="Arial"/>
              <a:buNone/>
            </a:pPr>
            <a:endParaRPr smtClean="0"/>
          </a:p>
          <a:p>
            <a:pPr lvl="0">
              <a:spcBef>
                <a:spcPts val="0"/>
              </a:spcBef>
              <a:buClr>
                <a:schemeClr val="dk1"/>
              </a:buClr>
              <a:buSzPct val="61111"/>
              <a:buFont typeface="Arial"/>
              <a:buNone/>
            </a:pPr>
            <a:endParaRPr/>
          </a:p>
        </p:txBody>
      </p:sp>
      <p:graphicFrame>
        <p:nvGraphicFramePr>
          <p:cNvPr id="98" name="Shape 98"/>
          <p:cNvGraphicFramePr/>
          <p:nvPr/>
        </p:nvGraphicFramePr>
        <p:xfrm>
          <a:off x="952500" y="2159000"/>
          <a:ext cx="7239000" cy="3276400"/>
        </p:xfrm>
        <a:graphic>
          <a:graphicData uri="http://schemas.openxmlformats.org/drawingml/2006/table">
            <a:tbl>
              <a:tblPr>
                <a:noFill/>
              </a:tblPr>
              <a:tblGrid>
                <a:gridCol w="1447800"/>
                <a:gridCol w="1447800"/>
                <a:gridCol w="1447800"/>
                <a:gridCol w="1447800"/>
                <a:gridCol w="1447800"/>
              </a:tblGrid>
              <a:tr h="650200">
                <a:tc>
                  <a:txBody>
                    <a:bodyPr/>
                    <a:lstStyle/>
                    <a:p>
                      <a:pPr lvl="0" algn="ctr">
                        <a:spcBef>
                          <a:spcPts val="0"/>
                        </a:spcBef>
                        <a:buNone/>
                      </a:pPr>
                      <a:r>
                        <a:rPr lang="en" sz="1300" b="1" dirty="0">
                          <a:solidFill>
                            <a:schemeClr val="dk1"/>
                          </a:solidFill>
                        </a:rPr>
                        <a:t>Action Step Progress Indicator</a:t>
                      </a:r>
                    </a:p>
                  </a:txBody>
                  <a:tcPr marL="91425" marR="91425" marT="121900" marB="121900"/>
                </a:tc>
                <a:tc>
                  <a:txBody>
                    <a:bodyPr/>
                    <a:lstStyle/>
                    <a:p>
                      <a:pPr lvl="0" algn="ctr">
                        <a:spcBef>
                          <a:spcPts val="0"/>
                        </a:spcBef>
                        <a:buNone/>
                      </a:pPr>
                      <a:r>
                        <a:rPr lang="en" sz="1300" b="1">
                          <a:solidFill>
                            <a:schemeClr val="dk1"/>
                          </a:solidFill>
                        </a:rPr>
                        <a:t>Benchmark</a:t>
                      </a:r>
                      <a:r>
                        <a:rPr lang="en" sz="1300" b="1" smtClean="0">
                          <a:solidFill>
                            <a:schemeClr val="dk1"/>
                          </a:solidFill>
                        </a:rPr>
                        <a:t>/</a:t>
                      </a:r>
                    </a:p>
                    <a:p>
                      <a:pPr lvl="0" algn="ctr">
                        <a:spcBef>
                          <a:spcPts val="0"/>
                        </a:spcBef>
                        <a:buNone/>
                      </a:pPr>
                      <a:r>
                        <a:rPr lang="en" sz="1300" b="1" smtClean="0">
                          <a:solidFill>
                            <a:schemeClr val="dk1"/>
                          </a:solidFill>
                        </a:rPr>
                        <a:t>Progress </a:t>
                      </a:r>
                      <a:r>
                        <a:rPr lang="en" sz="1300" b="1">
                          <a:solidFill>
                            <a:schemeClr val="dk1"/>
                          </a:solidFill>
                        </a:rPr>
                        <a:t>Monitoring Data</a:t>
                      </a:r>
                    </a:p>
                  </a:txBody>
                  <a:tcPr marL="91425" marR="91425" marT="121900" marB="121900"/>
                </a:tc>
                <a:tc>
                  <a:txBody>
                    <a:bodyPr/>
                    <a:lstStyle/>
                    <a:p>
                      <a:pPr lvl="0" algn="ctr">
                        <a:spcBef>
                          <a:spcPts val="0"/>
                        </a:spcBef>
                        <a:buNone/>
                      </a:pPr>
                      <a:r>
                        <a:rPr lang="en" sz="1300" b="1">
                          <a:solidFill>
                            <a:schemeClr val="dk1"/>
                          </a:solidFill>
                        </a:rPr>
                        <a:t>Results</a:t>
                      </a:r>
                    </a:p>
                  </a:txBody>
                  <a:tcPr marL="91425" marR="91425" marT="121900" marB="121900"/>
                </a:tc>
                <a:tc>
                  <a:txBody>
                    <a:bodyPr/>
                    <a:lstStyle/>
                    <a:p>
                      <a:pPr lvl="0" algn="ctr">
                        <a:spcBef>
                          <a:spcPts val="0"/>
                        </a:spcBef>
                        <a:buNone/>
                      </a:pPr>
                      <a:r>
                        <a:rPr lang="en" sz="1300" b="1">
                          <a:solidFill>
                            <a:schemeClr val="dk1"/>
                          </a:solidFill>
                        </a:rPr>
                        <a:t>Questions</a:t>
                      </a:r>
                    </a:p>
                  </a:txBody>
                  <a:tcPr marL="91425" marR="91425" marT="121900" marB="121900"/>
                </a:tc>
                <a:tc>
                  <a:txBody>
                    <a:bodyPr/>
                    <a:lstStyle/>
                    <a:p>
                      <a:pPr lvl="0" algn="ctr">
                        <a:spcBef>
                          <a:spcPts val="0"/>
                        </a:spcBef>
                        <a:buNone/>
                      </a:pPr>
                      <a:r>
                        <a:rPr lang="en" sz="1300" b="1">
                          <a:solidFill>
                            <a:schemeClr val="dk1"/>
                          </a:solidFill>
                        </a:rPr>
                        <a:t>Next Steps</a:t>
                      </a:r>
                    </a:p>
                  </a:txBody>
                  <a:tcPr marL="91425" marR="91425" marT="121900" marB="121900"/>
                </a:tc>
              </a:tr>
              <a:tr h="609560">
                <a:tc>
                  <a:txBody>
                    <a:bodyPr/>
                    <a:lstStyle/>
                    <a:p>
                      <a:pPr lvl="0">
                        <a:spcBef>
                          <a:spcPts val="0"/>
                        </a:spcBef>
                        <a:buNone/>
                      </a:pPr>
                      <a:endParaRPr sz="2400"/>
                    </a:p>
                  </a:txBody>
                  <a:tcPr marL="91425" marR="91425" marT="121900" marB="121900"/>
                </a:tc>
                <a:tc>
                  <a:txBody>
                    <a:bodyPr/>
                    <a:lstStyle/>
                    <a:p>
                      <a:pPr lvl="0">
                        <a:spcBef>
                          <a:spcPts val="0"/>
                        </a:spcBef>
                        <a:buNone/>
                      </a:pPr>
                      <a:endParaRPr sz="2400"/>
                    </a:p>
                  </a:txBody>
                  <a:tcPr marL="91425" marR="91425" marT="121900" marB="121900"/>
                </a:tc>
                <a:tc>
                  <a:txBody>
                    <a:bodyPr/>
                    <a:lstStyle/>
                    <a:p>
                      <a:pPr lvl="0">
                        <a:spcBef>
                          <a:spcPts val="0"/>
                        </a:spcBef>
                        <a:buNone/>
                      </a:pPr>
                      <a:endParaRPr sz="2400"/>
                    </a:p>
                  </a:txBody>
                  <a:tcPr marL="91425" marR="91425" marT="121900" marB="121900"/>
                </a:tc>
                <a:tc>
                  <a:txBody>
                    <a:bodyPr/>
                    <a:lstStyle/>
                    <a:p>
                      <a:pPr lvl="0">
                        <a:spcBef>
                          <a:spcPts val="0"/>
                        </a:spcBef>
                        <a:buNone/>
                      </a:pPr>
                      <a:endParaRPr sz="2400"/>
                    </a:p>
                  </a:txBody>
                  <a:tcPr marL="91425" marR="91425" marT="121900" marB="121900"/>
                </a:tc>
                <a:tc>
                  <a:txBody>
                    <a:bodyPr/>
                    <a:lstStyle/>
                    <a:p>
                      <a:pPr lvl="0">
                        <a:spcBef>
                          <a:spcPts val="0"/>
                        </a:spcBef>
                        <a:buNone/>
                      </a:pPr>
                      <a:endParaRPr sz="2400"/>
                    </a:p>
                  </a:txBody>
                  <a:tcPr marL="91425" marR="91425" marT="121900" marB="121900"/>
                </a:tc>
              </a:tr>
              <a:tr h="609560">
                <a:tc>
                  <a:txBody>
                    <a:bodyPr/>
                    <a:lstStyle/>
                    <a:p>
                      <a:pPr lvl="0">
                        <a:spcBef>
                          <a:spcPts val="0"/>
                        </a:spcBef>
                        <a:buNone/>
                      </a:pPr>
                      <a:endParaRPr sz="2400"/>
                    </a:p>
                  </a:txBody>
                  <a:tcPr marL="91425" marR="91425" marT="121900" marB="121900"/>
                </a:tc>
                <a:tc>
                  <a:txBody>
                    <a:bodyPr/>
                    <a:lstStyle/>
                    <a:p>
                      <a:pPr lvl="0">
                        <a:spcBef>
                          <a:spcPts val="0"/>
                        </a:spcBef>
                        <a:buNone/>
                      </a:pPr>
                      <a:endParaRPr sz="2400"/>
                    </a:p>
                  </a:txBody>
                  <a:tcPr marL="91425" marR="91425" marT="121900" marB="121900"/>
                </a:tc>
                <a:tc>
                  <a:txBody>
                    <a:bodyPr/>
                    <a:lstStyle/>
                    <a:p>
                      <a:pPr lvl="0">
                        <a:spcBef>
                          <a:spcPts val="0"/>
                        </a:spcBef>
                        <a:buNone/>
                      </a:pPr>
                      <a:endParaRPr sz="2400"/>
                    </a:p>
                  </a:txBody>
                  <a:tcPr marL="91425" marR="91425" marT="121900" marB="121900"/>
                </a:tc>
                <a:tc>
                  <a:txBody>
                    <a:bodyPr/>
                    <a:lstStyle/>
                    <a:p>
                      <a:pPr lvl="0">
                        <a:spcBef>
                          <a:spcPts val="0"/>
                        </a:spcBef>
                        <a:buNone/>
                      </a:pPr>
                      <a:endParaRPr sz="2400" dirty="0"/>
                    </a:p>
                  </a:txBody>
                  <a:tcPr marL="91425" marR="91425" marT="121900" marB="121900"/>
                </a:tc>
                <a:tc>
                  <a:txBody>
                    <a:bodyPr/>
                    <a:lstStyle/>
                    <a:p>
                      <a:pPr lvl="0">
                        <a:spcBef>
                          <a:spcPts val="0"/>
                        </a:spcBef>
                        <a:buNone/>
                      </a:pPr>
                      <a:endParaRPr sz="2400"/>
                    </a:p>
                  </a:txBody>
                  <a:tcPr marL="91425" marR="91425" marT="121900" marB="121900"/>
                </a:tc>
              </a:tr>
              <a:tr h="609560">
                <a:tc>
                  <a:txBody>
                    <a:bodyPr/>
                    <a:lstStyle/>
                    <a:p>
                      <a:pPr lvl="0">
                        <a:spcBef>
                          <a:spcPts val="0"/>
                        </a:spcBef>
                        <a:buNone/>
                      </a:pPr>
                      <a:endParaRPr sz="2400"/>
                    </a:p>
                  </a:txBody>
                  <a:tcPr marL="91425" marR="91425" marT="121900" marB="121900"/>
                </a:tc>
                <a:tc>
                  <a:txBody>
                    <a:bodyPr/>
                    <a:lstStyle/>
                    <a:p>
                      <a:pPr lvl="0">
                        <a:spcBef>
                          <a:spcPts val="0"/>
                        </a:spcBef>
                        <a:buNone/>
                      </a:pPr>
                      <a:endParaRPr sz="2400"/>
                    </a:p>
                  </a:txBody>
                  <a:tcPr marL="91425" marR="91425" marT="121900" marB="121900"/>
                </a:tc>
                <a:tc>
                  <a:txBody>
                    <a:bodyPr/>
                    <a:lstStyle/>
                    <a:p>
                      <a:pPr lvl="0">
                        <a:spcBef>
                          <a:spcPts val="0"/>
                        </a:spcBef>
                        <a:buNone/>
                      </a:pPr>
                      <a:endParaRPr sz="2400"/>
                    </a:p>
                  </a:txBody>
                  <a:tcPr marL="91425" marR="91425" marT="121900" marB="121900"/>
                </a:tc>
                <a:tc>
                  <a:txBody>
                    <a:bodyPr/>
                    <a:lstStyle/>
                    <a:p>
                      <a:pPr lvl="0">
                        <a:spcBef>
                          <a:spcPts val="0"/>
                        </a:spcBef>
                        <a:buNone/>
                      </a:pPr>
                      <a:endParaRPr sz="2400"/>
                    </a:p>
                  </a:txBody>
                  <a:tcPr marL="91425" marR="91425" marT="121900" marB="121900"/>
                </a:tc>
                <a:tc>
                  <a:txBody>
                    <a:bodyPr/>
                    <a:lstStyle/>
                    <a:p>
                      <a:pPr lvl="0">
                        <a:spcBef>
                          <a:spcPts val="0"/>
                        </a:spcBef>
                        <a:buNone/>
                      </a:pPr>
                      <a:endParaRPr sz="2400"/>
                    </a:p>
                  </a:txBody>
                  <a:tcPr marL="91425" marR="91425" marT="121900" marB="121900"/>
                </a:tc>
              </a:tr>
              <a:tr h="609560">
                <a:tc>
                  <a:txBody>
                    <a:bodyPr/>
                    <a:lstStyle/>
                    <a:p>
                      <a:pPr lvl="0">
                        <a:spcBef>
                          <a:spcPts val="0"/>
                        </a:spcBef>
                        <a:buNone/>
                      </a:pPr>
                      <a:endParaRPr sz="2400"/>
                    </a:p>
                  </a:txBody>
                  <a:tcPr marL="91425" marR="91425" marT="121900" marB="121900"/>
                </a:tc>
                <a:tc>
                  <a:txBody>
                    <a:bodyPr/>
                    <a:lstStyle/>
                    <a:p>
                      <a:pPr lvl="0">
                        <a:spcBef>
                          <a:spcPts val="0"/>
                        </a:spcBef>
                        <a:buNone/>
                      </a:pPr>
                      <a:endParaRPr sz="2400"/>
                    </a:p>
                  </a:txBody>
                  <a:tcPr marL="91425" marR="91425" marT="121900" marB="121900"/>
                </a:tc>
                <a:tc>
                  <a:txBody>
                    <a:bodyPr/>
                    <a:lstStyle/>
                    <a:p>
                      <a:pPr lvl="0">
                        <a:spcBef>
                          <a:spcPts val="0"/>
                        </a:spcBef>
                        <a:buNone/>
                      </a:pPr>
                      <a:endParaRPr sz="2400"/>
                    </a:p>
                  </a:txBody>
                  <a:tcPr marL="91425" marR="91425" marT="121900" marB="121900"/>
                </a:tc>
                <a:tc>
                  <a:txBody>
                    <a:bodyPr/>
                    <a:lstStyle/>
                    <a:p>
                      <a:pPr lvl="0">
                        <a:spcBef>
                          <a:spcPts val="0"/>
                        </a:spcBef>
                        <a:buNone/>
                      </a:pPr>
                      <a:endParaRPr sz="2400"/>
                    </a:p>
                  </a:txBody>
                  <a:tcPr marL="91425" marR="91425" marT="121900" marB="121900"/>
                </a:tc>
                <a:tc>
                  <a:txBody>
                    <a:bodyPr/>
                    <a:lstStyle/>
                    <a:p>
                      <a:pPr lvl="0">
                        <a:spcBef>
                          <a:spcPts val="0"/>
                        </a:spcBef>
                        <a:buNone/>
                      </a:pPr>
                      <a:endParaRPr sz="2400"/>
                    </a:p>
                  </a:txBody>
                  <a:tcPr marL="91425" marR="91425" marT="121900" marB="121900"/>
                </a:tc>
              </a:tr>
            </a:tbl>
          </a:graphicData>
        </a:graphic>
      </p:graphicFrame>
      <p:sp>
        <p:nvSpPr>
          <p:cNvPr id="5" name="Slide Number Placeholder 4"/>
          <p:cNvSpPr>
            <a:spLocks noGrp="1"/>
          </p:cNvSpPr>
          <p:nvPr>
            <p:ph type="sldNum" sz="quarter" idx="12"/>
          </p:nvPr>
        </p:nvSpPr>
        <p:spPr/>
        <p:txBody>
          <a:bodyPr/>
          <a:lstStyle/>
          <a:p>
            <a:fld id="{245CBC08-B611-40E5-839E-FB253FEF1A03}" type="slidenum">
              <a:rPr lang="en-US" sz="2000" smtClean="0"/>
              <a:pPr/>
              <a:t>13</a:t>
            </a:fld>
            <a:endParaRPr lang="en-US" sz="2000"/>
          </a:p>
        </p:txBody>
      </p:sp>
    </p:spTree>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03741" y="2099733"/>
            <a:ext cx="7719932" cy="1938992"/>
          </a:xfrm>
          <a:prstGeom prst="rect">
            <a:avLst/>
          </a:prstGeom>
          <a:noFill/>
        </p:spPr>
        <p:txBody>
          <a:bodyPr wrap="none" rtlCol="0">
            <a:spAutoFit/>
          </a:bodyPr>
          <a:lstStyle/>
          <a:p>
            <a:pPr algn="ctr"/>
            <a:r>
              <a:rPr lang="en-US" sz="2400" b="1" dirty="0" smtClean="0"/>
              <a:t>COHASSET PUBLIC SCHOOL DISTRICT</a:t>
            </a:r>
          </a:p>
          <a:p>
            <a:pPr algn="ctr"/>
            <a:endParaRPr lang="en-US" sz="2400" b="1" dirty="0"/>
          </a:p>
          <a:p>
            <a:pPr algn="ctr"/>
            <a:r>
              <a:rPr lang="en-US" sz="2400" b="1" dirty="0" smtClean="0"/>
              <a:t>TITLE IIA  </a:t>
            </a:r>
          </a:p>
          <a:p>
            <a:pPr algn="ctr"/>
            <a:endParaRPr lang="en-US" sz="2400" b="1" dirty="0"/>
          </a:p>
          <a:p>
            <a:pPr algn="ctr"/>
            <a:r>
              <a:rPr lang="en-US" sz="2400" b="1" dirty="0" smtClean="0"/>
              <a:t>ASSESSMENT OF PROFESSIONAL DEVELOPMENT </a:t>
            </a:r>
            <a:endParaRPr lang="en-US" sz="2400" b="1" dirty="0"/>
          </a:p>
        </p:txBody>
      </p:sp>
      <p:sp>
        <p:nvSpPr>
          <p:cNvPr id="3" name="Slide Number Placeholder 2"/>
          <p:cNvSpPr>
            <a:spLocks noGrp="1"/>
          </p:cNvSpPr>
          <p:nvPr>
            <p:ph type="sldNum" sz="quarter" idx="12"/>
          </p:nvPr>
        </p:nvSpPr>
        <p:spPr/>
        <p:txBody>
          <a:bodyPr/>
          <a:lstStyle/>
          <a:p>
            <a:fld id="{245CBC08-B611-40E5-839E-FB253FEF1A03}" type="slidenum">
              <a:rPr lang="en-US" sz="2000" smtClean="0"/>
              <a:pPr/>
              <a:t>14</a:t>
            </a:fld>
            <a:endParaRPr lang="en-US" sz="2000"/>
          </a:p>
        </p:txBody>
      </p:sp>
    </p:spTree>
    <p:extLst>
      <p:ext uri="{BB962C8B-B14F-4D97-AF65-F5344CB8AC3E}">
        <p14:creationId xmlns:p14="http://schemas.microsoft.com/office/powerpoint/2010/main" xmlns="" val="15558154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07066" y="940937"/>
            <a:ext cx="6011334" cy="369332"/>
          </a:xfrm>
          <a:prstGeom prst="rect">
            <a:avLst/>
          </a:prstGeom>
          <a:noFill/>
        </p:spPr>
        <p:txBody>
          <a:bodyPr wrap="square" rtlCol="0">
            <a:spAutoFit/>
          </a:bodyPr>
          <a:lstStyle/>
          <a:p>
            <a:r>
              <a:rPr lang="en-US" b="1" dirty="0" smtClean="0"/>
              <a:t>ASSESSMENT OF PROFESSIONAL DEVELOPMENT</a:t>
            </a:r>
            <a:endParaRPr lang="en-US" b="1" dirty="0"/>
          </a:p>
        </p:txBody>
      </p:sp>
      <p:sp>
        <p:nvSpPr>
          <p:cNvPr id="6" name="TextBox 5"/>
          <p:cNvSpPr txBox="1"/>
          <p:nvPr/>
        </p:nvSpPr>
        <p:spPr>
          <a:xfrm>
            <a:off x="1016000" y="1868144"/>
            <a:ext cx="6942668" cy="3693319"/>
          </a:xfrm>
          <a:prstGeom prst="rect">
            <a:avLst/>
          </a:prstGeom>
          <a:noFill/>
        </p:spPr>
        <p:txBody>
          <a:bodyPr wrap="square" rtlCol="0">
            <a:spAutoFit/>
          </a:bodyPr>
          <a:lstStyle/>
          <a:p>
            <a:r>
              <a:rPr lang="en-US" b="1" dirty="0" smtClean="0">
                <a:solidFill>
                  <a:srgbClr val="000000"/>
                </a:solidFill>
              </a:rPr>
              <a:t>Enduring Understandings:</a:t>
            </a:r>
          </a:p>
          <a:p>
            <a:endParaRPr lang="en-US" dirty="0" smtClean="0"/>
          </a:p>
          <a:p>
            <a:pPr marL="285750" indent="-285750">
              <a:buFont typeface="Arial"/>
              <a:buChar char="•"/>
            </a:pPr>
            <a:r>
              <a:rPr lang="en-US" dirty="0" smtClean="0"/>
              <a:t>All participants are part of the decision and planning of the Professional Development</a:t>
            </a:r>
          </a:p>
          <a:p>
            <a:pPr marL="285750" indent="-285750">
              <a:buFont typeface="Arial"/>
              <a:buChar char="•"/>
            </a:pPr>
            <a:endParaRPr lang="en-US" dirty="0" smtClean="0"/>
          </a:p>
          <a:p>
            <a:pPr marL="285750" indent="-285750">
              <a:buFont typeface="Arial"/>
              <a:buChar char="•"/>
            </a:pPr>
            <a:r>
              <a:rPr lang="en-US" dirty="0" smtClean="0"/>
              <a:t>The </a:t>
            </a:r>
            <a:r>
              <a:rPr lang="en-US" dirty="0"/>
              <a:t>i</a:t>
            </a:r>
            <a:r>
              <a:rPr lang="en-US" dirty="0" smtClean="0"/>
              <a:t>nitiative fits into the district global needs and other initiatives (Strategic Plan)</a:t>
            </a:r>
          </a:p>
          <a:p>
            <a:endParaRPr lang="en-US" dirty="0" smtClean="0"/>
          </a:p>
          <a:p>
            <a:pPr marL="285750" indent="-285750">
              <a:buFont typeface="Arial"/>
              <a:buChar char="•"/>
            </a:pPr>
            <a:r>
              <a:rPr lang="en-US" dirty="0" smtClean="0"/>
              <a:t>All Professional Development initiatives are periodically reviewed and repeated if needed</a:t>
            </a:r>
          </a:p>
          <a:p>
            <a:endParaRPr lang="en-US" dirty="0" smtClean="0"/>
          </a:p>
          <a:p>
            <a:pPr marL="285750" indent="-285750">
              <a:buFont typeface="Arial"/>
              <a:buChar char="•"/>
            </a:pPr>
            <a:r>
              <a:rPr lang="en-US" dirty="0" smtClean="0"/>
              <a:t>All Professional Development must either have a resulting product or data evaluation</a:t>
            </a:r>
            <a:endParaRPr lang="en-US" dirty="0"/>
          </a:p>
        </p:txBody>
      </p:sp>
      <p:sp>
        <p:nvSpPr>
          <p:cNvPr id="5" name="Slide Number Placeholder 4"/>
          <p:cNvSpPr>
            <a:spLocks noGrp="1"/>
          </p:cNvSpPr>
          <p:nvPr>
            <p:ph type="sldNum" sz="quarter" idx="12"/>
          </p:nvPr>
        </p:nvSpPr>
        <p:spPr/>
        <p:txBody>
          <a:bodyPr/>
          <a:lstStyle/>
          <a:p>
            <a:fld id="{245CBC08-B611-40E5-839E-FB253FEF1A03}" type="slidenum">
              <a:rPr lang="en-US" sz="2000" smtClean="0"/>
              <a:pPr/>
              <a:t>15</a:t>
            </a:fld>
            <a:endParaRPr lang="en-US" sz="2000"/>
          </a:p>
        </p:txBody>
      </p:sp>
    </p:spTree>
    <p:extLst>
      <p:ext uri="{BB962C8B-B14F-4D97-AF65-F5344CB8AC3E}">
        <p14:creationId xmlns:p14="http://schemas.microsoft.com/office/powerpoint/2010/main" xmlns="" val="1706112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97466" y="4294665"/>
            <a:ext cx="7298267" cy="1477328"/>
          </a:xfrm>
          <a:prstGeom prst="rect">
            <a:avLst/>
          </a:prstGeom>
          <a:noFill/>
        </p:spPr>
        <p:txBody>
          <a:bodyPr wrap="square" rtlCol="0">
            <a:spAutoFit/>
          </a:bodyPr>
          <a:lstStyle/>
          <a:p>
            <a:r>
              <a:rPr lang="en-US" b="1" dirty="0" smtClean="0"/>
              <a:t>ESSENTIAL QUESTION THAT DRIVES PD:</a:t>
            </a:r>
          </a:p>
          <a:p>
            <a:endParaRPr lang="en-US" dirty="0"/>
          </a:p>
          <a:p>
            <a:r>
              <a:rPr lang="en-US" dirty="0" smtClean="0"/>
              <a:t>How do we know that the Professional Development plan includes all stakeholders’ input, impacts teaching and learning, is measurable, and is sustainable? </a:t>
            </a:r>
            <a:endParaRPr lang="en-US" dirty="0"/>
          </a:p>
        </p:txBody>
      </p:sp>
      <p:sp>
        <p:nvSpPr>
          <p:cNvPr id="4" name="TextBox 3"/>
          <p:cNvSpPr txBox="1"/>
          <p:nvPr/>
        </p:nvSpPr>
        <p:spPr>
          <a:xfrm>
            <a:off x="897466" y="866295"/>
            <a:ext cx="6773333" cy="2862323"/>
          </a:xfrm>
          <a:prstGeom prst="rect">
            <a:avLst/>
          </a:prstGeom>
          <a:noFill/>
        </p:spPr>
        <p:txBody>
          <a:bodyPr wrap="square" rtlCol="0">
            <a:spAutoFit/>
          </a:bodyPr>
          <a:lstStyle/>
          <a:p>
            <a:r>
              <a:rPr lang="en-US" b="1" dirty="0" smtClean="0">
                <a:solidFill>
                  <a:srgbClr val="000000"/>
                </a:solidFill>
              </a:rPr>
              <a:t>INITIAL STEPS:</a:t>
            </a:r>
          </a:p>
          <a:p>
            <a:endParaRPr lang="en-US" dirty="0"/>
          </a:p>
          <a:p>
            <a:pPr marL="285750" indent="-285750">
              <a:buFont typeface="Arial"/>
              <a:buChar char="•"/>
            </a:pPr>
            <a:r>
              <a:rPr lang="en-US" dirty="0" smtClean="0"/>
              <a:t>Survey, email, etc. of staff and/or have committees identify major professional development needs</a:t>
            </a:r>
          </a:p>
          <a:p>
            <a:endParaRPr lang="en-US" dirty="0" smtClean="0"/>
          </a:p>
          <a:p>
            <a:pPr marL="285750" indent="-285750">
              <a:buFont typeface="Arial"/>
              <a:buChar char="•"/>
            </a:pPr>
            <a:r>
              <a:rPr lang="en-US" dirty="0" smtClean="0"/>
              <a:t>Initiatives selected address district goals</a:t>
            </a:r>
          </a:p>
          <a:p>
            <a:endParaRPr lang="en-US" dirty="0" smtClean="0"/>
          </a:p>
          <a:p>
            <a:pPr marL="285750" indent="-285750">
              <a:buFont typeface="Arial"/>
              <a:buChar char="•"/>
            </a:pPr>
            <a:r>
              <a:rPr lang="en-US" dirty="0" smtClean="0"/>
              <a:t>Educators who are involved in the Professional Development are aware and in agreement:  it is strongly supported or initiated by educators</a:t>
            </a:r>
            <a:endParaRPr lang="en-US" dirty="0"/>
          </a:p>
        </p:txBody>
      </p:sp>
      <p:sp>
        <p:nvSpPr>
          <p:cNvPr id="5" name="Slide Number Placeholder 4"/>
          <p:cNvSpPr>
            <a:spLocks noGrp="1"/>
          </p:cNvSpPr>
          <p:nvPr>
            <p:ph type="sldNum" sz="quarter" idx="12"/>
          </p:nvPr>
        </p:nvSpPr>
        <p:spPr/>
        <p:txBody>
          <a:bodyPr/>
          <a:lstStyle/>
          <a:p>
            <a:fld id="{245CBC08-B611-40E5-839E-FB253FEF1A03}" type="slidenum">
              <a:rPr lang="en-US" sz="2000" smtClean="0"/>
              <a:pPr/>
              <a:t>16</a:t>
            </a:fld>
            <a:endParaRPr lang="en-US" sz="2000"/>
          </a:p>
        </p:txBody>
      </p:sp>
    </p:spTree>
    <p:extLst>
      <p:ext uri="{BB962C8B-B14F-4D97-AF65-F5344CB8AC3E}">
        <p14:creationId xmlns:p14="http://schemas.microsoft.com/office/powerpoint/2010/main" xmlns="" val="31586936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17599" y="1016001"/>
            <a:ext cx="6925734" cy="4524315"/>
          </a:xfrm>
          <a:prstGeom prst="rect">
            <a:avLst/>
          </a:prstGeom>
          <a:noFill/>
        </p:spPr>
        <p:txBody>
          <a:bodyPr wrap="square" rtlCol="0">
            <a:spAutoFit/>
          </a:bodyPr>
          <a:lstStyle/>
          <a:p>
            <a:pPr algn="ctr"/>
            <a:r>
              <a:rPr lang="en-US" sz="3600" dirty="0" smtClean="0">
                <a:solidFill>
                  <a:srgbClr val="000000"/>
                </a:solidFill>
              </a:rPr>
              <a:t>PD Initiatives</a:t>
            </a:r>
          </a:p>
          <a:p>
            <a:endParaRPr lang="en-US" sz="2400" dirty="0">
              <a:solidFill>
                <a:srgbClr val="000000"/>
              </a:solidFill>
            </a:endParaRPr>
          </a:p>
          <a:p>
            <a:endParaRPr lang="en-US" sz="2400" dirty="0" smtClean="0">
              <a:solidFill>
                <a:srgbClr val="000000"/>
              </a:solidFill>
            </a:endParaRPr>
          </a:p>
          <a:p>
            <a:pPr marL="285750" indent="-285750">
              <a:buFont typeface="Arial"/>
              <a:buChar char="•"/>
            </a:pPr>
            <a:r>
              <a:rPr lang="en-US" sz="2400" dirty="0" smtClean="0">
                <a:solidFill>
                  <a:srgbClr val="000000"/>
                </a:solidFill>
              </a:rPr>
              <a:t>Wilson Reading</a:t>
            </a:r>
          </a:p>
          <a:p>
            <a:endParaRPr lang="en-US" sz="2400" dirty="0" smtClean="0">
              <a:solidFill>
                <a:srgbClr val="000000"/>
              </a:solidFill>
            </a:endParaRPr>
          </a:p>
          <a:p>
            <a:pPr marL="342900" indent="-342900">
              <a:buFont typeface="Arial"/>
              <a:buChar char="•"/>
            </a:pPr>
            <a:r>
              <a:rPr lang="en-US" sz="2400" dirty="0" smtClean="0">
                <a:solidFill>
                  <a:srgbClr val="000000"/>
                </a:solidFill>
              </a:rPr>
              <a:t>Technology </a:t>
            </a:r>
          </a:p>
          <a:p>
            <a:endParaRPr lang="en-US" sz="2400" dirty="0" smtClean="0">
              <a:solidFill>
                <a:srgbClr val="000000"/>
              </a:solidFill>
            </a:endParaRPr>
          </a:p>
          <a:p>
            <a:pPr marL="285750" indent="-285750">
              <a:buFont typeface="Arial"/>
              <a:buChar char="•"/>
            </a:pPr>
            <a:r>
              <a:rPr lang="en-US" sz="2400" dirty="0" smtClean="0">
                <a:solidFill>
                  <a:srgbClr val="000000"/>
                </a:solidFill>
              </a:rPr>
              <a:t>Positive Behavior Intervention Support</a:t>
            </a:r>
          </a:p>
          <a:p>
            <a:r>
              <a:rPr lang="en-US" sz="2400" dirty="0" smtClean="0">
                <a:solidFill>
                  <a:srgbClr val="000000"/>
                </a:solidFill>
                <a:hlinkClick r:id="rId2"/>
              </a:rPr>
              <a:t>I AM   (PBIS: FISH)</a:t>
            </a:r>
            <a:endParaRPr lang="en-US" sz="2400" dirty="0" smtClean="0">
              <a:solidFill>
                <a:srgbClr val="000000"/>
              </a:solidFill>
            </a:endParaRPr>
          </a:p>
          <a:p>
            <a:endParaRPr lang="en-US" sz="2400" dirty="0" smtClean="0">
              <a:solidFill>
                <a:srgbClr val="000000"/>
              </a:solidFill>
            </a:endParaRPr>
          </a:p>
          <a:p>
            <a:endParaRPr lang="en-US" dirty="0">
              <a:solidFill>
                <a:srgbClr val="000000"/>
              </a:solidFill>
            </a:endParaRPr>
          </a:p>
          <a:p>
            <a:endParaRPr lang="en-US" dirty="0"/>
          </a:p>
        </p:txBody>
      </p:sp>
      <p:sp>
        <p:nvSpPr>
          <p:cNvPr id="3" name="Slide Number Placeholder 2"/>
          <p:cNvSpPr>
            <a:spLocks noGrp="1"/>
          </p:cNvSpPr>
          <p:nvPr>
            <p:ph type="sldNum" sz="quarter" idx="12"/>
          </p:nvPr>
        </p:nvSpPr>
        <p:spPr/>
        <p:txBody>
          <a:bodyPr/>
          <a:lstStyle/>
          <a:p>
            <a:fld id="{245CBC08-B611-40E5-839E-FB253FEF1A03}" type="slidenum">
              <a:rPr lang="en-US" sz="2000" smtClean="0"/>
              <a:pPr/>
              <a:t>17</a:t>
            </a:fld>
            <a:endParaRPr lang="en-US" sz="2000"/>
          </a:p>
        </p:txBody>
      </p:sp>
    </p:spTree>
    <p:extLst>
      <p:ext uri="{BB962C8B-B14F-4D97-AF65-F5344CB8AC3E}">
        <p14:creationId xmlns:p14="http://schemas.microsoft.com/office/powerpoint/2010/main" xmlns="" val="14678947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609600"/>
            <a:ext cx="79248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smtClean="0">
                <a:ln>
                  <a:noFill/>
                </a:ln>
                <a:solidFill>
                  <a:schemeClr val="tx1"/>
                </a:solidFill>
                <a:effectLst/>
                <a:uLnTx/>
                <a:uFillTx/>
                <a:latin typeface="+mj-lt"/>
                <a:ea typeface="+mj-ea"/>
                <a:cs typeface="+mj-cs"/>
              </a:rPr>
              <a:t>Questions?</a:t>
            </a:r>
            <a:endParaRPr kumimoji="0" lang="en-US" sz="4400" b="0" i="0" u="none" strike="noStrike" kern="1200" cap="none" spc="0" normalizeH="0" baseline="0" noProof="0">
              <a:ln>
                <a:noFill/>
              </a:ln>
              <a:solidFill>
                <a:schemeClr val="tx1"/>
              </a:solidFill>
              <a:effectLst/>
              <a:uLnTx/>
              <a:uFillTx/>
              <a:latin typeface="+mj-lt"/>
              <a:ea typeface="+mj-ea"/>
              <a:cs typeface="+mj-cs"/>
            </a:endParaRPr>
          </a:p>
        </p:txBody>
      </p:sp>
      <p:pic>
        <p:nvPicPr>
          <p:cNvPr id="35844" name="Picture 4" descr="Person scratching head with question mark"/>
          <p:cNvPicPr>
            <a:picLocks noChangeAspect="1" noChangeArrowheads="1"/>
          </p:cNvPicPr>
          <p:nvPr/>
        </p:nvPicPr>
        <p:blipFill>
          <a:blip r:embed="rId2" cstate="print"/>
          <a:srcRect/>
          <a:stretch>
            <a:fillRect/>
          </a:stretch>
        </p:blipFill>
        <p:spPr bwMode="auto">
          <a:xfrm>
            <a:off x="3962400" y="2133600"/>
            <a:ext cx="1295400" cy="3173002"/>
          </a:xfrm>
          <a:prstGeom prst="rect">
            <a:avLst/>
          </a:prstGeom>
          <a:noFill/>
        </p:spPr>
      </p:pic>
      <p:sp>
        <p:nvSpPr>
          <p:cNvPr id="7" name="Slide Number Placeholder 6"/>
          <p:cNvSpPr>
            <a:spLocks noGrp="1"/>
          </p:cNvSpPr>
          <p:nvPr>
            <p:ph type="sldNum" sz="quarter" idx="12"/>
          </p:nvPr>
        </p:nvSpPr>
        <p:spPr/>
        <p:txBody>
          <a:bodyPr/>
          <a:lstStyle/>
          <a:p>
            <a:fld id="{BD26C40E-487C-40A4-A841-8174FD7B7142}"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Parting words</a:t>
            </a:r>
            <a:endParaRPr lang="en-US"/>
          </a:p>
        </p:txBody>
      </p:sp>
      <p:sp>
        <p:nvSpPr>
          <p:cNvPr id="3" name="Content Placeholder 2"/>
          <p:cNvSpPr>
            <a:spLocks noGrp="1"/>
          </p:cNvSpPr>
          <p:nvPr>
            <p:ph idx="1"/>
          </p:nvPr>
        </p:nvSpPr>
        <p:spPr>
          <a:xfrm>
            <a:off x="609600" y="1295400"/>
            <a:ext cx="7924800" cy="4602163"/>
          </a:xfrm>
        </p:spPr>
        <p:txBody>
          <a:bodyPr>
            <a:normAutofit/>
          </a:bodyPr>
          <a:lstStyle/>
          <a:p>
            <a:pPr lvl="0">
              <a:buNone/>
            </a:pPr>
            <a:r>
              <a:rPr lang="en-US" sz="2000" smtClean="0"/>
              <a:t>    “Keep in mind, too, that good evidence is not that hard to come by </a:t>
            </a:r>
            <a:r>
              <a:rPr lang="en-US" sz="2000" smtClean="0">
                <a:solidFill>
                  <a:schemeClr val="accent1"/>
                </a:solidFill>
              </a:rPr>
              <a:t>if you know what you're looking for before you begin</a:t>
            </a:r>
            <a:r>
              <a:rPr lang="en-US" sz="2000" smtClean="0"/>
              <a:t>. If you do a good job of clarifying your goals up front, most evaluation issues pretty much fall into line. The reason many educators think                    			evaluation at Levels 4 and 5 is so difficult, 			expensive, and time-consuming, is because 			they are coming in after the fact to search 			for results. It is as if they are saying, ‘We			don't know what we are doing or why we 			are doing it, but let's find out if anything 			happened.’ </a:t>
            </a:r>
            <a:r>
              <a:rPr lang="en-US" sz="2000" smtClean="0">
                <a:solidFill>
                  <a:schemeClr val="accent1"/>
                </a:solidFill>
              </a:rPr>
              <a:t>If you don’t know where you     			are going, it’s very difficult to tell if you’ve 			arrived.</a:t>
            </a:r>
            <a:r>
              <a:rPr lang="en-US" sz="2000" smtClean="0"/>
              <a:t>” </a:t>
            </a:r>
            <a:r>
              <a:rPr lang="en-US" sz="1600" smtClean="0"/>
              <a:t>-</a:t>
            </a:r>
            <a:r>
              <a:rPr lang="en-US" sz="1600" i="1" smtClean="0"/>
              <a:t>Guskey, T. Does it make a difference? 				Evaluating professional development. ASCD 59(6) 				March 2002 p. 45-51</a:t>
            </a:r>
          </a:p>
          <a:p>
            <a:pPr>
              <a:buNone/>
            </a:pPr>
            <a:endParaRPr lang="en-US" sz="2000" smtClean="0"/>
          </a:p>
        </p:txBody>
      </p:sp>
      <p:pic>
        <p:nvPicPr>
          <p:cNvPr id="7" name="Picture 2" descr="Person scratching head with question mark, looking at street signs"/>
          <p:cNvPicPr>
            <a:picLocks noChangeAspect="1" noChangeArrowheads="1"/>
          </p:cNvPicPr>
          <p:nvPr/>
        </p:nvPicPr>
        <p:blipFill>
          <a:blip r:embed="rId2" cstate="print"/>
          <a:srcRect/>
          <a:stretch>
            <a:fillRect/>
          </a:stretch>
        </p:blipFill>
        <p:spPr bwMode="auto">
          <a:xfrm>
            <a:off x="609600" y="2819400"/>
            <a:ext cx="2595488" cy="2743200"/>
          </a:xfrm>
          <a:prstGeom prst="rect">
            <a:avLst/>
          </a:prstGeom>
          <a:noFill/>
        </p:spPr>
      </p:pic>
      <p:sp>
        <p:nvSpPr>
          <p:cNvPr id="8" name="Slide Number Placeholder 7"/>
          <p:cNvSpPr>
            <a:spLocks noGrp="1"/>
          </p:cNvSpPr>
          <p:nvPr>
            <p:ph type="sldNum" sz="quarter" idx="12"/>
          </p:nvPr>
        </p:nvSpPr>
        <p:spPr/>
        <p:txBody>
          <a:bodyPr/>
          <a:lstStyle/>
          <a:p>
            <a:fld id="{BD26C40E-487C-40A4-A841-8174FD7B7142}"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Agenda</a:t>
            </a:r>
            <a:endParaRPr lang="en-US"/>
          </a:p>
        </p:txBody>
      </p:sp>
      <p:sp>
        <p:nvSpPr>
          <p:cNvPr id="3" name="Content Placeholder 2"/>
          <p:cNvSpPr>
            <a:spLocks noGrp="1"/>
          </p:cNvSpPr>
          <p:nvPr>
            <p:ph idx="1"/>
          </p:nvPr>
        </p:nvSpPr>
        <p:spPr/>
        <p:txBody>
          <a:bodyPr/>
          <a:lstStyle/>
          <a:p>
            <a:r>
              <a:rPr lang="en-US" smtClean="0"/>
              <a:t>Overview of PD cycle</a:t>
            </a:r>
          </a:p>
          <a:p>
            <a:r>
              <a:rPr lang="en-US" smtClean="0"/>
              <a:t>Approaches to measuring outcomes</a:t>
            </a:r>
          </a:p>
          <a:p>
            <a:r>
              <a:rPr lang="en-US" smtClean="0"/>
              <a:t>Leicester Public Schools</a:t>
            </a:r>
          </a:p>
          <a:p>
            <a:r>
              <a:rPr lang="en-US" smtClean="0"/>
              <a:t>Cohasset Public Schools</a:t>
            </a:r>
          </a:p>
          <a:p>
            <a:r>
              <a:rPr lang="en-US" smtClean="0"/>
              <a:t>Questions</a:t>
            </a:r>
            <a:endParaRPr lang="en-US"/>
          </a:p>
        </p:txBody>
      </p:sp>
      <p:sp>
        <p:nvSpPr>
          <p:cNvPr id="6" name="Slide Number Placeholder 5"/>
          <p:cNvSpPr>
            <a:spLocks noGrp="1"/>
          </p:cNvSpPr>
          <p:nvPr>
            <p:ph type="sldNum" sz="quarter" idx="12"/>
          </p:nvPr>
        </p:nvSpPr>
        <p:spPr/>
        <p:txBody>
          <a:bodyPr/>
          <a:lstStyle/>
          <a:p>
            <a:fld id="{BD26C40E-487C-40A4-A841-8174FD7B7142}"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Parting words</a:t>
            </a:r>
            <a:endParaRPr lang="en-US"/>
          </a:p>
        </p:txBody>
      </p:sp>
      <p:sp>
        <p:nvSpPr>
          <p:cNvPr id="3" name="Content Placeholder 2"/>
          <p:cNvSpPr>
            <a:spLocks noGrp="1"/>
          </p:cNvSpPr>
          <p:nvPr>
            <p:ph idx="1"/>
          </p:nvPr>
        </p:nvSpPr>
        <p:spPr/>
        <p:txBody>
          <a:bodyPr>
            <a:normAutofit/>
          </a:bodyPr>
          <a:lstStyle/>
          <a:p>
            <a:pPr lvl="0">
              <a:buNone/>
            </a:pPr>
            <a:r>
              <a:rPr lang="en-US" sz="2000" smtClean="0"/>
              <a:t>    “There is no question that evaluating the impact of professional development is more complex than evaluating the effectiveness of a new drug or medical treatment. There are more intervening steps… But hard is not impossible.”</a:t>
            </a:r>
          </a:p>
          <a:p>
            <a:pPr lvl="0">
              <a:buNone/>
            </a:pPr>
            <a:r>
              <a:rPr lang="en-US" sz="2000" i="1" smtClean="0"/>
              <a:t>    </a:t>
            </a:r>
            <a:r>
              <a:rPr lang="en-US" sz="2000" smtClean="0"/>
              <a:t>“The payoff will come not only in </a:t>
            </a:r>
            <a:r>
              <a:rPr lang="en-US" sz="2000" smtClean="0">
                <a:solidFill>
                  <a:schemeClr val="accent1"/>
                </a:solidFill>
              </a:rPr>
              <a:t>increased teacher productivity and satisfaction</a:t>
            </a:r>
            <a:r>
              <a:rPr lang="en-US" sz="2000" smtClean="0"/>
              <a:t>, but also, and more importantly, in </a:t>
            </a:r>
            <a:r>
              <a:rPr lang="en-US" sz="2000" smtClean="0">
                <a:solidFill>
                  <a:schemeClr val="accent1"/>
                </a:solidFill>
              </a:rPr>
              <a:t>increased student learning and growth</a:t>
            </a:r>
            <a:r>
              <a:rPr lang="en-US" sz="2000" smtClean="0"/>
              <a:t>.” – </a:t>
            </a:r>
            <a:r>
              <a:rPr lang="en-US" sz="1600" i="1" smtClean="0"/>
              <a:t>Noyce, P. Sept. 12, 2006. Professional Development: How Do We Know if it Works?  Education Week. 26 (3) pp. 36-37. </a:t>
            </a:r>
          </a:p>
          <a:p>
            <a:pPr>
              <a:buNone/>
            </a:pPr>
            <a:endParaRPr lang="en-US" sz="2000" smtClean="0"/>
          </a:p>
        </p:txBody>
      </p:sp>
      <p:pic>
        <p:nvPicPr>
          <p:cNvPr id="5122" name="Picture 2" descr="Measuring tape"/>
          <p:cNvPicPr>
            <a:picLocks noChangeAspect="1" noChangeArrowheads="1"/>
          </p:cNvPicPr>
          <p:nvPr/>
        </p:nvPicPr>
        <p:blipFill>
          <a:blip r:embed="rId3" cstate="print"/>
          <a:srcRect/>
          <a:stretch>
            <a:fillRect/>
          </a:stretch>
        </p:blipFill>
        <p:spPr bwMode="auto">
          <a:xfrm>
            <a:off x="3200400" y="4267200"/>
            <a:ext cx="2677709" cy="2029784"/>
          </a:xfrm>
          <a:prstGeom prst="rect">
            <a:avLst/>
          </a:prstGeom>
          <a:noFill/>
        </p:spPr>
      </p:pic>
      <p:sp>
        <p:nvSpPr>
          <p:cNvPr id="7" name="Slide Number Placeholder 6"/>
          <p:cNvSpPr>
            <a:spLocks noGrp="1"/>
          </p:cNvSpPr>
          <p:nvPr>
            <p:ph type="sldNum" sz="quarter" idx="12"/>
          </p:nvPr>
        </p:nvSpPr>
        <p:spPr/>
        <p:txBody>
          <a:bodyPr/>
          <a:lstStyle/>
          <a:p>
            <a:fld id="{BD26C40E-487C-40A4-A841-8174FD7B7142}"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447800"/>
            <a:ext cx="7924800" cy="1143000"/>
          </a:xfrm>
        </p:spPr>
        <p:txBody>
          <a:bodyPr/>
          <a:lstStyle/>
          <a:p>
            <a:pPr algn="ctr"/>
            <a:r>
              <a:rPr lang="en-US" smtClean="0">
                <a:solidFill>
                  <a:schemeClr val="accent1"/>
                </a:solidFill>
              </a:rPr>
              <a:t>Thank you!</a:t>
            </a:r>
            <a:endParaRPr lang="en-US">
              <a:solidFill>
                <a:schemeClr val="accent1"/>
              </a:solidFill>
            </a:endParaRPr>
          </a:p>
        </p:txBody>
      </p:sp>
      <p:sp>
        <p:nvSpPr>
          <p:cNvPr id="7" name="TextBox 6"/>
          <p:cNvSpPr txBox="1"/>
          <p:nvPr/>
        </p:nvSpPr>
        <p:spPr>
          <a:xfrm>
            <a:off x="990600" y="2743200"/>
            <a:ext cx="7239000" cy="461665"/>
          </a:xfrm>
          <a:prstGeom prst="rect">
            <a:avLst/>
          </a:prstGeom>
          <a:noFill/>
        </p:spPr>
        <p:txBody>
          <a:bodyPr wrap="square" rtlCol="0">
            <a:spAutoFit/>
          </a:bodyPr>
          <a:lstStyle/>
          <a:p>
            <a:pPr algn="ctr"/>
            <a:r>
              <a:rPr lang="en-US" sz="2400" smtClean="0"/>
              <a:t>TitleIIAGrants@doe.mass.edu</a:t>
            </a:r>
            <a:endParaRPr lang="en-US" sz="2400"/>
          </a:p>
        </p:txBody>
      </p:sp>
      <p:sp>
        <p:nvSpPr>
          <p:cNvPr id="6" name="Slide Number Placeholder 5"/>
          <p:cNvSpPr>
            <a:spLocks noGrp="1"/>
          </p:cNvSpPr>
          <p:nvPr>
            <p:ph type="sldNum" sz="quarter" idx="12"/>
          </p:nvPr>
        </p:nvSpPr>
        <p:spPr/>
        <p:txBody>
          <a:bodyPr/>
          <a:lstStyle/>
          <a:p>
            <a:fld id="{BD26C40E-487C-40A4-A841-8174FD7B7142}" type="slidenum">
              <a:rPr lang="en-US" smtClean="0"/>
              <a:pPr/>
              <a:t>21</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Context</a:t>
            </a:r>
            <a:endParaRPr lang="en-US"/>
          </a:p>
        </p:txBody>
      </p:sp>
      <p:sp>
        <p:nvSpPr>
          <p:cNvPr id="3" name="Content Placeholder 2"/>
          <p:cNvSpPr>
            <a:spLocks noGrp="1"/>
          </p:cNvSpPr>
          <p:nvPr>
            <p:ph idx="1"/>
          </p:nvPr>
        </p:nvSpPr>
        <p:spPr>
          <a:xfrm>
            <a:off x="533400" y="1371600"/>
            <a:ext cx="7924800" cy="3763963"/>
          </a:xfrm>
        </p:spPr>
        <p:txBody>
          <a:bodyPr>
            <a:normAutofit/>
          </a:bodyPr>
          <a:lstStyle/>
          <a:p>
            <a:r>
              <a:rPr lang="en-US" sz="2500" smtClean="0"/>
              <a:t>Nationally, measures of PD quality are not reassuring</a:t>
            </a:r>
          </a:p>
          <a:p>
            <a:r>
              <a:rPr lang="en-US" sz="2500" smtClean="0"/>
              <a:t>There are useful practices in MA and elsewhere</a:t>
            </a:r>
          </a:p>
          <a:p>
            <a:r>
              <a:rPr lang="en-US" sz="2500" smtClean="0"/>
              <a:t>Upcoming TIIA workbook:</a:t>
            </a:r>
          </a:p>
        </p:txBody>
      </p:sp>
      <p:pic>
        <p:nvPicPr>
          <p:cNvPr id="7" name="Picture 2" descr="Screenshot from Title IIA workbook&#10;Data to be collected to monitor staff and/or student outcomes (check all applicable)&#10;Check boxes: educator evaluation, educator survey, student behavior, educators' post-PD assessment of learning, state assessment, student survey, student work, learning walks, local assessment (describe) followed by blank field); other followed by blank field"/>
          <p:cNvPicPr>
            <a:picLocks noChangeAspect="1" noChangeArrowheads="1"/>
          </p:cNvPicPr>
          <p:nvPr/>
        </p:nvPicPr>
        <p:blipFill>
          <a:blip r:embed="rId3" cstate="print"/>
          <a:srcRect/>
          <a:stretch>
            <a:fillRect/>
          </a:stretch>
        </p:blipFill>
        <p:spPr bwMode="auto">
          <a:xfrm>
            <a:off x="28575" y="3200400"/>
            <a:ext cx="9115425" cy="923925"/>
          </a:xfrm>
          <a:prstGeom prst="rect">
            <a:avLst/>
          </a:prstGeom>
          <a:noFill/>
          <a:ln w="9525">
            <a:noFill/>
            <a:miter lim="800000"/>
            <a:headEnd/>
            <a:tailEnd/>
          </a:ln>
        </p:spPr>
      </p:pic>
      <p:sp>
        <p:nvSpPr>
          <p:cNvPr id="8" name="Rectangle 7"/>
          <p:cNvSpPr/>
          <p:nvPr/>
        </p:nvSpPr>
        <p:spPr>
          <a:xfrm>
            <a:off x="609600" y="4495800"/>
            <a:ext cx="7620000" cy="1246495"/>
          </a:xfrm>
          <a:prstGeom prst="rect">
            <a:avLst/>
          </a:prstGeom>
        </p:spPr>
        <p:txBody>
          <a:bodyPr wrap="square">
            <a:spAutoFit/>
          </a:bodyPr>
          <a:lstStyle/>
          <a:p>
            <a:pPr marL="342900" indent="-342900">
              <a:spcBef>
                <a:spcPct val="20000"/>
              </a:spcBef>
              <a:buClr>
                <a:schemeClr val="accent1"/>
              </a:buClr>
              <a:buFont typeface="Wingdings 2" pitchFamily="18" charset="2"/>
              <a:buChar char=""/>
            </a:pPr>
            <a:r>
              <a:rPr lang="en-US" sz="2500" smtClean="0">
                <a:latin typeface="Tahoma" pitchFamily="34" charset="0"/>
                <a:ea typeface="Tahoma" pitchFamily="34" charset="0"/>
                <a:cs typeface="Tahoma" pitchFamily="34" charset="0"/>
              </a:rPr>
              <a:t>Standard 4: “High-quality PD is assessed to ensure that it is meeting the targeted goals and objectives”</a:t>
            </a:r>
          </a:p>
        </p:txBody>
      </p:sp>
      <p:sp>
        <p:nvSpPr>
          <p:cNvPr id="9" name="Slide Number Placeholder 8"/>
          <p:cNvSpPr>
            <a:spLocks noGrp="1"/>
          </p:cNvSpPr>
          <p:nvPr>
            <p:ph type="sldNum" sz="quarter" idx="12"/>
          </p:nvPr>
        </p:nvSpPr>
        <p:spPr/>
        <p:txBody>
          <a:bodyPr/>
          <a:lstStyle/>
          <a:p>
            <a:fld id="{BD26C40E-487C-40A4-A841-8174FD7B7142}"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yclical flow chart: set goals, plan, assess, reflect&#10;Implement HQPD"/>
          <p:cNvPicPr>
            <a:picLocks noChangeAspect="1" noChangeArrowheads="1"/>
          </p:cNvPicPr>
          <p:nvPr/>
        </p:nvPicPr>
        <p:blipFill>
          <a:blip r:embed="rId3" cstate="print"/>
          <a:srcRect/>
          <a:stretch>
            <a:fillRect/>
          </a:stretch>
        </p:blipFill>
        <p:spPr bwMode="auto">
          <a:xfrm>
            <a:off x="5810250" y="838200"/>
            <a:ext cx="3333750" cy="3333750"/>
          </a:xfrm>
          <a:prstGeom prst="rect">
            <a:avLst/>
          </a:prstGeom>
          <a:noFill/>
        </p:spPr>
      </p:pic>
      <p:sp>
        <p:nvSpPr>
          <p:cNvPr id="2" name="Title 1"/>
          <p:cNvSpPr>
            <a:spLocks noGrp="1"/>
          </p:cNvSpPr>
          <p:nvPr>
            <p:ph type="title"/>
          </p:nvPr>
        </p:nvSpPr>
        <p:spPr/>
        <p:txBody>
          <a:bodyPr>
            <a:normAutofit/>
          </a:bodyPr>
          <a:lstStyle/>
          <a:p>
            <a:r>
              <a:rPr lang="en-US" smtClean="0"/>
              <a:t>PD Cycle</a:t>
            </a:r>
            <a:endParaRPr lang="en-US"/>
          </a:p>
        </p:txBody>
      </p:sp>
      <p:sp>
        <p:nvSpPr>
          <p:cNvPr id="3" name="Content Placeholder 2"/>
          <p:cNvSpPr>
            <a:spLocks noGrp="1"/>
          </p:cNvSpPr>
          <p:nvPr>
            <p:ph idx="1"/>
          </p:nvPr>
        </p:nvSpPr>
        <p:spPr>
          <a:xfrm>
            <a:off x="228600" y="1295400"/>
            <a:ext cx="7924800" cy="3733799"/>
          </a:xfrm>
        </p:spPr>
        <p:txBody>
          <a:bodyPr>
            <a:normAutofit/>
          </a:bodyPr>
          <a:lstStyle/>
          <a:p>
            <a:pPr>
              <a:spcBef>
                <a:spcPts val="0"/>
              </a:spcBef>
              <a:buNone/>
            </a:pPr>
            <a:r>
              <a:rPr lang="en-US" sz="2600" smtClean="0"/>
              <a:t>After selecting PD initiatives…</a:t>
            </a:r>
          </a:p>
          <a:p>
            <a:pPr>
              <a:spcBef>
                <a:spcPts val="0"/>
              </a:spcBef>
            </a:pPr>
            <a:r>
              <a:rPr lang="en-US" sz="2600" smtClean="0"/>
              <a:t>Create/select the assesment </a:t>
            </a:r>
          </a:p>
          <a:p>
            <a:pPr>
              <a:spcBef>
                <a:spcPts val="0"/>
              </a:spcBef>
              <a:buNone/>
            </a:pPr>
            <a:r>
              <a:rPr lang="en-US" sz="2600" smtClean="0"/>
              <a:t>instruments</a:t>
            </a:r>
          </a:p>
          <a:p>
            <a:pPr>
              <a:spcBef>
                <a:spcPts val="0"/>
              </a:spcBef>
            </a:pPr>
            <a:r>
              <a:rPr lang="en-US" sz="2600" smtClean="0"/>
              <a:t>Analyze formative PD assessment </a:t>
            </a:r>
          </a:p>
          <a:p>
            <a:pPr>
              <a:spcBef>
                <a:spcPts val="0"/>
              </a:spcBef>
              <a:buNone/>
            </a:pPr>
            <a:r>
              <a:rPr lang="en-US" sz="2600" smtClean="0"/>
              <a:t>data</a:t>
            </a:r>
          </a:p>
          <a:p>
            <a:pPr>
              <a:spcBef>
                <a:spcPts val="0"/>
              </a:spcBef>
            </a:pPr>
            <a:r>
              <a:rPr lang="en-US" sz="2600" smtClean="0"/>
              <a:t>Collect and analyze final outcome </a:t>
            </a:r>
          </a:p>
          <a:p>
            <a:pPr>
              <a:spcBef>
                <a:spcPts val="0"/>
              </a:spcBef>
              <a:buNone/>
            </a:pPr>
            <a:r>
              <a:rPr lang="en-US" sz="2600" smtClean="0"/>
              <a:t>data</a:t>
            </a:r>
          </a:p>
          <a:p>
            <a:pPr>
              <a:spcBef>
                <a:spcPts val="0"/>
              </a:spcBef>
            </a:pPr>
            <a:r>
              <a:rPr lang="en-US" sz="2600" b="1" smtClean="0"/>
              <a:t>www.doe.mass.edu/pd/PlanAssess</a:t>
            </a:r>
            <a:r>
              <a:rPr lang="en-US" sz="2600" smtClean="0"/>
              <a:t>/</a:t>
            </a:r>
          </a:p>
          <a:p>
            <a:pPr>
              <a:spcBef>
                <a:spcPts val="0"/>
              </a:spcBef>
              <a:buNone/>
            </a:pPr>
            <a:endParaRPr lang="en-US" smtClean="0"/>
          </a:p>
          <a:p>
            <a:pPr>
              <a:spcBef>
                <a:spcPts val="0"/>
              </a:spcBef>
              <a:buNone/>
            </a:pPr>
            <a:endParaRPr lang="en-US" smtClean="0"/>
          </a:p>
        </p:txBody>
      </p:sp>
      <p:sp>
        <p:nvSpPr>
          <p:cNvPr id="7" name="Rectangle 6"/>
          <p:cNvSpPr/>
          <p:nvPr/>
        </p:nvSpPr>
        <p:spPr>
          <a:xfrm>
            <a:off x="228600" y="5029200"/>
            <a:ext cx="7848600" cy="1200329"/>
          </a:xfrm>
          <a:prstGeom prst="rect">
            <a:avLst/>
          </a:prstGeom>
        </p:spPr>
        <p:txBody>
          <a:bodyPr wrap="square">
            <a:spAutoFit/>
          </a:bodyPr>
          <a:lstStyle/>
          <a:p>
            <a:pPr algn="ctr">
              <a:buNone/>
            </a:pPr>
            <a:r>
              <a:rPr lang="en-US" sz="2400" i="1" smtClean="0">
                <a:solidFill>
                  <a:schemeClr val="accent1"/>
                </a:solidFill>
              </a:rPr>
              <a:t>Title IIA can fund initiatives to determine the effectiveness of PD, as this is part of the Needs Assessment process</a:t>
            </a:r>
            <a:endParaRPr lang="en-US" sz="2400" i="1">
              <a:solidFill>
                <a:schemeClr val="accent1"/>
              </a:solidFill>
            </a:endParaRPr>
          </a:p>
        </p:txBody>
      </p:sp>
      <p:sp>
        <p:nvSpPr>
          <p:cNvPr id="8" name="Slide Number Placeholder 7"/>
          <p:cNvSpPr>
            <a:spLocks noGrp="1"/>
          </p:cNvSpPr>
          <p:nvPr>
            <p:ph type="sldNum" sz="quarter" idx="12"/>
          </p:nvPr>
        </p:nvSpPr>
        <p:spPr/>
        <p:txBody>
          <a:bodyPr/>
          <a:lstStyle/>
          <a:p>
            <a:fld id="{BD26C40E-487C-40A4-A841-8174FD7B7142}"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924800" cy="1143000"/>
          </a:xfrm>
        </p:spPr>
        <p:txBody>
          <a:bodyPr/>
          <a:lstStyle/>
          <a:p>
            <a:r>
              <a:rPr lang="en-US" smtClean="0"/>
              <a:t>Who measures it?</a:t>
            </a:r>
            <a:endParaRPr lang="en-US"/>
          </a:p>
        </p:txBody>
      </p:sp>
      <p:sp>
        <p:nvSpPr>
          <p:cNvPr id="3" name="Content Placeholder 2"/>
          <p:cNvSpPr>
            <a:spLocks noGrp="1"/>
          </p:cNvSpPr>
          <p:nvPr>
            <p:ph idx="1"/>
          </p:nvPr>
        </p:nvSpPr>
        <p:spPr>
          <a:xfrm>
            <a:off x="609600" y="3733800"/>
            <a:ext cx="7924800" cy="2057400"/>
          </a:xfrm>
        </p:spPr>
        <p:txBody>
          <a:bodyPr/>
          <a:lstStyle/>
          <a:p>
            <a:r>
              <a:rPr lang="en-US" smtClean="0"/>
              <a:t>May supplement quantitative data with qualititative data</a:t>
            </a:r>
          </a:p>
          <a:p>
            <a:r>
              <a:rPr lang="en-US" smtClean="0"/>
              <a:t>Keep in mind the </a:t>
            </a:r>
            <a:r>
              <a:rPr lang="en-US" b="1" smtClean="0"/>
              <a:t>data that informed the decision</a:t>
            </a:r>
            <a:r>
              <a:rPr lang="en-US" smtClean="0"/>
              <a:t> to fund this PD in the first place</a:t>
            </a:r>
          </a:p>
          <a:p>
            <a:pPr>
              <a:buNone/>
            </a:pPr>
            <a:endParaRPr lang="en-US"/>
          </a:p>
        </p:txBody>
      </p:sp>
      <p:sp>
        <p:nvSpPr>
          <p:cNvPr id="6" name="Title 1"/>
          <p:cNvSpPr txBox="1">
            <a:spLocks/>
          </p:cNvSpPr>
          <p:nvPr/>
        </p:nvSpPr>
        <p:spPr>
          <a:xfrm>
            <a:off x="685800" y="2743200"/>
            <a:ext cx="7924800" cy="1143000"/>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smtClean="0">
                <a:ln>
                  <a:noFill/>
                </a:ln>
                <a:solidFill>
                  <a:schemeClr val="tx1"/>
                </a:solidFill>
                <a:effectLst/>
                <a:uLnTx/>
                <a:uFillTx/>
                <a:latin typeface="+mj-lt"/>
                <a:ea typeface="+mj-ea"/>
                <a:cs typeface="+mj-cs"/>
              </a:rPr>
              <a:t>How do we measure it?</a:t>
            </a:r>
            <a:endParaRPr kumimoji="0" lang="en-US" sz="4400" b="0" i="0" u="none" strike="noStrike" kern="1200" cap="none" spc="0" normalizeH="0" baseline="0" noProof="0">
              <a:ln>
                <a:noFill/>
              </a:ln>
              <a:solidFill>
                <a:schemeClr val="tx1"/>
              </a:solidFill>
              <a:effectLst/>
              <a:uLnTx/>
              <a:uFillTx/>
              <a:latin typeface="+mj-lt"/>
              <a:ea typeface="+mj-ea"/>
              <a:cs typeface="+mj-cs"/>
            </a:endParaRPr>
          </a:p>
        </p:txBody>
      </p:sp>
      <p:sp>
        <p:nvSpPr>
          <p:cNvPr id="7" name="Content Placeholder 2"/>
          <p:cNvSpPr txBox="1">
            <a:spLocks/>
          </p:cNvSpPr>
          <p:nvPr/>
        </p:nvSpPr>
        <p:spPr>
          <a:xfrm>
            <a:off x="609600" y="1219200"/>
            <a:ext cx="7924800" cy="2057400"/>
          </a:xfrm>
          <a:prstGeom prst="rect">
            <a:avLst/>
          </a:prstGeom>
        </p:spPr>
        <p:txBody>
          <a:bodyPr vert="horz" lIns="91440" tIns="45720" rIns="91440" bIns="45720" rtlCol="0">
            <a:normAutofit/>
          </a:bodyPr>
          <a:lstStyle/>
          <a:p>
            <a:pPr marL="342900" lvl="0" indent="-342900">
              <a:spcBef>
                <a:spcPct val="20000"/>
              </a:spcBef>
              <a:buClr>
                <a:schemeClr val="accent1"/>
              </a:buClr>
            </a:pPr>
            <a:r>
              <a:rPr lang="en-US" sz="2800" smtClean="0">
                <a:latin typeface="Tahoma" pitchFamily="34" charset="0"/>
                <a:ea typeface="Tahoma" pitchFamily="34" charset="0"/>
                <a:cs typeface="Tahoma" pitchFamily="34" charset="0"/>
              </a:rPr>
              <a:t>   While some districts hire consultants, or have data anlysts track PD outcomes, others may want to increase their current staff’s capacity.</a:t>
            </a:r>
            <a:endParaRPr kumimoji="0" lang="en-US" sz="2800" b="0" i="0" u="none" strike="noStrike" kern="1200" cap="none" spc="0" normalizeH="0" baseline="0" noProof="0" smtClean="0">
              <a:ln>
                <a:noFill/>
              </a:ln>
              <a:solidFill>
                <a:schemeClr val="tx1"/>
              </a:solidFill>
              <a:effectLst/>
              <a:uLnTx/>
              <a:uFillTx/>
              <a:latin typeface="Tahoma" pitchFamily="34" charset="0"/>
              <a:ea typeface="Tahoma" pitchFamily="34" charset="0"/>
              <a:cs typeface="Tahoma" pitchFamily="34" charset="0"/>
            </a:endParaRPr>
          </a:p>
          <a:p>
            <a:pPr marL="342900" marR="0" lvl="0" indent="-342900" algn="l" defTabSz="914400" rtl="0" eaLnBrk="1" fontAlgn="auto" latinLnBrk="0" hangingPunct="1">
              <a:lnSpc>
                <a:spcPct val="100000"/>
              </a:lnSpc>
              <a:spcBef>
                <a:spcPct val="20000"/>
              </a:spcBef>
              <a:spcAft>
                <a:spcPts val="0"/>
              </a:spcAft>
              <a:buClr>
                <a:schemeClr val="accent1"/>
              </a:buClr>
              <a:buSzTx/>
              <a:buFont typeface="Wingdings 2" pitchFamily="18" charset="2"/>
              <a:buNone/>
              <a:tabLst/>
              <a:defRPr/>
            </a:pPr>
            <a:endParaRPr kumimoji="0" lang="en-US" sz="2800" b="0" i="0" u="none" strike="noStrike" kern="1200" cap="none" spc="0" normalizeH="0" baseline="0" noProof="0">
              <a:ln>
                <a:noFill/>
              </a:ln>
              <a:solidFill>
                <a:schemeClr val="tx1"/>
              </a:solidFill>
              <a:effectLst/>
              <a:uLnTx/>
              <a:uFillTx/>
              <a:latin typeface="Tahoma" pitchFamily="34" charset="0"/>
              <a:ea typeface="Tahoma" pitchFamily="34" charset="0"/>
              <a:cs typeface="Tahoma" pitchFamily="34" charset="0"/>
            </a:endParaRPr>
          </a:p>
        </p:txBody>
      </p:sp>
      <p:sp>
        <p:nvSpPr>
          <p:cNvPr id="8" name="Slide Number Placeholder 7"/>
          <p:cNvSpPr>
            <a:spLocks noGrp="1"/>
          </p:cNvSpPr>
          <p:nvPr>
            <p:ph type="sldNum" sz="quarter" idx="12"/>
          </p:nvPr>
        </p:nvSpPr>
        <p:spPr/>
        <p:txBody>
          <a:bodyPr/>
          <a:lstStyle/>
          <a:p>
            <a:fld id="{BD26C40E-487C-40A4-A841-8174FD7B7142}" type="slidenum">
              <a:rPr lang="en-US" smtClean="0"/>
              <a:pPr/>
              <a:t>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What’s the metric?</a:t>
            </a:r>
            <a:endParaRPr lang="en-US"/>
          </a:p>
        </p:txBody>
      </p:sp>
      <p:graphicFrame>
        <p:nvGraphicFramePr>
          <p:cNvPr id="6" name="Content Placeholder 5"/>
          <p:cNvGraphicFramePr>
            <a:graphicFrameLocks noGrp="1"/>
          </p:cNvGraphicFramePr>
          <p:nvPr>
            <p:ph idx="1"/>
          </p:nvPr>
        </p:nvGraphicFramePr>
        <p:xfrm>
          <a:off x="685800" y="1752600"/>
          <a:ext cx="3276599" cy="3364992"/>
        </p:xfrm>
        <a:graphic>
          <a:graphicData uri="http://schemas.openxmlformats.org/drawingml/2006/table">
            <a:tbl>
              <a:tblPr/>
              <a:tblGrid>
                <a:gridCol w="3276599"/>
              </a:tblGrid>
              <a:tr h="503054">
                <a:tc>
                  <a:txBody>
                    <a:bodyPr/>
                    <a:lstStyle/>
                    <a:p>
                      <a:pPr marL="0" marR="0" algn="l">
                        <a:lnSpc>
                          <a:spcPct val="115000"/>
                        </a:lnSpc>
                        <a:spcBef>
                          <a:spcPts val="0"/>
                        </a:spcBef>
                        <a:spcAft>
                          <a:spcPts val="0"/>
                        </a:spcAft>
                      </a:pPr>
                      <a:r>
                        <a:rPr lang="en-US" sz="2400">
                          <a:solidFill>
                            <a:srgbClr val="31849B"/>
                          </a:solidFill>
                          <a:latin typeface="Calibri"/>
                          <a:ea typeface="Calibri"/>
                          <a:cs typeface="Times New Roman"/>
                        </a:rPr>
                        <a:t>1. Participant </a:t>
                      </a:r>
                      <a:r>
                        <a:rPr lang="en-US" sz="2400" b="1">
                          <a:solidFill>
                            <a:srgbClr val="31849B"/>
                          </a:solidFill>
                          <a:latin typeface="Calibri"/>
                          <a:ea typeface="Calibri"/>
                          <a:cs typeface="Times New Roman"/>
                        </a:rPr>
                        <a:t>reactions/satisfaction</a:t>
                      </a:r>
                      <a:endParaRPr lang="en-US" sz="2400">
                        <a:solidFill>
                          <a:srgbClr val="31849B"/>
                        </a:solidFill>
                        <a:latin typeface="Calibri"/>
                        <a:ea typeface="Calibri"/>
                        <a:cs typeface="Times New Roman"/>
                      </a:endParaRPr>
                    </a:p>
                  </a:txBody>
                  <a:tcPr marL="68580" marR="68580" marT="0" marB="0">
                    <a:lnL>
                      <a:noFill/>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r h="411346">
                <a:tc>
                  <a:txBody>
                    <a:bodyPr/>
                    <a:lstStyle/>
                    <a:p>
                      <a:pPr marL="0" marR="0" algn="l">
                        <a:lnSpc>
                          <a:spcPct val="115000"/>
                        </a:lnSpc>
                        <a:spcBef>
                          <a:spcPts val="0"/>
                        </a:spcBef>
                        <a:spcAft>
                          <a:spcPts val="0"/>
                        </a:spcAft>
                      </a:pPr>
                      <a:r>
                        <a:rPr lang="en-US" sz="2400">
                          <a:solidFill>
                            <a:srgbClr val="31849B"/>
                          </a:solidFill>
                          <a:latin typeface="Calibri"/>
                          <a:ea typeface="Calibri"/>
                          <a:cs typeface="Times New Roman"/>
                        </a:rPr>
                        <a:t>2. Participants’ </a:t>
                      </a:r>
                      <a:r>
                        <a:rPr lang="en-US" sz="2400" b="1">
                          <a:solidFill>
                            <a:srgbClr val="31849B"/>
                          </a:solidFill>
                          <a:latin typeface="Calibri"/>
                          <a:ea typeface="Calibri"/>
                          <a:cs typeface="Times New Roman"/>
                        </a:rPr>
                        <a:t>learning</a:t>
                      </a:r>
                      <a:endParaRPr lang="en-US" sz="2400">
                        <a:solidFill>
                          <a:srgbClr val="31849B"/>
                        </a:solidFill>
                        <a:latin typeface="Calibri"/>
                        <a:ea typeface="Calibri"/>
                        <a:cs typeface="Times New Roman"/>
                      </a:endParaRPr>
                    </a:p>
                  </a:txBody>
                  <a:tcPr marL="68580" marR="68580" marT="0" marB="0">
                    <a:lnL>
                      <a:noFill/>
                    </a:lnL>
                    <a:lnR>
                      <a:noFill/>
                    </a:lnR>
                    <a:lnT w="12700" cap="flat" cmpd="sng" algn="ctr">
                      <a:solidFill>
                        <a:srgbClr val="4BACC6"/>
                      </a:solidFill>
                      <a:prstDash val="solid"/>
                      <a:round/>
                      <a:headEnd type="none" w="med" len="med"/>
                      <a:tailEnd type="none" w="med" len="med"/>
                    </a:lnT>
                    <a:lnB>
                      <a:noFill/>
                    </a:lnB>
                    <a:solidFill>
                      <a:srgbClr val="D2EAF1"/>
                    </a:solidFill>
                  </a:tcPr>
                </a:tc>
              </a:tr>
              <a:tr h="381000">
                <a:tc>
                  <a:txBody>
                    <a:bodyPr/>
                    <a:lstStyle/>
                    <a:p>
                      <a:pPr marL="0" marR="0" algn="l">
                        <a:lnSpc>
                          <a:spcPct val="115000"/>
                        </a:lnSpc>
                        <a:spcBef>
                          <a:spcPts val="0"/>
                        </a:spcBef>
                        <a:spcAft>
                          <a:spcPts val="0"/>
                        </a:spcAft>
                      </a:pPr>
                      <a:r>
                        <a:rPr lang="en-US" sz="2400">
                          <a:solidFill>
                            <a:srgbClr val="31849B"/>
                          </a:solidFill>
                          <a:latin typeface="Calibri"/>
                          <a:ea typeface="Calibri"/>
                          <a:cs typeface="Times New Roman"/>
                        </a:rPr>
                        <a:t>3. </a:t>
                      </a:r>
                      <a:r>
                        <a:rPr lang="en-US" sz="2400" b="1">
                          <a:solidFill>
                            <a:srgbClr val="31849B"/>
                          </a:solidFill>
                          <a:latin typeface="Calibri"/>
                          <a:ea typeface="Calibri"/>
                          <a:cs typeface="Times New Roman"/>
                        </a:rPr>
                        <a:t>Organizational </a:t>
                      </a:r>
                      <a:r>
                        <a:rPr lang="en-US" sz="2400">
                          <a:solidFill>
                            <a:srgbClr val="31849B"/>
                          </a:solidFill>
                          <a:latin typeface="Calibri"/>
                          <a:ea typeface="Calibri"/>
                          <a:cs typeface="Times New Roman"/>
                        </a:rPr>
                        <a:t>change &amp; support</a:t>
                      </a:r>
                    </a:p>
                  </a:txBody>
                  <a:tcPr marL="68580" marR="68580" marT="0" marB="0">
                    <a:lnL>
                      <a:noFill/>
                    </a:lnL>
                    <a:lnR>
                      <a:noFill/>
                    </a:lnR>
                    <a:lnT>
                      <a:noFill/>
                    </a:lnT>
                    <a:lnB>
                      <a:noFill/>
                    </a:lnB>
                  </a:tcPr>
                </a:tc>
              </a:tr>
              <a:tr h="457200">
                <a:tc>
                  <a:txBody>
                    <a:bodyPr/>
                    <a:lstStyle/>
                    <a:p>
                      <a:pPr marL="0" marR="0" algn="l">
                        <a:lnSpc>
                          <a:spcPct val="115000"/>
                        </a:lnSpc>
                        <a:spcBef>
                          <a:spcPts val="0"/>
                        </a:spcBef>
                        <a:spcAft>
                          <a:spcPts val="0"/>
                        </a:spcAft>
                      </a:pPr>
                      <a:r>
                        <a:rPr lang="en-US" sz="2400">
                          <a:solidFill>
                            <a:srgbClr val="31849B"/>
                          </a:solidFill>
                          <a:latin typeface="Calibri"/>
                          <a:ea typeface="Calibri"/>
                          <a:cs typeface="Times New Roman"/>
                        </a:rPr>
                        <a:t>4. Participants’ </a:t>
                      </a:r>
                      <a:r>
                        <a:rPr lang="en-US" sz="2400" b="1">
                          <a:solidFill>
                            <a:srgbClr val="31849B"/>
                          </a:solidFill>
                          <a:latin typeface="Calibri"/>
                          <a:ea typeface="Calibri"/>
                          <a:cs typeface="Times New Roman"/>
                        </a:rPr>
                        <a:t>application </a:t>
                      </a:r>
                      <a:r>
                        <a:rPr lang="en-US" sz="2400">
                          <a:solidFill>
                            <a:srgbClr val="31849B"/>
                          </a:solidFill>
                          <a:latin typeface="Calibri"/>
                          <a:ea typeface="Calibri"/>
                          <a:cs typeface="Times New Roman"/>
                        </a:rPr>
                        <a:t>of new skills</a:t>
                      </a:r>
                    </a:p>
                  </a:txBody>
                  <a:tcPr marL="68580" marR="68580" marT="0" marB="0">
                    <a:lnL>
                      <a:noFill/>
                    </a:lnL>
                    <a:lnR>
                      <a:noFill/>
                    </a:lnR>
                    <a:lnT>
                      <a:noFill/>
                    </a:lnT>
                    <a:lnB>
                      <a:noFill/>
                    </a:lnB>
                    <a:solidFill>
                      <a:srgbClr val="D2EAF1"/>
                    </a:solidFill>
                  </a:tcPr>
                </a:tc>
              </a:tr>
              <a:tr h="277686">
                <a:tc>
                  <a:txBody>
                    <a:bodyPr/>
                    <a:lstStyle/>
                    <a:p>
                      <a:pPr marL="0" marR="0" algn="l">
                        <a:lnSpc>
                          <a:spcPct val="115000"/>
                        </a:lnSpc>
                        <a:spcBef>
                          <a:spcPts val="0"/>
                        </a:spcBef>
                        <a:spcAft>
                          <a:spcPts val="0"/>
                        </a:spcAft>
                      </a:pPr>
                      <a:r>
                        <a:rPr lang="en-US" sz="2400">
                          <a:solidFill>
                            <a:srgbClr val="31849B"/>
                          </a:solidFill>
                          <a:latin typeface="Calibri"/>
                          <a:ea typeface="Calibri"/>
                          <a:cs typeface="Times New Roman"/>
                        </a:rPr>
                        <a:t>5. </a:t>
                      </a:r>
                      <a:r>
                        <a:rPr lang="en-US" sz="2400" b="1">
                          <a:solidFill>
                            <a:srgbClr val="31849B"/>
                          </a:solidFill>
                          <a:latin typeface="Calibri"/>
                          <a:ea typeface="Calibri"/>
                          <a:cs typeface="Times New Roman"/>
                        </a:rPr>
                        <a:t>Student </a:t>
                      </a:r>
                      <a:r>
                        <a:rPr lang="en-US" sz="2400">
                          <a:solidFill>
                            <a:srgbClr val="31849B"/>
                          </a:solidFill>
                          <a:latin typeface="Calibri"/>
                          <a:ea typeface="Calibri"/>
                          <a:cs typeface="Times New Roman"/>
                        </a:rPr>
                        <a:t>outcomes</a:t>
                      </a:r>
                    </a:p>
                  </a:txBody>
                  <a:tcPr marL="68580" marR="68580" marT="0" marB="0">
                    <a:lnL>
                      <a:noFill/>
                    </a:lnL>
                    <a:lnR>
                      <a:noFill/>
                    </a:lnR>
                    <a:lnT>
                      <a:noFill/>
                    </a:lnT>
                    <a:lnB w="12700" cap="flat" cmpd="sng" algn="ctr">
                      <a:solidFill>
                        <a:srgbClr val="4BACC6"/>
                      </a:solidFill>
                      <a:prstDash val="solid"/>
                      <a:round/>
                      <a:headEnd type="none" w="med" len="med"/>
                      <a:tailEnd type="none" w="med" len="med"/>
                    </a:lnB>
                  </a:tcPr>
                </a:tc>
              </a:tr>
            </a:tbl>
          </a:graphicData>
        </a:graphic>
      </p:graphicFrame>
      <p:sp>
        <p:nvSpPr>
          <p:cNvPr id="7" name="Rectangle 6"/>
          <p:cNvSpPr/>
          <p:nvPr/>
        </p:nvSpPr>
        <p:spPr>
          <a:xfrm>
            <a:off x="381000" y="6169223"/>
            <a:ext cx="7848600" cy="307777"/>
          </a:xfrm>
          <a:prstGeom prst="rect">
            <a:avLst/>
          </a:prstGeom>
        </p:spPr>
        <p:txBody>
          <a:bodyPr wrap="square">
            <a:spAutoFit/>
          </a:bodyPr>
          <a:lstStyle/>
          <a:p>
            <a:r>
              <a:rPr lang="en-US" sz="1400" smtClean="0"/>
              <a:t>Adapted from Guskey, T.</a:t>
            </a:r>
            <a:r>
              <a:rPr lang="en-US" sz="1400" i="1" smtClean="0"/>
              <a:t> Does it make a difference? Evaluating professional development.</a:t>
            </a:r>
            <a:endParaRPr lang="en-US" sz="1400"/>
          </a:p>
        </p:txBody>
      </p:sp>
      <p:grpSp>
        <p:nvGrpSpPr>
          <p:cNvPr id="16" name="Group 15"/>
          <p:cNvGrpSpPr/>
          <p:nvPr/>
        </p:nvGrpSpPr>
        <p:grpSpPr>
          <a:xfrm>
            <a:off x="4191000" y="1828800"/>
            <a:ext cx="3733800" cy="646331"/>
            <a:chOff x="4191000" y="1828800"/>
            <a:chExt cx="3733800" cy="646331"/>
          </a:xfrm>
        </p:grpSpPr>
        <p:sp>
          <p:nvSpPr>
            <p:cNvPr id="8" name="TextBox 7"/>
            <p:cNvSpPr txBox="1"/>
            <p:nvPr/>
          </p:nvSpPr>
          <p:spPr>
            <a:xfrm>
              <a:off x="4191000" y="1828800"/>
              <a:ext cx="3733800" cy="646331"/>
            </a:xfrm>
            <a:prstGeom prst="rect">
              <a:avLst/>
            </a:prstGeom>
            <a:noFill/>
          </p:spPr>
          <p:txBody>
            <a:bodyPr wrap="square" rtlCol="0">
              <a:spAutoFit/>
            </a:bodyPr>
            <a:lstStyle/>
            <a:p>
              <a:pPr algn="r"/>
              <a:r>
                <a:rPr lang="en-US" smtClean="0">
                  <a:solidFill>
                    <a:schemeClr val="accent1"/>
                  </a:solidFill>
                </a:rPr>
                <a:t>This doesn’t tell us whether PD met its goals, but it’s a start</a:t>
              </a:r>
              <a:endParaRPr lang="en-US">
                <a:solidFill>
                  <a:schemeClr val="accent1"/>
                </a:solidFill>
              </a:endParaRPr>
            </a:p>
          </p:txBody>
        </p:sp>
        <p:cxnSp>
          <p:nvCxnSpPr>
            <p:cNvPr id="12" name="Straight Arrow Connector 11"/>
            <p:cNvCxnSpPr/>
            <p:nvPr/>
          </p:nvCxnSpPr>
          <p:spPr>
            <a:xfrm flipH="1">
              <a:off x="4191000" y="2286000"/>
              <a:ext cx="685800" cy="0"/>
            </a:xfrm>
            <a:prstGeom prst="straightConnector1">
              <a:avLst/>
            </a:prstGeom>
            <a:ln w="22225">
              <a:tailEnd type="arrow"/>
            </a:ln>
          </p:spPr>
          <p:style>
            <a:lnRef idx="1">
              <a:schemeClr val="accent1"/>
            </a:lnRef>
            <a:fillRef idx="0">
              <a:schemeClr val="accent1"/>
            </a:fillRef>
            <a:effectRef idx="0">
              <a:schemeClr val="accent1"/>
            </a:effectRef>
            <a:fontRef idx="minor">
              <a:schemeClr val="tx1"/>
            </a:fontRef>
          </p:style>
        </p:cxnSp>
      </p:grpSp>
      <p:grpSp>
        <p:nvGrpSpPr>
          <p:cNvPr id="17" name="Group 16"/>
          <p:cNvGrpSpPr/>
          <p:nvPr/>
        </p:nvGrpSpPr>
        <p:grpSpPr>
          <a:xfrm>
            <a:off x="4191000" y="3886200"/>
            <a:ext cx="3733800" cy="646331"/>
            <a:chOff x="4191000" y="3886200"/>
            <a:chExt cx="3733800" cy="646331"/>
          </a:xfrm>
        </p:grpSpPr>
        <p:sp>
          <p:nvSpPr>
            <p:cNvPr id="10" name="TextBox 9"/>
            <p:cNvSpPr txBox="1"/>
            <p:nvPr/>
          </p:nvSpPr>
          <p:spPr>
            <a:xfrm>
              <a:off x="4191000" y="3886200"/>
              <a:ext cx="3733800" cy="646331"/>
            </a:xfrm>
            <a:prstGeom prst="rect">
              <a:avLst/>
            </a:prstGeom>
            <a:noFill/>
          </p:spPr>
          <p:txBody>
            <a:bodyPr wrap="square" rtlCol="0">
              <a:spAutoFit/>
            </a:bodyPr>
            <a:lstStyle/>
            <a:p>
              <a:pPr algn="r"/>
              <a:r>
                <a:rPr lang="en-US" smtClean="0">
                  <a:solidFill>
                    <a:schemeClr val="accent1"/>
                  </a:solidFill>
                </a:rPr>
                <a:t>Changes showing up in observations</a:t>
              </a:r>
              <a:endParaRPr lang="en-US">
                <a:solidFill>
                  <a:schemeClr val="accent1"/>
                </a:solidFill>
              </a:endParaRPr>
            </a:p>
          </p:txBody>
        </p:sp>
        <p:cxnSp>
          <p:nvCxnSpPr>
            <p:cNvPr id="14" name="Straight Arrow Connector 13"/>
            <p:cNvCxnSpPr/>
            <p:nvPr/>
          </p:nvCxnSpPr>
          <p:spPr>
            <a:xfrm flipH="1">
              <a:off x="4267200" y="4267200"/>
              <a:ext cx="1005840" cy="0"/>
            </a:xfrm>
            <a:prstGeom prst="straightConnector1">
              <a:avLst/>
            </a:prstGeom>
            <a:ln w="22225">
              <a:tailEnd type="arrow"/>
            </a:ln>
          </p:spPr>
          <p:style>
            <a:lnRef idx="1">
              <a:schemeClr val="accent1"/>
            </a:lnRef>
            <a:fillRef idx="0">
              <a:schemeClr val="accent1"/>
            </a:fillRef>
            <a:effectRef idx="0">
              <a:schemeClr val="accent1"/>
            </a:effectRef>
            <a:fontRef idx="minor">
              <a:schemeClr val="tx1"/>
            </a:fontRef>
          </p:style>
        </p:cxnSp>
      </p:grpSp>
      <p:grpSp>
        <p:nvGrpSpPr>
          <p:cNvPr id="18" name="Group 17"/>
          <p:cNvGrpSpPr/>
          <p:nvPr/>
        </p:nvGrpSpPr>
        <p:grpSpPr>
          <a:xfrm>
            <a:off x="4038600" y="4724400"/>
            <a:ext cx="3733800" cy="369332"/>
            <a:chOff x="4114800" y="4724400"/>
            <a:chExt cx="3733800" cy="369332"/>
          </a:xfrm>
        </p:grpSpPr>
        <p:sp>
          <p:nvSpPr>
            <p:cNvPr id="9" name="TextBox 8"/>
            <p:cNvSpPr txBox="1"/>
            <p:nvPr/>
          </p:nvSpPr>
          <p:spPr>
            <a:xfrm>
              <a:off x="4114800" y="4724400"/>
              <a:ext cx="3733800" cy="369332"/>
            </a:xfrm>
            <a:prstGeom prst="rect">
              <a:avLst/>
            </a:prstGeom>
            <a:noFill/>
          </p:spPr>
          <p:txBody>
            <a:bodyPr wrap="square" rtlCol="0">
              <a:spAutoFit/>
            </a:bodyPr>
            <a:lstStyle/>
            <a:p>
              <a:pPr algn="r"/>
              <a:r>
                <a:rPr lang="en-US" smtClean="0">
                  <a:solidFill>
                    <a:schemeClr val="accent1"/>
                  </a:solidFill>
                </a:rPr>
                <a:t>End goal of the PD</a:t>
              </a:r>
              <a:endParaRPr lang="en-US">
                <a:solidFill>
                  <a:schemeClr val="accent1"/>
                </a:solidFill>
              </a:endParaRPr>
            </a:p>
          </p:txBody>
        </p:sp>
        <p:cxnSp>
          <p:nvCxnSpPr>
            <p:cNvPr id="15" name="Straight Arrow Connector 14"/>
            <p:cNvCxnSpPr/>
            <p:nvPr/>
          </p:nvCxnSpPr>
          <p:spPr>
            <a:xfrm flipH="1">
              <a:off x="4343400" y="4953000"/>
              <a:ext cx="1005840" cy="0"/>
            </a:xfrm>
            <a:prstGeom prst="straightConnector1">
              <a:avLst/>
            </a:prstGeom>
            <a:ln w="22225">
              <a:tailEnd type="arrow"/>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838200" y="5715000"/>
            <a:ext cx="6781800" cy="369332"/>
          </a:xfrm>
          <a:prstGeom prst="rect">
            <a:avLst/>
          </a:prstGeom>
          <a:noFill/>
        </p:spPr>
        <p:txBody>
          <a:bodyPr wrap="square" rtlCol="0">
            <a:spAutoFit/>
          </a:bodyPr>
          <a:lstStyle/>
          <a:p>
            <a:pPr algn="ctr"/>
            <a:r>
              <a:rPr lang="en-US" b="1" smtClean="0">
                <a:solidFill>
                  <a:schemeClr val="accent1"/>
                </a:solidFill>
              </a:rPr>
              <a:t>It’s not about proving 100% causality</a:t>
            </a:r>
            <a:endParaRPr lang="en-US" b="1">
              <a:solidFill>
                <a:schemeClr val="accent1"/>
              </a:solidFill>
            </a:endParaRPr>
          </a:p>
        </p:txBody>
      </p:sp>
      <p:sp>
        <p:nvSpPr>
          <p:cNvPr id="21" name="Slide Number Placeholder 20"/>
          <p:cNvSpPr>
            <a:spLocks noGrp="1"/>
          </p:cNvSpPr>
          <p:nvPr>
            <p:ph type="sldNum" sz="quarter" idx="12"/>
          </p:nvPr>
        </p:nvSpPr>
        <p:spPr/>
        <p:txBody>
          <a:bodyPr/>
          <a:lstStyle/>
          <a:p>
            <a:fld id="{BD26C40E-487C-40A4-A841-8174FD7B7142}" type="slidenum">
              <a:rPr lang="en-US" smtClean="0"/>
              <a:pPr/>
              <a:t>6</a:t>
            </a:fld>
            <a:endParaRPr lang="en-US"/>
          </a:p>
        </p:txBody>
      </p:sp>
      <p:sp>
        <p:nvSpPr>
          <p:cNvPr id="22" name="Content Placeholder 2"/>
          <p:cNvSpPr txBox="1">
            <a:spLocks/>
          </p:cNvSpPr>
          <p:nvPr/>
        </p:nvSpPr>
        <p:spPr>
          <a:xfrm>
            <a:off x="4114800" y="1295400"/>
            <a:ext cx="4343400" cy="43735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
                <a:schemeClr val="accent1"/>
              </a:buClr>
              <a:buSzTx/>
              <a:tabLst/>
              <a:defRPr/>
            </a:pPr>
            <a:r>
              <a:rPr lang="en-US" sz="2800" dirty="0" smtClean="0">
                <a:latin typeface="Tahoma" pitchFamily="34" charset="0"/>
                <a:ea typeface="Tahoma" pitchFamily="34" charset="0"/>
                <a:cs typeface="Tahoma" pitchFamily="34" charset="0"/>
              </a:rPr>
              <a:t>	</a:t>
            </a:r>
            <a:r>
              <a:rPr lang="en-US" sz="2200" b="1" dirty="0" smtClean="0">
                <a:latin typeface="Tahoma" pitchFamily="34" charset="0"/>
                <a:ea typeface="Tahoma" pitchFamily="34" charset="0"/>
                <a:cs typeface="Tahoma" pitchFamily="34" charset="0"/>
              </a:rPr>
              <a:t>How some districts measure levels 4 &amp; 5:</a:t>
            </a:r>
            <a:endParaRPr kumimoji="0" lang="en-US" sz="2200" b="1"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endParaRPr>
          </a:p>
          <a:p>
            <a:pPr marL="342900" marR="0" lvl="0" indent="-342900"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a:pPr>
            <a:r>
              <a:rPr kumimoji="0" lang="en-US" sz="22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t>Look-</a:t>
            </a:r>
            <a:r>
              <a:rPr kumimoji="0" lang="en-US" sz="2200" b="0" i="0" u="none" strike="noStrike" kern="1200" cap="none" spc="0" normalizeH="0" baseline="0" noProof="0" dirty="0" err="1" smtClean="0">
                <a:ln>
                  <a:noFill/>
                </a:ln>
                <a:solidFill>
                  <a:schemeClr val="tx1"/>
                </a:solidFill>
                <a:effectLst/>
                <a:uLnTx/>
                <a:uFillTx/>
                <a:latin typeface="Tahoma" pitchFamily="34" charset="0"/>
                <a:ea typeface="Tahoma" pitchFamily="34" charset="0"/>
                <a:cs typeface="Tahoma" pitchFamily="34" charset="0"/>
              </a:rPr>
              <a:t>fors</a:t>
            </a:r>
            <a:endParaRPr kumimoji="0" lang="en-US" sz="22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endParaRPr>
          </a:p>
          <a:p>
            <a:pPr marL="342900" marR="0" lvl="0" indent="-342900"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a:pPr>
            <a:r>
              <a:rPr lang="en-US" sz="2200" noProof="0" dirty="0" smtClean="0">
                <a:latin typeface="Tahoma" pitchFamily="34" charset="0"/>
                <a:ea typeface="Tahoma" pitchFamily="34" charset="0"/>
                <a:cs typeface="Tahoma" pitchFamily="34" charset="0"/>
              </a:rPr>
              <a:t>Impact on achievement gaps for SPED &amp; ELLs</a:t>
            </a:r>
          </a:p>
          <a:p>
            <a:pPr marL="342900" marR="0" lvl="0" indent="-342900"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a:pPr>
            <a:r>
              <a:rPr kumimoji="0" lang="en-US" sz="2200" b="0" i="0" u="none" strike="noStrike" kern="1200" cap="none" spc="0" normalizeH="0" baseline="0" dirty="0" smtClean="0">
                <a:ln>
                  <a:noFill/>
                </a:ln>
                <a:solidFill>
                  <a:schemeClr val="tx1"/>
                </a:solidFill>
                <a:effectLst/>
                <a:uLnTx/>
                <a:uFillTx/>
                <a:latin typeface="Tahoma" pitchFamily="34" charset="0"/>
                <a:ea typeface="Tahoma" pitchFamily="34" charset="0"/>
                <a:cs typeface="Tahoma" pitchFamily="34" charset="0"/>
              </a:rPr>
              <a:t>Pre-</a:t>
            </a:r>
            <a:r>
              <a:rPr kumimoji="0" lang="en-US" sz="2200" b="0" i="0" u="none" strike="noStrike" kern="1200" cap="none" spc="0" normalizeH="0" dirty="0" smtClean="0">
                <a:ln>
                  <a:noFill/>
                </a:ln>
                <a:solidFill>
                  <a:schemeClr val="tx1"/>
                </a:solidFill>
                <a:effectLst/>
                <a:uLnTx/>
                <a:uFillTx/>
                <a:latin typeface="Tahoma" pitchFamily="34" charset="0"/>
                <a:ea typeface="Tahoma" pitchFamily="34" charset="0"/>
                <a:cs typeface="Tahoma" pitchFamily="34" charset="0"/>
              </a:rPr>
              <a:t> and post-assessments of students, purposefully aligned to PD</a:t>
            </a:r>
          </a:p>
          <a:p>
            <a:pPr marL="342900" marR="0" lvl="0" indent="-342900"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a:pPr>
            <a:r>
              <a:rPr lang="en-US" sz="2200" baseline="0" noProof="0" dirty="0" smtClean="0">
                <a:latin typeface="Tahoma" pitchFamily="34" charset="0"/>
                <a:ea typeface="Tahoma" pitchFamily="34" charset="0"/>
                <a:cs typeface="Tahoma" pitchFamily="34" charset="0"/>
              </a:rPr>
              <a:t>Student work</a:t>
            </a:r>
          </a:p>
          <a:p>
            <a:pPr marL="342900" marR="0" lvl="0" indent="-342900"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a:pPr>
            <a:r>
              <a:rPr kumimoji="0" lang="en-US" sz="2200" b="0" i="0" u="none" strike="noStrike" kern="1200" cap="none" spc="0" normalizeH="0" dirty="0" smtClean="0">
                <a:ln>
                  <a:noFill/>
                </a:ln>
                <a:solidFill>
                  <a:schemeClr val="tx1"/>
                </a:solidFill>
                <a:effectLst/>
                <a:uLnTx/>
                <a:uFillTx/>
                <a:latin typeface="Tahoma" pitchFamily="34" charset="0"/>
                <a:ea typeface="Tahoma" pitchFamily="34" charset="0"/>
                <a:cs typeface="Tahoma" pitchFamily="34" charset="0"/>
              </a:rPr>
              <a:t>Evaluations pertinent to PD initiatives</a:t>
            </a:r>
            <a:endParaRPr kumimoji="0" lang="en-US" sz="2200" b="0" i="0" u="none" strike="noStrike" kern="1200" cap="none" spc="0" normalizeH="0" baseline="0" noProof="0" dirty="0">
              <a:ln>
                <a:noFill/>
              </a:ln>
              <a:solidFill>
                <a:schemeClr val="tx1"/>
              </a:solidFill>
              <a:effectLst/>
              <a:uLnTx/>
              <a:uFillTx/>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16"/>
                                        </p:tgtEl>
                                      </p:cBhvr>
                                    </p:animEffect>
                                    <p:set>
                                      <p:cBhvr>
                                        <p:cTn id="22" dur="1" fill="hold">
                                          <p:stCondLst>
                                            <p:cond delay="1999"/>
                                          </p:stCondLst>
                                        </p:cTn>
                                        <p:tgtEl>
                                          <p:spTgt spid="16"/>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2000"/>
                                        <p:tgtEl>
                                          <p:spTgt spid="17"/>
                                        </p:tgtEl>
                                      </p:cBhvr>
                                    </p:animEffect>
                                    <p:set>
                                      <p:cBhvr>
                                        <p:cTn id="25" dur="1" fill="hold">
                                          <p:stCondLst>
                                            <p:cond delay="1999"/>
                                          </p:stCondLst>
                                        </p:cTn>
                                        <p:tgtEl>
                                          <p:spTgt spid="17"/>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2000"/>
                                        <p:tgtEl>
                                          <p:spTgt spid="18"/>
                                        </p:tgtEl>
                                      </p:cBhvr>
                                    </p:animEffect>
                                    <p:set>
                                      <p:cBhvr>
                                        <p:cTn id="28" dur="1" fill="hold">
                                          <p:stCondLst>
                                            <p:cond delay="1999"/>
                                          </p:stCondLst>
                                        </p:cTn>
                                        <p:tgtEl>
                                          <p:spTgt spid="18"/>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7" presetClass="entr" presetSubtype="10" fill="hold" grpId="0" nodeType="clickEffect">
                                  <p:stCondLst>
                                    <p:cond delay="0"/>
                                  </p:stCondLst>
                                  <p:childTnLst>
                                    <p:set>
                                      <p:cBhvr>
                                        <p:cTn id="32" dur="1" fill="hold">
                                          <p:stCondLst>
                                            <p:cond delay="0"/>
                                          </p:stCondLst>
                                        </p:cTn>
                                        <p:tgtEl>
                                          <p:spTgt spid="19"/>
                                        </p:tgtEl>
                                        <p:attrNameLst>
                                          <p:attrName>style.visibility</p:attrName>
                                        </p:attrNameLst>
                                      </p:cBhvr>
                                      <p:to>
                                        <p:strVal val="visible"/>
                                      </p:to>
                                    </p:set>
                                    <p:anim calcmode="lin" valueType="num">
                                      <p:cBhvr>
                                        <p:cTn id="33" dur="500" fill="hold"/>
                                        <p:tgtEl>
                                          <p:spTgt spid="19"/>
                                        </p:tgtEl>
                                        <p:attrNameLst>
                                          <p:attrName>ppt_w</p:attrName>
                                        </p:attrNameLst>
                                      </p:cBhvr>
                                      <p:tavLst>
                                        <p:tav tm="0">
                                          <p:val>
                                            <p:fltVal val="0"/>
                                          </p:val>
                                        </p:tav>
                                        <p:tav tm="100000">
                                          <p:val>
                                            <p:strVal val="#ppt_w"/>
                                          </p:val>
                                        </p:tav>
                                      </p:tavLst>
                                    </p:anim>
                                    <p:anim calcmode="lin" valueType="num">
                                      <p:cBhvr>
                                        <p:cTn id="34" dur="500" fill="hold"/>
                                        <p:tgtEl>
                                          <p:spTgt spid="19"/>
                                        </p:tgtEl>
                                        <p:attrNameLst>
                                          <p:attrName>ppt_h</p:attrName>
                                        </p:attrNameLst>
                                      </p:cBhvr>
                                      <p:tavLst>
                                        <p:tav tm="0">
                                          <p:val>
                                            <p:strVal val="#ppt_h"/>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fade">
                                      <p:cBhvr>
                                        <p:cTn id="39"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prstGeom prst="rect">
            <a:avLst/>
          </a:prstGeom>
        </p:spPr>
        <p:txBody>
          <a:bodyPr lIns="91425" tIns="91425" rIns="91425" bIns="91425" anchor="b" anchorCtr="0">
            <a:noAutofit/>
          </a:bodyPr>
          <a:lstStyle/>
          <a:p>
            <a:pPr lvl="0">
              <a:spcBef>
                <a:spcPts val="0"/>
              </a:spcBef>
              <a:buNone/>
            </a:pPr>
            <a:r>
              <a:rPr lang="en" smtClean="0"/>
              <a:t>Purposeful Professional Development</a:t>
            </a:r>
          </a:p>
          <a:p>
            <a:pPr lvl="0">
              <a:spcBef>
                <a:spcPts val="0"/>
              </a:spcBef>
              <a:buNone/>
            </a:pPr>
            <a:endParaRPr smtClean="0"/>
          </a:p>
          <a:p>
            <a:pPr lvl="0">
              <a:spcBef>
                <a:spcPts val="0"/>
              </a:spcBef>
              <a:buNone/>
            </a:pPr>
            <a:endParaRPr smtClean="0"/>
          </a:p>
          <a:p>
            <a:pPr lvl="0">
              <a:spcBef>
                <a:spcPts val="0"/>
              </a:spcBef>
              <a:buNone/>
            </a:pPr>
            <a:r>
              <a:rPr lang="en" sz="3600" smtClean="0"/>
              <a:t>Leicester Public Schools</a:t>
            </a:r>
            <a:endParaRPr lang="en" sz="3600"/>
          </a:p>
        </p:txBody>
      </p:sp>
      <p:pic>
        <p:nvPicPr>
          <p:cNvPr id="56" name="Shape 56" descr="Seal of Leicester Public Schools"/>
          <p:cNvPicPr preferRelativeResize="0"/>
          <p:nvPr/>
        </p:nvPicPr>
        <p:blipFill>
          <a:blip r:embed="rId3" cstate="print">
            <a:alphaModFix/>
          </a:blip>
          <a:stretch>
            <a:fillRect/>
          </a:stretch>
        </p:blipFill>
        <p:spPr>
          <a:xfrm>
            <a:off x="3691104" y="3516905"/>
            <a:ext cx="1449049" cy="1865967"/>
          </a:xfrm>
          <a:prstGeom prst="rect">
            <a:avLst/>
          </a:prstGeom>
          <a:noFill/>
          <a:ln>
            <a:noFill/>
          </a:ln>
        </p:spPr>
      </p:pic>
    </p:spTree>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Shape 61"/>
          <p:cNvSpPr txBox="1">
            <a:spLocks noGrp="1"/>
          </p:cNvSpPr>
          <p:nvPr>
            <p:ph type="title"/>
          </p:nvPr>
        </p:nvSpPr>
        <p:spPr>
          <a:prstGeom prst="rect">
            <a:avLst/>
          </a:prstGeom>
        </p:spPr>
        <p:txBody>
          <a:bodyPr lIns="91425" tIns="91425" rIns="91425" bIns="91425" anchor="t" anchorCtr="0">
            <a:noAutofit/>
          </a:bodyPr>
          <a:lstStyle/>
          <a:p>
            <a:pPr lvl="0">
              <a:spcBef>
                <a:spcPts val="0"/>
              </a:spcBef>
              <a:buNone/>
            </a:pPr>
            <a:r>
              <a:rPr lang="en" smtClean="0"/>
              <a:t>Getting started</a:t>
            </a:r>
            <a:endParaRPr lang="en"/>
          </a:p>
        </p:txBody>
      </p:sp>
      <p:sp>
        <p:nvSpPr>
          <p:cNvPr id="62" name="Shape 62"/>
          <p:cNvSpPr txBox="1">
            <a:spLocks noGrp="1"/>
          </p:cNvSpPr>
          <p:nvPr>
            <p:ph idx="1"/>
          </p:nvPr>
        </p:nvSpPr>
        <p:spPr>
          <a:xfrm>
            <a:off x="457200" y="1600200"/>
            <a:ext cx="5867400" cy="4525963"/>
          </a:xfrm>
          <a:prstGeom prst="rect">
            <a:avLst/>
          </a:prstGeom>
        </p:spPr>
        <p:txBody>
          <a:bodyPr lIns="91425" tIns="91425" rIns="91425" bIns="91425" anchor="t" anchorCtr="0">
            <a:noAutofit/>
          </a:bodyPr>
          <a:lstStyle/>
          <a:p>
            <a:pPr lvl="0" algn="ctr">
              <a:spcBef>
                <a:spcPts val="0"/>
              </a:spcBef>
              <a:buNone/>
            </a:pPr>
            <a:r>
              <a:rPr lang="en" sz="1800" smtClean="0"/>
              <a:t>We have a Professional Development Committee made up of central office staff, administrators, and teachers that meet on a regular basis to discuss district PD</a:t>
            </a:r>
          </a:p>
          <a:p>
            <a:pPr lvl="0" algn="ctr">
              <a:spcBef>
                <a:spcPts val="0"/>
              </a:spcBef>
              <a:buNone/>
            </a:pPr>
            <a:endParaRPr lang="en" sz="1800" smtClean="0"/>
          </a:p>
          <a:p>
            <a:pPr lvl="0">
              <a:spcBef>
                <a:spcPts val="0"/>
              </a:spcBef>
              <a:buNone/>
            </a:pPr>
            <a:r>
              <a:rPr lang="en" sz="1800" smtClean="0"/>
              <a:t>	The PD Committee began by looking at the Massachusetts Standards for High Quality Professional Development </a:t>
            </a:r>
          </a:p>
          <a:p>
            <a:pPr lvl="0">
              <a:spcBef>
                <a:spcPts val="0"/>
              </a:spcBef>
              <a:buNone/>
            </a:pPr>
            <a:endParaRPr lang="en" sz="1800" smtClean="0"/>
          </a:p>
          <a:p>
            <a:pPr lvl="0">
              <a:spcBef>
                <a:spcPts val="0"/>
              </a:spcBef>
              <a:buNone/>
            </a:pPr>
            <a:r>
              <a:rPr lang="en" sz="1800" smtClean="0"/>
              <a:t>	Using sticky notes, members of the committee were asked prioritize the High Quality Indicators</a:t>
            </a:r>
          </a:p>
          <a:p>
            <a:pPr lvl="0">
              <a:spcBef>
                <a:spcPts val="0"/>
              </a:spcBef>
              <a:buNone/>
            </a:pPr>
            <a:endParaRPr lang="en" sz="1800" smtClean="0"/>
          </a:p>
          <a:p>
            <a:pPr lvl="0">
              <a:spcBef>
                <a:spcPts val="0"/>
              </a:spcBef>
              <a:buNone/>
            </a:pPr>
            <a:r>
              <a:rPr lang="en" sz="1800" smtClean="0"/>
              <a:t>	A sideways bar graph showed immediate trends in 4 areas (2, 5, 6 &amp; 10) </a:t>
            </a:r>
          </a:p>
          <a:p>
            <a:pPr lvl="0">
              <a:spcBef>
                <a:spcPts val="0"/>
              </a:spcBef>
              <a:buNone/>
            </a:pPr>
            <a:endParaRPr lang="en" sz="1800" smtClean="0"/>
          </a:p>
          <a:p>
            <a:pPr lvl="0">
              <a:spcBef>
                <a:spcPts val="0"/>
              </a:spcBef>
              <a:buNone/>
            </a:pPr>
            <a:r>
              <a:rPr lang="en" sz="1800"/>
              <a:t>	</a:t>
            </a:r>
            <a:r>
              <a:rPr lang="en" sz="1800" smtClean="0"/>
              <a:t>The consensus for these areas shaped our district’s </a:t>
            </a:r>
            <a:r>
              <a:rPr lang="en" sz="1800" u="sng" smtClean="0">
                <a:solidFill>
                  <a:schemeClr val="hlink"/>
                </a:solidFill>
                <a:hlinkClick r:id="rId3"/>
              </a:rPr>
              <a:t>HQPD Focus Goals</a:t>
            </a:r>
          </a:p>
          <a:p>
            <a:pPr lvl="0">
              <a:spcBef>
                <a:spcPts val="0"/>
              </a:spcBef>
              <a:buNone/>
            </a:pPr>
            <a:endParaRPr sz="1400"/>
          </a:p>
        </p:txBody>
      </p:sp>
      <p:sp>
        <p:nvSpPr>
          <p:cNvPr id="5" name="Slide Number Placeholder 4"/>
          <p:cNvSpPr>
            <a:spLocks noGrp="1"/>
          </p:cNvSpPr>
          <p:nvPr>
            <p:ph type="sldNum" sz="quarter" idx="12"/>
          </p:nvPr>
        </p:nvSpPr>
        <p:spPr/>
        <p:txBody>
          <a:bodyPr/>
          <a:lstStyle/>
          <a:p>
            <a:fld id="{BD26C40E-487C-40A4-A841-8174FD7B7142}" type="slidenum">
              <a:rPr lang="en-US" sz="2000" smtClean="0"/>
              <a:pPr/>
              <a:t>8</a:t>
            </a:fld>
            <a:endParaRPr lang="en-US" sz="2000"/>
          </a:p>
        </p:txBody>
      </p:sp>
      <p:pic>
        <p:nvPicPr>
          <p:cNvPr id="63" name="Shape 63" descr="Massachusetts Standards for High Quality Professional Development (HQPD)&#10;Characteristics of High Quality PD:&#10;1) Has SMART goals relevant to student outcomes&#10;2) Aligned with goals and priorities&#10;3) Designed based on the analysis of data&#10;4) Assessed to ensure goals met&#10;5) Promotes collaboration&#10;6) Advances an educator's ability to apply learnings&#10;7) Models good pegagogical practice&#10;8) Makes use of relevant resources to meet goals&#10;9) Facilitated by knowledgeable professionals&#10;10) Is coherent and connected&#10;&#10;See full standards for more information"/>
          <p:cNvPicPr preferRelativeResize="0"/>
          <p:nvPr/>
        </p:nvPicPr>
        <p:blipFill>
          <a:blip r:embed="rId4" cstate="print">
            <a:alphaModFix/>
          </a:blip>
          <a:stretch>
            <a:fillRect/>
          </a:stretch>
        </p:blipFill>
        <p:spPr>
          <a:xfrm>
            <a:off x="6519602" y="1356967"/>
            <a:ext cx="2330749" cy="4638333"/>
          </a:xfrm>
          <a:prstGeom prst="rect">
            <a:avLst/>
          </a:prstGeom>
          <a:noFill/>
          <a:ln>
            <a:noFill/>
          </a:ln>
        </p:spPr>
      </p:pic>
    </p:spTree>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Shape 68"/>
          <p:cNvSpPr txBox="1">
            <a:spLocks noGrp="1"/>
          </p:cNvSpPr>
          <p:nvPr>
            <p:ph type="title"/>
          </p:nvPr>
        </p:nvSpPr>
        <p:spPr>
          <a:prstGeom prst="rect">
            <a:avLst/>
          </a:prstGeom>
        </p:spPr>
        <p:txBody>
          <a:bodyPr lIns="91425" tIns="91425" rIns="91425" bIns="91425" anchor="t" anchorCtr="0">
            <a:noAutofit/>
          </a:bodyPr>
          <a:lstStyle/>
          <a:p>
            <a:pPr lvl="0">
              <a:spcBef>
                <a:spcPts val="0"/>
              </a:spcBef>
              <a:buNone/>
            </a:pPr>
            <a:r>
              <a:rPr lang="en" smtClean="0"/>
              <a:t>We have our Focus Goals...now what?</a:t>
            </a:r>
            <a:endParaRPr lang="en"/>
          </a:p>
        </p:txBody>
      </p:sp>
      <p:sp>
        <p:nvSpPr>
          <p:cNvPr id="69" name="Shape 69"/>
          <p:cNvSpPr txBox="1">
            <a:spLocks noGrp="1"/>
          </p:cNvSpPr>
          <p:nvPr>
            <p:ph idx="1"/>
          </p:nvPr>
        </p:nvSpPr>
        <p:spPr>
          <a:xfrm>
            <a:off x="457200" y="1600200"/>
            <a:ext cx="4495800" cy="4724400"/>
          </a:xfrm>
          <a:prstGeom prst="rect">
            <a:avLst/>
          </a:prstGeom>
        </p:spPr>
        <p:txBody>
          <a:bodyPr lIns="91425" tIns="91425" rIns="91425" bIns="91425" anchor="t" anchorCtr="0">
            <a:noAutofit/>
          </a:bodyPr>
          <a:lstStyle/>
          <a:p>
            <a:pPr marL="457200" lvl="0" indent="-228600" algn="l" rtl="0">
              <a:spcBef>
                <a:spcPts val="0"/>
              </a:spcBef>
            </a:pPr>
            <a:r>
              <a:rPr lang="en" sz="2200" smtClean="0"/>
              <a:t>Our next step was determining how to use PD to best meet the needs of our schools</a:t>
            </a:r>
          </a:p>
          <a:p>
            <a:pPr marL="457200" lvl="0" indent="-228600">
              <a:spcBef>
                <a:spcPts val="0"/>
              </a:spcBef>
            </a:pPr>
            <a:r>
              <a:rPr lang="en" sz="2200" smtClean="0"/>
              <a:t>Lesson Study in ¾  of our buildings</a:t>
            </a:r>
          </a:p>
          <a:p>
            <a:pPr marL="457200" lvl="0" indent="-228600">
              <a:spcBef>
                <a:spcPts val="0"/>
              </a:spcBef>
            </a:pPr>
            <a:r>
              <a:rPr lang="en" sz="2200" smtClean="0"/>
              <a:t>Learning Walks in all 4 buildings with a district focus of inquiry: “Students articulate their thinking and reasoning using multiple means of expression” </a:t>
            </a:r>
          </a:p>
          <a:p>
            <a:pPr marL="457200" lvl="0" indent="-228600">
              <a:spcBef>
                <a:spcPts val="0"/>
              </a:spcBef>
            </a:pPr>
            <a:r>
              <a:rPr lang="en" sz="2200" smtClean="0"/>
              <a:t>Differentiation in the area of Mathematics through Looney Consulting in ¾ of our buildings</a:t>
            </a:r>
          </a:p>
          <a:p>
            <a:pPr lvl="0">
              <a:spcBef>
                <a:spcPts val="0"/>
              </a:spcBef>
              <a:buNone/>
            </a:pPr>
            <a:endParaRPr sz="2200"/>
          </a:p>
        </p:txBody>
      </p:sp>
      <p:pic>
        <p:nvPicPr>
          <p:cNvPr id="70" name="Shape 70" descr="Word cloud, in the shape of an apple, of words related to professional development"/>
          <p:cNvPicPr preferRelativeResize="0"/>
          <p:nvPr/>
        </p:nvPicPr>
        <p:blipFill>
          <a:blip r:embed="rId3" cstate="print">
            <a:alphaModFix/>
          </a:blip>
          <a:stretch>
            <a:fillRect/>
          </a:stretch>
        </p:blipFill>
        <p:spPr>
          <a:xfrm>
            <a:off x="5260974" y="1776499"/>
            <a:ext cx="3171674" cy="4228899"/>
          </a:xfrm>
          <a:prstGeom prst="rect">
            <a:avLst/>
          </a:prstGeom>
          <a:noFill/>
          <a:ln>
            <a:noFill/>
          </a:ln>
        </p:spPr>
      </p:pic>
      <p:sp>
        <p:nvSpPr>
          <p:cNvPr id="5" name="Slide Number Placeholder 4"/>
          <p:cNvSpPr>
            <a:spLocks noGrp="1"/>
          </p:cNvSpPr>
          <p:nvPr>
            <p:ph type="sldNum" sz="quarter" idx="12"/>
          </p:nvPr>
        </p:nvSpPr>
        <p:spPr/>
        <p:txBody>
          <a:bodyPr/>
          <a:lstStyle/>
          <a:p>
            <a:fld id="{245CBC08-B611-40E5-839E-FB253FEF1A03}" type="slidenum">
              <a:rPr lang="en-US" sz="2000" smtClean="0"/>
              <a:pPr/>
              <a:t>9</a:t>
            </a:fld>
            <a:endParaRPr lang="en-US" sz="2000"/>
          </a:p>
        </p:txBody>
      </p:sp>
    </p:spTree>
  </p:cSld>
  <p:clrMapOvr>
    <a:masterClrMapping/>
  </p:clrMapOvr>
  <p:transition spd="slow">
    <p:fade/>
  </p:transition>
</p:sld>
</file>

<file path=ppt/theme/_rels/theme3.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2007_ESE_Template">
  <a:themeElements>
    <a:clrScheme name="ESE">
      <a:dk1>
        <a:srgbClr val="0D1969"/>
      </a:dk1>
      <a:lt1>
        <a:sysClr val="window" lastClr="FFFFFF"/>
      </a:lt1>
      <a:dk2>
        <a:srgbClr val="0D1969"/>
      </a:dk2>
      <a:lt2>
        <a:srgbClr val="EEECE1"/>
      </a:lt2>
      <a:accent1>
        <a:srgbClr val="E86B01"/>
      </a:accent1>
      <a:accent2>
        <a:srgbClr val="0D1969"/>
      </a:accent2>
      <a:accent3>
        <a:srgbClr val="FBC40E"/>
      </a:accent3>
      <a:accent4>
        <a:srgbClr val="006600"/>
      </a:accent4>
      <a:accent5>
        <a:srgbClr val="C00000"/>
      </a:accent5>
      <a:accent6>
        <a:srgbClr val="800080"/>
      </a:accent6>
      <a:hlink>
        <a:srgbClr val="0000FF"/>
      </a:hlink>
      <a:folHlink>
        <a:srgbClr val="7F7F7F"/>
      </a:folHlink>
    </a:clrScheme>
    <a:fontScheme name="ESE">
      <a:majorFont>
        <a:latin typeface="Georgi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eice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524261BFE874874F899C38CF9C771BFF" ma:contentTypeVersion="7" ma:contentTypeDescription="Create a new document." ma:contentTypeScope="" ma:versionID="3a5a55f13e9bb649c79d8b6e4cc9fe8c">
  <xsd:schema xmlns:xsd="http://www.w3.org/2001/XMLSchema" xmlns:xs="http://www.w3.org/2001/XMLSchema" xmlns:p="http://schemas.microsoft.com/office/2006/metadata/properties" xmlns:ns2="0a4e05da-b9bc-4326-ad73-01ef31b95567" xmlns:ns3="733efe1c-5bbe-4968-87dc-d400e65c879f" targetNamespace="http://schemas.microsoft.com/office/2006/metadata/properties" ma:root="true" ma:fieldsID="9f746412060615af2bac066d19f8186c" ns2:_="" ns3:_="">
    <xsd:import namespace="0a4e05da-b9bc-4326-ad73-01ef31b95567"/>
    <xsd:import namespace="733efe1c-5bbe-4968-87dc-d400e65c879f"/>
    <xsd:element name="properties">
      <xsd:complexType>
        <xsd:sequence>
          <xsd:element name="documentManagement">
            <xsd:complexType>
              <xsd:all>
                <xsd:element ref="ns2:_vti_RoutingExistingPropertie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4e05da-b9bc-4326-ad73-01ef31b95567" elementFormDefault="qualified">
    <xsd:import namespace="http://schemas.microsoft.com/office/2006/documentManagement/types"/>
    <xsd:import namespace="http://schemas.microsoft.com/office/infopath/2007/PartnerControls"/>
    <xsd:element name="_vti_RoutingExistingProperties" ma:index="8" nillable="true" ma:displayName="Original Properties" ma:hidden="true" ma:internalName="_vti_RoutingExistingPropertie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33efe1c-5bbe-4968-87dc-d400e65c879f"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vti_RoutingExistingProperties xmlns="0a4e05da-b9bc-4326-ad73-01ef31b95567" xsi:nil="true"/>
    <_dlc_DocIdPersistId xmlns="733efe1c-5bbe-4968-87dc-d400e65c879f">true</_dlc_DocIdPersistId>
    <_dlc_DocId xmlns="733efe1c-5bbe-4968-87dc-d400e65c879f">DESE-231-25616</_dlc_DocId>
    <_dlc_DocIdUrl xmlns="733efe1c-5bbe-4968-87dc-d400e65c879f">
      <Url>https://sharepoint.doemass.org/ese/webteam/cps/_layouts/DocIdRedir.aspx?ID=DESE-231-25616</Url>
      <Description>DESE-231-25616</Description>
    </_dlc_DocIdUrl>
  </documentManagement>
</p:properties>
</file>

<file path=customXml/item4.xml><?xml version="1.0" encoding="utf-8"?>
<?mso-contentType ?>
<FormTemplates xmlns="http://schemas.microsoft.com/sharepoint/v3/contenttype/forms">
  <Display>DocumentLibraryForm</Display>
  <Edit>DropOffZoneRoutingForm</Edit>
  <New>DocumentLibraryForm</New>
</FormTemplates>
</file>

<file path=customXml/itemProps1.xml><?xml version="1.0" encoding="utf-8"?>
<ds:datastoreItem xmlns:ds="http://schemas.openxmlformats.org/officeDocument/2006/customXml" ds:itemID="{DDB1E295-95DB-4A52-AA99-3E9C925650ED}">
  <ds:schemaRefs>
    <ds:schemaRef ds:uri="http://schemas.microsoft.com/sharepoint/events"/>
  </ds:schemaRefs>
</ds:datastoreItem>
</file>

<file path=customXml/itemProps2.xml><?xml version="1.0" encoding="utf-8"?>
<ds:datastoreItem xmlns:ds="http://schemas.openxmlformats.org/officeDocument/2006/customXml" ds:itemID="{CA5B46B3-3BD0-4406-99B0-F333DD5742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4e05da-b9bc-4326-ad73-01ef31b95567"/>
    <ds:schemaRef ds:uri="733efe1c-5bbe-4968-87dc-d400e65c87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9A748BC-1A0A-49A3-B2E4-B5D40325CDD6}">
  <ds:schemaRefs>
    <ds:schemaRef ds:uri="http://schemas.microsoft.com/office/2006/metadata/properties"/>
    <ds:schemaRef ds:uri="http://schemas.microsoft.com/office/infopath/2007/PartnerControls"/>
    <ds:schemaRef ds:uri="0a4e05da-b9bc-4326-ad73-01ef31b95567"/>
    <ds:schemaRef ds:uri="733efe1c-5bbe-4968-87dc-d400e65c879f"/>
  </ds:schemaRefs>
</ds:datastoreItem>
</file>

<file path=customXml/itemProps4.xml><?xml version="1.0" encoding="utf-8"?>
<ds:datastoreItem xmlns:ds="http://schemas.openxmlformats.org/officeDocument/2006/customXml" ds:itemID="{35C84884-7828-42CB-910C-2E0D2D3679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288</TotalTime>
  <Words>1156</Words>
  <Application>Microsoft Office PowerPoint</Application>
  <PresentationFormat>On-screen Show (4:3)</PresentationFormat>
  <Paragraphs>214</Paragraphs>
  <Slides>21</Slides>
  <Notes>15</Notes>
  <HiddenSlides>0</HiddenSlides>
  <MMClips>0</MMClips>
  <ScaleCrop>false</ScaleCrop>
  <HeadingPairs>
    <vt:vector size="4" baseType="variant">
      <vt:variant>
        <vt:lpstr>Theme</vt:lpstr>
      </vt:variant>
      <vt:variant>
        <vt:i4>3</vt:i4>
      </vt:variant>
      <vt:variant>
        <vt:lpstr>Slide Titles</vt:lpstr>
      </vt:variant>
      <vt:variant>
        <vt:i4>21</vt:i4>
      </vt:variant>
    </vt:vector>
  </HeadingPairs>
  <TitlesOfParts>
    <vt:vector size="24" baseType="lpstr">
      <vt:lpstr>2007_ESE_Template</vt:lpstr>
      <vt:lpstr>Leicester</vt:lpstr>
      <vt:lpstr>Breeze</vt:lpstr>
      <vt:lpstr>Is it working?  Tracking outcomes of  Professional Development</vt:lpstr>
      <vt:lpstr>Agenda</vt:lpstr>
      <vt:lpstr>Context</vt:lpstr>
      <vt:lpstr>PD Cycle</vt:lpstr>
      <vt:lpstr>Who measures it?</vt:lpstr>
      <vt:lpstr>What’s the metric?</vt:lpstr>
      <vt:lpstr>Purposeful Professional Development   Leicester Public Schools</vt:lpstr>
      <vt:lpstr>Getting started</vt:lpstr>
      <vt:lpstr>We have our Focus Goals...now what?</vt:lpstr>
      <vt:lpstr>Feedback</vt:lpstr>
      <vt:lpstr>Next Steps… Increasing Two Way Communication </vt:lpstr>
      <vt:lpstr>Fishbone Activity</vt:lpstr>
      <vt:lpstr>Progress Monitoring Model/Graph</vt:lpstr>
      <vt:lpstr>Slide 14</vt:lpstr>
      <vt:lpstr>Slide 15</vt:lpstr>
      <vt:lpstr>Slide 16</vt:lpstr>
      <vt:lpstr>Slide 17</vt:lpstr>
      <vt:lpstr>Slide 18</vt:lpstr>
      <vt:lpstr>Parting words</vt:lpstr>
      <vt:lpstr>Parting words</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Tracking Outcomes of PD (June 2016)</dc:title>
  <dc:creator>ESE</dc:creator>
  <cp:lastModifiedBy>dzou</cp:lastModifiedBy>
  <cp:revision>89</cp:revision>
  <dcterms:created xsi:type="dcterms:W3CDTF">2016-03-15T19:53:33Z</dcterms:created>
  <dcterms:modified xsi:type="dcterms:W3CDTF">2016-06-16T19:03:50Z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tadate">
    <vt:lpwstr>Jun 16 2016</vt:lpwstr>
  </property>
</Properties>
</file>