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406"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381"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406"/>
            <p14:sldId id="377"/>
            <p14:sldId id="401"/>
            <p14:sldId id="361"/>
            <p14:sldId id="360"/>
            <p14:sldId id="365"/>
            <p14:sldId id="398"/>
            <p14:sldId id="399"/>
            <p14:sldId id="371"/>
            <p14:sldId id="405"/>
            <p14:sldId id="373"/>
            <p14:sldId id="358"/>
            <p14:sldId id="402"/>
            <p14:sldId id="403"/>
            <p14:sldId id="38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C9E"/>
    <a:srgbClr val="1B335D"/>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E096E-9A0C-436D-B695-6C3757CF8C08}" v="1" dt="2022-07-28T18:41:57.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3" autoAdjust="0"/>
    <p:restoredTop sz="82374" autoAdjust="0"/>
  </p:normalViewPr>
  <p:slideViewPr>
    <p:cSldViewPr snapToGrid="0">
      <p:cViewPr varScale="1">
        <p:scale>
          <a:sx n="90" d="100"/>
          <a:sy n="90" d="100"/>
        </p:scale>
        <p:origin x="86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128"/>
    </p:cViewPr>
  </p:sorter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accent1">
                    <a:lumMod val="50000"/>
                  </a:schemeClr>
                </a:solidFill>
                <a:latin typeface="Segoe UI" panose="020B0502040204020203" pitchFamily="34" charset="0"/>
                <a:ea typeface="+mn-ea"/>
                <a:cs typeface="Segoe UI" panose="020B0502040204020203" pitchFamily="34" charset="0"/>
              </a:rPr>
              <a:t>Foundation</a:t>
            </a:r>
            <a:r>
              <a:rPr lang="en-US" sz="2000" dirty="0">
                <a:solidFill>
                  <a:srgbClr val="000000"/>
                </a:solidFill>
              </a:rPr>
              <a:t> </a:t>
            </a:r>
            <a:r>
              <a:rPr lang="en-US" sz="2400" b="1" i="0" u="none" strike="noStrike" kern="1200" cap="none" spc="0" normalizeH="0" baseline="0" dirty="0">
                <a:solidFill>
                  <a:schemeClr val="accent1">
                    <a:lumMod val="50000"/>
                  </a:schemeClr>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14072</c:v>
                </c:pt>
                <c:pt idx="1">
                  <c:v>16988</c:v>
                </c:pt>
                <c:pt idx="2">
                  <c:v>16702</c:v>
                </c:pt>
                <c:pt idx="3">
                  <c:v>14867</c:v>
                </c:pt>
                <c:pt idx="4">
                  <c:v>14542</c:v>
                </c:pt>
                <c:pt idx="5">
                  <c:v>13988</c:v>
                </c:pt>
                <c:pt idx="6">
                  <c:v>13007</c:v>
                </c:pt>
                <c:pt idx="7">
                  <c:v>12720</c:v>
                </c:pt>
                <c:pt idx="8">
                  <c:v>12190</c:v>
                </c:pt>
                <c:pt idx="9">
                  <c:v>12023</c:v>
                </c:pt>
                <c:pt idx="10">
                  <c:v>11912</c:v>
                </c:pt>
                <c:pt idx="11">
                  <c:v>11755</c:v>
                </c:pt>
                <c:pt idx="12">
                  <c:v>11077</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$49.8M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$49.8M</c:v>
                </c:pt>
              </c:strCache>
            </c:strRef>
          </c:tx>
          <c:dPt>
            <c:idx val="0"/>
            <c:bubble3D val="0"/>
            <c:spPr>
              <a:solidFill>
                <a:schemeClr val="accent4">
                  <a:shade val="65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4"/>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4">
                  <a:tint val="65000"/>
                </a:schemeClr>
              </a:solidFill>
              <a:ln>
                <a:noFill/>
              </a:ln>
              <a:effectLst/>
            </c:spPr>
            <c:extLst>
              <c:ext xmlns:c16="http://schemas.microsoft.com/office/drawing/2014/chart" uri="{C3380CC4-5D6E-409C-BE32-E72D297353CC}">
                <c16:uniqueId val="{00000000-86E4-4BC1-B1FB-F3D82AFBFFE8}"/>
              </c:ext>
            </c:extLst>
          </c:dPt>
          <c:dLbls>
            <c:dLbl>
              <c:idx val="0"/>
              <c:layout>
                <c:manualLayout>
                  <c:x val="8.3367263563943056E-2"/>
                  <c:y val="5.639896734096113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9FB9D4A2-8506-4A75-90A4-E95507465B68}" type="CATEGORYNAME">
                      <a:rPr lang="en-US" sz="1400"/>
                      <a:pPr>
                        <a:defRPr sz="1400"/>
                      </a:pPr>
                      <a:t>[CATEGORY NAME]</a:t>
                    </a:fld>
                    <a:r>
                      <a:rPr lang="en-US" sz="1400" baseline="0" dirty="0"/>
                      <a:t>
</a:t>
                    </a:r>
                    <a:fld id="{D4B79339-90EC-4902-8E32-CA6AB16B7F5D}"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59323970798714"/>
                      <c:h val="0.25805403139449906"/>
                    </c:manualLayout>
                  </c15:layout>
                  <c15:dlblFieldTable/>
                  <c15:showDataLabelsRange val="0"/>
                </c:ext>
                <c:ext xmlns:c16="http://schemas.microsoft.com/office/drawing/2014/chart" uri="{C3380CC4-5D6E-409C-BE32-E72D297353CC}">
                  <c16:uniqueId val="{00000000-5445-44AB-96B7-68E975B2EA58}"/>
                </c:ext>
              </c:extLst>
            </c:dLbl>
            <c:dLbl>
              <c:idx val="1"/>
              <c:layout>
                <c:manualLayout>
                  <c:x val="3.3327541352721111E-2"/>
                  <c:y val="0.1154150377113819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213FEBB1-3DCE-4FAD-81EC-7302D36767CB}" type="CATEGORYNAME">
                      <a:rPr lang="en-US" sz="1400"/>
                      <a:pPr>
                        <a:defRPr sz="1400"/>
                      </a:pPr>
                      <a:t>[CATEGORY NAME]</a:t>
                    </a:fld>
                    <a:r>
                      <a:rPr lang="en-US" sz="1400" baseline="0" dirty="0"/>
                      <a:t>
</a:t>
                    </a:r>
                    <a:fld id="{1169B844-67EF-45EA-A73B-C3DA38F899DE}"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53281749684609"/>
                      <c:h val="0.12453133398994852"/>
                    </c:manualLayout>
                  </c15:layout>
                  <c15:dlblFieldTable/>
                  <c15:showDataLabelsRange val="0"/>
                </c:ext>
                <c:ext xmlns:c16="http://schemas.microsoft.com/office/drawing/2014/chart" uri="{C3380CC4-5D6E-409C-BE32-E72D297353CC}">
                  <c16:uniqueId val="{00000001-5445-44AB-96B7-68E975B2EA58}"/>
                </c:ext>
              </c:extLst>
            </c:dLbl>
            <c:dLbl>
              <c:idx val="2"/>
              <c:layout>
                <c:manualLayout>
                  <c:x val="-0.10132178385459811"/>
                  <c:y val="-0.3465908315607481"/>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A7EFE3B-4DBD-44DF-9876-945AEAB7CED0}" type="CATEGORYNAME">
                      <a:rPr lang="en-US" sz="1400"/>
                      <a:pPr>
                        <a:defRPr sz="1400"/>
                      </a:pPr>
                      <a:t>[CATEGORY NAME]</a:t>
                    </a:fld>
                    <a:r>
                      <a:rPr lang="en-US" sz="1400" baseline="0" dirty="0"/>
                      <a:t>
</a:t>
                    </a:r>
                    <a:fld id="{A3E501F8-98FA-450D-9519-3299E3B4F1AF}"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59821326826919"/>
                      <c:h val="0.15578132699952421"/>
                    </c:manualLayout>
                  </c15:layout>
                  <c15:dlblFieldTable/>
                  <c15:showDataLabelsRange val="0"/>
                </c:ext>
                <c:ext xmlns:c16="http://schemas.microsoft.com/office/drawing/2014/chart" uri="{C3380CC4-5D6E-409C-BE32-E72D297353CC}">
                  <c16:uniqueId val="{00000000-86E4-4BC1-B1FB-F3D82AFBFF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_(* #,##0_);_(* \(#,##0\);_(* "-"??_);_(@_)</c:formatCode>
                <c:ptCount val="3"/>
                <c:pt idx="0">
                  <c:v>7118746</c:v>
                </c:pt>
                <c:pt idx="1">
                  <c:v>494842</c:v>
                </c:pt>
                <c:pt idx="2">
                  <c:v>42137531</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$39.0M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39.0M</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0915938426127597"/>
                  <c:y val="6.283351314568870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7301130256547457"/>
                    </c:manualLayout>
                  </c15:layout>
                </c:ext>
                <c:ext xmlns:c16="http://schemas.microsoft.com/office/drawing/2014/chart" uri="{C3380CC4-5D6E-409C-BE32-E72D297353CC}">
                  <c16:uniqueId val="{00000001-4682-4DA3-AB39-E05631A17E8A}"/>
                </c:ext>
              </c:extLst>
            </c:dLbl>
            <c:dLbl>
              <c:idx val="1"/>
              <c:layout>
                <c:manualLayout>
                  <c:x val="6.0945590672917695E-2"/>
                  <c:y val="0.102514069766895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12595505045892691"/>
                  <c:y val="-0.38636343808978219"/>
                </c:manualLayout>
              </c:layout>
              <c:showLegendKey val="0"/>
              <c:showVal val="0"/>
              <c:showCatName val="1"/>
              <c:showSerName val="0"/>
              <c:showPercent val="1"/>
              <c:showBubbleSize val="0"/>
              <c:extLst>
                <c:ext xmlns:c15="http://schemas.microsoft.com/office/drawing/2012/chart" uri="{CE6537A1-D6FC-4f65-9D91-7224C49458BB}">
                  <c15:layout>
                    <c:manualLayout>
                      <c:w val="0.17205415151659645"/>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#,##0</c:formatCode>
                <c:ptCount val="3"/>
                <c:pt idx="0">
                  <c:v>5581749</c:v>
                </c:pt>
                <c:pt idx="1">
                  <c:v>388001</c:v>
                </c:pt>
                <c:pt idx="2">
                  <c:v>33039682</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Local Contribution</c:v>
                </c:pt>
              </c:strCache>
            </c:strRef>
          </c:tx>
          <c:spPr>
            <a:solidFill>
              <a:srgbClr val="1B335D"/>
            </a:solidFill>
            <a:ln>
              <a:noFill/>
            </a:ln>
            <a:effectLst/>
          </c:spPr>
          <c:invertIfNegative val="0"/>
          <c:cat>
            <c:strRef>
              <c:f>Sheet1!$A$2:$A$10</c:f>
              <c:strCache>
                <c:ptCount val="9"/>
                <c:pt idx="0">
                  <c:v>Lawrence</c:v>
                </c:pt>
                <c:pt idx="1">
                  <c:v>Fitchburg</c:v>
                </c:pt>
                <c:pt idx="2">
                  <c:v>Leicester</c:v>
                </c:pt>
                <c:pt idx="3">
                  <c:v>Randolph</c:v>
                </c:pt>
                <c:pt idx="4">
                  <c:v>Hudson</c:v>
                </c:pt>
                <c:pt idx="5">
                  <c:v>Georgetown</c:v>
                </c:pt>
                <c:pt idx="6">
                  <c:v>Sandwich</c:v>
                </c:pt>
                <c:pt idx="7">
                  <c:v>Stoneham</c:v>
                </c:pt>
                <c:pt idx="8">
                  <c:v>Westwood</c:v>
                </c:pt>
              </c:strCache>
            </c:strRef>
          </c:cat>
          <c:val>
            <c:numRef>
              <c:f>Sheet1!$B$2:$B$10</c:f>
              <c:numCache>
                <c:formatCode>0%</c:formatCode>
                <c:ptCount val="9"/>
                <c:pt idx="0">
                  <c:v>5.1268986525108591E-2</c:v>
                </c:pt>
                <c:pt idx="1">
                  <c:v>0.23162937792086657</c:v>
                </c:pt>
                <c:pt idx="2">
                  <c:v>0.47929066880609683</c:v>
                </c:pt>
                <c:pt idx="3">
                  <c:v>0.52339036927448812</c:v>
                </c:pt>
                <c:pt idx="4">
                  <c:v>0.62195757356181003</c:v>
                </c:pt>
                <c:pt idx="5">
                  <c:v>0.6612264549040926</c:v>
                </c:pt>
                <c:pt idx="6">
                  <c:v>0.76196657150829328</c:v>
                </c:pt>
                <c:pt idx="7">
                  <c:v>0.80448490128464878</c:v>
                </c:pt>
                <c:pt idx="8">
                  <c:v>0.82281066548397519</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Leicester</c:v>
                </c:pt>
                <c:pt idx="3">
                  <c:v>Randolph</c:v>
                </c:pt>
                <c:pt idx="4">
                  <c:v>Hudson</c:v>
                </c:pt>
                <c:pt idx="5">
                  <c:v>Georgetown</c:v>
                </c:pt>
                <c:pt idx="6">
                  <c:v>Sandwich</c:v>
                </c:pt>
                <c:pt idx="7">
                  <c:v>Stoneham</c:v>
                </c:pt>
                <c:pt idx="8">
                  <c:v>Westwood</c:v>
                </c:pt>
              </c:strCache>
            </c:strRef>
          </c:cat>
          <c:val>
            <c:numRef>
              <c:f>Sheet1!$C$2:$C$10</c:f>
              <c:numCache>
                <c:formatCode>0%</c:formatCode>
                <c:ptCount val="9"/>
                <c:pt idx="0">
                  <c:v>0.94873101347489142</c:v>
                </c:pt>
                <c:pt idx="1">
                  <c:v>0.76837062207913343</c:v>
                </c:pt>
                <c:pt idx="2">
                  <c:v>0.52070933119390317</c:v>
                </c:pt>
                <c:pt idx="3">
                  <c:v>0.47660963072551193</c:v>
                </c:pt>
                <c:pt idx="4">
                  <c:v>0.37804242643818997</c:v>
                </c:pt>
                <c:pt idx="5">
                  <c:v>0.33877354509590735</c:v>
                </c:pt>
                <c:pt idx="6">
                  <c:v>0.23803342849170669</c:v>
                </c:pt>
                <c:pt idx="7">
                  <c:v>0.19551509871535119</c:v>
                </c:pt>
                <c:pt idx="8">
                  <c:v>0.17718933451602475</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p>
            </c:rich>
          </c:tx>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1463325704976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2019 aggregate income X Statewide Income % </a:t>
          </a:r>
          <a:r>
            <a:rPr lang="en-US" dirty="0">
              <a:solidFill>
                <a:srgbClr val="0D1969"/>
              </a:solidFill>
            </a:rPr>
            <a:t>1.5242</a:t>
          </a:r>
          <a:r>
            <a:rPr lang="en-US" dirty="0">
              <a:solidFill>
                <a:srgbClr val="000000"/>
              </a:solidFill>
            </a:rPr>
            <a:t>%</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2020 EQV X Statewide Property % </a:t>
          </a:r>
          <a:r>
            <a:rPr lang="en-US" dirty="0">
              <a:solidFill>
                <a:srgbClr val="0D1969"/>
              </a:solidFill>
            </a:rPr>
            <a:t>0.3624</a:t>
          </a:r>
          <a:r>
            <a:rPr lang="en-US" dirty="0">
              <a:solidFill>
                <a:srgbClr val="000000"/>
              </a:solidFill>
            </a:rPr>
            <a:t>%</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foundation&lt;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&gt;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992"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91389" y="697347"/>
        <a:ext cx="2823966" cy="2616293"/>
      </dsp:txXfrm>
    </dsp:sp>
    <dsp:sp modelId="{4F2A453D-DFFC-4AE5-8FBF-C9E7ED730C7E}">
      <dsp:nvSpPr>
        <dsp:cNvPr id="0" name=""/>
        <dsp:cNvSpPr/>
      </dsp:nvSpPr>
      <dsp:spPr>
        <a:xfrm>
          <a:off x="3295429"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95429" y="1783279"/>
        <a:ext cx="443235" cy="444430"/>
      </dsp:txXfrm>
    </dsp:sp>
    <dsp:sp modelId="{AEA63AFF-9003-4769-A4B1-84E6AD2B766A}">
      <dsp:nvSpPr>
        <dsp:cNvPr id="0" name=""/>
        <dsp:cNvSpPr/>
      </dsp:nvSpPr>
      <dsp:spPr>
        <a:xfrm>
          <a:off x="4191457"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4272854" y="697347"/>
        <a:ext cx="2823966" cy="2616293"/>
      </dsp:txXfrm>
    </dsp:sp>
    <dsp:sp modelId="{5327CE3A-EABB-4371-B12A-1F2059FB4C3A}">
      <dsp:nvSpPr>
        <dsp:cNvPr id="0" name=""/>
        <dsp:cNvSpPr/>
      </dsp:nvSpPr>
      <dsp:spPr>
        <a:xfrm>
          <a:off x="7476893"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6893" y="1783279"/>
        <a:ext cx="443235" cy="444430"/>
      </dsp:txXfrm>
    </dsp:sp>
    <dsp:sp modelId="{1DF52D8A-E4C9-4892-BAD3-3894A54008DE}">
      <dsp:nvSpPr>
        <dsp:cNvPr id="0" name=""/>
        <dsp:cNvSpPr/>
      </dsp:nvSpPr>
      <dsp:spPr>
        <a:xfrm>
          <a:off x="8372921"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8454318" y="697347"/>
        <a:ext cx="2823966" cy="261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2019 aggregate income X Statewide Income % </a:t>
          </a:r>
          <a:r>
            <a:rPr lang="en-US" sz="1100" kern="1200" dirty="0">
              <a:solidFill>
                <a:srgbClr val="0D1969"/>
              </a:solidFill>
            </a:rPr>
            <a:t>1.5242</a:t>
          </a:r>
          <a:r>
            <a:rPr lang="en-US" sz="1100" kern="1200" dirty="0">
              <a:solidFill>
                <a:srgbClr val="000000"/>
              </a:solidFill>
            </a:rPr>
            <a:t>%</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2020 EQV X Statewide Property % </a:t>
          </a:r>
          <a:r>
            <a:rPr lang="en-US" sz="1100" kern="1200" dirty="0">
              <a:solidFill>
                <a:srgbClr val="0D1969"/>
              </a:solidFill>
            </a:rPr>
            <a:t>0.3624</a:t>
          </a:r>
          <a:r>
            <a:rPr lang="en-US" sz="1100" kern="1200" dirty="0">
              <a:solidFill>
                <a:srgbClr val="000000"/>
              </a:solidFill>
            </a:rPr>
            <a:t>%</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611570"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640978" y="1185156"/>
        <a:ext cx="1949283" cy="945233"/>
      </dsp:txXfrm>
    </dsp:sp>
    <dsp:sp modelId="{82B584B0-124C-45FD-BE2B-109FC2367A9C}">
      <dsp:nvSpPr>
        <dsp:cNvPr id="0" name=""/>
        <dsp:cNvSpPr/>
      </dsp:nvSpPr>
      <dsp:spPr>
        <a:xfrm rot="18289469">
          <a:off x="3318006" y="1060229"/>
          <a:ext cx="1406565" cy="40429"/>
        </a:xfrm>
        <a:custGeom>
          <a:avLst/>
          <a:gdLst/>
          <a:ahLst/>
          <a:cxnLst/>
          <a:rect l="0" t="0" r="0" b="0"/>
          <a:pathLst>
            <a:path>
              <a:moveTo>
                <a:pt x="0" y="20214"/>
              </a:moveTo>
              <a:lnTo>
                <a:pt x="1406565"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6125" y="1045280"/>
        <a:ext cx="70328" cy="70328"/>
      </dsp:txXfrm>
    </dsp:sp>
    <dsp:sp modelId="{B3E8E1DF-4E1D-4AD2-B2E4-4593C4EB17D2}">
      <dsp:nvSpPr>
        <dsp:cNvPr id="0" name=""/>
        <dsp:cNvSpPr/>
      </dsp:nvSpPr>
      <dsp:spPr>
        <a:xfrm>
          <a:off x="4422909"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&gt; target</a:t>
          </a:r>
        </a:p>
      </dsp:txBody>
      <dsp:txXfrm>
        <a:off x="4452317" y="30499"/>
        <a:ext cx="1949283" cy="945233"/>
      </dsp:txXfrm>
    </dsp:sp>
    <dsp:sp modelId="{BF3BCB26-BF55-40DF-B618-CC5C172CA459}">
      <dsp:nvSpPr>
        <dsp:cNvPr id="0" name=""/>
        <dsp:cNvSpPr/>
      </dsp:nvSpPr>
      <dsp:spPr>
        <a:xfrm>
          <a:off x="6431008" y="482901"/>
          <a:ext cx="803239" cy="40429"/>
        </a:xfrm>
        <a:custGeom>
          <a:avLst/>
          <a:gdLst/>
          <a:ahLst/>
          <a:cxnLst/>
          <a:rect l="0" t="0" r="0" b="0"/>
          <a:pathLst>
            <a:path>
              <a:moveTo>
                <a:pt x="0" y="20214"/>
              </a:moveTo>
              <a:lnTo>
                <a:pt x="803239"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47" y="483035"/>
        <a:ext cx="40161" cy="40161"/>
      </dsp:txXfrm>
    </dsp:sp>
    <dsp:sp modelId="{3AC7DFFC-322D-499F-BBD4-F622DC22D511}">
      <dsp:nvSpPr>
        <dsp:cNvPr id="0" name=""/>
        <dsp:cNvSpPr/>
      </dsp:nvSpPr>
      <dsp:spPr>
        <a:xfrm>
          <a:off x="7234248"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7263656" y="30499"/>
        <a:ext cx="1949283" cy="945233"/>
      </dsp:txXfrm>
    </dsp:sp>
    <dsp:sp modelId="{0F05C161-9291-4B88-95EB-C2952CEAE6E2}">
      <dsp:nvSpPr>
        <dsp:cNvPr id="0" name=""/>
        <dsp:cNvSpPr/>
      </dsp:nvSpPr>
      <dsp:spPr>
        <a:xfrm rot="3227421">
          <a:off x="3341418" y="2186136"/>
          <a:ext cx="1359782" cy="40429"/>
        </a:xfrm>
        <a:custGeom>
          <a:avLst/>
          <a:gdLst/>
          <a:ahLst/>
          <a:cxnLst/>
          <a:rect l="0" t="0" r="0" b="0"/>
          <a:pathLst>
            <a:path>
              <a:moveTo>
                <a:pt x="0" y="20214"/>
              </a:moveTo>
              <a:lnTo>
                <a:pt x="1359782"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7314" y="2172356"/>
        <a:ext cx="67989" cy="67989"/>
      </dsp:txXfrm>
    </dsp:sp>
    <dsp:sp modelId="{1432B6AB-057E-4A0D-9657-D3783F2ECED5}">
      <dsp:nvSpPr>
        <dsp:cNvPr id="0" name=""/>
        <dsp:cNvSpPr/>
      </dsp:nvSpPr>
      <dsp:spPr>
        <a:xfrm>
          <a:off x="4422949" y="2252903"/>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foundation&lt; target</a:t>
          </a:r>
        </a:p>
      </dsp:txBody>
      <dsp:txXfrm>
        <a:off x="4452357" y="2282311"/>
        <a:ext cx="1949283" cy="945233"/>
      </dsp:txXfrm>
    </dsp:sp>
    <dsp:sp modelId="{D7BE62FF-0CAE-464A-A74F-4D9B02DD80A7}">
      <dsp:nvSpPr>
        <dsp:cNvPr id="0" name=""/>
        <dsp:cNvSpPr/>
      </dsp:nvSpPr>
      <dsp:spPr>
        <a:xfrm rot="18372415">
          <a:off x="6152781" y="2186136"/>
          <a:ext cx="1359735" cy="40429"/>
        </a:xfrm>
        <a:custGeom>
          <a:avLst/>
          <a:gdLst/>
          <a:ahLst/>
          <a:cxnLst/>
          <a:rect l="0" t="0" r="0" b="0"/>
          <a:pathLst>
            <a:path>
              <a:moveTo>
                <a:pt x="0" y="20214"/>
              </a:moveTo>
              <a:lnTo>
                <a:pt x="135973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8655" y="2172357"/>
        <a:ext cx="67986" cy="67986"/>
      </dsp:txXfrm>
    </dsp:sp>
    <dsp:sp modelId="{6D865775-3ACD-4970-8DBE-5A7212F4BE41}">
      <dsp:nvSpPr>
        <dsp:cNvPr id="0" name=""/>
        <dsp:cNvSpPr/>
      </dsp:nvSpPr>
      <dsp:spPr>
        <a:xfrm>
          <a:off x="7234248"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7263656" y="1185156"/>
        <a:ext cx="1949283" cy="945233"/>
      </dsp:txXfrm>
    </dsp:sp>
    <dsp:sp modelId="{7E0A7B99-ADC5-46E5-9FC3-A5A6A52B8BFB}">
      <dsp:nvSpPr>
        <dsp:cNvPr id="0" name=""/>
        <dsp:cNvSpPr/>
      </dsp:nvSpPr>
      <dsp:spPr>
        <a:xfrm rot="245693">
          <a:off x="6430021" y="2763464"/>
          <a:ext cx="805255" cy="40429"/>
        </a:xfrm>
        <a:custGeom>
          <a:avLst/>
          <a:gdLst/>
          <a:ahLst/>
          <a:cxnLst/>
          <a:rect l="0" t="0" r="0" b="0"/>
          <a:pathLst>
            <a:path>
              <a:moveTo>
                <a:pt x="0" y="20214"/>
              </a:moveTo>
              <a:lnTo>
                <a:pt x="80525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17" y="2763548"/>
        <a:ext cx="40262" cy="40262"/>
      </dsp:txXfrm>
    </dsp:sp>
    <dsp:sp modelId="{CE00BF54-49A3-403A-952B-34BCF99D061C}">
      <dsp:nvSpPr>
        <dsp:cNvPr id="0" name=""/>
        <dsp:cNvSpPr/>
      </dsp:nvSpPr>
      <dsp:spPr>
        <a:xfrm>
          <a:off x="7234248" y="2310405"/>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7263656" y="2339813"/>
        <a:ext cx="1949283" cy="945233"/>
      </dsp:txXfrm>
    </dsp:sp>
    <dsp:sp modelId="{FA5D3E23-F91F-4083-9503-C29FC8C5583D}">
      <dsp:nvSpPr>
        <dsp:cNvPr id="0" name=""/>
        <dsp:cNvSpPr/>
      </dsp:nvSpPr>
      <dsp:spPr>
        <a:xfrm rot="3388247">
          <a:off x="6105589" y="3340793"/>
          <a:ext cx="1454118" cy="40429"/>
        </a:xfrm>
        <a:custGeom>
          <a:avLst/>
          <a:gdLst/>
          <a:ahLst/>
          <a:cxnLst/>
          <a:rect l="0" t="0" r="0" b="0"/>
          <a:pathLst>
            <a:path>
              <a:moveTo>
                <a:pt x="0" y="20214"/>
              </a:moveTo>
              <a:lnTo>
                <a:pt x="1454118"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6295" y="3324655"/>
        <a:ext cx="72705" cy="72705"/>
      </dsp:txXfrm>
    </dsp:sp>
    <dsp:sp modelId="{F36B49DE-9975-46A4-A784-C649D401976D}">
      <dsp:nvSpPr>
        <dsp:cNvPr id="0" name=""/>
        <dsp:cNvSpPr/>
      </dsp:nvSpPr>
      <dsp:spPr>
        <a:xfrm>
          <a:off x="7234248" y="3465062"/>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7263656" y="3494470"/>
        <a:ext cx="1949283" cy="945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191"/>
          <a:ext cx="2469840" cy="17706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73" y="2427052"/>
        <a:ext cx="2366118" cy="1666941"/>
      </dsp:txXfrm>
    </dsp:sp>
    <dsp:sp modelId="{442432E0-A4E3-46FB-97E7-0E3EA82A162E}">
      <dsp:nvSpPr>
        <dsp:cNvPr id="0" name=""/>
        <dsp:cNvSpPr/>
      </dsp:nvSpPr>
      <dsp:spPr>
        <a:xfrm>
          <a:off x="2048116" y="987956"/>
          <a:ext cx="2431526" cy="13195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4" y="1026604"/>
        <a:ext cx="2354230" cy="1242244"/>
      </dsp:txXfrm>
    </dsp:sp>
    <dsp:sp modelId="{AEF5EB2D-885D-4A33-9CDE-3B3641688EF0}">
      <dsp:nvSpPr>
        <dsp:cNvPr id="0" name=""/>
        <dsp:cNvSpPr/>
      </dsp:nvSpPr>
      <dsp:spPr>
        <a:xfrm>
          <a:off x="2038520" y="990"/>
          <a:ext cx="2450719" cy="919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5" y="27915"/>
        <a:ext cx="2396869" cy="8654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2022/7/28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2022/7/28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93187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1/20/22</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5/16/22</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122205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Updated 1/11/22</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1/11/22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set 1/11/22</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a:t>Updated 1/11/22</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5/11/22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5/12/22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5/11/22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7997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等线"/>
              </a:rPr>
              <a:t>Rob O.</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247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29462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05928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0561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4" name="Date Placeholder 3">
            <a:extLst>
              <a:ext uri="{FF2B5EF4-FFF2-40B4-BE49-F238E27FC236}">
                <a16:creationId xmlns:a16="http://schemas.microsoft.com/office/drawing/2014/main" id="{63B3073C-938D-45CA-BFD3-C0B93CDE81CA}"/>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C64EB173-CAD9-4186-BBCB-17294E7C821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64D8E91-2497-4A8E-A338-7DC6379584B7}"/>
              </a:ext>
            </a:extLst>
          </p:cNvPr>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4" name="Date Placeholder 3">
            <a:extLst>
              <a:ext uri="{FF2B5EF4-FFF2-40B4-BE49-F238E27FC236}">
                <a16:creationId xmlns:a16="http://schemas.microsoft.com/office/drawing/2014/main" id="{CF907D66-2056-4D21-ABC8-536960A51693}"/>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6AF90E4C-2805-49AB-B449-BB806CDE93E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CE863F4-07BA-4909-91F1-DD5000F3A5F4}"/>
              </a:ext>
            </a:extLst>
          </p:cNvPr>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2" name="Date Placeholder 1">
            <a:extLst>
              <a:ext uri="{FF2B5EF4-FFF2-40B4-BE49-F238E27FC236}">
                <a16:creationId xmlns:a16="http://schemas.microsoft.com/office/drawing/2014/main" id="{8A41587B-7D6B-47B6-81C3-C138D13126DC}"/>
              </a:ext>
            </a:extLst>
          </p:cNvPr>
          <p:cNvSpPr>
            <a:spLocks noGrp="1"/>
          </p:cNvSpPr>
          <p:nvPr>
            <p:ph type="dt" sz="half" idx="17"/>
          </p:nvPr>
        </p:nvSpPr>
        <p:spPr/>
        <p:txBody>
          <a:bodyPr/>
          <a:lstStyle/>
          <a:p>
            <a:endParaRPr lang="zh-CN" altLang="en-US"/>
          </a:p>
        </p:txBody>
      </p:sp>
      <p:sp>
        <p:nvSpPr>
          <p:cNvPr id="3" name="Footer Placeholder 2">
            <a:extLst>
              <a:ext uri="{FF2B5EF4-FFF2-40B4-BE49-F238E27FC236}">
                <a16:creationId xmlns:a16="http://schemas.microsoft.com/office/drawing/2014/main" id="{E0E741C3-3ADD-40F3-921F-18FD13732EB1}"/>
              </a:ext>
            </a:extLst>
          </p:cNvPr>
          <p:cNvSpPr>
            <a:spLocks noGrp="1"/>
          </p:cNvSpPr>
          <p:nvPr>
            <p:ph type="ftr" sz="quarter" idx="18"/>
          </p:nvPr>
        </p:nvSpPr>
        <p:spPr/>
        <p:txBody>
          <a:bodyPr/>
          <a:lstStyle/>
          <a:p>
            <a:endParaRPr lang="zh-CN" altLang="en-US"/>
          </a:p>
        </p:txBody>
      </p:sp>
      <p:sp>
        <p:nvSpPr>
          <p:cNvPr id="4" name="Slide Number Placeholder 3">
            <a:extLst>
              <a:ext uri="{FF2B5EF4-FFF2-40B4-BE49-F238E27FC236}">
                <a16:creationId xmlns:a16="http://schemas.microsoft.com/office/drawing/2014/main" id="{7ADB696D-81B3-4C92-A585-BB4DCA2C7E69}"/>
              </a:ext>
            </a:extLst>
          </p:cNvPr>
          <p:cNvSpPr>
            <a:spLocks noGrp="1"/>
          </p:cNvSpPr>
          <p:nvPr>
            <p:ph type="sldNum" sz="quarter" idx="19"/>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2" name="Date Placeholder 1">
            <a:extLst>
              <a:ext uri="{FF2B5EF4-FFF2-40B4-BE49-F238E27FC236}">
                <a16:creationId xmlns:a16="http://schemas.microsoft.com/office/drawing/2014/main" id="{429F110D-D6BF-41A5-9E1B-9A97E2B109C7}"/>
              </a:ext>
            </a:extLst>
          </p:cNvPr>
          <p:cNvSpPr>
            <a:spLocks noGrp="1"/>
          </p:cNvSpPr>
          <p:nvPr>
            <p:ph type="dt" sz="half" idx="15"/>
          </p:nvPr>
        </p:nvSpPr>
        <p:spPr/>
        <p:txBody>
          <a:bodyPr/>
          <a:lstStyle/>
          <a:p>
            <a:endParaRPr lang="zh-CN" altLang="en-US"/>
          </a:p>
        </p:txBody>
      </p:sp>
      <p:sp>
        <p:nvSpPr>
          <p:cNvPr id="5" name="Footer Placeholder 4">
            <a:extLst>
              <a:ext uri="{FF2B5EF4-FFF2-40B4-BE49-F238E27FC236}">
                <a16:creationId xmlns:a16="http://schemas.microsoft.com/office/drawing/2014/main" id="{3632050A-A893-4363-B647-EC1242CCA169}"/>
              </a:ext>
            </a:extLst>
          </p:cNvPr>
          <p:cNvSpPr>
            <a:spLocks noGrp="1"/>
          </p:cNvSpPr>
          <p:nvPr>
            <p:ph type="ftr" sz="quarter" idx="16"/>
          </p:nvPr>
        </p:nvSpPr>
        <p:spPr/>
        <p:txBody>
          <a:bodyPr/>
          <a:lstStyle/>
          <a:p>
            <a:endParaRPr lang="zh-CN" altLang="en-US"/>
          </a:p>
        </p:txBody>
      </p:sp>
      <p:sp>
        <p:nvSpPr>
          <p:cNvPr id="6" name="Slide Number Placeholder 5">
            <a:extLst>
              <a:ext uri="{FF2B5EF4-FFF2-40B4-BE49-F238E27FC236}">
                <a16:creationId xmlns:a16="http://schemas.microsoft.com/office/drawing/2014/main" id="{E87501A0-52A9-4B1E-9772-2CA2BA72CA3A}"/>
              </a:ext>
            </a:extLst>
          </p:cNvPr>
          <p:cNvSpPr>
            <a:spLocks noGrp="1"/>
          </p:cNvSpPr>
          <p:nvPr>
            <p:ph type="sldNum" sz="quarter" idx="17"/>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3200" dirty="0">
                <a:latin typeface="Segoe SemiBold" panose="020B0703040204020203" pitchFamily="34" charset="0"/>
                <a:cs typeface="Segoe SemiBold" panose="020B0703040204020203" pitchFamily="34" charset="0"/>
              </a:rPr>
              <a:t>FY23 Chapter 70 aid and Charter reimbursements</a:t>
            </a:r>
            <a:endParaRPr lang="en-US" sz="3200" dirty="0"/>
          </a:p>
        </p:txBody>
      </p:sp>
      <p:sp>
        <p:nvSpPr>
          <p:cNvPr id="3" name="Subtitle 2"/>
          <p:cNvSpPr>
            <a:spLocks noGrp="1"/>
          </p:cNvSpPr>
          <p:nvPr>
            <p:ph type="subTitle" idx="1"/>
          </p:nvPr>
        </p:nvSpPr>
        <p:spPr/>
        <p:txBody>
          <a:bodyPr/>
          <a:lstStyle/>
          <a:p>
            <a:pPr>
              <a:lnSpc>
                <a:spcPct val="100000"/>
              </a:lnSpc>
            </a:pPr>
            <a:r>
              <a:rPr lang="en-US" dirty="0">
                <a:latin typeface="Segoe"/>
              </a:rPr>
              <a:t>July 28,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rates for Commonwealth charter schools are based on the same foundation budget rates used in Chapter 70</a:t>
            </a:r>
          </a:p>
        </p:txBody>
      </p:sp>
      <p:sp>
        <p:nvSpPr>
          <p:cNvPr id="3" name="Content Placeholder 2"/>
          <p:cNvSpPr>
            <a:spLocks noGrp="1"/>
          </p:cNvSpPr>
          <p:nvPr>
            <p:ph idx="1"/>
          </p:nvPr>
        </p:nvSpPr>
        <p:spPr/>
        <p:txBody>
          <a:bodyPr/>
          <a:lstStyle/>
          <a:p>
            <a:r>
              <a:rPr lang="en-US" dirty="0"/>
              <a:t>Foundation budget rate increases being implemented in FY23 have been incorporated into our projected FY23 tuition rates</a:t>
            </a:r>
          </a:p>
          <a:p>
            <a:r>
              <a:rPr lang="en-US" dirty="0"/>
              <a:t>In addition, charter school low-income enrollment for FY23 has been identified using the same eligibility criteria used for districts (see slide 4)</a:t>
            </a:r>
          </a:p>
        </p:txBody>
      </p:sp>
      <p:sp>
        <p:nvSpPr>
          <p:cNvPr id="4" name="Slide Number Placeholder 3">
            <a:extLst>
              <a:ext uri="{FF2B5EF4-FFF2-40B4-BE49-F238E27FC236}">
                <a16:creationId xmlns:a16="http://schemas.microsoft.com/office/drawing/2014/main" id="{21CC097A-4EE9-4B1D-8BDA-4308FF3D34EF}"/>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budget implements the 3-year (100%/60%/40%) schedule for transition aid tied to year over year tuition growth</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t>Funding for first year reimbursements is prioritized over funding for second year reimbursements</a:t>
            </a:r>
          </a:p>
          <a:p>
            <a:r>
              <a:rPr lang="en-US" sz="2400" dirty="0"/>
              <a:t>The reimbursement formula for transitional aid to districts reflects the change enacted by Section 38 of the FY20 budget, with an entitlement of 100% of any tuition increase in the first year, 60% in the second year, and 40% in the third year</a:t>
            </a:r>
          </a:p>
          <a:p>
            <a:r>
              <a:rPr lang="en-US" sz="2400" dirty="0"/>
              <a:t>The Act requires that 90% of the total state obligation to be funded in FY23 and 100% in FY24 and subsequent years</a:t>
            </a:r>
          </a:p>
          <a:p>
            <a:r>
              <a:rPr lang="en-US" sz="2400" dirty="0"/>
              <a:t>FY23 budget allocates $243.8 million for these reimbursements</a:t>
            </a:r>
          </a:p>
          <a:p>
            <a:pPr lvl="1"/>
            <a:r>
              <a:rPr lang="en-US" sz="2000" dirty="0"/>
              <a:t>This appropriation level is expected to meet or exceed the 90% requirement when tuition assessments are updated to reflect actual enrollments and district spending levels</a:t>
            </a:r>
          </a:p>
          <a:p>
            <a:r>
              <a:rPr lang="en-US" sz="2400" dirty="0">
                <a:latin typeface="Segoe UI"/>
                <a:cs typeface="Segoe UI"/>
              </a:rPr>
              <a:t>The facilities component of the tuition rate is $1,088 per pupil, with this cost fully reimbursed by the state as in prior years</a:t>
            </a:r>
          </a:p>
        </p:txBody>
      </p:sp>
      <p:sp>
        <p:nvSpPr>
          <p:cNvPr id="4" name="Slide Number Placeholder 3">
            <a:extLst>
              <a:ext uri="{FF2B5EF4-FFF2-40B4-BE49-F238E27FC236}">
                <a16:creationId xmlns:a16="http://schemas.microsoft.com/office/drawing/2014/main" id="{5018D1A6-067E-4C87-9649-0F35AFA7DDB1}"/>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3" name="Slide Number Placeholder 2">
            <a:extLst>
              <a:ext uri="{FF2B5EF4-FFF2-40B4-BE49-F238E27FC236}">
                <a16:creationId xmlns:a16="http://schemas.microsoft.com/office/drawing/2014/main" id="{C61DD629-69DF-4CD9-A833-C0C38650BB4F}"/>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updated formula includes three parameters to be specified in each year’s general appropriations act</a:t>
            </a:r>
          </a:p>
        </p:txBody>
      </p:sp>
      <p:sp>
        <p:nvSpPr>
          <p:cNvPr id="3" name="Content Placeholder 2"/>
          <p:cNvSpPr>
            <a:spLocks noGrp="1"/>
          </p:cNvSpPr>
          <p:nvPr>
            <p:ph idx="1"/>
          </p:nvPr>
        </p:nvSpPr>
        <p:spPr/>
        <p:txBody>
          <a:bodyPr/>
          <a:lstStyle/>
          <a:p>
            <a:r>
              <a:rPr lang="en-US" dirty="0"/>
              <a:t>For FY23, these are specified as:</a:t>
            </a:r>
          </a:p>
          <a:p>
            <a:pPr lvl="1"/>
            <a:r>
              <a:rPr lang="en-US" dirty="0"/>
              <a:t>Total state target local contribution = 59%</a:t>
            </a:r>
          </a:p>
          <a:p>
            <a:pPr lvl="1"/>
            <a:r>
              <a:rPr lang="en-US" dirty="0"/>
              <a:t>Effort reduction = 100%</a:t>
            </a:r>
          </a:p>
          <a:p>
            <a:pPr lvl="1"/>
            <a:r>
              <a:rPr lang="en-US" dirty="0"/>
              <a:t>Minimum aid = $60 per pupil</a:t>
            </a:r>
          </a:p>
        </p:txBody>
      </p:sp>
      <p:sp>
        <p:nvSpPr>
          <p:cNvPr id="4" name="Slide Number Placeholder 3">
            <a:extLst>
              <a:ext uri="{FF2B5EF4-FFF2-40B4-BE49-F238E27FC236}">
                <a16:creationId xmlns:a16="http://schemas.microsoft.com/office/drawing/2014/main" id="{879449F3-A7E7-4431-8507-5EB6C7D83273}"/>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12476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
        <p:nvSpPr>
          <p:cNvPr id="2" name="Slide Number Placeholder 1">
            <a:extLst>
              <a:ext uri="{FF2B5EF4-FFF2-40B4-BE49-F238E27FC236}">
                <a16:creationId xmlns:a16="http://schemas.microsoft.com/office/drawing/2014/main" id="{890D2FCF-FEFD-49AB-8F43-4D6F1E96E477}"/>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three primary steps in determining each district’s Chapter 70 aid</a:t>
            </a:r>
          </a:p>
        </p:txBody>
      </p:sp>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2313242266"/>
              </p:ext>
            </p:extLst>
          </p:nvPr>
        </p:nvGraphicFramePr>
        <p:xfrm>
          <a:off x="568325" y="1230314"/>
          <a:ext cx="11369675" cy="401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9268" y="5446466"/>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
        <p:nvSpPr>
          <p:cNvPr id="3" name="Slide Number Placeholder 2">
            <a:extLst>
              <a:ext uri="{FF2B5EF4-FFF2-40B4-BE49-F238E27FC236}">
                <a16:creationId xmlns:a16="http://schemas.microsoft.com/office/drawing/2014/main" id="{86ED02BB-98D8-46A4-8C1F-36D4080CB11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Each district's foundation budget is calculated by multiplying the number of pupils in 13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179032" y="5792295"/>
            <a:ext cx="9833935" cy="707886"/>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2000" dirty="0"/>
              <a:t>All of your students are counted in categories 1−7; special education, English learner, and low-income costs are treated as costs above the base and are captured in 8−13</a:t>
            </a:r>
            <a:endParaRPr lang="en-US" sz="2000" dirty="0">
              <a:solidFill>
                <a:prstClr val="white"/>
              </a:solidFill>
            </a:endParaRPr>
          </a:p>
        </p:txBody>
      </p:sp>
      <p:sp>
        <p:nvSpPr>
          <p:cNvPr id="3" name="Slide Number Placeholder 2">
            <a:extLst>
              <a:ext uri="{FF2B5EF4-FFF2-40B4-BE49-F238E27FC236}">
                <a16:creationId xmlns:a16="http://schemas.microsoft.com/office/drawing/2014/main" id="{10BC760A-F473-4B13-A4FE-87A6F4269905}"/>
              </a:ext>
            </a:extLst>
          </p:cNvPr>
          <p:cNvSpPr>
            <a:spLocks noGrp="1"/>
          </p:cNvSpPr>
          <p:nvPr>
            <p:ph type="sldNum" sz="quarter" idx="17"/>
          </p:nvPr>
        </p:nvSpPr>
        <p:spPr/>
        <p:txBody>
          <a:bodyPr/>
          <a:lstStyle/>
          <a:p>
            <a:fld id="{FF27229C-EC7B-4063-A33B-28A5E87E32ED}" type="slidenum">
              <a:rPr lang="zh-CN" altLang="en-US" smtClean="0"/>
              <a:pPr/>
              <a:t>17</a:t>
            </a:fld>
            <a:endParaRPr lang="zh-CN" altLang="en-US"/>
          </a:p>
        </p:txBody>
      </p:sp>
      <p:graphicFrame>
        <p:nvGraphicFramePr>
          <p:cNvPr id="5" name="Table 4">
            <a:extLst>
              <a:ext uri="{FF2B5EF4-FFF2-40B4-BE49-F238E27FC236}">
                <a16:creationId xmlns:a16="http://schemas.microsoft.com/office/drawing/2014/main" id="{8F153C82-E932-4881-8037-A62A5F2B38C0}"/>
              </a:ext>
            </a:extLst>
          </p:cNvPr>
          <p:cNvGraphicFramePr>
            <a:graphicFrameLocks noGrp="1"/>
          </p:cNvGraphicFramePr>
          <p:nvPr>
            <p:extLst>
              <p:ext uri="{D42A27DB-BD31-4B8C-83A1-F6EECF244321}">
                <p14:modId xmlns:p14="http://schemas.microsoft.com/office/powerpoint/2010/main" val="815854577"/>
              </p:ext>
            </p:extLst>
          </p:nvPr>
        </p:nvGraphicFramePr>
        <p:xfrm>
          <a:off x="342900" y="1258498"/>
          <a:ext cx="11439526" cy="4306561"/>
        </p:xfrm>
        <a:graphic>
          <a:graphicData uri="http://schemas.openxmlformats.org/drawingml/2006/table">
            <a:tbl>
              <a:tblPr firstRow="1"/>
              <a:tblGrid>
                <a:gridCol w="250948">
                  <a:extLst>
                    <a:ext uri="{9D8B030D-6E8A-4147-A177-3AD203B41FA5}">
                      <a16:colId xmlns:a16="http://schemas.microsoft.com/office/drawing/2014/main" val="2120755684"/>
                    </a:ext>
                  </a:extLst>
                </a:gridCol>
                <a:gridCol w="1667412">
                  <a:extLst>
                    <a:ext uri="{9D8B030D-6E8A-4147-A177-3AD203B41FA5}">
                      <a16:colId xmlns:a16="http://schemas.microsoft.com/office/drawing/2014/main" val="122610199"/>
                    </a:ext>
                  </a:extLst>
                </a:gridCol>
                <a:gridCol w="568816">
                  <a:extLst>
                    <a:ext uri="{9D8B030D-6E8A-4147-A177-3AD203B41FA5}">
                      <a16:colId xmlns:a16="http://schemas.microsoft.com/office/drawing/2014/main" val="3460918455"/>
                    </a:ext>
                  </a:extLst>
                </a:gridCol>
                <a:gridCol w="501897">
                  <a:extLst>
                    <a:ext uri="{9D8B030D-6E8A-4147-A177-3AD203B41FA5}">
                      <a16:colId xmlns:a16="http://schemas.microsoft.com/office/drawing/2014/main" val="493874169"/>
                    </a:ext>
                  </a:extLst>
                </a:gridCol>
                <a:gridCol w="630160">
                  <a:extLst>
                    <a:ext uri="{9D8B030D-6E8A-4147-A177-3AD203B41FA5}">
                      <a16:colId xmlns:a16="http://schemas.microsoft.com/office/drawing/2014/main" val="3805738867"/>
                    </a:ext>
                  </a:extLst>
                </a:gridCol>
                <a:gridCol w="632018">
                  <a:extLst>
                    <a:ext uri="{9D8B030D-6E8A-4147-A177-3AD203B41FA5}">
                      <a16:colId xmlns:a16="http://schemas.microsoft.com/office/drawing/2014/main" val="3465377099"/>
                    </a:ext>
                  </a:extLst>
                </a:gridCol>
                <a:gridCol w="632018">
                  <a:extLst>
                    <a:ext uri="{9D8B030D-6E8A-4147-A177-3AD203B41FA5}">
                      <a16:colId xmlns:a16="http://schemas.microsoft.com/office/drawing/2014/main" val="2419840055"/>
                    </a:ext>
                  </a:extLst>
                </a:gridCol>
                <a:gridCol w="632018">
                  <a:extLst>
                    <a:ext uri="{9D8B030D-6E8A-4147-A177-3AD203B41FA5}">
                      <a16:colId xmlns:a16="http://schemas.microsoft.com/office/drawing/2014/main" val="993470700"/>
                    </a:ext>
                  </a:extLst>
                </a:gridCol>
                <a:gridCol w="632018">
                  <a:extLst>
                    <a:ext uri="{9D8B030D-6E8A-4147-A177-3AD203B41FA5}">
                      <a16:colId xmlns:a16="http://schemas.microsoft.com/office/drawing/2014/main" val="214096759"/>
                    </a:ext>
                  </a:extLst>
                </a:gridCol>
                <a:gridCol w="39037">
                  <a:extLst>
                    <a:ext uri="{9D8B030D-6E8A-4147-A177-3AD203B41FA5}">
                      <a16:colId xmlns:a16="http://schemas.microsoft.com/office/drawing/2014/main" val="3614117694"/>
                    </a:ext>
                  </a:extLst>
                </a:gridCol>
                <a:gridCol w="698937">
                  <a:extLst>
                    <a:ext uri="{9D8B030D-6E8A-4147-A177-3AD203B41FA5}">
                      <a16:colId xmlns:a16="http://schemas.microsoft.com/office/drawing/2014/main" val="634928093"/>
                    </a:ext>
                  </a:extLst>
                </a:gridCol>
                <a:gridCol w="698937">
                  <a:extLst>
                    <a:ext uri="{9D8B030D-6E8A-4147-A177-3AD203B41FA5}">
                      <a16:colId xmlns:a16="http://schemas.microsoft.com/office/drawing/2014/main" val="4030229790"/>
                    </a:ext>
                  </a:extLst>
                </a:gridCol>
                <a:gridCol w="855084">
                  <a:extLst>
                    <a:ext uri="{9D8B030D-6E8A-4147-A177-3AD203B41FA5}">
                      <a16:colId xmlns:a16="http://schemas.microsoft.com/office/drawing/2014/main" val="3423791534"/>
                    </a:ext>
                  </a:extLst>
                </a:gridCol>
                <a:gridCol w="862518">
                  <a:extLst>
                    <a:ext uri="{9D8B030D-6E8A-4147-A177-3AD203B41FA5}">
                      <a16:colId xmlns:a16="http://schemas.microsoft.com/office/drawing/2014/main" val="2167988073"/>
                    </a:ext>
                  </a:extLst>
                </a:gridCol>
                <a:gridCol w="899696">
                  <a:extLst>
                    <a:ext uri="{9D8B030D-6E8A-4147-A177-3AD203B41FA5}">
                      <a16:colId xmlns:a16="http://schemas.microsoft.com/office/drawing/2014/main" val="1562417177"/>
                    </a:ext>
                  </a:extLst>
                </a:gridCol>
                <a:gridCol w="619006">
                  <a:extLst>
                    <a:ext uri="{9D8B030D-6E8A-4147-A177-3AD203B41FA5}">
                      <a16:colId xmlns:a16="http://schemas.microsoft.com/office/drawing/2014/main" val="2514046963"/>
                    </a:ext>
                  </a:extLst>
                </a:gridCol>
                <a:gridCol w="619006">
                  <a:extLst>
                    <a:ext uri="{9D8B030D-6E8A-4147-A177-3AD203B41FA5}">
                      <a16:colId xmlns:a16="http://schemas.microsoft.com/office/drawing/2014/main" val="2463333047"/>
                    </a:ext>
                  </a:extLst>
                </a:gridCol>
              </a:tblGrid>
              <a:tr h="246674">
                <a:tc gridSpan="5">
                  <a:txBody>
                    <a:bodyPr/>
                    <a:lstStyle/>
                    <a:p>
                      <a:pPr algn="l" fontAlgn="ctr"/>
                      <a:r>
                        <a:rPr lang="en-US" sz="1200" b="1" i="0" u="none" strike="noStrike" dirty="0">
                          <a:effectLst/>
                          <a:latin typeface="Calibri" panose="020F0502020204030204" pitchFamily="34" charset="0"/>
                        </a:rPr>
                        <a:t>FY23 Chapter 70 Foundation Budget</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974699732"/>
                  </a:ext>
                </a:extLst>
              </a:tr>
              <a:tr h="197761">
                <a:tc>
                  <a:txBody>
                    <a:bodyPr/>
                    <a:lstStyle/>
                    <a:p>
                      <a:pPr algn="ctr" fontAlgn="b"/>
                      <a:r>
                        <a:rPr lang="en-US" sz="1100" b="1" i="0" u="none" strike="noStrike">
                          <a:effectLst/>
                          <a:latin typeface="Calibri" panose="020F0502020204030204" pitchFamily="34" charset="0"/>
                        </a:rPr>
                        <a:t>239</a:t>
                      </a:r>
                    </a:p>
                  </a:txBody>
                  <a:tcPr marL="0" marR="0" marT="0" marB="0" anchor="b">
                    <a:lnL>
                      <a:noFill/>
                    </a:lnL>
                    <a:lnR>
                      <a:noFill/>
                    </a:lnR>
                    <a:lnT>
                      <a:noFill/>
                    </a:lnT>
                    <a:lnB>
                      <a:noFill/>
                    </a:lnB>
                  </a:tcPr>
                </a:tc>
                <a:tc gridSpan="6">
                  <a:txBody>
                    <a:bodyPr/>
                    <a:lstStyle/>
                    <a:p>
                      <a:pPr algn="l" fontAlgn="b"/>
                      <a:r>
                        <a:rPr lang="en-US" sz="1100" b="1" i="0" u="none" strike="noStrike" dirty="0">
                          <a:effectLst/>
                          <a:latin typeface="Calibri" panose="020F0502020204030204" pitchFamily="34" charset="0"/>
                        </a:rPr>
                        <a:t> Plymouth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FFFFFF"/>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l" fontAlgn="b"/>
                      <a:endParaRPr lang="en-US" sz="900" b="0" i="0" u="none" strike="noStrike" dirty="0">
                        <a:solidFill>
                          <a:srgbClr val="FFFFFF"/>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55240475"/>
                  </a:ext>
                </a:extLst>
              </a:tr>
              <a:tr h="139149">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gridSpan="7">
                  <a:txBody>
                    <a:bodyPr/>
                    <a:lstStyle/>
                    <a:p>
                      <a:pPr algn="ctr" fontAlgn="b"/>
                      <a:r>
                        <a:rPr lang="en-US" sz="900" b="1" i="0" u="sng" strike="noStrike">
                          <a:effectLst/>
                          <a:latin typeface="Calibri" panose="020F0502020204030204" pitchFamily="34" charset="0"/>
                        </a:rPr>
                        <a:t>Base Foundation Components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sng" strike="noStrike">
                        <a:effectLst/>
                        <a:latin typeface="Calibri" panose="020F0502020204030204" pitchFamily="34" charset="0"/>
                      </a:endParaRPr>
                    </a:p>
                  </a:txBody>
                  <a:tcPr marL="0" marR="0" marT="0" marB="0" anchor="b">
                    <a:lnL>
                      <a:noFill/>
                    </a:lnL>
                    <a:lnR>
                      <a:noFill/>
                    </a:lnR>
                    <a:lnT>
                      <a:noFill/>
                    </a:lnT>
                    <a:lnB>
                      <a:noFill/>
                    </a:lnB>
                  </a:tcPr>
                </a:tc>
                <a:tc gridSpan="6">
                  <a:txBody>
                    <a:bodyPr/>
                    <a:lstStyle/>
                    <a:p>
                      <a:pPr algn="ctr" fontAlgn="b"/>
                      <a:r>
                        <a:rPr lang="en-US" sz="900" b="1" i="0" u="sng" strike="noStrike">
                          <a:effectLst/>
                          <a:latin typeface="Calibri" panose="020F0502020204030204" pitchFamily="34" charset="0"/>
                        </a:rPr>
                        <a:t>Incremental Costs Above the Base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sng" strike="noStrike">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28870132"/>
                  </a:ext>
                </a:extLst>
              </a:tr>
              <a:tr h="156859">
                <a:tc>
                  <a:txBody>
                    <a:bodyPr/>
                    <a:lstStyle/>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2</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3</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4</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5</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6</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7</a:t>
                      </a:r>
                    </a:p>
                  </a:txBody>
                  <a:tcPr marL="0" marR="0" marT="0" marB="0" anchor="ctr">
                    <a:lnL>
                      <a:noFill/>
                    </a:lnL>
                    <a:lnR>
                      <a:noFill/>
                    </a:lnR>
                    <a:lnT>
                      <a:noFill/>
                    </a:lnT>
                    <a:lnB>
                      <a:noFill/>
                    </a:lnB>
                  </a:tcPr>
                </a:tc>
                <a:tc>
                  <a:txBody>
                    <a:bodyPr/>
                    <a:lstStyle/>
                    <a:p>
                      <a:pPr algn="ctr" fontAlgn="ctr"/>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8</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9</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10</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11</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12</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13</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14</a:t>
                      </a:r>
                    </a:p>
                  </a:txBody>
                  <a:tcPr marL="0" marR="0" marT="0" marB="0" anchor="ctr">
                    <a:lnL>
                      <a:noFill/>
                    </a:lnL>
                    <a:lnR>
                      <a:noFill/>
                    </a:lnR>
                    <a:lnT>
                      <a:noFill/>
                    </a:lnT>
                    <a:lnB>
                      <a:noFill/>
                    </a:lnB>
                  </a:tcPr>
                </a:tc>
                <a:extLst>
                  <a:ext uri="{0D108BD9-81ED-4DB2-BD59-A6C34878D82A}">
                    <a16:rowId xmlns:a16="http://schemas.microsoft.com/office/drawing/2014/main" val="1720045535"/>
                  </a:ext>
                </a:extLst>
              </a:tr>
              <a:tr h="132825">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900" b="1" i="0" u="none" strike="noStrike">
                          <a:effectLst/>
                          <a:latin typeface="Calibri" panose="020F0502020204030204" pitchFamily="34" charset="0"/>
                        </a:rPr>
                        <a:t> ------ Kindergarten ------</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 Junior/</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High</a:t>
                      </a: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0160419"/>
                  </a:ext>
                </a:extLst>
              </a:tr>
              <a:tr h="132825">
                <a:tc>
                  <a:txBody>
                    <a:bodyPr/>
                    <a:lstStyle/>
                    <a:p>
                      <a:pPr algn="l" fontAlgn="b"/>
                      <a:r>
                        <a:rPr lang="en-US" sz="7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Pre-school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Half-Day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Full-Day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Middle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Vocational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In-District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Tuitioned-Out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PK-5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High School/Voc</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Low income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711995"/>
                  </a:ext>
                </a:extLst>
              </a:tr>
              <a:tr h="196074">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Foundation Enrollment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191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548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2,639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1,744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2,061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680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900" b="1" i="0" u="none" strike="noStrike">
                          <a:effectLst/>
                          <a:latin typeface="Calibri" panose="020F0502020204030204" pitchFamily="34" charset="0"/>
                        </a:rPr>
                        <a:t>303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164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55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45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effectLst/>
                          <a:latin typeface="Calibri" panose="020F0502020204030204" pitchFamily="34" charset="0"/>
                        </a:rPr>
                        <a:t>2,693</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effectLst/>
                          <a:latin typeface="Calibri" panose="020F0502020204030204" pitchFamily="34" charset="0"/>
                        </a:rPr>
                        <a:t>7,768</a:t>
                      </a:r>
                    </a:p>
                  </a:txBody>
                  <a:tcPr marL="0" marR="0" marT="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922907"/>
                  </a:ext>
                </a:extLst>
              </a:tr>
              <a:tr h="112859">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05389143"/>
                  </a:ext>
                </a:extLst>
              </a:tr>
              <a:tr h="151799">
                <a:tc>
                  <a:txBody>
                    <a:bodyPr/>
                    <a:lstStyle/>
                    <a:p>
                      <a:pPr algn="ctr" fontAlgn="b"/>
                      <a:r>
                        <a:rPr lang="en-US" sz="900" b="0" i="0" u="none" strike="noStrike" dirty="0">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Administration</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41,953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240,727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1,159,269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766,111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905,363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298,713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918,630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236,845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17,204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6,090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4,649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181,773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4,777,328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499793248"/>
                  </a:ext>
                </a:extLst>
              </a:tr>
              <a:tr h="151799">
                <a:tc>
                  <a:txBody>
                    <a:bodyPr/>
                    <a:lstStyle/>
                    <a:p>
                      <a:pPr algn="ctr" fontAlgn="b"/>
                      <a:r>
                        <a:rPr lang="en-US" sz="900" b="0" i="0" u="none" strike="noStrike" dirty="0">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Instructional Leadership</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75,767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434,777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2,093,751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1,383,669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1,635,173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539,504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30,105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8,136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861,167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7,072,703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660026635"/>
                  </a:ext>
                </a:extLst>
              </a:tr>
              <a:tr h="151799">
                <a:tc>
                  <a:txBody>
                    <a:bodyPr/>
                    <a:lstStyle/>
                    <a:p>
                      <a:pPr algn="ctr" fontAlgn="b"/>
                      <a:r>
                        <a:rPr lang="en-US" sz="900" b="0" i="0" u="none" strike="noStrike" dirty="0">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Classroom &amp; Specialist Teachers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347,419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1,993,569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9,600,280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5,583,107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9,702,762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5,442,249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3,031,244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210,730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74,592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56,948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8,406,687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44,449,587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927773153"/>
                  </a:ext>
                </a:extLst>
              </a:tr>
              <a:tr h="151799">
                <a:tc>
                  <a:txBody>
                    <a:bodyPr/>
                    <a:lstStyle/>
                    <a:p>
                      <a:pPr algn="ctr" fontAlgn="b"/>
                      <a:r>
                        <a:rPr lang="en-US" sz="900" b="0" i="0" u="none" strike="noStrike" dirty="0">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Other Teaching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89,102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511,312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2,462,322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1,171,366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1,152,409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380,222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2,830,230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3,618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30,105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8,136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8,649,478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107056079"/>
                  </a:ext>
                </a:extLst>
              </a:tr>
              <a:tr h="151799">
                <a:tc>
                  <a:txBody>
                    <a:bodyPr/>
                    <a:lstStyle/>
                    <a:p>
                      <a:pPr algn="ctr" fontAlgn="b"/>
                      <a:r>
                        <a:rPr lang="en-US" sz="900" b="0" i="0" u="none" strike="noStrike" dirty="0">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Professional Development</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13,740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78,882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379,928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272,165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311,869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170,120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146,224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8,600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2,324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407,837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1,794,735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72366886"/>
                  </a:ext>
                </a:extLst>
              </a:tr>
              <a:tr h="225719">
                <a:tc>
                  <a:txBody>
                    <a:bodyPr/>
                    <a:lstStyle/>
                    <a:p>
                      <a:pPr algn="ctr" fontAlgn="b"/>
                      <a:r>
                        <a:rPr lang="en-US" sz="900" b="0" i="0" u="none" strike="noStrike" dirty="0">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Instructional Materials, Equipment &amp; Technology*</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48,489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278,252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1,339,979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885,533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1,674,356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966,749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123,076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20,735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7,340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5,603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60,296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5,410,409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14745600"/>
                  </a:ext>
                </a:extLst>
              </a:tr>
              <a:tr h="151799">
                <a:tc>
                  <a:txBody>
                    <a:bodyPr/>
                    <a:lstStyle/>
                    <a:p>
                      <a:pPr algn="ctr" fontAlgn="b"/>
                      <a:r>
                        <a:rPr lang="en-US" sz="900" b="0" i="0" u="none" strike="noStrike" dirty="0">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Guidance &amp; Psychological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30,336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174,091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838,371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655,935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910,343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300,356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12,901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4,567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340,395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a:effectLst/>
                          <a:latin typeface="Calibri" panose="020F0502020204030204" pitchFamily="34" charset="0"/>
                        </a:rPr>
                        <a:t>3,270,782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670050545"/>
                  </a:ext>
                </a:extLst>
              </a:tr>
              <a:tr h="151799">
                <a:tc>
                  <a:txBody>
                    <a:bodyPr/>
                    <a:lstStyle/>
                    <a:p>
                      <a:pPr algn="ctr" fontAlgn="b"/>
                      <a:r>
                        <a:rPr lang="en-US" sz="900" b="0" i="0" u="none" strike="noStrike">
                          <a:effectLst/>
                          <a:latin typeface="Calibri" panose="020F0502020204030204" pitchFamily="34" charset="0"/>
                        </a:rPr>
                        <a:t>8</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Pupil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10,054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57,714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416,845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449,980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1,226,251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404,586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4,303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1,522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1,162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1,768,859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4,341,276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304644369"/>
                  </a:ext>
                </a:extLst>
              </a:tr>
              <a:tr h="151799">
                <a:tc>
                  <a:txBody>
                    <a:bodyPr/>
                    <a:lstStyle/>
                    <a:p>
                      <a:pPr algn="ctr" fontAlgn="b"/>
                      <a:r>
                        <a:rPr lang="en-US" sz="900" b="0" i="0" u="none" strike="noStrike" dirty="0">
                          <a:effectLst/>
                          <a:latin typeface="Calibri" panose="020F0502020204030204" pitchFamily="34" charset="0"/>
                        </a:rPr>
                        <a:t>9</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Operations &amp; Maintenance</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96,474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553,586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2,665,901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1,909,986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2,188,551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1,351,418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1,026,150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51,607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18,267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13,946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9,875,888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294510242"/>
                  </a:ext>
                </a:extLst>
              </a:tr>
              <a:tr h="151799">
                <a:tc>
                  <a:txBody>
                    <a:bodyPr/>
                    <a:lstStyle/>
                    <a:p>
                      <a:pPr algn="ctr" fontAlgn="b"/>
                      <a:r>
                        <a:rPr lang="en-US" sz="900" b="0" i="0" u="none" strike="noStrike" dirty="0">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Employee Benefits/Fixed Charges*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124,454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714,132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3,439,118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2,388,425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2,527,116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1,137,620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1,122,251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45,620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16,147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12,328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1,311,329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12,838,541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501744878"/>
                  </a:ext>
                </a:extLst>
              </a:tr>
              <a:tr h="151799">
                <a:tc>
                  <a:txBody>
                    <a:bodyPr/>
                    <a:lstStyle/>
                    <a:p>
                      <a:pPr algn="ctr" fontAlgn="b"/>
                      <a:r>
                        <a:rPr lang="en-US" sz="900" b="0" i="0" u="none" strike="noStrike" dirty="0">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Special Education Tuition*</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2,168,486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2,168,486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29238972"/>
                  </a:ext>
                </a:extLst>
              </a:tr>
              <a:tr h="113849">
                <a:tc>
                  <a:txBody>
                    <a:bodyPr/>
                    <a:lstStyle/>
                    <a:p>
                      <a:pPr algn="ctr"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8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4100722646"/>
                  </a:ext>
                </a:extLst>
              </a:tr>
              <a:tr h="221374">
                <a:tc>
                  <a:txBody>
                    <a:bodyPr/>
                    <a:lstStyle/>
                    <a:p>
                      <a:pPr algn="ctr" fontAlgn="b"/>
                      <a:r>
                        <a:rPr lang="en-US" sz="900" b="1" i="0" u="none" strike="noStrike" dirty="0">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r>
                        <a:rPr lang="en-US" sz="900" b="1" i="0" u="none" strike="noStrike">
                          <a:effectLst/>
                          <a:latin typeface="Calibri" panose="020F0502020204030204" pitchFamily="34" charset="0"/>
                        </a:rPr>
                        <a:t>Total</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877,788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5,037,043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24,395,765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15,466,277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22,234,193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10,991,536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1" i="0" u="none" strike="noStrike">
                          <a:effectLst/>
                          <a:latin typeface="Calibri" panose="020F0502020204030204" pitchFamily="34" charset="0"/>
                        </a:rPr>
                        <a:t>9,197,806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2,408,949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431,910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152,881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116,719 </a:t>
                      </a:r>
                    </a:p>
                  </a:txBody>
                  <a:tcPr marL="0" marR="0" marT="0" marB="0" anchor="b">
                    <a:lnL>
                      <a:noFill/>
                    </a:lnL>
                    <a:lnR>
                      <a:noFill/>
                    </a:lnR>
                    <a:lnT>
                      <a:noFill/>
                    </a:lnT>
                    <a:lnB>
                      <a:noFill/>
                    </a:lnB>
                  </a:tcPr>
                </a:tc>
                <a:tc>
                  <a:txBody>
                    <a:bodyPr/>
                    <a:lstStyle/>
                    <a:p>
                      <a:pPr algn="r" fontAlgn="b"/>
                      <a:r>
                        <a:rPr lang="en-US" sz="900" b="1" i="0" u="none" strike="noStrike" dirty="0">
                          <a:effectLst/>
                          <a:latin typeface="Calibri" panose="020F0502020204030204" pitchFamily="34" charset="0"/>
                        </a:rPr>
                        <a:t>13,338,344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1" i="0" u="none" strike="noStrike" dirty="0">
                          <a:effectLst/>
                          <a:latin typeface="Calibri" panose="020F0502020204030204" pitchFamily="34" charset="0"/>
                        </a:rPr>
                        <a:t>104,649,212</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350589066"/>
                  </a:ext>
                </a:extLst>
              </a:tr>
              <a:tr h="112859">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8828"/>
                  </a:ext>
                </a:extLst>
              </a:tr>
              <a:tr h="136198">
                <a:tc>
                  <a:txBody>
                    <a:bodyPr/>
                    <a:lstStyle/>
                    <a:p>
                      <a:pPr algn="ctr" fontAlgn="b"/>
                      <a:r>
                        <a:rPr lang="en-US" sz="900" b="0" i="0" u="none" strike="noStrike" dirty="0">
                          <a:effectLst/>
                          <a:latin typeface="Calibri" panose="020F0502020204030204" pitchFamily="34" charset="0"/>
                        </a:rPr>
                        <a:t>13</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Wage Adjustment Factor</a:t>
                      </a:r>
                    </a:p>
                  </a:txBody>
                  <a:tcPr marL="0" marR="0" marT="0"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103.7%</a:t>
                      </a: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a:effectLst/>
                          <a:latin typeface="Calibri" panose="020F0502020204030204" pitchFamily="34" charset="0"/>
                        </a:rPr>
                        <a:t>Foundation Budget per Pupil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1"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Calibri" panose="020F0502020204030204" pitchFamily="34" charset="0"/>
                        </a:rPr>
                        <a:t>13,472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71790"/>
                  </a:ext>
                </a:extLst>
              </a:tr>
              <a:tr h="136198">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gridSpan="12">
                  <a:txBody>
                    <a:bodyPr/>
                    <a:lstStyle/>
                    <a:p>
                      <a:pPr algn="l" fontAlgn="b"/>
                      <a:r>
                        <a:rPr lang="en-US" sz="900" b="0" i="0" u="none" strike="noStrike" dirty="0">
                          <a:effectLst/>
                          <a:latin typeface="Calibri" panose="020F0502020204030204" pitchFamily="34" charset="0"/>
                        </a:rPr>
                        <a:t>*The wage adjustment factor is applied to underlying rates in all functions except instructional equipment, benefits and special education tuition.</a:t>
                      </a:r>
                    </a:p>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215969"/>
                  </a:ext>
                </a:extLst>
              </a:tr>
              <a:tr h="112859">
                <a:tc>
                  <a:txBody>
                    <a:bodyPr/>
                    <a:lstStyle/>
                    <a:p>
                      <a:pPr algn="ctr" fontAlgn="b"/>
                      <a:r>
                        <a:rPr lang="en-US" sz="900" b="0" i="0" u="none" strike="noStrike" dirty="0">
                          <a:effectLst/>
                          <a:latin typeface="Calibri" panose="020F0502020204030204" pitchFamily="34" charset="0"/>
                        </a:rPr>
                        <a:t>14</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percentage</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35.54%</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English learner foundation budget as % total foundation budget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Calibri" panose="020F0502020204030204" pitchFamily="34" charset="0"/>
                        </a:rPr>
                        <a:t>0.7%</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9638509"/>
                  </a:ext>
                </a:extLst>
              </a:tr>
              <a:tr h="112859">
                <a:tc>
                  <a:txBody>
                    <a:bodyPr/>
                    <a:lstStyle/>
                    <a:p>
                      <a:pPr algn="ctr" fontAlgn="b"/>
                      <a:r>
                        <a:rPr lang="en-US" sz="900" b="0" i="0" u="none" strike="noStrike" dirty="0">
                          <a:effectLst/>
                          <a:latin typeface="Calibri" panose="020F0502020204030204" pitchFamily="34" charset="0"/>
                        </a:rPr>
                        <a:t>15</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group</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6</a:t>
                      </a:r>
                    </a:p>
                  </a:txBody>
                  <a:tcPr marL="0" marR="0" marT="0" marB="0" anchor="ctr">
                    <a:lnL>
                      <a:noFill/>
                    </a:lnL>
                    <a:lnR>
                      <a:noFill/>
                    </a:lnR>
                    <a:lnT>
                      <a:noFill/>
                    </a:lnT>
                    <a:lnB>
                      <a:noFill/>
                    </a:lnB>
                    <a:noFill/>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Low-income foundation budget as % total foundation budget</a:t>
                      </a:r>
                      <a:r>
                        <a:rPr lang="en-US" sz="700" b="0" i="0" u="none" strike="noStrike" dirty="0">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12.7%</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2646"/>
                  </a:ext>
                </a:extLst>
              </a:tr>
            </a:tbl>
          </a:graphicData>
        </a:graphic>
      </p:graphicFrame>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372956520"/>
              </p:ext>
            </p:extLst>
          </p:nvPr>
        </p:nvGraphicFramePr>
        <p:xfrm>
          <a:off x="1168400" y="1187027"/>
          <a:ext cx="10688320" cy="5158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1168400" y="6378914"/>
            <a:ext cx="5947590" cy="369332"/>
          </a:xfrm>
          <a:prstGeom prst="rect">
            <a:avLst/>
          </a:prstGeom>
          <a:noFill/>
        </p:spPr>
        <p:txBody>
          <a:bodyPr wrap="none" rtlCol="0">
            <a:spAutoFit/>
          </a:bodyPr>
          <a:lstStyle/>
          <a:p>
            <a:r>
              <a:rPr lang="en-US" dirty="0"/>
              <a:t>Note: Chart excludes vocational and agricultural districts.</a:t>
            </a:r>
          </a:p>
        </p:txBody>
      </p:sp>
      <p:sp>
        <p:nvSpPr>
          <p:cNvPr id="5" name="Slide Number Placeholder 4">
            <a:extLst>
              <a:ext uri="{FF2B5EF4-FFF2-40B4-BE49-F238E27FC236}">
                <a16:creationId xmlns:a16="http://schemas.microsoft.com/office/drawing/2014/main" id="{AEC7EAEC-E04C-41F4-B1BF-69237472F450}"/>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Determining each municipality’s target local share starts with the local share of statewide foundation</a:t>
            </a: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Calculate </a:t>
            </a:r>
            <a:r>
              <a:rPr lang="en-US" sz="1400" b="1" u="sng" dirty="0">
                <a:solidFill>
                  <a:srgbClr val="0D1969"/>
                </a:solidFill>
              </a:rPr>
              <a:t>statewide</a:t>
            </a:r>
            <a:r>
              <a:rPr lang="en-US" sz="1400" dirty="0">
                <a:solidFill>
                  <a:srgbClr val="0D1969"/>
                </a:solidFill>
              </a:rPr>
              <a:t> foundation budget</a:t>
            </a:r>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Determine target local share </a:t>
            </a:r>
            <a:br>
              <a:rPr lang="en-US" sz="1400" dirty="0">
                <a:solidFill>
                  <a:srgbClr val="0D1969"/>
                </a:solidFill>
              </a:rPr>
            </a:br>
            <a:r>
              <a:rPr lang="en-US" sz="1400" dirty="0">
                <a:solidFill>
                  <a:srgbClr val="0D1969"/>
                </a:solidFill>
              </a:rPr>
              <a:t>of </a:t>
            </a:r>
            <a:r>
              <a:rPr lang="en-US" sz="1400" b="1" u="sng" dirty="0">
                <a:solidFill>
                  <a:srgbClr val="0D1969"/>
                </a:solidFill>
              </a:rPr>
              <a:t>statewide</a:t>
            </a:r>
            <a:r>
              <a:rPr lang="en-US" sz="1400" dirty="0">
                <a:solidFill>
                  <a:srgbClr val="0D1969"/>
                </a:solidFill>
              </a:rPr>
              <a:t> foundation</a:t>
            </a: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D1969"/>
                </a:solidFill>
              </a:rPr>
              <a:t>Statewide</a:t>
            </a:r>
            <a:r>
              <a:rPr lang="en-US" sz="14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133600"/>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$7.605B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$5.285B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0.3624%</a:t>
              </a:r>
            </a:p>
            <a:p>
              <a:pPr algn="ctr"/>
              <a:r>
                <a:rPr lang="en-US" sz="1050" dirty="0">
                  <a:solidFill>
                    <a:srgbClr val="0D1969"/>
                  </a:solidFill>
                </a:rPr>
                <a:t>$3.803B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1.5242%</a:t>
              </a:r>
            </a:p>
            <a:p>
              <a:pPr algn="ctr"/>
              <a:r>
                <a:rPr lang="en-US" sz="1050" dirty="0">
                  <a:solidFill>
                    <a:srgbClr val="0D1969"/>
                  </a:solidFill>
                </a:rPr>
                <a:t>$3.803B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$12.890B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prstClr val="white"/>
                </a:solidFill>
              </a:rPr>
              <a:t>Property and income percentages are applied uniformly across </a:t>
            </a:r>
            <a:r>
              <a:rPr lang="en-US" b="1" u="sng" dirty="0">
                <a:solidFill>
                  <a:prstClr val="white"/>
                </a:solidFill>
              </a:rPr>
              <a:t>all cities and towns</a:t>
            </a:r>
            <a:r>
              <a:rPr lang="en-US" b="1" dirty="0">
                <a:solidFill>
                  <a:prstClr val="white"/>
                </a:solidFill>
              </a:rPr>
              <a:t> </a:t>
            </a:r>
            <a:r>
              <a:rPr lang="en-US" dirty="0">
                <a:solidFill>
                  <a:prstClr val="white"/>
                </a:solidFill>
              </a:rPr>
              <a:t>to determine the </a:t>
            </a:r>
            <a:r>
              <a:rPr lang="en-US" b="1" dirty="0">
                <a:solidFill>
                  <a:prstClr val="white"/>
                </a:solidFill>
              </a:rPr>
              <a:t>combined effort yield </a:t>
            </a:r>
            <a:r>
              <a:rPr lang="en-US" dirty="0">
                <a:solidFill>
                  <a:prstClr val="white"/>
                </a:solidFill>
              </a:rPr>
              <a:t>from property and income. </a:t>
            </a:r>
          </a:p>
        </p:txBody>
      </p:sp>
      <p:sp>
        <p:nvSpPr>
          <p:cNvPr id="4" name="Slide Number Placeholder 3">
            <a:extLst>
              <a:ext uri="{FF2B5EF4-FFF2-40B4-BE49-F238E27FC236}">
                <a16:creationId xmlns:a16="http://schemas.microsoft.com/office/drawing/2014/main" id="{B26DCE62-8545-4A0F-AEB8-CD1124F37A95}"/>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FY23 Chapter 70 funding</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sp>
        <p:nvSpPr>
          <p:cNvPr id="3" name="Content Placeholder 2"/>
          <p:cNvSpPr>
            <a:spLocks noGrp="1"/>
          </p:cNvSpPr>
          <p:nvPr>
            <p:ph idx="1"/>
          </p:nvPr>
        </p:nvSpPr>
        <p:spPr/>
        <p:txBody>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(168 municipalities or 48% are capped)</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135897445"/>
              </p:ext>
            </p:extLst>
          </p:nvPr>
        </p:nvGraphicFramePr>
        <p:xfrm>
          <a:off x="2809190" y="1533729"/>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8EA760B-0115-46B3-9BA4-735C9B1990CC}"/>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Next the formula calculates each municipality’s preliminary local contribution (PLC) and makes adjustments relative to target to determine the required local contribution (RLC)</a:t>
            </a:r>
          </a:p>
        </p:txBody>
      </p:sp>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352776266"/>
              </p:ext>
            </p:extLst>
          </p:nvPr>
        </p:nvGraphicFramePr>
        <p:xfrm>
          <a:off x="669302" y="1791092"/>
          <a:ext cx="10853918" cy="4470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84082" y="4232635"/>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
        <p:nvSpPr>
          <p:cNvPr id="6" name="TextBox 5"/>
          <p:cNvSpPr txBox="1"/>
          <p:nvPr/>
        </p:nvSpPr>
        <p:spPr>
          <a:xfrm>
            <a:off x="2384982" y="1131215"/>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794403" y="1178239"/>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7615858-682E-45B5-B1CE-F17E59C75E06}"/>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a:t>Once a city or town’s required local contribution is calculated, it is allocated among the districts to which it belongs</a:t>
            </a:r>
          </a:p>
        </p:txBody>
      </p:sp>
      <p:sp>
        <p:nvSpPr>
          <p:cNvPr id="10" name="TextBox 9"/>
          <p:cNvSpPr txBox="1"/>
          <p:nvPr/>
        </p:nvSpPr>
        <p:spPr>
          <a:xfrm>
            <a:off x="3002029" y="1265413"/>
            <a:ext cx="6502400" cy="523220"/>
          </a:xfrm>
          <a:prstGeom prst="rect">
            <a:avLst/>
          </a:prstGeom>
          <a:noFill/>
        </p:spPr>
        <p:txBody>
          <a:bodyPr wrap="square" rtlCol="0">
            <a:spAutoFit/>
          </a:bodyPr>
          <a:lstStyle/>
          <a:p>
            <a:pPr algn="ctr"/>
            <a:r>
              <a:rPr lang="en-US" sz="2800" b="1" dirty="0">
                <a:solidFill>
                  <a:srgbClr val="0D1969"/>
                </a:solidFill>
              </a:rPr>
              <a:t>Town of Dartmouth</a:t>
            </a:r>
          </a:p>
        </p:txBody>
      </p:sp>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1752161889"/>
              </p:ext>
            </p:extLst>
          </p:nvPr>
        </p:nvGraphicFramePr>
        <p:xfrm>
          <a:off x="314458" y="1788633"/>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1822517288"/>
              </p:ext>
            </p:extLst>
          </p:nvPr>
        </p:nvGraphicFramePr>
        <p:xfrm>
          <a:off x="5752000" y="1788633"/>
          <a:ext cx="6186715"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8872012E-E59E-476C-9DB5-CCDC76DF9662}"/>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35429" y="1885362"/>
            <a:ext cx="5452057" cy="4103314"/>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lstStyle/>
          <a:p>
            <a:r>
              <a:rPr lang="en-US"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16"/>
            <p:extLst>
              <p:ext uri="{D42A27DB-BD31-4B8C-83A1-F6EECF244321}">
                <p14:modId xmlns:p14="http://schemas.microsoft.com/office/powerpoint/2010/main" val="981606097"/>
              </p:ext>
            </p:extLst>
          </p:nvPr>
        </p:nvGraphicFramePr>
        <p:xfrm>
          <a:off x="6313488" y="1857080"/>
          <a:ext cx="5453062" cy="414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287288"/>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0" name="Left Brace 9" descr="This is a left facing bracket."/>
          <p:cNvSpPr/>
          <p:nvPr/>
        </p:nvSpPr>
        <p:spPr>
          <a:xfrm>
            <a:off x="7871382" y="1885361"/>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69430" y="3591612"/>
            <a:ext cx="1988834" cy="707886"/>
          </a:xfrm>
          <a:prstGeom prst="rect">
            <a:avLst/>
          </a:prstGeom>
          <a:noFill/>
        </p:spPr>
        <p:txBody>
          <a:bodyPr wrap="square" rtlCol="0">
            <a:spAutoFit/>
          </a:bodyPr>
          <a:lstStyle/>
          <a:p>
            <a:pPr algn="ctr"/>
            <a:r>
              <a:rPr lang="en-US" sz="2000" b="1" dirty="0"/>
              <a:t>(1) Foundation budget</a:t>
            </a:r>
          </a:p>
        </p:txBody>
      </p:sp>
      <p:sp>
        <p:nvSpPr>
          <p:cNvPr id="3" name="Slide Number Placeholder 2">
            <a:extLst>
              <a:ext uri="{FF2B5EF4-FFF2-40B4-BE49-F238E27FC236}">
                <a16:creationId xmlns:a16="http://schemas.microsoft.com/office/drawing/2014/main" id="{BB6FA62E-7CFA-423E-B896-45D238300776}"/>
              </a:ext>
            </a:extLst>
          </p:cNvPr>
          <p:cNvSpPr>
            <a:spLocks noGrp="1"/>
          </p:cNvSpPr>
          <p:nvPr>
            <p:ph type="sldNum" sz="quarter" idx="19"/>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35429" y="1135117"/>
            <a:ext cx="5452057" cy="4853559"/>
          </a:xfrm>
        </p:spPr>
        <p:txBody>
          <a:bodyPr/>
          <a:lstStyle/>
          <a:p>
            <a:r>
              <a:rPr lang="en-US" dirty="0"/>
              <a:t>Districts are held harmless to the previous year’s level of aid</a:t>
            </a:r>
          </a:p>
          <a:p>
            <a:r>
              <a:rPr lang="en-US" dirty="0"/>
              <a:t>In HWM and SWM budgets, </a:t>
            </a:r>
            <a:br>
              <a:rPr lang="en-US" dirty="0"/>
            </a:br>
            <a:r>
              <a:rPr lang="en-US" dirty="0"/>
              <a:t>142 districts receive minimum aid increases of </a:t>
            </a:r>
            <a:r>
              <a:rPr lang="en-US" b="1" dirty="0"/>
              <a:t>$60 per pupil </a:t>
            </a:r>
            <a:r>
              <a:rPr lang="en-US" dirty="0"/>
              <a:t>over FY22</a:t>
            </a:r>
          </a:p>
        </p:txBody>
      </p:sp>
      <p:sp>
        <p:nvSpPr>
          <p:cNvPr id="2" name="Title 1"/>
          <p:cNvSpPr>
            <a:spLocks noGrp="1"/>
          </p:cNvSpPr>
          <p:nvPr>
            <p:ph type="title"/>
          </p:nvPr>
        </p:nvSpPr>
        <p:spPr/>
        <p:txBody>
          <a:bodyPr/>
          <a:lstStyle/>
          <a:p>
            <a:r>
              <a:rPr lang="en-US" sz="2800" dirty="0"/>
              <a:t>Calculating Chapter 70 aid: Districts are held harmless to previous aid levels and the Act guarantees at least a $30 per pupil increase</a:t>
            </a:r>
          </a:p>
        </p:txBody>
      </p:sp>
      <p:sp>
        <p:nvSpPr>
          <p:cNvPr id="3" name="Slide Number Placeholder 2">
            <a:extLst>
              <a:ext uri="{FF2B5EF4-FFF2-40B4-BE49-F238E27FC236}">
                <a16:creationId xmlns:a16="http://schemas.microsoft.com/office/drawing/2014/main" id="{A0C7C2EB-0868-4FCB-8F09-6C5FC870F37C}"/>
              </a:ext>
            </a:extLst>
          </p:cNvPr>
          <p:cNvSpPr>
            <a:spLocks noGrp="1"/>
          </p:cNvSpPr>
          <p:nvPr>
            <p:ph type="sldNum" sz="quarter" idx="19"/>
          </p:nvPr>
        </p:nvSpPr>
        <p:spPr/>
        <p:txBody>
          <a:bodyPr/>
          <a:lstStyle/>
          <a:p>
            <a:fld id="{FF27229C-EC7B-4063-A33B-28A5E87E32ED}" type="slidenum">
              <a:rPr lang="zh-CN" altLang="en-US" smtClean="0"/>
              <a:pPr/>
              <a:t>24</a:t>
            </a:fld>
            <a:endParaRPr lang="zh-CN" altLang="en-US"/>
          </a:p>
        </p:txBody>
      </p:sp>
      <p:graphicFrame>
        <p:nvGraphicFramePr>
          <p:cNvPr id="10" name="Table 9">
            <a:extLst>
              <a:ext uri="{FF2B5EF4-FFF2-40B4-BE49-F238E27FC236}">
                <a16:creationId xmlns:a16="http://schemas.microsoft.com/office/drawing/2014/main" id="{654FB9EF-09C6-4827-95FC-3CED7E68FF60}"/>
              </a:ext>
            </a:extLst>
          </p:cNvPr>
          <p:cNvGraphicFramePr>
            <a:graphicFrameLocks noGrp="1"/>
          </p:cNvGraphicFramePr>
          <p:nvPr/>
        </p:nvGraphicFramePr>
        <p:xfrm>
          <a:off x="5887486" y="1135117"/>
          <a:ext cx="4441077" cy="5465693"/>
        </p:xfrm>
        <a:graphic>
          <a:graphicData uri="http://schemas.openxmlformats.org/drawingml/2006/table">
            <a:tbl>
              <a:tblPr firstRow="1"/>
              <a:tblGrid>
                <a:gridCol w="402348">
                  <a:extLst>
                    <a:ext uri="{9D8B030D-6E8A-4147-A177-3AD203B41FA5}">
                      <a16:colId xmlns:a16="http://schemas.microsoft.com/office/drawing/2014/main" val="2968379532"/>
                    </a:ext>
                  </a:extLst>
                </a:gridCol>
                <a:gridCol w="3026760">
                  <a:extLst>
                    <a:ext uri="{9D8B030D-6E8A-4147-A177-3AD203B41FA5}">
                      <a16:colId xmlns:a16="http://schemas.microsoft.com/office/drawing/2014/main" val="2597522021"/>
                    </a:ext>
                  </a:extLst>
                </a:gridCol>
                <a:gridCol w="1011969">
                  <a:extLst>
                    <a:ext uri="{9D8B030D-6E8A-4147-A177-3AD203B41FA5}">
                      <a16:colId xmlns:a16="http://schemas.microsoft.com/office/drawing/2014/main" val="1024645636"/>
                    </a:ext>
                  </a:extLst>
                </a:gridCol>
              </a:tblGrid>
              <a:tr h="219044">
                <a:tc gridSpan="2">
                  <a:txBody>
                    <a:bodyPr/>
                    <a:lstStyle/>
                    <a:p>
                      <a:pPr algn="l" fontAlgn="t"/>
                      <a:r>
                        <a:rPr lang="en-US" sz="1800" b="1" i="0" u="none" strike="noStrike" dirty="0">
                          <a:effectLst/>
                          <a:latin typeface="Calibri" panose="020F0502020204030204" pitchFamily="34" charset="0"/>
                        </a:rPr>
                        <a:t>FY23 Chapter 70 Summary</a:t>
                      </a:r>
                    </a:p>
                  </a:txBody>
                  <a:tcPr marL="0" marR="0" marT="0" marB="0">
                    <a:lnL w="12700"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200" b="1"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0376443"/>
                  </a:ext>
                </a:extLst>
              </a:tr>
              <a:tr h="146030">
                <a:tc>
                  <a:txBody>
                    <a:bodyPr/>
                    <a:lstStyle/>
                    <a:p>
                      <a:pPr algn="ctr" fontAlgn="ctr"/>
                      <a:r>
                        <a:rPr lang="en-US" sz="1200" b="1" i="0" u="none" strike="noStrike">
                          <a:effectLst/>
                          <a:latin typeface="Calibri" panose="020F0502020204030204" pitchFamily="34" charset="0"/>
                        </a:rPr>
                        <a:t>670</a:t>
                      </a:r>
                    </a:p>
                  </a:txBody>
                  <a:tcPr marL="0" marR="0" marT="0" marB="0" anchor="ctr">
                    <a:lnL w="12700" cap="flat" cmpd="sng" algn="ctr">
                      <a:noFill/>
                      <a:prstDash val="solid"/>
                      <a:round/>
                      <a:headEnd type="none" w="med" len="med"/>
                      <a:tailEnd type="none" w="med" len="med"/>
                    </a:lnL>
                    <a:lnR>
                      <a:noFill/>
                    </a:lnR>
                    <a:lnT w="3175" cap="flat" cmpd="sng" algn="ctr">
                      <a:solidFill>
                        <a:schemeClr val="bg1">
                          <a:lumMod val="95000"/>
                        </a:schemeClr>
                      </a:solidFill>
                      <a:prstDash val="solid"/>
                      <a:round/>
                      <a:headEnd type="none" w="med" len="med"/>
                      <a:tailEnd type="none" w="med" len="med"/>
                    </a:lnT>
                    <a:lnB>
                      <a:noFill/>
                    </a:lnB>
                  </a:tcPr>
                </a:tc>
                <a:tc>
                  <a:txBody>
                    <a:bodyPr/>
                    <a:lstStyle/>
                    <a:p>
                      <a:pPr algn="l" fontAlgn="ctr"/>
                      <a:r>
                        <a:rPr lang="en-US" sz="1200" b="1" i="0" u="none" strike="noStrike">
                          <a:effectLst/>
                          <a:latin typeface="Calibri" panose="020F0502020204030204" pitchFamily="34" charset="0"/>
                        </a:rPr>
                        <a:t>Frontier                     </a:t>
                      </a:r>
                    </a:p>
                  </a:txBody>
                  <a:tcPr marL="0" marR="0" marT="0" marB="0" anchor="ctr">
                    <a:lnL>
                      <a:noFill/>
                    </a:lnL>
                    <a:lnR>
                      <a:noFill/>
                    </a:lnR>
                    <a:lnT w="3175" cap="flat" cmpd="sng" algn="ctr">
                      <a:solidFill>
                        <a:schemeClr val="bg1">
                          <a:lumMod val="95000"/>
                        </a:schemeClr>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73670338"/>
                  </a:ext>
                </a:extLst>
              </a:tr>
              <a:tr h="133860">
                <a:tc>
                  <a:txBody>
                    <a:bodyPr/>
                    <a:lstStyle/>
                    <a:p>
                      <a:pPr algn="l" fontAlgn="ctr"/>
                      <a:r>
                        <a:rPr lang="en-US" sz="1100" b="1" i="0" u="none" strike="noStrike">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100" b="1"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65270401"/>
                  </a:ext>
                </a:extLst>
              </a:tr>
              <a:tr h="146030">
                <a:tc gridSpan="2">
                  <a:txBody>
                    <a:bodyPr/>
                    <a:lstStyle/>
                    <a:p>
                      <a:pPr algn="l" fontAlgn="ctr"/>
                      <a:r>
                        <a:rPr lang="en-US" sz="1200" b="1" i="0" u="sng" strike="noStrike">
                          <a:effectLst/>
                          <a:latin typeface="Calibri" panose="020F0502020204030204" pitchFamily="34" charset="0"/>
                        </a:rPr>
                        <a:t>Aid Calculation FY23</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2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27472171"/>
                  </a:ext>
                </a:extLst>
              </a:tr>
              <a:tr h="127776">
                <a:tc>
                  <a:txBody>
                    <a:bodyPr/>
                    <a:lstStyle/>
                    <a:p>
                      <a:pPr algn="l" fontAlgn="ctr"/>
                      <a:r>
                        <a:rPr lang="en-US" sz="1050" b="0" i="0" u="none" strike="noStrike">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98873633"/>
                  </a:ext>
                </a:extLst>
              </a:tr>
              <a:tr h="127776">
                <a:tc gridSpan="2">
                  <a:txBody>
                    <a:bodyPr/>
                    <a:lstStyle/>
                    <a:p>
                      <a:pPr algn="l" fontAlgn="ctr"/>
                      <a:r>
                        <a:rPr lang="en-US" sz="1050" b="1" i="0" u="none" strike="noStrike">
                          <a:effectLst/>
                          <a:latin typeface="Calibri" panose="020F0502020204030204" pitchFamily="34" charset="0"/>
                        </a:rPr>
                        <a:t>Prior Year Aid</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r" fontAlgn="ctr"/>
                      <a:r>
                        <a:rPr lang="en-US" sz="1050" b="0" i="0" u="none" strike="noStrike" dirty="0">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92260574"/>
                  </a:ext>
                </a:extLst>
              </a:tr>
              <a:tr h="127776">
                <a:tc>
                  <a:txBody>
                    <a:bodyPr/>
                    <a:lstStyle/>
                    <a:p>
                      <a:pPr algn="ctr" fontAlgn="ctr"/>
                      <a:r>
                        <a:rPr lang="en-US" sz="1050" b="0" i="0" u="none" strike="noStrike" dirty="0">
                          <a:effectLst/>
                          <a:latin typeface="Calibri" panose="020F0502020204030204" pitchFamily="34" charset="0"/>
                        </a:rPr>
                        <a:t>  1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Chapter 70 FY22</a:t>
                      </a:r>
                    </a:p>
                  </a:txBody>
                  <a:tcPr marL="0" marR="0" marT="0" marB="0" anchor="ctr">
                    <a:lnL>
                      <a:noFill/>
                    </a:lnL>
                    <a:lnR>
                      <a:noFill/>
                    </a:lnR>
                    <a:lnT>
                      <a:noFill/>
                    </a:lnT>
                    <a:lnB>
                      <a:noFill/>
                    </a:lnB>
                    <a:solidFill>
                      <a:srgbClr val="FFFFFF"/>
                    </a:solidFill>
                  </a:tcPr>
                </a:tc>
                <a:tc>
                  <a:txBody>
                    <a:bodyPr/>
                    <a:lstStyle/>
                    <a:p>
                      <a:pPr algn="r" fontAlgn="ctr"/>
                      <a:r>
                        <a:rPr lang="en-US" sz="1100" b="1" i="0" u="none" strike="noStrike">
                          <a:effectLst/>
                          <a:latin typeface="Calibri" panose="020F0502020204030204" pitchFamily="34" charset="0"/>
                        </a:rPr>
                        <a:t>2,872,335</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285791667"/>
                  </a:ext>
                </a:extLst>
              </a:tr>
              <a:tr h="127776">
                <a:tc>
                  <a:txBody>
                    <a:bodyPr/>
                    <a:lstStyle/>
                    <a:p>
                      <a:pPr algn="l" fontAlgn="ctr"/>
                      <a:r>
                        <a:rPr lang="en-US" sz="1050" b="0" i="0" u="none" strike="noStrike" dirty="0">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1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82280492"/>
                  </a:ext>
                </a:extLst>
              </a:tr>
              <a:tr h="127776">
                <a:tc gridSpan="2">
                  <a:txBody>
                    <a:bodyPr/>
                    <a:lstStyle/>
                    <a:p>
                      <a:pPr algn="l" fontAlgn="ctr"/>
                      <a:r>
                        <a:rPr lang="en-US" sz="1050" b="1" i="0" u="none" strike="noStrike" dirty="0">
                          <a:effectLst/>
                          <a:latin typeface="Calibri" panose="020F0502020204030204" pitchFamily="34" charset="0"/>
                        </a:rPr>
                        <a:t>Foundation Aid</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1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4995693"/>
                  </a:ext>
                </a:extLst>
              </a:tr>
              <a:tr h="127776">
                <a:tc>
                  <a:txBody>
                    <a:bodyPr/>
                    <a:lstStyle/>
                    <a:p>
                      <a:pPr algn="ctr" fontAlgn="ctr"/>
                      <a:r>
                        <a:rPr lang="en-US" sz="1050" b="0" i="0" u="none" strike="noStrike" dirty="0">
                          <a:effectLst/>
                          <a:latin typeface="Calibri" panose="020F0502020204030204" pitchFamily="34" charset="0"/>
                        </a:rPr>
                        <a:t>2</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Foundation budget FY23</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effectLst/>
                          <a:latin typeface="Calibri" panose="020F0502020204030204" pitchFamily="34" charset="0"/>
                        </a:rPr>
                        <a:t>6,777,309</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64170126"/>
                  </a:ext>
                </a:extLst>
              </a:tr>
              <a:tr h="181223">
                <a:tc>
                  <a:txBody>
                    <a:bodyPr/>
                    <a:lstStyle/>
                    <a:p>
                      <a:pPr algn="ctr" fontAlgn="ctr"/>
                      <a:r>
                        <a:rPr lang="en-US" sz="1050" b="0" i="0" u="none" strike="noStrike" dirty="0">
                          <a:effectLst/>
                          <a:latin typeface="Calibri" panose="020F0502020204030204" pitchFamily="34" charset="0"/>
                        </a:rPr>
                        <a:t>3</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Required district contribution FY23</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effectLst/>
                          <a:latin typeface="Calibri" panose="020F0502020204030204" pitchFamily="34" charset="0"/>
                        </a:rPr>
                        <a:t>5,342,316</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07346752"/>
                  </a:ext>
                </a:extLst>
              </a:tr>
              <a:tr h="127776">
                <a:tc>
                  <a:txBody>
                    <a:bodyPr/>
                    <a:lstStyle/>
                    <a:p>
                      <a:pPr algn="ctr" fontAlgn="ctr"/>
                      <a:r>
                        <a:rPr lang="en-US" sz="1050" b="0" i="0" u="none" strike="noStrike" dirty="0">
                          <a:effectLst/>
                          <a:latin typeface="Calibri" panose="020F0502020204030204" pitchFamily="34" charset="0"/>
                        </a:rPr>
                        <a:t>4</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Foundation aid (2 -3)</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effectLst/>
                          <a:latin typeface="Calibri" panose="020F0502020204030204" pitchFamily="34" charset="0"/>
                        </a:rPr>
                        <a:t>1,434,993</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47380404"/>
                  </a:ext>
                </a:extLst>
              </a:tr>
              <a:tr h="127776">
                <a:tc>
                  <a:txBody>
                    <a:bodyPr/>
                    <a:lstStyle/>
                    <a:p>
                      <a:pPr algn="ctr" fontAlgn="ctr"/>
                      <a:r>
                        <a:rPr lang="en-US" sz="1050" b="0" i="0" u="none" strike="noStrike" dirty="0">
                          <a:effectLst/>
                          <a:latin typeface="Calibri" panose="020F0502020204030204" pitchFamily="34" charset="0"/>
                        </a:rPr>
                        <a:t>5</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Increase over FY22 (4 - 1)</a:t>
                      </a:r>
                    </a:p>
                  </a:txBody>
                  <a:tcPr marL="0" marR="0" marT="0" marB="0" anchor="ctr">
                    <a:lnL>
                      <a:noFill/>
                    </a:lnL>
                    <a:lnR>
                      <a:noFill/>
                    </a:lnR>
                    <a:lnT>
                      <a:noFill/>
                    </a:lnT>
                    <a:lnB>
                      <a:noFill/>
                    </a:lnB>
                    <a:solidFill>
                      <a:srgbClr val="FFFFFF"/>
                    </a:solidFill>
                  </a:tcPr>
                </a:tc>
                <a:tc>
                  <a:txBody>
                    <a:bodyPr/>
                    <a:lstStyle/>
                    <a:p>
                      <a:pPr algn="r" fontAlgn="ctr"/>
                      <a:r>
                        <a:rPr lang="en-US" sz="1100" b="1" i="0" u="none" strike="noStrike">
                          <a:effectLst/>
                          <a:latin typeface="Calibri" panose="020F0502020204030204" pitchFamily="34" charset="0"/>
                        </a:rPr>
                        <a:t>0</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054057208"/>
                  </a:ext>
                </a:extLst>
              </a:tr>
              <a:tr h="127776">
                <a:tc>
                  <a:txBody>
                    <a:bodyPr/>
                    <a:lstStyle/>
                    <a:p>
                      <a:pPr algn="l" fontAlgn="ctr"/>
                      <a:endParaRPr lang="en-US" sz="1050" b="0" i="0" u="none" strike="noStrike">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tcPr>
                </a:tc>
                <a:tc>
                  <a:txBody>
                    <a:bodyPr/>
                    <a:lstStyle/>
                    <a:p>
                      <a:pPr algn="l" fontAlgn="ctr"/>
                      <a:endParaRPr lang="en-US" sz="105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1" i="0" u="none" strike="noStrike">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509890827"/>
                  </a:ext>
                </a:extLst>
              </a:tr>
              <a:tr h="162188">
                <a:tc gridSpan="2">
                  <a:txBody>
                    <a:bodyPr/>
                    <a:lstStyle/>
                    <a:p>
                      <a:pPr algn="l" fontAlgn="ctr"/>
                      <a:r>
                        <a:rPr lang="en-US" sz="1050" b="1" i="0" u="none" strike="noStrike" dirty="0">
                          <a:effectLst/>
                          <a:latin typeface="Calibri" panose="020F0502020204030204" pitchFamily="34" charset="0"/>
                        </a:rPr>
                        <a:t>Minimum Aid</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pPr algn="l" fontAlgn="ctr"/>
                      <a:endParaRPr lang="en-US" sz="105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1" i="0" u="none" strike="noStrike">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4170423455"/>
                  </a:ext>
                </a:extLst>
              </a:tr>
              <a:tr h="127776">
                <a:tc>
                  <a:txBody>
                    <a:bodyPr/>
                    <a:lstStyle/>
                    <a:p>
                      <a:pPr algn="ctr" fontAlgn="ctr"/>
                      <a:r>
                        <a:rPr lang="en-US" sz="1050" b="0" i="0" u="none" strike="noStrike" dirty="0">
                          <a:effectLst/>
                          <a:latin typeface="Calibri" panose="020F0502020204030204" pitchFamily="34" charset="0"/>
                        </a:rPr>
                        <a:t>6</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Minimum </a:t>
                      </a:r>
                      <a:r>
                        <a:rPr lang="en-US" sz="1050" b="1" i="0" u="none" strike="noStrike" dirty="0">
                          <a:effectLst/>
                          <a:latin typeface="Calibri" panose="020F0502020204030204" pitchFamily="34" charset="0"/>
                        </a:rPr>
                        <a:t>$60 per pupil</a:t>
                      </a:r>
                      <a:r>
                        <a:rPr lang="en-US" sz="1050" b="0" i="0" u="none" strike="noStrike" dirty="0">
                          <a:effectLst/>
                          <a:latin typeface="Calibri" panose="020F0502020204030204" pitchFamily="34" charset="0"/>
                        </a:rPr>
                        <a:t> increase</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effectLst/>
                          <a:latin typeface="Calibri" panose="020F0502020204030204" pitchFamily="34" charset="0"/>
                        </a:rPr>
                        <a:t>30,900</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07053213"/>
                  </a:ext>
                </a:extLst>
              </a:tr>
              <a:tr h="127776">
                <a:tc>
                  <a:txBody>
                    <a:bodyPr/>
                    <a:lstStyle/>
                    <a:p>
                      <a:pPr algn="ctr" fontAlgn="ctr"/>
                      <a:r>
                        <a:rPr lang="en-US" sz="1050" b="0" i="0" u="none" strike="noStrike" dirty="0">
                          <a:effectLst/>
                          <a:latin typeface="Calibri" panose="020F0502020204030204" pitchFamily="34" charset="0"/>
                        </a:rPr>
                        <a:t>7</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Minimum aid amount</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31445020"/>
                  </a:ext>
                </a:extLst>
              </a:tr>
              <a:tr h="127776">
                <a:tc>
                  <a:txBody>
                    <a:bodyPr/>
                    <a:lstStyle/>
                    <a:p>
                      <a:pPr algn="l" fontAlgn="ctr"/>
                      <a:r>
                        <a:rPr lang="en-US" sz="1000" b="0" i="0" u="none" strike="noStrike">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(if line 6 - line 5 &gt; 0, then line 6 - line 5, otherwise 0)</a:t>
                      </a:r>
                    </a:p>
                  </a:txBody>
                  <a:tcPr marL="0" marR="0" marT="0" marB="0" anchor="ctr">
                    <a:lnL>
                      <a:noFill/>
                    </a:lnL>
                    <a:lnR>
                      <a:noFill/>
                    </a:lnR>
                    <a:lnT>
                      <a:noFill/>
                    </a:lnT>
                    <a:lnB>
                      <a:noFill/>
                    </a:lnB>
                    <a:solidFill>
                      <a:srgbClr val="FFFFFF"/>
                    </a:solidFill>
                  </a:tcPr>
                </a:tc>
                <a:tc>
                  <a:txBody>
                    <a:bodyPr/>
                    <a:lstStyle/>
                    <a:p>
                      <a:pPr algn="r" fontAlgn="ctr"/>
                      <a:r>
                        <a:rPr lang="en-US" sz="1100" b="1" i="0" u="none" strike="noStrike">
                          <a:effectLst/>
                          <a:latin typeface="Calibri" panose="020F0502020204030204" pitchFamily="34" charset="0"/>
                        </a:rPr>
                        <a:t>30,900</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4044752791"/>
                  </a:ext>
                </a:extLst>
              </a:tr>
              <a:tr h="121691">
                <a:tc>
                  <a:txBody>
                    <a:bodyPr/>
                    <a:lstStyle/>
                    <a:p>
                      <a:pPr algn="l" fontAlgn="ctr"/>
                      <a:r>
                        <a:rPr lang="en-US" sz="1000" b="0" i="0" u="none" strike="noStrike">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02157686"/>
                  </a:ext>
                </a:extLst>
              </a:tr>
              <a:tr h="186690">
                <a:tc gridSpan="2">
                  <a:txBody>
                    <a:bodyPr/>
                    <a:lstStyle/>
                    <a:p>
                      <a:pPr algn="l" fontAlgn="ctr"/>
                      <a:r>
                        <a:rPr lang="en-US" sz="1050" b="1" i="0" u="none" strike="noStrike" dirty="0">
                          <a:effectLst/>
                          <a:latin typeface="Calibri" panose="020F0502020204030204" pitchFamily="34" charset="0"/>
                        </a:rPr>
                        <a:t>Subtotal</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pPr algn="l" fontAlgn="ctr"/>
                      <a:endParaRPr lang="en-US" sz="105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39124535"/>
                  </a:ext>
                </a:extLst>
              </a:tr>
              <a:tr h="127776">
                <a:tc>
                  <a:txBody>
                    <a:bodyPr/>
                    <a:lstStyle/>
                    <a:p>
                      <a:pPr algn="ctr" fontAlgn="ctr"/>
                      <a:r>
                        <a:rPr lang="en-US" sz="1050" b="0" i="0" u="none" strike="noStrike" dirty="0">
                          <a:effectLst/>
                          <a:latin typeface="Calibri" panose="020F0502020204030204" pitchFamily="34" charset="0"/>
                        </a:rPr>
                        <a:t>8</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Sum of 1,5,7</a:t>
                      </a:r>
                    </a:p>
                  </a:txBody>
                  <a:tcPr marL="0" marR="0" marT="0" marB="0" anchor="ctr">
                    <a:lnL>
                      <a:noFill/>
                    </a:lnL>
                    <a:lnR>
                      <a:noFill/>
                    </a:lnR>
                    <a:lnT>
                      <a:noFill/>
                    </a:lnT>
                    <a:lnB>
                      <a:noFill/>
                    </a:lnB>
                  </a:tcPr>
                </a:tc>
                <a:tc>
                  <a:txBody>
                    <a:bodyPr/>
                    <a:lstStyle/>
                    <a:p>
                      <a:pPr algn="r" fontAlgn="ctr"/>
                      <a:r>
                        <a:rPr lang="en-US" sz="1100" b="1" i="0" u="none" strike="noStrike">
                          <a:effectLst/>
                          <a:latin typeface="Calibri" panose="020F0502020204030204" pitchFamily="34" charset="0"/>
                        </a:rPr>
                        <a:t>2,903,235</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830152244"/>
                  </a:ext>
                </a:extLst>
              </a:tr>
              <a:tr h="121691">
                <a:tc>
                  <a:txBody>
                    <a:bodyPr/>
                    <a:lstStyle/>
                    <a:p>
                      <a:pPr algn="l" fontAlgn="ctr"/>
                      <a:r>
                        <a:rPr lang="en-US" sz="1000" b="0" i="0" u="none" strike="noStrike" dirty="0">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12652522"/>
                  </a:ext>
                </a:extLst>
              </a:tr>
              <a:tr h="127776">
                <a:tc gridSpan="2">
                  <a:txBody>
                    <a:bodyPr/>
                    <a:lstStyle/>
                    <a:p>
                      <a:pPr algn="l" fontAlgn="ctr"/>
                      <a:r>
                        <a:rPr lang="en-US" sz="1050" b="1" i="0" u="none" strike="noStrike">
                          <a:effectLst/>
                          <a:latin typeface="Calibri" panose="020F0502020204030204" pitchFamily="34" charset="0"/>
                        </a:rPr>
                        <a:t>Minimum Aid Adjustment</a:t>
                      </a:r>
                    </a:p>
                  </a:txBody>
                  <a:tcPr marL="0" marR="0" marT="0" marB="0" anchor="ctr">
                    <a:lnL w="12700" cap="flat" cmpd="sng" algn="ctr">
                      <a:no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ctr"/>
                      <a:endParaRPr lang="en-US" sz="1100" b="1" i="0" u="none" strike="noStrike">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168860625"/>
                  </a:ext>
                </a:extLst>
              </a:tr>
              <a:tr h="127776">
                <a:tc>
                  <a:txBody>
                    <a:bodyPr/>
                    <a:lstStyle/>
                    <a:p>
                      <a:pPr algn="ctr" fontAlgn="ctr"/>
                      <a:r>
                        <a:rPr lang="en-US" sz="1050" b="0" i="0" u="none" strike="noStrike" dirty="0">
                          <a:effectLst/>
                          <a:latin typeface="Calibri" panose="020F0502020204030204" pitchFamily="34" charset="0"/>
                        </a:rPr>
                        <a:t>9</a:t>
                      </a:r>
                    </a:p>
                  </a:txBody>
                  <a:tcPr marL="0" marR="0" marT="0" marB="0" anchor="ctr">
                    <a:lnL w="12700" cap="flat" cmpd="sng" algn="ctr">
                      <a:no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Minimum aid adjustment</a:t>
                      </a:r>
                    </a:p>
                  </a:txBody>
                  <a:tcPr marL="0" marR="0" marT="0" marB="0" anchor="ctr">
                    <a:lnL>
                      <a:noFill/>
                    </a:lnL>
                    <a:lnR>
                      <a:noFill/>
                    </a:lnR>
                    <a:lnT>
                      <a:noFill/>
                    </a:lnT>
                    <a:lnB>
                      <a:noFill/>
                    </a:lnB>
                  </a:tcPr>
                </a:tc>
                <a:tc>
                  <a:txBody>
                    <a:bodyPr/>
                    <a:lstStyle/>
                    <a:p>
                      <a:pPr algn="r" fontAlgn="ctr"/>
                      <a:r>
                        <a:rPr lang="en-US" sz="1100" b="0" i="0" u="none" strike="noStrike">
                          <a:effectLst/>
                          <a:latin typeface="Calibri" panose="020F0502020204030204" pitchFamily="34" charset="0"/>
                        </a:rPr>
                        <a:t>2,887,785</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0761146"/>
                  </a:ext>
                </a:extLst>
              </a:tr>
              <a:tr h="127776">
                <a:tc>
                  <a:txBody>
                    <a:bodyPr/>
                    <a:lstStyle/>
                    <a:p>
                      <a:pPr algn="ctr" fontAlgn="ctr"/>
                      <a:r>
                        <a:rPr lang="en-US" sz="1050" b="0" i="0" u="none" strike="noStrike" dirty="0">
                          <a:effectLst/>
                          <a:latin typeface="Calibri" panose="020F0502020204030204" pitchFamily="34" charset="0"/>
                        </a:rPr>
                        <a:t>10</a:t>
                      </a:r>
                    </a:p>
                  </a:txBody>
                  <a:tcPr marL="0" marR="0" marT="0" marB="0" anchor="ctr">
                    <a:lnL w="12700" cap="flat" cmpd="sng" algn="ctr">
                      <a:no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Aid adjustment increment</a:t>
                      </a:r>
                    </a:p>
                  </a:txBody>
                  <a:tcPr marL="0" marR="0" marT="0" marB="0" anchor="ctr">
                    <a:lnL>
                      <a:noFill/>
                    </a:lnL>
                    <a:lnR>
                      <a:noFill/>
                    </a:lnR>
                    <a:lnT>
                      <a:noFill/>
                    </a:lnT>
                    <a:lnB>
                      <a:noFill/>
                    </a:lnB>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67206412"/>
                  </a:ext>
                </a:extLst>
              </a:tr>
              <a:tr h="127776">
                <a:tc>
                  <a:txBody>
                    <a:bodyPr/>
                    <a:lstStyle/>
                    <a:p>
                      <a:pPr algn="l" fontAlgn="ctr"/>
                      <a:endParaRPr lang="en-US" sz="1000" b="0" i="0" u="none" strike="noStrike">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(if line 9 - line 8 &gt; 0, then line 9 - line 8, otherwise 0)</a:t>
                      </a:r>
                    </a:p>
                  </a:txBody>
                  <a:tcPr marL="0" marR="0" marT="0" marB="0" anchor="ctr">
                    <a:lnL>
                      <a:noFill/>
                    </a:lnL>
                    <a:lnR>
                      <a:noFill/>
                    </a:lnR>
                    <a:lnT>
                      <a:noFill/>
                    </a:lnT>
                    <a:lnB>
                      <a:noFill/>
                    </a:lnB>
                  </a:tcPr>
                </a:tc>
                <a:tc>
                  <a:txBody>
                    <a:bodyPr/>
                    <a:lstStyle/>
                    <a:p>
                      <a:pPr algn="r" fontAlgn="ctr"/>
                      <a:r>
                        <a:rPr lang="en-US" sz="1100" b="1" i="0" u="none" strike="noStrike">
                          <a:effectLst/>
                          <a:latin typeface="Calibri" panose="020F0502020204030204" pitchFamily="34" charset="0"/>
                        </a:rPr>
                        <a:t>0</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988549676"/>
                  </a:ext>
                </a:extLst>
              </a:tr>
              <a:tr h="127776">
                <a:tc>
                  <a:txBody>
                    <a:bodyPr/>
                    <a:lstStyle/>
                    <a:p>
                      <a:pPr algn="l" fontAlgn="ctr"/>
                      <a:r>
                        <a:rPr lang="en-US" sz="1050" b="0" i="0" u="none" strike="noStrike">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19210815"/>
                  </a:ext>
                </a:extLst>
              </a:tr>
              <a:tr h="127776">
                <a:tc gridSpan="2">
                  <a:txBody>
                    <a:bodyPr/>
                    <a:lstStyle/>
                    <a:p>
                      <a:pPr algn="l" fontAlgn="ctr"/>
                      <a:r>
                        <a:rPr lang="en-US" sz="1050" b="1" i="0" u="none" strike="noStrike">
                          <a:effectLst/>
                          <a:latin typeface="Calibri" panose="020F0502020204030204" pitchFamily="34" charset="0"/>
                        </a:rPr>
                        <a:t>Non-Operating District Reduction to Foundation</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100" b="0"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94750218"/>
                  </a:ext>
                </a:extLst>
              </a:tr>
              <a:tr h="127776">
                <a:tc>
                  <a:txBody>
                    <a:bodyPr/>
                    <a:lstStyle/>
                    <a:p>
                      <a:pPr algn="ctr" fontAlgn="ctr"/>
                      <a:r>
                        <a:rPr lang="en-US" sz="1050" b="0" i="0" u="none" strike="noStrike" dirty="0">
                          <a:effectLst/>
                          <a:latin typeface="Calibri" panose="020F0502020204030204" pitchFamily="34" charset="0"/>
                        </a:rPr>
                        <a:t>11</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Reduction to foundation</a:t>
                      </a:r>
                    </a:p>
                  </a:txBody>
                  <a:tcPr marL="0" marR="0" marT="0" marB="0" anchor="ctr">
                    <a:lnL>
                      <a:noFill/>
                    </a:lnL>
                    <a:lnR>
                      <a:noFill/>
                    </a:lnR>
                    <a:lnT>
                      <a:noFill/>
                    </a:lnT>
                    <a:lnB>
                      <a:noFill/>
                    </a:lnB>
                    <a:solidFill>
                      <a:srgbClr val="FFFFFF"/>
                    </a:solidFill>
                  </a:tcPr>
                </a:tc>
                <a:tc>
                  <a:txBody>
                    <a:bodyPr/>
                    <a:lstStyle/>
                    <a:p>
                      <a:pPr algn="r" fontAlgn="ctr"/>
                      <a:r>
                        <a:rPr lang="en-US" sz="1100" b="1" i="0" u="none" strike="noStrike">
                          <a:effectLst/>
                          <a:latin typeface="Calibri" panose="020F0502020204030204" pitchFamily="34" charset="0"/>
                        </a:rPr>
                        <a:t>0</a:t>
                      </a:r>
                    </a:p>
                  </a:txBody>
                  <a:tcPr marL="0" marR="0" marT="0" marB="0" anchor="ctr">
                    <a:lnL>
                      <a:noFill/>
                    </a:lnL>
                    <a:lnR w="12700" cap="flat" cmpd="sng" algn="ctr">
                      <a:no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415696151"/>
                  </a:ext>
                </a:extLst>
              </a:tr>
              <a:tr h="127776">
                <a:tc>
                  <a:txBody>
                    <a:bodyPr/>
                    <a:lstStyle/>
                    <a:p>
                      <a:pPr algn="l" fontAlgn="ctr"/>
                      <a:r>
                        <a:rPr lang="en-US" sz="1050" b="0" i="0" u="none" strike="noStrike" dirty="0">
                          <a:effectLst/>
                          <a:latin typeface="Calibri" panose="020F0502020204030204" pitchFamily="34" charset="0"/>
                        </a:rPr>
                        <a:t> </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endParaRPr lang="en-US" sz="1100" b="1" i="0" u="none" strike="noStrike">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213023925"/>
                  </a:ext>
                </a:extLst>
              </a:tr>
              <a:tr h="127776">
                <a:tc gridSpan="2">
                  <a:txBody>
                    <a:bodyPr/>
                    <a:lstStyle/>
                    <a:p>
                      <a:pPr algn="l" fontAlgn="ctr"/>
                      <a:r>
                        <a:rPr lang="en-US" sz="1050" b="1" i="0" u="none" strike="noStrike" dirty="0">
                          <a:effectLst/>
                          <a:latin typeface="Calibri" panose="020F0502020204030204" pitchFamily="34" charset="0"/>
                        </a:rPr>
                        <a:t>FY23 Chapter 70 Aid</a:t>
                      </a: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100" b="1" i="0" u="none" strike="noStrike">
                          <a:effectLst/>
                          <a:latin typeface="Calibri" panose="020F0502020204030204" pitchFamily="34" charset="0"/>
                        </a:rPr>
                        <a:t> </a:t>
                      </a:r>
                    </a:p>
                  </a:txBody>
                  <a:tcPr marL="0" marR="0" marT="0" marB="0" anchor="ctr">
                    <a:lnL>
                      <a:noFill/>
                    </a:lnL>
                    <a:lnR w="1270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55679369"/>
                  </a:ext>
                </a:extLst>
              </a:tr>
              <a:tr h="127776">
                <a:tc>
                  <a:txBody>
                    <a:bodyPr/>
                    <a:lstStyle/>
                    <a:p>
                      <a:pPr algn="ctr" fontAlgn="ctr"/>
                      <a:r>
                        <a:rPr lang="en-US" sz="1050" b="0" i="0" u="none" strike="noStrike" dirty="0">
                          <a:effectLst/>
                          <a:latin typeface="Calibri" panose="020F0502020204030204" pitchFamily="34" charset="0"/>
                        </a:rPr>
                        <a:t>12</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ctr"/>
                      <a:r>
                        <a:rPr lang="en-US" sz="1050" b="0" i="0" u="none" strike="noStrike">
                          <a:effectLst/>
                          <a:latin typeface="Calibri" panose="020F0502020204030204" pitchFamily="34" charset="0"/>
                        </a:rPr>
                        <a:t>Sum of 1,5,7,10 minus 11</a:t>
                      </a: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algn="r" fontAlgn="ctr"/>
                      <a:r>
                        <a:rPr lang="en-US" sz="1100" b="1" i="0" u="none" strike="noStrike" dirty="0">
                          <a:effectLst/>
                          <a:latin typeface="Calibri" panose="020F0502020204030204" pitchFamily="34" charset="0"/>
                        </a:rPr>
                        <a:t>2,903,235</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DCE6F1"/>
                    </a:solidFill>
                  </a:tcPr>
                </a:tc>
                <a:extLst>
                  <a:ext uri="{0D108BD9-81ED-4DB2-BD59-A6C34878D82A}">
                    <a16:rowId xmlns:a16="http://schemas.microsoft.com/office/drawing/2014/main" val="136234315"/>
                  </a:ext>
                </a:extLst>
              </a:tr>
            </a:tbl>
          </a:graphicData>
        </a:graphic>
      </p:graphicFrame>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67743" y="304165"/>
            <a:ext cx="11370972" cy="679905"/>
          </a:xfrm>
        </p:spPr>
        <p:txBody>
          <a:bodyPr rtlCol="0">
            <a:noAutofit/>
          </a:bodyPr>
          <a:lstStyle/>
          <a:p>
            <a:pPr eaLnBrk="1" fontAlgn="auto" hangingPunct="1">
              <a:spcAft>
                <a:spcPts val="0"/>
              </a:spcAft>
              <a:defRPr/>
            </a:pPr>
            <a:r>
              <a:rPr lang="en-US"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nvGraphicFramePr>
        <p:xfrm>
          <a:off x="567743" y="1397000"/>
          <a:ext cx="11201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3E43889-B875-4B18-97D9-E084382D24F1}"/>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81E104-E9A1-482C-A4FA-7A0E51FE7134}"/>
              </a:ext>
            </a:extLst>
          </p:cNvPr>
          <p:cNvSpPr txBox="1"/>
          <p:nvPr/>
        </p:nvSpPr>
        <p:spPr>
          <a:xfrm>
            <a:off x="1377386" y="5903090"/>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contributions not keeping pace with the foundation budget increases</a:t>
            </a:r>
          </a:p>
        </p:txBody>
      </p:sp>
      <p:sp>
        <p:nvSpPr>
          <p:cNvPr id="2" name="Title 1"/>
          <p:cNvSpPr>
            <a:spLocks noGrp="1"/>
          </p:cNvSpPr>
          <p:nvPr>
            <p:ph type="title"/>
          </p:nvPr>
        </p:nvSpPr>
        <p:spPr/>
        <p:txBody>
          <a:bodyPr/>
          <a:lstStyle/>
          <a:p>
            <a:r>
              <a:rPr lang="en-US" sz="2800" dirty="0"/>
              <a:t>The aggregate wealth model has eliminated required excess effort, but in recent years effort shortfalls have increased</a:t>
            </a:r>
          </a:p>
        </p:txBody>
      </p:sp>
      <p:pic>
        <p:nvPicPr>
          <p:cNvPr id="3" name="Picture 2" descr="Chart: dollars above or below target share in millions of dollars from fiscal year 2007 through fiscal year 2023. Shows net excess after effort reduction and net shortfall below target after increment.">
            <a:extLst>
              <a:ext uri="{FF2B5EF4-FFF2-40B4-BE49-F238E27FC236}">
                <a16:creationId xmlns:a16="http://schemas.microsoft.com/office/drawing/2014/main" id="{2725849A-40C0-4D7B-A6BD-5A42FD43E61E}"/>
              </a:ext>
            </a:extLst>
          </p:cNvPr>
          <p:cNvPicPr>
            <a:picLocks noChangeAspect="1"/>
          </p:cNvPicPr>
          <p:nvPr/>
        </p:nvPicPr>
        <p:blipFill>
          <a:blip r:embed="rId3"/>
          <a:stretch>
            <a:fillRect/>
          </a:stretch>
        </p:blipFill>
        <p:spPr>
          <a:xfrm>
            <a:off x="838200" y="1468928"/>
            <a:ext cx="9230134" cy="4434162"/>
          </a:xfrm>
          <a:prstGeom prst="rect">
            <a:avLst/>
          </a:prstGeom>
        </p:spPr>
      </p:pic>
      <p:sp>
        <p:nvSpPr>
          <p:cNvPr id="4" name="Slide Number Placeholder 3">
            <a:extLst>
              <a:ext uri="{FF2B5EF4-FFF2-40B4-BE49-F238E27FC236}">
                <a16:creationId xmlns:a16="http://schemas.microsoft.com/office/drawing/2014/main" id="{55B7EBEB-DB42-4FDE-B584-4B1E1C3111B5}"/>
              </a:ext>
            </a:extLst>
          </p:cNvPr>
          <p:cNvSpPr>
            <a:spLocks noGrp="1"/>
          </p:cNvSpPr>
          <p:nvPr>
            <p:ph type="sldNum" sz="quarter" idx="17"/>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no longer any districts funded below target, while above target aid has increased</a:t>
            </a:r>
          </a:p>
        </p:txBody>
      </p:sp>
      <p:sp>
        <p:nvSpPr>
          <p:cNvPr id="3" name="Slide Number Placeholder 2">
            <a:extLst>
              <a:ext uri="{FF2B5EF4-FFF2-40B4-BE49-F238E27FC236}">
                <a16:creationId xmlns:a16="http://schemas.microsoft.com/office/drawing/2014/main" id="{71FBB403-117D-48B2-AFD3-5A7B55918B06}"/>
              </a:ext>
            </a:extLst>
          </p:cNvPr>
          <p:cNvSpPr>
            <a:spLocks noGrp="1"/>
          </p:cNvSpPr>
          <p:nvPr>
            <p:ph type="sldNum" sz="quarter" idx="17"/>
          </p:nvPr>
        </p:nvSpPr>
        <p:spPr/>
        <p:txBody>
          <a:bodyPr/>
          <a:lstStyle/>
          <a:p>
            <a:fld id="{FF27229C-EC7B-4063-A33B-28A5E87E32ED}" type="slidenum">
              <a:rPr lang="zh-CN" altLang="en-US" smtClean="0"/>
              <a:pPr/>
              <a:t>27</a:t>
            </a:fld>
            <a:endParaRPr lang="zh-CN" altLang="en-US"/>
          </a:p>
        </p:txBody>
      </p:sp>
      <p:pic>
        <p:nvPicPr>
          <p:cNvPr id="4" name="Picture 3" descr="Chart: dollars above and below target aid share in millions of dollars from fiscal year 2007 through fiscal year 2023">
            <a:extLst>
              <a:ext uri="{FF2B5EF4-FFF2-40B4-BE49-F238E27FC236}">
                <a16:creationId xmlns:a16="http://schemas.microsoft.com/office/drawing/2014/main" id="{6571DA40-3A1A-46D1-84E3-A6872E945AEF}"/>
              </a:ext>
            </a:extLst>
          </p:cNvPr>
          <p:cNvPicPr>
            <a:picLocks noChangeAspect="1"/>
          </p:cNvPicPr>
          <p:nvPr/>
        </p:nvPicPr>
        <p:blipFill>
          <a:blip r:embed="rId3"/>
          <a:stretch>
            <a:fillRect/>
          </a:stretch>
        </p:blipFill>
        <p:spPr>
          <a:xfrm>
            <a:off x="272512" y="1685580"/>
            <a:ext cx="11646975" cy="4142342"/>
          </a:xfrm>
          <a:prstGeom prst="rect">
            <a:avLst/>
          </a:prstGeom>
        </p:spPr>
      </p:pic>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Thank you">
            <a:extLst>
              <a:ext uri="{FF2B5EF4-FFF2-40B4-BE49-F238E27FC236}">
                <a16:creationId xmlns:a16="http://schemas.microsoft.com/office/drawing/2014/main" id="{CAFC36B0-4AD1-44AB-96C1-76527DDE7F8C}"/>
              </a:ext>
            </a:extLst>
          </p:cNvPr>
          <p:cNvSpPr txBox="1"/>
          <p:nvPr/>
        </p:nvSpPr>
        <p:spPr>
          <a:xfrm>
            <a:off x="1524002" y="1579874"/>
            <a:ext cx="9143999" cy="1419619"/>
          </a:xfrm>
          <a:prstGeom prst="rect">
            <a:avLst/>
          </a:prstGeom>
          <a:noFill/>
        </p:spPr>
        <p:txBody>
          <a:bodyPr wrap="square" rtlCol="0">
            <a:spAutoFit/>
          </a:bodyPr>
          <a:lstStyle/>
          <a:p>
            <a:pPr algn="ctr"/>
            <a:r>
              <a:rPr lang="en-US" altLang="zh-CN" sz="8625" dirty="0">
                <a:solidFill>
                  <a:schemeClr val="bg1"/>
                </a:solidFill>
                <a:latin typeface="Segoe SemiBold" panose="020B0703040204020203" pitchFamily="34" charset="0"/>
                <a:cs typeface="Segoe SemiBold" panose="020B0703040204020203" pitchFamily="34" charset="0"/>
              </a:rPr>
              <a:t>QUESTIONS?</a:t>
            </a:r>
            <a:endParaRPr lang="zh-CN" altLang="en-US" sz="8625" dirty="0">
              <a:solidFill>
                <a:schemeClr val="bg1"/>
              </a:solidFill>
              <a:latin typeface="Segoe SemiBold" panose="020B0703040204020203" pitchFamily="34" charset="0"/>
              <a:cs typeface="Segoe SemiBold" panose="020B0703040204020203" pitchFamily="34" charset="0"/>
            </a:endParaRPr>
          </a:p>
        </p:txBody>
      </p:sp>
      <p:sp>
        <p:nvSpPr>
          <p:cNvPr id="8" name="文本框 7">
            <a:extLst>
              <a:ext uri="{FF2B5EF4-FFF2-40B4-BE49-F238E27FC236}">
                <a16:creationId xmlns:a16="http://schemas.microsoft.com/office/drawing/2014/main" id="{992D2954-C2DD-4172-8B10-E4A8A6E0EFEE}"/>
              </a:ext>
            </a:extLst>
          </p:cNvPr>
          <p:cNvSpPr txBox="1"/>
          <p:nvPr/>
        </p:nvSpPr>
        <p:spPr>
          <a:xfrm>
            <a:off x="3949769" y="3823602"/>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758" y="3801580"/>
            <a:ext cx="317798" cy="281016"/>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152595" y="3823602"/>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4" name="文本框 13">
            <a:extLst>
              <a:ext uri="{FF2B5EF4-FFF2-40B4-BE49-F238E27FC236}">
                <a16:creationId xmlns:a16="http://schemas.microsoft.com/office/drawing/2014/main" id="{A2246D95-2355-47E1-9E27-1351EA05075A}"/>
              </a:ext>
            </a:extLst>
          </p:cNvPr>
          <p:cNvSpPr txBox="1"/>
          <p:nvPr/>
        </p:nvSpPr>
        <p:spPr>
          <a:xfrm>
            <a:off x="3962265" y="4168789"/>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Robert.Hanna@mass.gov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7" name="文本框 16">
            <a:extLst>
              <a:ext uri="{FF2B5EF4-FFF2-40B4-BE49-F238E27FC236}">
                <a16:creationId xmlns:a16="http://schemas.microsoft.com/office/drawing/2014/main" id="{5D838ABB-2920-4CCA-BBF1-F1299182F9FE}"/>
              </a:ext>
            </a:extLst>
          </p:cNvPr>
          <p:cNvSpPr txBox="1"/>
          <p:nvPr/>
        </p:nvSpPr>
        <p:spPr>
          <a:xfrm>
            <a:off x="7149944"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781.338.6525</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524001" y="3063665"/>
            <a:ext cx="9143999" cy="553998"/>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pPr algn="ctr"/>
            <a:r>
              <a:rPr lang="en-US" altLang="zh-CN" sz="1500" b="1" dirty="0">
                <a:solidFill>
                  <a:schemeClr val="bg1"/>
                </a:solidFill>
                <a:latin typeface="Segoe SemiBold" panose="020B0703040204020203" pitchFamily="34" charset="0"/>
                <a:cs typeface="Segoe SemiBold" panose="020B0703040204020203" pitchFamily="34" charset="0"/>
              </a:rPr>
              <a:t>Rob Hanna, State Aid Programs Manager</a:t>
            </a:r>
            <a:endParaRPr lang="zh-CN" altLang="en-US" sz="1500" b="1" dirty="0">
              <a:solidFill>
                <a:schemeClr val="bg1"/>
              </a:solidFill>
              <a:latin typeface="Segoe SemiBold" panose="020B0703040204020203" pitchFamily="34" charset="0"/>
              <a:cs typeface="Segoe SemiBold" panose="020B0703040204020203" pitchFamily="34" charset="0"/>
            </a:endParaRPr>
          </a:p>
        </p:txBody>
      </p:sp>
      <p:pic>
        <p:nvPicPr>
          <p:cNvPr id="15"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644" y="4192820"/>
            <a:ext cx="317798" cy="281016"/>
          </a:xfrm>
          <a:prstGeom prst="rect">
            <a:avLst/>
          </a:prstGeom>
        </p:spPr>
      </p:pic>
      <p:pic>
        <p:nvPicPr>
          <p:cNvPr id="18"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891" t="25979" r="24249" b="25362"/>
          <a:stretch/>
        </p:blipFill>
        <p:spPr>
          <a:xfrm>
            <a:off x="6864630" y="4209792"/>
            <a:ext cx="252056" cy="241157"/>
          </a:xfrm>
          <a:prstGeom prst="rect">
            <a:avLst/>
          </a:prstGeom>
        </p:spPr>
      </p:pic>
      <p:pic>
        <p:nvPicPr>
          <p:cNvPr id="2" name="Picture 1" descr="This is a telephone icon"/>
          <p:cNvPicPr>
            <a:picLocks noChangeAspect="1"/>
          </p:cNvPicPr>
          <p:nvPr/>
        </p:nvPicPr>
        <p:blipFill>
          <a:blip r:embed="rId5"/>
          <a:stretch>
            <a:fillRect/>
          </a:stretch>
        </p:blipFill>
        <p:spPr>
          <a:xfrm>
            <a:off x="6864630" y="3838735"/>
            <a:ext cx="249958" cy="243861"/>
          </a:xfrm>
          <a:prstGeom prst="rect">
            <a:avLst/>
          </a:prstGeom>
        </p:spPr>
      </p:pic>
      <p:sp>
        <p:nvSpPr>
          <p:cNvPr id="4" name="Title 3">
            <a:extLst>
              <a:ext uri="{FF2B5EF4-FFF2-40B4-BE49-F238E27FC236}">
                <a16:creationId xmlns:a16="http://schemas.microsoft.com/office/drawing/2014/main" id="{79AE507C-65A0-4683-A0C4-A3E93E38786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solidFill>
                  <a:schemeClr val="bg2"/>
                </a:solidFill>
              </a:rPr>
              <a:t>Questions?</a:t>
            </a:r>
          </a:p>
        </p:txBody>
      </p:sp>
    </p:spTree>
    <p:extLst>
      <p:ext uri="{BB962C8B-B14F-4D97-AF65-F5344CB8AC3E}">
        <p14:creationId xmlns:p14="http://schemas.microsoft.com/office/powerpoint/2010/main" val="41335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Chapter 70 continues implementation of </a:t>
            </a:r>
            <a:br>
              <a:rPr lang="en-US" dirty="0"/>
            </a:br>
            <a:r>
              <a:rPr lang="en-US" dirty="0"/>
              <a:t>the Student Opportunity Act (the Act)</a:t>
            </a:r>
          </a:p>
        </p:txBody>
      </p:sp>
      <p:sp>
        <p:nvSpPr>
          <p:cNvPr id="3" name="Content Placeholder 2"/>
          <p:cNvSpPr>
            <a:spLocks noGrp="1"/>
          </p:cNvSpPr>
          <p:nvPr>
            <p:ph idx="1"/>
          </p:nvPr>
        </p:nvSpPr>
        <p:spPr/>
        <p:txBody>
          <a:bodyPr/>
          <a:lstStyle/>
          <a:p>
            <a:r>
              <a:rPr lang="en-US" sz="2800" dirty="0"/>
              <a:t>FY23 Chapter 70 is $5,998,209,887, a $494.9 million increase (9.0%) over FY22</a:t>
            </a:r>
          </a:p>
          <a:p>
            <a:r>
              <a:rPr lang="en-US" sz="2800" dirty="0"/>
              <a:t>The Act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FY23 Chapter 70 includes rate changes above inflation toward the goal rates in these 5 areas and closes 2/6</a:t>
            </a:r>
            <a:r>
              <a:rPr lang="en-US" sz="2800" baseline="30000" dirty="0"/>
              <a:t>th</a:t>
            </a:r>
            <a:r>
              <a:rPr lang="en-US" sz="2800" dirty="0"/>
              <a:t> of the gap</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44D6768-B50D-4081-B9F6-2CFFE5339F4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The low-income threshold is set at 185% of the federal poverty level in accordance with the Act</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latin typeface="Segoe UI"/>
                <a:cs typeface="Segoe UI"/>
              </a:rPr>
              <a:t>The Act restores the definition of low-income enrollment used prior to FY17, based on 185% of the federal poverty level, up from the 133% threshold used for the economically disadvantaged match from FY17 to FY22</a:t>
            </a:r>
          </a:p>
          <a:p>
            <a:pPr lvl="1"/>
            <a:r>
              <a:rPr lang="en-US" sz="2000" dirty="0">
                <a:latin typeface="Segoe UI"/>
                <a:cs typeface="Segoe UI"/>
              </a:rPr>
              <a:t>Statewide low-income enrollment for FY23 is 407,501, compared to 382,088 for FY22</a:t>
            </a:r>
            <a:br>
              <a:rPr lang="en-US" sz="2000" dirty="0"/>
            </a:br>
            <a:endParaRPr lang="en-US" sz="2000" dirty="0"/>
          </a:p>
          <a:p>
            <a:r>
              <a:rPr lang="en-US" sz="2400" dirty="0"/>
              <a:t>For FY23, the Department designates a student enrolled on October 1st as low income if the student is:</a:t>
            </a:r>
          </a:p>
          <a:p>
            <a:pPr lvl="1"/>
            <a:r>
              <a:rPr lang="en-US" sz="2000" dirty="0"/>
              <a:t>Identified as participating in state public assistance programs, including the Supplemental Nutrition Assistance Program, Transitional Aid to Families with Dependent Children, MassHealth, and foster care; or</a:t>
            </a:r>
          </a:p>
          <a:p>
            <a:pPr lvl="1"/>
            <a:r>
              <a:rPr lang="en-US" sz="2000" dirty="0">
                <a:latin typeface="Segoe UI"/>
                <a:cs typeface="Segoe UI"/>
              </a:rPr>
              <a:t>Verified as low income through the new supplemental data collection process; or</a:t>
            </a:r>
          </a:p>
          <a:p>
            <a:pPr lvl="1"/>
            <a:r>
              <a:rPr lang="en-US" sz="2000" dirty="0">
                <a:latin typeface="Segoe UI"/>
                <a:cs typeface="Segoe UI"/>
              </a:rPr>
              <a:t>Reported by a district as homeless through the McKinney-Vento Homeless Education Assistance program application</a:t>
            </a:r>
          </a:p>
        </p:txBody>
      </p:sp>
      <p:sp>
        <p:nvSpPr>
          <p:cNvPr id="4" name="Slide Number Placeholder 3">
            <a:extLst>
              <a:ext uri="{FF2B5EF4-FFF2-40B4-BE49-F238E27FC236}">
                <a16:creationId xmlns:a16="http://schemas.microsoft.com/office/drawing/2014/main" id="{6E90DE5D-59C3-4718-9955-71FE13A11C6D}"/>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increases the assumed in-district special education enrollment percentages</a:t>
            </a:r>
          </a:p>
        </p:txBody>
      </p:sp>
      <p:sp>
        <p:nvSpPr>
          <p:cNvPr id="3" name="Content Placeholder 2"/>
          <p:cNvSpPr>
            <a:spLocks noGrp="1"/>
          </p:cNvSpPr>
          <p:nvPr>
            <p:ph idx="1"/>
          </p:nvPr>
        </p:nvSpPr>
        <p:spPr/>
        <p:txBody>
          <a:bodyPr/>
          <a:lstStyle/>
          <a:p>
            <a:r>
              <a:rPr lang="en-US" dirty="0"/>
              <a:t>The Act increases the rate for vocational students from 4.75% to 5% and from 3.75% to 4% for non-vocational students</a:t>
            </a:r>
          </a:p>
          <a:p>
            <a:r>
              <a:rPr lang="en-US" sz="3200" dirty="0"/>
              <a:t>Proposed rate increases for FY23 close an additional 1/6</a:t>
            </a:r>
            <a:r>
              <a:rPr lang="en-US" sz="3200" baseline="30000" dirty="0"/>
              <a:t>th</a:t>
            </a:r>
            <a:r>
              <a:rPr lang="en-US" sz="3200" dirty="0"/>
              <a:t> of the gaps, </a:t>
            </a:r>
            <a:r>
              <a:rPr lang="en-US" dirty="0"/>
              <a:t>so the factors used for FY23 are 4.86% and 3.86%, respectively</a:t>
            </a:r>
          </a:p>
          <a:p>
            <a:endParaRPr lang="en-US" dirty="0"/>
          </a:p>
        </p:txBody>
      </p:sp>
      <p:sp>
        <p:nvSpPr>
          <p:cNvPr id="4" name="Slide Number Placeholder 3">
            <a:extLst>
              <a:ext uri="{FF2B5EF4-FFF2-40B4-BE49-F238E27FC236}">
                <a16:creationId xmlns:a16="http://schemas.microsoft.com/office/drawing/2014/main" id="{552F625E-DF06-48FB-A496-2A38BD94A6D4}"/>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top of the targeted rate increases, all foundation budget categories have been adjusted upward to account for inflation</a:t>
            </a:r>
          </a:p>
        </p:txBody>
      </p:sp>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FY23 the increase is 4.51%</a:t>
            </a:r>
          </a:p>
          <a:p>
            <a:r>
              <a:rPr lang="en-US" dirty="0"/>
              <a:t>An inflation increase of 4.50% has been applied to all other foundation budget rates, based on the U.S. Department of Commerce’s state and local government price deflator and capped at the 4.50% maximum set in the Act</a:t>
            </a:r>
          </a:p>
          <a:p>
            <a:endParaRPr lang="en-US" dirty="0"/>
          </a:p>
          <a:p>
            <a:endParaRPr lang="en-US" dirty="0"/>
          </a:p>
        </p:txBody>
      </p:sp>
      <p:sp>
        <p:nvSpPr>
          <p:cNvPr id="4" name="Slide Number Placeholder 3">
            <a:extLst>
              <a:ext uri="{FF2B5EF4-FFF2-40B4-BE49-F238E27FC236}">
                <a16:creationId xmlns:a16="http://schemas.microsoft.com/office/drawing/2014/main" id="{50D81800-EE91-4DDC-8EA4-C6F1AF41D4E4}"/>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adds a new minimum aid adjustment to the formula</a:t>
            </a:r>
          </a:p>
        </p:txBody>
      </p:sp>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new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3" name="Slide Number Placeholder 2">
            <a:extLst>
              <a:ext uri="{FF2B5EF4-FFF2-40B4-BE49-F238E27FC236}">
                <a16:creationId xmlns:a16="http://schemas.microsoft.com/office/drawing/2014/main" id="{9ECFE8BA-7DFD-43E9-8AE1-34538256C21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7099"/>
            <a:ext cx="11370972" cy="679905"/>
          </a:xfrm>
        </p:spPr>
        <p:txBody>
          <a:bodyPr/>
          <a:lstStyle/>
          <a:p>
            <a:r>
              <a:rPr lang="en-US" dirty="0"/>
              <a:t>The Act codified the aggregate wealth model for determining local contribution requirements</a:t>
            </a:r>
          </a:p>
        </p:txBody>
      </p:sp>
      <p:sp>
        <p:nvSpPr>
          <p:cNvPr id="3" name="Content Placeholder 2"/>
          <p:cNvSpPr>
            <a:spLocks noGrp="1"/>
          </p:cNvSpPr>
          <p:nvPr>
            <p:ph idx="1"/>
          </p:nvPr>
        </p:nvSpPr>
        <p:spPr>
          <a:xfrm>
            <a:off x="567743" y="1359568"/>
            <a:ext cx="11370972" cy="4920581"/>
          </a:xfrm>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t>247 communities are subject to below effort increments to bring their contributions closer to target compared to 52 in FY22</a:t>
            </a:r>
            <a:endParaRPr lang="en-US" sz="1600" dirty="0"/>
          </a:p>
          <a:p>
            <a:pPr lvl="1"/>
            <a:r>
              <a:rPr lang="en-US" sz="2000" dirty="0"/>
              <a:t>27 communities are eligible for excess effort reduction compared to 200 in FY22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FD917A1-3DBB-4D31-8C33-CE66E43E95B3}"/>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9" ma:contentTypeDescription="Create a new document." ma:contentTypeScope="" ma:versionID="5e9580aeb908d0e6d9c3f36a6428915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8035e4f5689e0bc6be871b081ae0a56f"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3E8C57-4129-4C5D-9450-A467B9CC11E5}">
  <ds:schemaRefs>
    <ds:schemaRef ds:uri="http://schemas.microsoft.com/sharepoint/v3/contenttype/forms"/>
  </ds:schemaRefs>
</ds:datastoreItem>
</file>

<file path=customXml/itemProps2.xml><?xml version="1.0" encoding="utf-8"?>
<ds:datastoreItem xmlns:ds="http://schemas.openxmlformats.org/officeDocument/2006/customXml" ds:itemID="{CB641D4F-A776-4424-B0A8-9FC945561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6ac48-9972-4fdd-8495-0ab5ba7fdac9"/>
    <ds:schemaRef ds:uri="c7223b7f-d29a-40a7-89e9-7fcbaea79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DEDD18-AD45-40E9-AF53-F0ED2A8CDDD1}">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c7223b7f-d29a-40a7-89e9-7fcbaea795a5"/>
    <ds:schemaRef ds:uri="6cc6ac48-9972-4fdd-8495-0ab5ba7fdac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6093</TotalTime>
  <Words>2509</Words>
  <Application>Microsoft Office PowerPoint</Application>
  <PresentationFormat>Widescreen</PresentationFormat>
  <Paragraphs>598</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FY23 Chapter 70 aid and Charter reimbursements</vt:lpstr>
      <vt:lpstr>FY23 Chapter 70 funding</vt:lpstr>
      <vt:lpstr>FY23 Chapter 70 continues implementation of  the Student Opportunity Act (the Act)</vt:lpstr>
      <vt:lpstr>The low-income threshold is set at 185% of the federal poverty level in accordance with the Act</vt:lpstr>
      <vt:lpstr>The Act also increases the assumed in-district special education enrollment percentages</vt:lpstr>
      <vt:lpstr>On top of the targeted rate increases, all foundation budget categories have been adjusted upward to account for inflation</vt:lpstr>
      <vt:lpstr>The Act also adds a new minimum aid adjustment to the formula</vt:lpstr>
      <vt:lpstr>The Act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FY23 budget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the Act guarantees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Chapter 70 aid and Charter reimbursements</dc:title>
  <dc:creator>DESE</dc:creator>
  <cp:lastModifiedBy>Zou, Dong (EOE)</cp:lastModifiedBy>
  <cp:revision>493</cp:revision>
  <cp:lastPrinted>2017-08-07T14:46:10Z</cp:lastPrinted>
  <dcterms:created xsi:type="dcterms:W3CDTF">2018-01-08T17:30:59Z</dcterms:created>
  <dcterms:modified xsi:type="dcterms:W3CDTF">2022-07-28T19:08:15Z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28 2022</vt:lpwstr>
  </property>
</Properties>
</file>