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3"/>
  </p:notesMasterIdLst>
  <p:handoutMasterIdLst>
    <p:handoutMasterId r:id="rId34"/>
  </p:handoutMasterIdLst>
  <p:sldIdLst>
    <p:sldId id="277" r:id="rId6"/>
    <p:sldId id="257" r:id="rId7"/>
    <p:sldId id="260" r:id="rId8"/>
    <p:sldId id="343" r:id="rId9"/>
    <p:sldId id="326" r:id="rId10"/>
    <p:sldId id="287" r:id="rId11"/>
    <p:sldId id="350" r:id="rId12"/>
    <p:sldId id="344" r:id="rId13"/>
    <p:sldId id="288" r:id="rId14"/>
    <p:sldId id="332" r:id="rId15"/>
    <p:sldId id="353" r:id="rId16"/>
    <p:sldId id="333" r:id="rId17"/>
    <p:sldId id="345" r:id="rId18"/>
    <p:sldId id="346" r:id="rId19"/>
    <p:sldId id="338" r:id="rId20"/>
    <p:sldId id="347" r:id="rId21"/>
    <p:sldId id="341" r:id="rId22"/>
    <p:sldId id="339" r:id="rId23"/>
    <p:sldId id="336" r:id="rId24"/>
    <p:sldId id="337" r:id="rId25"/>
    <p:sldId id="348" r:id="rId26"/>
    <p:sldId id="349" r:id="rId27"/>
    <p:sldId id="311" r:id="rId28"/>
    <p:sldId id="351" r:id="rId29"/>
    <p:sldId id="352" r:id="rId30"/>
    <p:sldId id="329" r:id="rId31"/>
    <p:sldId id="265" r:id="rId32"/>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257"/>
            <p14:sldId id="260"/>
            <p14:sldId id="343"/>
            <p14:sldId id="326"/>
          </p14:sldIdLst>
        </p14:section>
        <p14:section name="Basic text box" id="{DCD4DD07-CAF7-4E7A-9DCD-CDE5ABF2F349}">
          <p14:sldIdLst>
            <p14:sldId id="287"/>
            <p14:sldId id="350"/>
            <p14:sldId id="344"/>
            <p14:sldId id="288"/>
            <p14:sldId id="332"/>
            <p14:sldId id="353"/>
            <p14:sldId id="333"/>
            <p14:sldId id="345"/>
            <p14:sldId id="346"/>
            <p14:sldId id="338"/>
            <p14:sldId id="347"/>
            <p14:sldId id="341"/>
            <p14:sldId id="339"/>
            <p14:sldId id="336"/>
            <p14:sldId id="337"/>
            <p14:sldId id="348"/>
            <p14:sldId id="349"/>
            <p14:sldId id="311"/>
            <p14:sldId id="351"/>
            <p14:sldId id="352"/>
            <p14:sldId id="329"/>
          </p14:sldIdLst>
        </p14:section>
        <p14:section name="Infographics" id="{C4E083B3-F14A-4392-9B82-0F42DAC53658}">
          <p14:sldIdLst/>
        </p14:section>
        <p14:section name="End &amp; Contact" id="{7D930A8E-F6E7-47DF-97AA-43BE2C93C7FD}">
          <p14:sldIdLst>
            <p14:sldId id="26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51" autoAdjust="0"/>
  </p:normalViewPr>
  <p:slideViewPr>
    <p:cSldViewPr snapToGrid="0">
      <p:cViewPr varScale="1">
        <p:scale>
          <a:sx n="78" d="100"/>
          <a:sy n="78" d="100"/>
        </p:scale>
        <p:origin x="96" y="112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1" d="100"/>
          <a:sy n="51" d="100"/>
        </p:scale>
        <p:origin x="2692" y="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2018/10/22</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2018/10/22</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dirty="0"/>
              <a:t>Place Main Title </a:t>
            </a:r>
            <a:r>
              <a:rPr lang="en-US" altLang="zh-CN" dirty="0" smtClean="0"/>
              <a:t>Here</a:t>
            </a:r>
            <a:endParaRPr lang="zh-CN" altLang="en-US" dirty="0"/>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dirty="0"/>
              <a:t>Place Subtitle/Host/Date</a:t>
            </a:r>
            <a:r>
              <a:rPr lang="zh-CN" altLang="en-US" dirty="0"/>
              <a:t> </a:t>
            </a:r>
            <a:r>
              <a:rPr lang="en-US" altLang="zh-CN" dirty="0" smtClean="0"/>
              <a:t>Here</a:t>
            </a:r>
            <a:endParaRPr lang="zh-CN" altLang="en-US" dirty="0"/>
          </a:p>
        </p:txBody>
      </p:sp>
    </p:spTree>
    <p:extLst>
      <p:ext uri="{BB962C8B-B14F-4D97-AF65-F5344CB8AC3E}">
        <p14:creationId xmlns:p14="http://schemas.microsoft.com/office/powerpoint/2010/main" val="15340788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dirty="0" smtClean="0">
                <a:solidFill>
                  <a:schemeClr val="tx1">
                    <a:tint val="75000"/>
                  </a:schemeClr>
                </a:solidFill>
                <a:latin typeface="Segoe"/>
                <a:ea typeface="+mn-ea"/>
                <a:cs typeface="+mn-cs"/>
              </a:rPr>
              <a:t>Massachusetts Department of</a:t>
            </a:r>
            <a:r>
              <a:rPr lang="en-US" baseline="0" dirty="0" smtClean="0">
                <a:latin typeface="Segoe"/>
              </a:rPr>
              <a:t> </a:t>
            </a:r>
            <a:r>
              <a:rPr lang="en-US" sz="1200" kern="1200" dirty="0" smtClean="0">
                <a:solidFill>
                  <a:schemeClr val="tx1">
                    <a:tint val="75000"/>
                  </a:schemeClr>
                </a:solidFill>
                <a:latin typeface="Segoe"/>
                <a:ea typeface="+mn-ea"/>
                <a:cs typeface="+mn-cs"/>
              </a:rPr>
              <a:t>Elementary</a:t>
            </a:r>
            <a:r>
              <a:rPr lang="en-US" baseline="0" dirty="0" smtClean="0">
                <a:latin typeface="Segoe"/>
              </a:rPr>
              <a:t> </a:t>
            </a:r>
            <a:r>
              <a:rPr lang="en-US" sz="1200" kern="1200" dirty="0" smtClean="0">
                <a:solidFill>
                  <a:schemeClr val="tx1">
                    <a:tint val="75000"/>
                  </a:schemeClr>
                </a:solidFill>
                <a:latin typeface="Segoe"/>
                <a:ea typeface="+mn-ea"/>
                <a:cs typeface="+mn-cs"/>
              </a:rPr>
              <a:t>and</a:t>
            </a:r>
            <a:r>
              <a:rPr lang="en-US" baseline="0" dirty="0" smtClean="0">
                <a:latin typeface="Segoe"/>
              </a:rPr>
              <a:t> </a:t>
            </a:r>
            <a:r>
              <a:rPr lang="en-US" sz="1200" kern="1200" dirty="0" smtClean="0">
                <a:solidFill>
                  <a:schemeClr val="tx1">
                    <a:tint val="75000"/>
                  </a:schemeClr>
                </a:solidFill>
                <a:latin typeface="Segoe"/>
                <a:ea typeface="+mn-ea"/>
                <a:cs typeface="+mn-cs"/>
              </a:rPr>
              <a:t>Secondary</a:t>
            </a:r>
            <a:r>
              <a:rPr lang="en-US" baseline="0" dirty="0" smtClean="0">
                <a:latin typeface="Segoe"/>
              </a:rPr>
              <a:t> </a:t>
            </a:r>
            <a:r>
              <a:rPr lang="en-US" sz="1200" kern="1200" dirty="0" smtClean="0">
                <a:solidFill>
                  <a:schemeClr val="tx1">
                    <a:tint val="75000"/>
                  </a:schemeClr>
                </a:solidFill>
                <a:latin typeface="Segoe"/>
                <a:ea typeface="+mn-ea"/>
                <a:cs typeface="+mn-cs"/>
              </a:rPr>
              <a:t>Education</a:t>
            </a:r>
            <a:endParaRPr lang="en-US" sz="1200" kern="1200" dirty="0">
              <a:solidFill>
                <a:schemeClr val="tx1">
                  <a:tint val="75000"/>
                </a:schemeClr>
              </a:solidFill>
              <a:latin typeface="Segoe"/>
              <a:ea typeface="+mn-ea"/>
              <a:cs typeface="+mn-cs"/>
            </a:endParaRPr>
          </a:p>
        </p:txBody>
      </p:sp>
      <p:sp>
        <p:nvSpPr>
          <p:cNvPr id="2" name="Title 1"/>
          <p:cNvSpPr>
            <a:spLocks noGrp="1"/>
          </p:cNvSpPr>
          <p:nvPr>
            <p:ph type="title" hasCustomPrompt="1"/>
          </p:nvPr>
        </p:nvSpPr>
        <p:spPr/>
        <p:txBody>
          <a:bodyPr/>
          <a:lstStyle>
            <a:lvl1pPr>
              <a:defRPr baseline="0"/>
            </a:lvl1pPr>
          </a:lstStyle>
          <a:p>
            <a:r>
              <a:rPr lang="en-US" dirty="0" smtClean="0"/>
              <a:t>What questions do you have?</a:t>
            </a:r>
            <a:endParaRPr lang="en-US" dirty="0"/>
          </a:p>
        </p:txBody>
      </p:sp>
    </p:spTree>
    <p:extLst>
      <p:ext uri="{BB962C8B-B14F-4D97-AF65-F5344CB8AC3E}">
        <p14:creationId xmlns:p14="http://schemas.microsoft.com/office/powerpoint/2010/main" val="185588495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p:txBody>
          <a:bodyPr/>
          <a:lstStyle>
            <a:lvl1pPr>
              <a:defRPr/>
            </a:lvl1pPr>
          </a:lstStyle>
          <a:p>
            <a:r>
              <a:rPr lang="en-US" dirty="0" smtClean="0"/>
              <a:t>Thank you</a:t>
            </a:r>
            <a:endParaRPr lang="en-US" dirty="0"/>
          </a:p>
        </p:txBody>
      </p:sp>
    </p:spTree>
    <p:extLst>
      <p:ext uri="{BB962C8B-B14F-4D97-AF65-F5344CB8AC3E}">
        <p14:creationId xmlns:p14="http://schemas.microsoft.com/office/powerpoint/2010/main" val="28604050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DFA753-C078-4A33-86AC-D161EAE99881}" type="datetimeFigureOut">
              <a:rPr lang="en-US" smtClean="0"/>
              <a:t>10/22/2018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C66AE6-9B33-47FB-A101-BDA6387D9FA7}" type="slidenum">
              <a:rPr lang="en-US" smtClean="0"/>
              <a:t>‹#›</a:t>
            </a:fld>
            <a:endParaRPr lang="en-US"/>
          </a:p>
        </p:txBody>
      </p:sp>
    </p:spTree>
    <p:extLst>
      <p:ext uri="{BB962C8B-B14F-4D97-AF65-F5344CB8AC3E}">
        <p14:creationId xmlns:p14="http://schemas.microsoft.com/office/powerpoint/2010/main" val="2194929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dirty="0">
                <a:solidFill>
                  <a:schemeClr val="bg1"/>
                </a:solidFill>
                <a:latin typeface="Segoe SemiBold" panose="020B0703040204020203" pitchFamily="34" charset="0"/>
                <a:cs typeface="Segoe SemiBold" panose="020B0703040204020203" pitchFamily="34" charset="0"/>
              </a:rPr>
              <a:t>Place </a:t>
            </a:r>
            <a:r>
              <a:rPr lang="en-US" altLang="zh-CN" sz="3200" dirty="0" smtClean="0">
                <a:solidFill>
                  <a:schemeClr val="bg1"/>
                </a:solidFill>
                <a:latin typeface="Segoe SemiBold" panose="020B0703040204020203" pitchFamily="34" charset="0"/>
                <a:cs typeface="Segoe SemiBold" panose="020B0703040204020203" pitchFamily="34" charset="0"/>
              </a:rPr>
              <a:t>Your Very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Long Main </a:t>
            </a:r>
            <a:r>
              <a:rPr lang="en-US" altLang="zh-CN" sz="3200" dirty="0">
                <a:solidFill>
                  <a:schemeClr val="bg1"/>
                </a:solidFill>
                <a:latin typeface="Segoe SemiBold" panose="020B0703040204020203" pitchFamily="34" charset="0"/>
                <a:cs typeface="Segoe SemiBold" panose="020B0703040204020203" pitchFamily="34" charset="0"/>
              </a:rPr>
              <a:t>Title </a:t>
            </a:r>
            <a:r>
              <a:rPr lang="en-US" altLang="zh-CN" sz="3200" dirty="0" smtClean="0">
                <a:solidFill>
                  <a:schemeClr val="bg1"/>
                </a:solidFill>
                <a:latin typeface="Segoe SemiBold" panose="020B0703040204020203" pitchFamily="34" charset="0"/>
                <a:cs typeface="Segoe SemiBold" panose="020B0703040204020203" pitchFamily="34" charset="0"/>
              </a:rPr>
              <a:t>Here</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dirty="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80795835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Title 1"/>
          <p:cNvSpPr>
            <a:spLocks noGrp="1"/>
          </p:cNvSpPr>
          <p:nvPr>
            <p:ph type="title" hasCustomPrompt="1"/>
          </p:nvPr>
        </p:nvSpPr>
        <p:spPr/>
        <p:txBody>
          <a:bodyPr/>
          <a:lstStyle>
            <a:lvl1pPr>
              <a:defRPr baseline="0"/>
            </a:lvl1pPr>
          </a:lstStyle>
          <a:p>
            <a:r>
              <a:rPr lang="en-US" dirty="0" smtClean="0"/>
              <a:t>Introduction to SSDR</a:t>
            </a:r>
            <a:endParaRPr lang="en-US" dirty="0"/>
          </a:p>
        </p:txBody>
      </p:sp>
    </p:spTree>
    <p:extLst>
      <p:ext uri="{BB962C8B-B14F-4D97-AF65-F5344CB8AC3E}">
        <p14:creationId xmlns:p14="http://schemas.microsoft.com/office/powerpoint/2010/main" val="37310754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smtClean="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smtClean="0"/>
              <a:t>Click here to edit bullet points</a:t>
            </a:r>
            <a:endParaRPr lang="zh-CN" altLang="en-US" dirty="0"/>
          </a:p>
          <a:p>
            <a:pPr lvl="1"/>
            <a:r>
              <a:rPr lang="en-US" altLang="zh-CN" dirty="0" smtClean="0"/>
              <a:t>Second level</a:t>
            </a:r>
            <a:endParaRPr lang="zh-CN" altLang="en-US" dirty="0"/>
          </a:p>
          <a:p>
            <a:pPr lvl="2"/>
            <a:r>
              <a:rPr lang="en-US" altLang="zh-CN" dirty="0" smtClean="0"/>
              <a:t>Third level</a:t>
            </a:r>
            <a:endParaRPr lang="zh-CN" altLang="en-US" dirty="0"/>
          </a:p>
          <a:p>
            <a:pPr lvl="3"/>
            <a:r>
              <a:rPr lang="en-US" altLang="zh-CN" dirty="0" smtClean="0"/>
              <a:t>Fourth level</a:t>
            </a:r>
            <a:endParaRPr lang="zh-CN" altLang="en-US" dirty="0"/>
          </a:p>
          <a:p>
            <a:pPr lvl="4"/>
            <a:r>
              <a:rPr lang="en-US" altLang="zh-CN" dirty="0" smtClean="0"/>
              <a:t>Fifth level</a:t>
            </a:r>
            <a:endParaRPr lang="zh-CN" altLang="en-US" dirty="0"/>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smtClean="0">
                <a:solidFill>
                  <a:schemeClr val="tx1">
                    <a:tint val="75000"/>
                  </a:schemeClr>
                </a:solidFill>
                <a:latin typeface="Segoe"/>
                <a:ea typeface="+mn-ea"/>
                <a:cs typeface="+mn-cs"/>
              </a:rPr>
              <a:t>Massachusetts Department of</a:t>
            </a:r>
            <a:r>
              <a:rPr lang="en-US" baseline="0" dirty="0" smtClean="0">
                <a:latin typeface="Segoe"/>
              </a:rPr>
              <a:t> </a:t>
            </a:r>
            <a:r>
              <a:rPr lang="en-US" sz="1200" kern="1200" dirty="0" smtClean="0">
                <a:solidFill>
                  <a:schemeClr val="tx1">
                    <a:tint val="75000"/>
                  </a:schemeClr>
                </a:solidFill>
                <a:latin typeface="Segoe"/>
                <a:ea typeface="+mn-ea"/>
                <a:cs typeface="+mn-cs"/>
              </a:rPr>
              <a:t>Elementary</a:t>
            </a:r>
            <a:r>
              <a:rPr lang="en-US" baseline="0" dirty="0" smtClean="0">
                <a:latin typeface="Segoe"/>
              </a:rPr>
              <a:t> </a:t>
            </a:r>
            <a:r>
              <a:rPr lang="en-US" sz="1200" kern="1200" dirty="0" smtClean="0">
                <a:solidFill>
                  <a:schemeClr val="tx1">
                    <a:tint val="75000"/>
                  </a:schemeClr>
                </a:solidFill>
                <a:latin typeface="Segoe"/>
                <a:ea typeface="+mn-ea"/>
                <a:cs typeface="+mn-cs"/>
              </a:rPr>
              <a:t>and</a:t>
            </a:r>
            <a:r>
              <a:rPr lang="en-US" baseline="0" dirty="0" smtClean="0">
                <a:latin typeface="Segoe"/>
              </a:rPr>
              <a:t> </a:t>
            </a:r>
            <a:r>
              <a:rPr lang="en-US" sz="1200" kern="1200" dirty="0" smtClean="0">
                <a:solidFill>
                  <a:schemeClr val="tx1">
                    <a:tint val="75000"/>
                  </a:schemeClr>
                </a:solidFill>
                <a:latin typeface="Segoe"/>
                <a:ea typeface="+mn-ea"/>
                <a:cs typeface="+mn-cs"/>
              </a:rPr>
              <a:t>Secondary</a:t>
            </a:r>
            <a:r>
              <a:rPr lang="en-US" baseline="0" dirty="0" smtClean="0">
                <a:latin typeface="Segoe"/>
              </a:rPr>
              <a:t> </a:t>
            </a:r>
            <a:r>
              <a:rPr lang="en-US" sz="1200" kern="1200" dirty="0" smtClean="0">
                <a:solidFill>
                  <a:schemeClr val="tx1">
                    <a:tint val="75000"/>
                  </a:schemeClr>
                </a:solidFill>
                <a:latin typeface="Segoe"/>
                <a:ea typeface="+mn-ea"/>
                <a:cs typeface="+mn-cs"/>
              </a:rPr>
              <a:t>Education</a:t>
            </a:r>
            <a:endParaRPr lang="en-US" sz="1200" kern="1200" dirty="0">
              <a:solidFill>
                <a:schemeClr val="tx1">
                  <a:tint val="75000"/>
                </a:schemeClr>
              </a:solidFill>
              <a:latin typeface="Segoe"/>
              <a:ea typeface="+mn-ea"/>
              <a:cs typeface="+mn-cs"/>
            </a:endParaRPr>
          </a:p>
        </p:txBody>
      </p:sp>
    </p:spTree>
    <p:extLst>
      <p:ext uri="{BB962C8B-B14F-4D97-AF65-F5344CB8AC3E}">
        <p14:creationId xmlns:p14="http://schemas.microsoft.com/office/powerpoint/2010/main" val="14915131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smtClean="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smtClean="0"/>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smtClean="0">
                <a:solidFill>
                  <a:schemeClr val="tx1">
                    <a:tint val="75000"/>
                  </a:schemeClr>
                </a:solidFill>
                <a:latin typeface="Segoe"/>
                <a:ea typeface="+mn-ea"/>
                <a:cs typeface="+mn-cs"/>
              </a:rPr>
              <a:t>Massachusetts Department of</a:t>
            </a:r>
            <a:r>
              <a:rPr lang="en-US" baseline="0" dirty="0" smtClean="0">
                <a:latin typeface="Segoe"/>
              </a:rPr>
              <a:t> </a:t>
            </a:r>
            <a:r>
              <a:rPr lang="en-US" sz="1200" kern="1200" dirty="0" smtClean="0">
                <a:solidFill>
                  <a:schemeClr val="tx1">
                    <a:tint val="75000"/>
                  </a:schemeClr>
                </a:solidFill>
                <a:latin typeface="Segoe"/>
                <a:ea typeface="+mn-ea"/>
                <a:cs typeface="+mn-cs"/>
              </a:rPr>
              <a:t>Elementary</a:t>
            </a:r>
            <a:r>
              <a:rPr lang="en-US" baseline="0" dirty="0" smtClean="0">
                <a:latin typeface="Segoe"/>
              </a:rPr>
              <a:t> </a:t>
            </a:r>
            <a:r>
              <a:rPr lang="en-US" sz="1200" kern="1200" dirty="0" smtClean="0">
                <a:solidFill>
                  <a:schemeClr val="tx1">
                    <a:tint val="75000"/>
                  </a:schemeClr>
                </a:solidFill>
                <a:latin typeface="Segoe"/>
                <a:ea typeface="+mn-ea"/>
                <a:cs typeface="+mn-cs"/>
              </a:rPr>
              <a:t>and</a:t>
            </a:r>
            <a:r>
              <a:rPr lang="en-US" baseline="0" dirty="0" smtClean="0">
                <a:latin typeface="Segoe"/>
              </a:rPr>
              <a:t> </a:t>
            </a:r>
            <a:r>
              <a:rPr lang="en-US" sz="1200" kern="1200" dirty="0" smtClean="0">
                <a:solidFill>
                  <a:schemeClr val="tx1">
                    <a:tint val="75000"/>
                  </a:schemeClr>
                </a:solidFill>
                <a:latin typeface="Segoe"/>
                <a:ea typeface="+mn-ea"/>
                <a:cs typeface="+mn-cs"/>
              </a:rPr>
              <a:t>Secondary</a:t>
            </a:r>
            <a:r>
              <a:rPr lang="en-US" baseline="0" dirty="0" smtClean="0">
                <a:latin typeface="Segoe"/>
              </a:rPr>
              <a:t> </a:t>
            </a:r>
            <a:r>
              <a:rPr lang="en-US" sz="1200" kern="1200" dirty="0" smtClean="0">
                <a:solidFill>
                  <a:schemeClr val="tx1">
                    <a:tint val="75000"/>
                  </a:schemeClr>
                </a:solidFill>
                <a:latin typeface="Segoe"/>
                <a:ea typeface="+mn-ea"/>
                <a:cs typeface="+mn-cs"/>
              </a:rPr>
              <a:t>Education</a:t>
            </a:r>
            <a:endParaRPr lang="en-US" sz="1200" kern="1200" dirty="0">
              <a:solidFill>
                <a:schemeClr val="tx1">
                  <a:tint val="75000"/>
                </a:schemeClr>
              </a:solidFill>
              <a:latin typeface="Segoe"/>
              <a:ea typeface="+mn-ea"/>
              <a:cs typeface="+mn-cs"/>
            </a:endParaRPr>
          </a:p>
        </p:txBody>
      </p:sp>
    </p:spTree>
    <p:extLst>
      <p:ext uri="{BB962C8B-B14F-4D97-AF65-F5344CB8AC3E}">
        <p14:creationId xmlns:p14="http://schemas.microsoft.com/office/powerpoint/2010/main" val="226792671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smtClean="0"/>
              <a:t>Click here to edit bullet points</a:t>
            </a:r>
            <a:endParaRPr lang="zh-CN" altLang="en-US" dirty="0"/>
          </a:p>
          <a:p>
            <a:pPr lvl="1"/>
            <a:r>
              <a:rPr lang="en-US" altLang="zh-CN" dirty="0" smtClean="0"/>
              <a:t>Second level</a:t>
            </a:r>
            <a:endParaRPr lang="zh-CN" altLang="en-US" dirty="0"/>
          </a:p>
          <a:p>
            <a:pPr lvl="2"/>
            <a:r>
              <a:rPr lang="en-US" altLang="zh-CN" dirty="0" smtClean="0"/>
              <a:t>Third level</a:t>
            </a:r>
            <a:endParaRPr lang="zh-CN" altLang="en-US" dirty="0"/>
          </a:p>
          <a:p>
            <a:pPr lvl="3"/>
            <a:r>
              <a:rPr lang="en-US" altLang="zh-CN" dirty="0" smtClean="0"/>
              <a:t>Fourth level</a:t>
            </a:r>
            <a:endParaRPr lang="zh-CN" altLang="en-US" dirty="0"/>
          </a:p>
          <a:p>
            <a:pPr lvl="4"/>
            <a:r>
              <a:rPr lang="en-US" altLang="zh-CN" dirty="0" smtClean="0"/>
              <a:t>Fifth level</a:t>
            </a:r>
            <a:endParaRPr lang="zh-CN" altLang="en-US" dirty="0"/>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smtClean="0"/>
              <a:t>Click here to edit subtitle</a:t>
            </a:r>
            <a:endParaRPr lang="zh-CN" altLang="en-US" dirty="0"/>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smtClean="0"/>
              <a:t>Click here to edit subtitle</a:t>
            </a:r>
            <a:endParaRPr lang="zh-CN" altLang="en-US" dirty="0"/>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smtClean="0"/>
              <a:t>Click here to edit 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dirty="0" smtClean="0">
                <a:solidFill>
                  <a:schemeClr val="tx1">
                    <a:tint val="75000"/>
                  </a:schemeClr>
                </a:solidFill>
                <a:latin typeface="Segoe"/>
                <a:ea typeface="+mn-ea"/>
                <a:cs typeface="+mn-cs"/>
              </a:rPr>
              <a:t>Massachusetts Department of</a:t>
            </a:r>
            <a:r>
              <a:rPr lang="en-US" baseline="0" dirty="0" smtClean="0">
                <a:latin typeface="Segoe"/>
              </a:rPr>
              <a:t> </a:t>
            </a:r>
            <a:r>
              <a:rPr lang="en-US" sz="1200" kern="1200" dirty="0" smtClean="0">
                <a:solidFill>
                  <a:schemeClr val="tx1">
                    <a:tint val="75000"/>
                  </a:schemeClr>
                </a:solidFill>
                <a:latin typeface="Segoe"/>
                <a:ea typeface="+mn-ea"/>
                <a:cs typeface="+mn-cs"/>
              </a:rPr>
              <a:t>Elementary</a:t>
            </a:r>
            <a:r>
              <a:rPr lang="en-US" baseline="0" dirty="0" smtClean="0">
                <a:latin typeface="Segoe"/>
              </a:rPr>
              <a:t> </a:t>
            </a:r>
            <a:r>
              <a:rPr lang="en-US" sz="1200" kern="1200" dirty="0" smtClean="0">
                <a:solidFill>
                  <a:schemeClr val="tx1">
                    <a:tint val="75000"/>
                  </a:schemeClr>
                </a:solidFill>
                <a:latin typeface="Segoe"/>
                <a:ea typeface="+mn-ea"/>
                <a:cs typeface="+mn-cs"/>
              </a:rPr>
              <a:t>and</a:t>
            </a:r>
            <a:r>
              <a:rPr lang="en-US" baseline="0" dirty="0" smtClean="0">
                <a:latin typeface="Segoe"/>
              </a:rPr>
              <a:t> </a:t>
            </a:r>
            <a:r>
              <a:rPr lang="en-US" sz="1200" kern="1200" dirty="0" smtClean="0">
                <a:solidFill>
                  <a:schemeClr val="tx1">
                    <a:tint val="75000"/>
                  </a:schemeClr>
                </a:solidFill>
                <a:latin typeface="Segoe"/>
                <a:ea typeface="+mn-ea"/>
                <a:cs typeface="+mn-cs"/>
              </a:rPr>
              <a:t>Secondary</a:t>
            </a:r>
            <a:r>
              <a:rPr lang="en-US" baseline="0" dirty="0" smtClean="0">
                <a:latin typeface="Segoe"/>
              </a:rPr>
              <a:t> </a:t>
            </a:r>
            <a:r>
              <a:rPr lang="en-US" sz="1200" kern="1200" dirty="0" smtClean="0">
                <a:solidFill>
                  <a:schemeClr val="tx1">
                    <a:tint val="75000"/>
                  </a:schemeClr>
                </a:solidFill>
                <a:latin typeface="Segoe"/>
                <a:ea typeface="+mn-ea"/>
                <a:cs typeface="+mn-cs"/>
              </a:rPr>
              <a:t>Education</a:t>
            </a:r>
            <a:endParaRPr lang="en-US" sz="1200" kern="1200" dirty="0">
              <a:solidFill>
                <a:schemeClr val="tx1">
                  <a:tint val="75000"/>
                </a:schemeClr>
              </a:solidFill>
              <a:latin typeface="Segoe"/>
              <a:ea typeface="+mn-ea"/>
              <a:cs typeface="+mn-cs"/>
            </a:endParaRP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smtClean="0"/>
              <a:t>Click here to edit bullet points</a:t>
            </a:r>
            <a:endParaRPr lang="zh-CN" altLang="en-US" dirty="0"/>
          </a:p>
          <a:p>
            <a:pPr lvl="1"/>
            <a:r>
              <a:rPr lang="en-US" altLang="zh-CN" dirty="0" smtClean="0"/>
              <a:t>Second level</a:t>
            </a:r>
            <a:endParaRPr lang="zh-CN" altLang="en-US" dirty="0"/>
          </a:p>
          <a:p>
            <a:pPr lvl="2"/>
            <a:r>
              <a:rPr lang="en-US" altLang="zh-CN" dirty="0" smtClean="0"/>
              <a:t>Third level</a:t>
            </a:r>
            <a:endParaRPr lang="zh-CN" altLang="en-US" dirty="0"/>
          </a:p>
          <a:p>
            <a:pPr lvl="3"/>
            <a:r>
              <a:rPr lang="en-US" altLang="zh-CN" dirty="0" smtClean="0"/>
              <a:t>Fourth level</a:t>
            </a:r>
            <a:endParaRPr lang="zh-CN" altLang="en-US" dirty="0"/>
          </a:p>
          <a:p>
            <a:pPr lvl="4"/>
            <a:r>
              <a:rPr lang="en-US" altLang="zh-CN" dirty="0" smtClean="0"/>
              <a:t>Fifth level</a:t>
            </a:r>
            <a:endParaRPr lang="zh-CN" altLang="en-US" dirty="0"/>
          </a:p>
        </p:txBody>
      </p:sp>
    </p:spTree>
    <p:extLst>
      <p:ext uri="{BB962C8B-B14F-4D97-AF65-F5344CB8AC3E}">
        <p14:creationId xmlns:p14="http://schemas.microsoft.com/office/powerpoint/2010/main" val="9484443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zh-CN" altLang="en-US" dirty="0"/>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smtClean="0"/>
              <a:t>Click here to edit Text</a:t>
            </a:r>
            <a:endParaRPr lang="zh-CN" altLang="en-US" dirty="0"/>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dirty="0" smtClean="0"/>
              <a:t>Click to edit Master title style</a:t>
            </a:r>
            <a:endParaRPr lang="en-US" dirty="0"/>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smtClean="0"/>
              <a:t>Click here to edit subtitle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dirty="0" smtClean="0">
                <a:solidFill>
                  <a:schemeClr val="tx1">
                    <a:tint val="75000"/>
                  </a:schemeClr>
                </a:solidFill>
                <a:latin typeface="Segoe"/>
                <a:ea typeface="+mn-ea"/>
                <a:cs typeface="+mn-cs"/>
              </a:rPr>
              <a:t>Massachusetts Department of</a:t>
            </a:r>
            <a:r>
              <a:rPr lang="en-US" baseline="0" dirty="0" smtClean="0">
                <a:latin typeface="Segoe"/>
              </a:rPr>
              <a:t> </a:t>
            </a:r>
            <a:r>
              <a:rPr lang="en-US" sz="1200" kern="1200" dirty="0" smtClean="0">
                <a:solidFill>
                  <a:schemeClr val="tx1">
                    <a:tint val="75000"/>
                  </a:schemeClr>
                </a:solidFill>
                <a:latin typeface="Segoe"/>
                <a:ea typeface="+mn-ea"/>
                <a:cs typeface="+mn-cs"/>
              </a:rPr>
              <a:t>Elementary</a:t>
            </a:r>
            <a:r>
              <a:rPr lang="en-US" baseline="0" dirty="0" smtClean="0">
                <a:latin typeface="Segoe"/>
              </a:rPr>
              <a:t> </a:t>
            </a:r>
            <a:r>
              <a:rPr lang="en-US" sz="1200" kern="1200" dirty="0" smtClean="0">
                <a:solidFill>
                  <a:schemeClr val="tx1">
                    <a:tint val="75000"/>
                  </a:schemeClr>
                </a:solidFill>
                <a:latin typeface="Segoe"/>
                <a:ea typeface="+mn-ea"/>
                <a:cs typeface="+mn-cs"/>
              </a:rPr>
              <a:t>and</a:t>
            </a:r>
            <a:r>
              <a:rPr lang="en-US" baseline="0" dirty="0" smtClean="0">
                <a:latin typeface="Segoe"/>
              </a:rPr>
              <a:t> </a:t>
            </a:r>
            <a:r>
              <a:rPr lang="en-US" sz="1200" kern="1200" dirty="0" smtClean="0">
                <a:solidFill>
                  <a:schemeClr val="tx1">
                    <a:tint val="75000"/>
                  </a:schemeClr>
                </a:solidFill>
                <a:latin typeface="Segoe"/>
                <a:ea typeface="+mn-ea"/>
                <a:cs typeface="+mn-cs"/>
              </a:rPr>
              <a:t>Secondary</a:t>
            </a:r>
            <a:r>
              <a:rPr lang="en-US" baseline="0" dirty="0" smtClean="0">
                <a:latin typeface="Segoe"/>
              </a:rPr>
              <a:t> </a:t>
            </a:r>
            <a:r>
              <a:rPr lang="en-US" sz="1200" kern="1200" dirty="0" smtClean="0">
                <a:solidFill>
                  <a:schemeClr val="tx1">
                    <a:tint val="75000"/>
                  </a:schemeClr>
                </a:solidFill>
                <a:latin typeface="Segoe"/>
                <a:ea typeface="+mn-ea"/>
                <a:cs typeface="+mn-cs"/>
              </a:rPr>
              <a:t>Education</a:t>
            </a:r>
            <a:endParaRPr lang="en-US" sz="1200" kern="1200" dirty="0">
              <a:solidFill>
                <a:schemeClr val="tx1">
                  <a:tint val="75000"/>
                </a:schemeClr>
              </a:solidFill>
              <a:latin typeface="Segoe"/>
              <a:ea typeface="+mn-ea"/>
              <a:cs typeface="+mn-cs"/>
            </a:endParaRPr>
          </a:p>
        </p:txBody>
      </p:sp>
    </p:spTree>
    <p:extLst>
      <p:ext uri="{BB962C8B-B14F-4D97-AF65-F5344CB8AC3E}">
        <p14:creationId xmlns:p14="http://schemas.microsoft.com/office/powerpoint/2010/main" val="258027306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dirty="0" smtClean="0"/>
              <a:t>Click here to edit master title</a:t>
            </a:r>
            <a:endParaRPr lang="zh-CN" altLang="en-US" dirty="0"/>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dirty="0" smtClean="0"/>
              <a:t>Click here to edit text</a:t>
            </a:r>
            <a:endParaRPr lang="zh-CN" altLang="en-US" dirty="0"/>
          </a:p>
          <a:p>
            <a:pPr lvl="1"/>
            <a:r>
              <a:rPr lang="en-US" altLang="zh-CN" dirty="0" smtClean="0"/>
              <a:t>Second level</a:t>
            </a:r>
            <a:endParaRPr lang="zh-CN" altLang="en-US" dirty="0"/>
          </a:p>
          <a:p>
            <a:pPr lvl="2"/>
            <a:r>
              <a:rPr lang="en-US" altLang="zh-CN" dirty="0" smtClean="0"/>
              <a:t>Third level</a:t>
            </a:r>
            <a:endParaRPr lang="zh-CN" altLang="en-US" dirty="0"/>
          </a:p>
          <a:p>
            <a:pPr lvl="3"/>
            <a:r>
              <a:rPr lang="en-US" altLang="zh-CN" dirty="0" smtClean="0"/>
              <a:t>Forth level</a:t>
            </a:r>
            <a:endParaRPr lang="zh-CN" altLang="en-US" dirty="0"/>
          </a:p>
          <a:p>
            <a:pPr lvl="4"/>
            <a:r>
              <a:rPr lang="en-US" altLang="zh-CN" dirty="0" smtClean="0"/>
              <a:t>Fifth level</a:t>
            </a:r>
            <a:endParaRPr lang="zh-CN" altLang="en-US" dirty="0"/>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10/22/2018</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 id="2147483666" r:id="rId12"/>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http://www.doe.mass.edu/ccte/ccr/hqccp"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doe.mass.edu/infoservices/data/sif/"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12776" y="1958196"/>
            <a:ext cx="6572831" cy="2393996"/>
          </a:xfrm>
        </p:spPr>
        <p:txBody>
          <a:bodyPr/>
          <a:lstStyle/>
          <a:p>
            <a:r>
              <a:rPr lang="en-US" sz="3600" dirty="0" smtClean="0">
                <a:latin typeface="Segoe SemiBold" panose="020B0703040204020203" pitchFamily="34" charset="0"/>
              </a:rPr>
              <a:t>Data Collection Changes for 2018-19 school year</a:t>
            </a:r>
            <a:r>
              <a:rPr lang="en-US" sz="3200" dirty="0" smtClean="0">
                <a:latin typeface="Segoe SemiBold" panose="020B0703040204020203" pitchFamily="34" charset="0"/>
              </a:rPr>
              <a:t/>
            </a:r>
            <a:br>
              <a:rPr lang="en-US" sz="3200" dirty="0" smtClean="0">
                <a:latin typeface="Segoe SemiBold" panose="020B0703040204020203" pitchFamily="34" charset="0"/>
              </a:rPr>
            </a:br>
            <a:r>
              <a:rPr lang="en-US" sz="3200" dirty="0" smtClean="0">
                <a:latin typeface="Segoe SemiBold" panose="020B0703040204020203" pitchFamily="34" charset="0"/>
              </a:rPr>
              <a:t/>
            </a:r>
            <a:br>
              <a:rPr lang="en-US" sz="3200" dirty="0" smtClean="0">
                <a:latin typeface="Segoe SemiBold" panose="020B0703040204020203" pitchFamily="34" charset="0"/>
              </a:rPr>
            </a:br>
            <a:r>
              <a:rPr lang="en-US" sz="2400" dirty="0" smtClean="0">
                <a:latin typeface="Segoe SemiBold" panose="020B0703040204020203" pitchFamily="34" charset="0"/>
              </a:rPr>
              <a:t>Melissa Marino, Data </a:t>
            </a:r>
            <a:r>
              <a:rPr lang="en-US" sz="2400" smtClean="0">
                <a:latin typeface="Segoe SemiBold" panose="020B0703040204020203" pitchFamily="34" charset="0"/>
              </a:rPr>
              <a:t>Collection Supervisor</a:t>
            </a:r>
            <a:br>
              <a:rPr lang="en-US" sz="2400" smtClean="0">
                <a:latin typeface="Segoe SemiBold" panose="020B0703040204020203" pitchFamily="34" charset="0"/>
              </a:rPr>
            </a:br>
            <a:r>
              <a:rPr lang="en-US" sz="2400" smtClean="0">
                <a:latin typeface="Segoe SemiBold" panose="020B0703040204020203" pitchFamily="34" charset="0"/>
              </a:rPr>
              <a:t>June 2018</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SIMS   DOE028: Seal of </a:t>
            </a:r>
            <a:r>
              <a:rPr lang="en-US" dirty="0" err="1" smtClean="0"/>
              <a:t>Biliteracy</a:t>
            </a:r>
            <a:endParaRPr lang="en-US" dirty="0"/>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10</a:t>
            </a:fld>
            <a:endParaRPr lang="zh-CN" altLang="en-US" dirty="0"/>
          </a:p>
        </p:txBody>
      </p:sp>
      <p:sp>
        <p:nvSpPr>
          <p:cNvPr id="3" name="Rectangle 2"/>
          <p:cNvSpPr/>
          <p:nvPr/>
        </p:nvSpPr>
        <p:spPr>
          <a:xfrm>
            <a:off x="449451" y="1248009"/>
            <a:ext cx="11313763" cy="5355312"/>
          </a:xfrm>
          <a:prstGeom prst="rect">
            <a:avLst/>
          </a:prstGeom>
        </p:spPr>
        <p:txBody>
          <a:bodyPr wrap="square">
            <a:spAutoFit/>
          </a:bodyPr>
          <a:lstStyle/>
          <a:p>
            <a:pPr marL="228600" lvl="0" indent="-228600">
              <a:spcBef>
                <a:spcPts val="1000"/>
              </a:spcBef>
              <a:buClr>
                <a:srgbClr val="E38526"/>
              </a:buClr>
              <a:buFont typeface="Arial" panose="020B0604020202020204" pitchFamily="34" charset="0"/>
              <a:buChar char="•"/>
              <a:defRPr/>
            </a:pPr>
            <a:r>
              <a:rPr lang="en-US" dirty="0">
                <a:solidFill>
                  <a:schemeClr val="accent2">
                    <a:lumMod val="75000"/>
                  </a:schemeClr>
                </a:solidFill>
                <a:latin typeface="Calibri" panose="020F0502020204030204" pitchFamily="34" charset="0"/>
                <a:cs typeface="Calibri" panose="020F0502020204030204" pitchFamily="34" charset="0"/>
              </a:rPr>
              <a:t>This </a:t>
            </a:r>
            <a:r>
              <a:rPr lang="en-US" dirty="0" smtClean="0">
                <a:solidFill>
                  <a:schemeClr val="accent2">
                    <a:lumMod val="75000"/>
                  </a:schemeClr>
                </a:solidFill>
                <a:latin typeface="Calibri" panose="020F0502020204030204" pitchFamily="34" charset="0"/>
                <a:cs typeface="Calibri" panose="020F0502020204030204" pitchFamily="34" charset="0"/>
              </a:rPr>
              <a:t>is a </a:t>
            </a:r>
            <a:r>
              <a:rPr lang="en-US" b="1" dirty="0" smtClean="0">
                <a:solidFill>
                  <a:schemeClr val="accent2">
                    <a:lumMod val="75000"/>
                  </a:schemeClr>
                </a:solidFill>
                <a:latin typeface="Calibri" panose="020F0502020204030204" pitchFamily="34" charset="0"/>
                <a:cs typeface="Calibri" panose="020F0502020204030204" pitchFamily="34" charset="0"/>
              </a:rPr>
              <a:t>new</a:t>
            </a:r>
            <a:r>
              <a:rPr lang="en-US" dirty="0" smtClean="0">
                <a:solidFill>
                  <a:schemeClr val="accent2">
                    <a:lumMod val="75000"/>
                  </a:schemeClr>
                </a:solidFill>
                <a:latin typeface="Calibri" panose="020F0502020204030204" pitchFamily="34" charset="0"/>
                <a:cs typeface="Calibri" panose="020F0502020204030204" pitchFamily="34" charset="0"/>
              </a:rPr>
              <a:t> data element </a:t>
            </a:r>
            <a:endParaRPr lang="en-US" dirty="0">
              <a:solidFill>
                <a:schemeClr val="accent2">
                  <a:lumMod val="75000"/>
                </a:schemeClr>
              </a:solidFill>
              <a:latin typeface="Calibri" panose="020F0502020204030204" pitchFamily="34" charset="0"/>
              <a:cs typeface="Calibri" panose="020F0502020204030204" pitchFamily="34" charset="0"/>
            </a:endParaRPr>
          </a:p>
          <a:p>
            <a:pPr algn="ctr">
              <a:buNone/>
            </a:pPr>
            <a:r>
              <a:rPr lang="en-US" sz="2800" dirty="0">
                <a:solidFill>
                  <a:schemeClr val="accent1">
                    <a:lumMod val="50000"/>
                  </a:schemeClr>
                </a:solidFill>
              </a:rPr>
              <a:t>Acceptable Values:</a:t>
            </a:r>
          </a:p>
          <a:p>
            <a:r>
              <a:rPr lang="en-US" sz="2800" b="1" dirty="0" smtClean="0">
                <a:solidFill>
                  <a:schemeClr val="accent1">
                    <a:lumMod val="50000"/>
                  </a:schemeClr>
                </a:solidFill>
              </a:rPr>
              <a:t>00</a:t>
            </a:r>
            <a:r>
              <a:rPr lang="en-US" sz="2800" dirty="0" smtClean="0">
                <a:solidFill>
                  <a:schemeClr val="accent1">
                    <a:lumMod val="50000"/>
                  </a:schemeClr>
                </a:solidFill>
              </a:rPr>
              <a:t>  Student </a:t>
            </a:r>
            <a:r>
              <a:rPr lang="en-US" sz="2800" dirty="0">
                <a:solidFill>
                  <a:schemeClr val="accent1">
                    <a:lumMod val="50000"/>
                  </a:schemeClr>
                </a:solidFill>
              </a:rPr>
              <a:t>does not have the Seal of </a:t>
            </a:r>
            <a:r>
              <a:rPr lang="en-US" sz="2800" dirty="0" err="1" smtClean="0">
                <a:solidFill>
                  <a:schemeClr val="accent1">
                    <a:lumMod val="50000"/>
                  </a:schemeClr>
                </a:solidFill>
              </a:rPr>
              <a:t>Biliteracy</a:t>
            </a:r>
            <a:endParaRPr lang="en-US" sz="2800" dirty="0">
              <a:solidFill>
                <a:schemeClr val="accent1">
                  <a:lumMod val="50000"/>
                </a:schemeClr>
              </a:solidFill>
            </a:endParaRPr>
          </a:p>
          <a:p>
            <a:r>
              <a:rPr lang="en-US" sz="2800" b="1" dirty="0" smtClean="0">
                <a:solidFill>
                  <a:schemeClr val="accent1">
                    <a:lumMod val="50000"/>
                  </a:schemeClr>
                </a:solidFill>
              </a:rPr>
              <a:t>01</a:t>
            </a:r>
            <a:r>
              <a:rPr lang="en-US" sz="2800" dirty="0" smtClean="0">
                <a:solidFill>
                  <a:schemeClr val="accent1">
                    <a:lumMod val="50000"/>
                  </a:schemeClr>
                </a:solidFill>
              </a:rPr>
              <a:t>  Student </a:t>
            </a:r>
            <a:r>
              <a:rPr lang="en-US" sz="2800" dirty="0">
                <a:solidFill>
                  <a:schemeClr val="accent1">
                    <a:lumMod val="50000"/>
                  </a:schemeClr>
                </a:solidFill>
              </a:rPr>
              <a:t>has earned the Seal of </a:t>
            </a:r>
            <a:r>
              <a:rPr lang="en-US" sz="2800" dirty="0" err="1">
                <a:solidFill>
                  <a:schemeClr val="accent1">
                    <a:lumMod val="50000"/>
                  </a:schemeClr>
                </a:solidFill>
              </a:rPr>
              <a:t>Biliteracy</a:t>
            </a:r>
            <a:r>
              <a:rPr lang="en-US" sz="2800" dirty="0">
                <a:solidFill>
                  <a:schemeClr val="accent1">
                    <a:lumMod val="50000"/>
                  </a:schemeClr>
                </a:solidFill>
              </a:rPr>
              <a:t> </a:t>
            </a:r>
          </a:p>
          <a:p>
            <a:pPr marL="514350" indent="-514350">
              <a:buAutoNum type="arabicPlain"/>
            </a:pPr>
            <a:endParaRPr lang="en-US" sz="2400" dirty="0" smtClean="0">
              <a:solidFill>
                <a:srgbClr val="FF0000"/>
              </a:solidFill>
              <a:latin typeface="Segoe UI" panose="020B0502040204020203" pitchFamily="34" charset="0"/>
              <a:cs typeface="Segoe UI" panose="020B0502040204020203" pitchFamily="34" charset="0"/>
            </a:endParaRPr>
          </a:p>
          <a:p>
            <a:pPr marL="514350" indent="-514350">
              <a:buAutoNum type="arabicPlain"/>
            </a:pPr>
            <a:endParaRPr lang="en-US" sz="2400" dirty="0">
              <a:solidFill>
                <a:srgbClr val="FF0000"/>
              </a:solidFill>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US" sz="2400" dirty="0" smtClean="0">
                <a:solidFill>
                  <a:schemeClr val="accent1">
                    <a:lumMod val="50000"/>
                  </a:schemeClr>
                </a:solidFill>
              </a:rPr>
              <a:t>The Seal of </a:t>
            </a:r>
            <a:r>
              <a:rPr lang="en-US" sz="2400" dirty="0" err="1" smtClean="0">
                <a:solidFill>
                  <a:schemeClr val="accent1">
                    <a:lumMod val="50000"/>
                  </a:schemeClr>
                </a:solidFill>
              </a:rPr>
              <a:t>Biliteracy</a:t>
            </a:r>
            <a:r>
              <a:rPr lang="en-US" sz="2400" dirty="0" smtClean="0">
                <a:solidFill>
                  <a:schemeClr val="accent1">
                    <a:lumMod val="50000"/>
                  </a:schemeClr>
                </a:solidFill>
              </a:rPr>
              <a:t> is a state seal that certifies attainment of </a:t>
            </a:r>
            <a:r>
              <a:rPr lang="en-US" sz="2400" dirty="0" err="1" smtClean="0">
                <a:solidFill>
                  <a:schemeClr val="accent1">
                    <a:lumMod val="50000"/>
                  </a:schemeClr>
                </a:solidFill>
              </a:rPr>
              <a:t>biliteracy</a:t>
            </a:r>
            <a:r>
              <a:rPr lang="en-US" sz="2400" dirty="0" smtClean="0">
                <a:solidFill>
                  <a:schemeClr val="accent1">
                    <a:lumMod val="50000"/>
                  </a:schemeClr>
                </a:solidFill>
              </a:rPr>
              <a:t> skills.</a:t>
            </a:r>
          </a:p>
          <a:p>
            <a:r>
              <a:rPr lang="en-US" sz="2400" dirty="0" smtClean="0">
                <a:solidFill>
                  <a:schemeClr val="accent1">
                    <a:lumMod val="50000"/>
                  </a:schemeClr>
                </a:solidFill>
              </a:rPr>
              <a:t>This </a:t>
            </a:r>
            <a:r>
              <a:rPr lang="en-US" sz="2400" dirty="0">
                <a:solidFill>
                  <a:schemeClr val="accent1">
                    <a:lumMod val="50000"/>
                  </a:schemeClr>
                </a:solidFill>
              </a:rPr>
              <a:t>element will identify students who have earned the </a:t>
            </a:r>
            <a:r>
              <a:rPr lang="en-US" sz="2400" dirty="0" smtClean="0">
                <a:solidFill>
                  <a:schemeClr val="accent1">
                    <a:lumMod val="50000"/>
                  </a:schemeClr>
                </a:solidFill>
              </a:rPr>
              <a:t>seal on </a:t>
            </a:r>
            <a:r>
              <a:rPr lang="en-US" sz="2400" dirty="0">
                <a:solidFill>
                  <a:schemeClr val="accent1">
                    <a:lumMod val="50000"/>
                  </a:schemeClr>
                </a:solidFill>
              </a:rPr>
              <a:t>their high school </a:t>
            </a:r>
            <a:r>
              <a:rPr lang="en-US" sz="2400" dirty="0" smtClean="0">
                <a:solidFill>
                  <a:schemeClr val="accent1">
                    <a:lumMod val="50000"/>
                  </a:schemeClr>
                </a:solidFill>
              </a:rPr>
              <a:t>diploma. </a:t>
            </a:r>
          </a:p>
          <a:p>
            <a:pPr marL="342900" indent="-342900">
              <a:buFont typeface="Arial" panose="020B0604020202020204" pitchFamily="34" charset="0"/>
              <a:buChar char="•"/>
            </a:pPr>
            <a:r>
              <a:rPr lang="en-US" sz="2400" dirty="0" smtClean="0">
                <a:solidFill>
                  <a:schemeClr val="accent1">
                    <a:lumMod val="50000"/>
                  </a:schemeClr>
                </a:solidFill>
              </a:rPr>
              <a:t>In addition to meeting graduation requirements, the student must meet state </a:t>
            </a:r>
            <a:r>
              <a:rPr lang="en-US" sz="2400" dirty="0">
                <a:solidFill>
                  <a:schemeClr val="accent1">
                    <a:lumMod val="50000"/>
                  </a:schemeClr>
                </a:solidFill>
              </a:rPr>
              <a:t>criteria in attaining a high level of proficiency in English and at least one other </a:t>
            </a:r>
            <a:r>
              <a:rPr lang="en-US" sz="2400" dirty="0" smtClean="0">
                <a:solidFill>
                  <a:schemeClr val="accent1">
                    <a:lumMod val="50000"/>
                  </a:schemeClr>
                </a:solidFill>
              </a:rPr>
              <a:t>language in order to earn the seal. More specific information on this criteria coming soon.</a:t>
            </a:r>
            <a:endParaRPr lang="en-US" sz="2400" dirty="0">
              <a:solidFill>
                <a:schemeClr val="accent1">
                  <a:lumMod val="50000"/>
                </a:schemeClr>
              </a:solidFill>
            </a:endParaRPr>
          </a:p>
          <a:p>
            <a:pPr marL="514350" indent="-514350">
              <a:buAutoNum type="arabicPlain"/>
            </a:pPr>
            <a:endParaRPr lang="en-US" sz="2400" dirty="0">
              <a:solidFill>
                <a:srgbClr val="FF0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6910111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SIMS   DOE031: CVTE Competency Attainment </a:t>
            </a:r>
            <a:endParaRPr lang="en-US" dirty="0"/>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11</a:t>
            </a:fld>
            <a:endParaRPr lang="zh-CN" altLang="en-US" dirty="0"/>
          </a:p>
        </p:txBody>
      </p:sp>
      <p:sp>
        <p:nvSpPr>
          <p:cNvPr id="3" name="Rectangle 2"/>
          <p:cNvSpPr/>
          <p:nvPr/>
        </p:nvSpPr>
        <p:spPr>
          <a:xfrm>
            <a:off x="449451" y="1248009"/>
            <a:ext cx="11313763" cy="5663089"/>
          </a:xfrm>
          <a:prstGeom prst="rect">
            <a:avLst/>
          </a:prstGeom>
        </p:spPr>
        <p:txBody>
          <a:bodyPr wrap="square">
            <a:spAutoFit/>
          </a:bodyPr>
          <a:lstStyle/>
          <a:p>
            <a:pPr marL="285750" indent="-285750">
              <a:buFont typeface="Arial" panose="020B0604020202020204" pitchFamily="34" charset="0"/>
              <a:buChar char="•"/>
            </a:pPr>
            <a:r>
              <a:rPr lang="en-US" dirty="0">
                <a:solidFill>
                  <a:schemeClr val="accent2">
                    <a:lumMod val="75000"/>
                  </a:schemeClr>
                </a:solidFill>
                <a:latin typeface="Calibri" panose="020F0502020204030204" pitchFamily="34" charset="0"/>
                <a:cs typeface="Calibri" panose="020F0502020204030204" pitchFamily="34" charset="0"/>
              </a:rPr>
              <a:t>This element will have </a:t>
            </a:r>
            <a:r>
              <a:rPr lang="en-US" b="1" dirty="0" smtClean="0">
                <a:solidFill>
                  <a:schemeClr val="accent2">
                    <a:lumMod val="75000"/>
                  </a:schemeClr>
                </a:solidFill>
                <a:latin typeface="Calibri" panose="020F0502020204030204" pitchFamily="34" charset="0"/>
                <a:cs typeface="Calibri" panose="020F0502020204030204" pitchFamily="34" charset="0"/>
              </a:rPr>
              <a:t>nine </a:t>
            </a:r>
            <a:r>
              <a:rPr lang="en-US" b="1" dirty="0">
                <a:solidFill>
                  <a:schemeClr val="accent2">
                    <a:lumMod val="75000"/>
                  </a:schemeClr>
                </a:solidFill>
                <a:latin typeface="Calibri" panose="020F0502020204030204" pitchFamily="34" charset="0"/>
                <a:cs typeface="Calibri" panose="020F0502020204030204" pitchFamily="34" charset="0"/>
              </a:rPr>
              <a:t>values removed </a:t>
            </a:r>
          </a:p>
          <a:p>
            <a:pPr algn="ctr">
              <a:buNone/>
            </a:pPr>
            <a:r>
              <a:rPr lang="en-US" sz="2800" dirty="0" smtClean="0">
                <a:solidFill>
                  <a:schemeClr val="accent1">
                    <a:lumMod val="50000"/>
                  </a:schemeClr>
                </a:solidFill>
              </a:rPr>
              <a:t>Acceptable </a:t>
            </a:r>
            <a:r>
              <a:rPr lang="en-US" sz="2800" dirty="0">
                <a:solidFill>
                  <a:schemeClr val="accent1">
                    <a:lumMod val="50000"/>
                  </a:schemeClr>
                </a:solidFill>
              </a:rPr>
              <a:t>Values:</a:t>
            </a:r>
          </a:p>
          <a:p>
            <a:r>
              <a:rPr lang="en-US" sz="2800" b="1" dirty="0" smtClean="0">
                <a:solidFill>
                  <a:schemeClr val="accent1">
                    <a:lumMod val="50000"/>
                  </a:schemeClr>
                </a:solidFill>
              </a:rPr>
              <a:t>01</a:t>
            </a:r>
            <a:r>
              <a:rPr lang="en-US" sz="2800" dirty="0" smtClean="0">
                <a:solidFill>
                  <a:schemeClr val="accent1">
                    <a:lumMod val="50000"/>
                  </a:schemeClr>
                </a:solidFill>
              </a:rPr>
              <a:t> Completed Chapter 74 Program  </a:t>
            </a:r>
            <a:r>
              <a:rPr lang="en-US" sz="1400" i="1" dirty="0" smtClean="0">
                <a:solidFill>
                  <a:schemeClr val="accent1">
                    <a:lumMod val="50000"/>
                  </a:schemeClr>
                </a:solidFill>
              </a:rPr>
              <a:t>(note: language changing from “Chapter 74 Certificate” to “Completed Chapter 74 Program”)</a:t>
            </a:r>
          </a:p>
          <a:p>
            <a:r>
              <a:rPr lang="en-US" sz="2800" b="1" dirty="0" smtClean="0">
                <a:solidFill>
                  <a:schemeClr val="accent1">
                    <a:lumMod val="50000"/>
                  </a:schemeClr>
                </a:solidFill>
              </a:rPr>
              <a:t>11</a:t>
            </a:r>
            <a:r>
              <a:rPr lang="en-US" sz="2800" dirty="0" smtClean="0">
                <a:solidFill>
                  <a:schemeClr val="accent1">
                    <a:lumMod val="50000"/>
                  </a:schemeClr>
                </a:solidFill>
              </a:rPr>
              <a:t> Completed Non-Chapter 74 Program </a:t>
            </a:r>
          </a:p>
          <a:p>
            <a:r>
              <a:rPr lang="en-US" sz="2800" b="1" dirty="0" smtClean="0">
                <a:solidFill>
                  <a:schemeClr val="accent1">
                    <a:lumMod val="50000"/>
                  </a:schemeClr>
                </a:solidFill>
              </a:rPr>
              <a:t>500  </a:t>
            </a:r>
            <a:r>
              <a:rPr lang="en-US" sz="2800" dirty="0" smtClean="0">
                <a:solidFill>
                  <a:schemeClr val="accent1">
                    <a:lumMod val="50000"/>
                  </a:schemeClr>
                </a:solidFill>
              </a:rPr>
              <a:t>Does not apply</a:t>
            </a:r>
            <a:endParaRPr lang="en-US" sz="2800" dirty="0">
              <a:solidFill>
                <a:schemeClr val="accent1">
                  <a:lumMod val="50000"/>
                </a:schemeClr>
              </a:solidFill>
            </a:endParaRPr>
          </a:p>
          <a:p>
            <a:endParaRPr lang="en-US" sz="2400" dirty="0" smtClean="0">
              <a:solidFill>
                <a:srgbClr val="FF0000"/>
              </a:solidFill>
              <a:latin typeface="Segoe UI" panose="020B0502040204020203" pitchFamily="34" charset="0"/>
              <a:cs typeface="Segoe UI" panose="020B0502040204020203" pitchFamily="34" charset="0"/>
            </a:endParaRPr>
          </a:p>
          <a:p>
            <a:pPr marL="514350" indent="-514350">
              <a:buAutoNum type="arabicPlain"/>
            </a:pPr>
            <a:endParaRPr lang="en-US" sz="2400" dirty="0">
              <a:solidFill>
                <a:srgbClr val="FF0000"/>
              </a:solidFill>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US" sz="2400" dirty="0" smtClean="0">
                <a:solidFill>
                  <a:schemeClr val="accent1">
                    <a:lumMod val="50000"/>
                  </a:schemeClr>
                </a:solidFill>
              </a:rPr>
              <a:t>This element is being consolidated into two categories – one for students who have completed a Chapter 74 Program, and one for students who completed a Non-Chapter 74 Program</a:t>
            </a:r>
          </a:p>
          <a:p>
            <a:pPr marL="342900" indent="-342900">
              <a:buFont typeface="Arial" panose="020B0604020202020204" pitchFamily="34" charset="0"/>
              <a:buChar char="•"/>
            </a:pPr>
            <a:r>
              <a:rPr lang="en-US" sz="2400" dirty="0" smtClean="0">
                <a:solidFill>
                  <a:schemeClr val="accent1">
                    <a:lumMod val="50000"/>
                  </a:schemeClr>
                </a:solidFill>
              </a:rPr>
              <a:t>The other nine values are being removed because they are redundant to the new Industry Recognized Credentials elements (DOE047, DOE048, DOE049) that are being added to SIMS for 2018-19.</a:t>
            </a:r>
            <a:endParaRPr lang="en-US" sz="2400" dirty="0">
              <a:solidFill>
                <a:schemeClr val="accent1">
                  <a:lumMod val="50000"/>
                </a:schemeClr>
              </a:solidFill>
            </a:endParaRPr>
          </a:p>
          <a:p>
            <a:pPr marL="514350" indent="-514350">
              <a:buAutoNum type="arabicPlain"/>
            </a:pPr>
            <a:endParaRPr lang="en-US" sz="2400" dirty="0">
              <a:solidFill>
                <a:srgbClr val="FF0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166210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SIMS   DOE045: High Quality Career Pathways Program Type</a:t>
            </a:r>
            <a:endParaRPr lang="en-US" dirty="0"/>
          </a:p>
        </p:txBody>
      </p:sp>
      <p:sp>
        <p:nvSpPr>
          <p:cNvPr id="5" name="Content Placeholder 4"/>
          <p:cNvSpPr>
            <a:spLocks noGrp="1"/>
          </p:cNvSpPr>
          <p:nvPr>
            <p:ph idx="1"/>
          </p:nvPr>
        </p:nvSpPr>
        <p:spPr/>
        <p:txBody>
          <a:bodyPr/>
          <a:lstStyle/>
          <a:p>
            <a:pPr lvl="0">
              <a:defRPr/>
            </a:pPr>
            <a:r>
              <a:rPr lang="en-US" sz="1800" dirty="0">
                <a:solidFill>
                  <a:schemeClr val="accent2">
                    <a:lumMod val="75000"/>
                  </a:schemeClr>
                </a:solidFill>
                <a:latin typeface="Calibri" panose="020F0502020204030204" pitchFamily="34" charset="0"/>
                <a:cs typeface="Calibri" panose="020F0502020204030204" pitchFamily="34" charset="0"/>
              </a:rPr>
              <a:t>This is a </a:t>
            </a:r>
            <a:r>
              <a:rPr lang="en-US" sz="1800" b="1" dirty="0">
                <a:solidFill>
                  <a:schemeClr val="accent2">
                    <a:lumMod val="75000"/>
                  </a:schemeClr>
                </a:solidFill>
                <a:latin typeface="Calibri" panose="020F0502020204030204" pitchFamily="34" charset="0"/>
                <a:cs typeface="Calibri" panose="020F0502020204030204" pitchFamily="34" charset="0"/>
              </a:rPr>
              <a:t>new</a:t>
            </a:r>
            <a:r>
              <a:rPr lang="en-US" sz="1800" dirty="0">
                <a:solidFill>
                  <a:schemeClr val="accent2">
                    <a:lumMod val="75000"/>
                  </a:schemeClr>
                </a:solidFill>
                <a:latin typeface="Calibri" panose="020F0502020204030204" pitchFamily="34" charset="0"/>
                <a:cs typeface="Calibri" panose="020F0502020204030204" pitchFamily="34" charset="0"/>
              </a:rPr>
              <a:t> data </a:t>
            </a:r>
            <a:r>
              <a:rPr lang="en-US" sz="1800" dirty="0" smtClean="0">
                <a:solidFill>
                  <a:schemeClr val="accent2">
                    <a:lumMod val="75000"/>
                  </a:schemeClr>
                </a:solidFill>
                <a:latin typeface="Calibri" panose="020F0502020204030204" pitchFamily="34" charset="0"/>
                <a:cs typeface="Calibri" panose="020F0502020204030204" pitchFamily="34" charset="0"/>
              </a:rPr>
              <a:t>element</a:t>
            </a:r>
          </a:p>
          <a:p>
            <a:pPr algn="ctr">
              <a:buNone/>
            </a:pPr>
            <a:r>
              <a:rPr lang="en-US" sz="2800" dirty="0"/>
              <a:t>Acceptable Values</a:t>
            </a:r>
            <a:r>
              <a:rPr lang="en-US" sz="2800" dirty="0" smtClean="0"/>
              <a:t>:</a:t>
            </a:r>
          </a:p>
          <a:p>
            <a:pPr>
              <a:buNone/>
            </a:pPr>
            <a:r>
              <a:rPr lang="en-US" sz="2800" b="1" dirty="0" smtClean="0"/>
              <a:t>500  </a:t>
            </a:r>
            <a:r>
              <a:rPr lang="en-US" sz="2800" dirty="0" smtClean="0"/>
              <a:t>Does not apply to student</a:t>
            </a:r>
            <a:endParaRPr lang="en-US" sz="2800" dirty="0"/>
          </a:p>
          <a:p>
            <a:pPr marL="0" indent="0">
              <a:buNone/>
            </a:pPr>
            <a:r>
              <a:rPr lang="en-US" sz="2800" b="1" dirty="0" smtClean="0"/>
              <a:t>01</a:t>
            </a:r>
            <a:r>
              <a:rPr lang="en-US" sz="2800" dirty="0" smtClean="0"/>
              <a:t>  Innovation Pathway</a:t>
            </a:r>
          </a:p>
          <a:p>
            <a:pPr marL="0" indent="0">
              <a:buNone/>
            </a:pPr>
            <a:r>
              <a:rPr lang="en-US" sz="2800" b="1" dirty="0" smtClean="0"/>
              <a:t>02</a:t>
            </a:r>
            <a:r>
              <a:rPr lang="en-US" sz="2800" dirty="0" smtClean="0"/>
              <a:t>  Early College</a:t>
            </a:r>
          </a:p>
          <a:p>
            <a:pPr marL="0" indent="0">
              <a:buNone/>
            </a:pPr>
            <a:r>
              <a:rPr lang="en-US" sz="1800" dirty="0" smtClean="0"/>
              <a:t>Innovation Pathway = </a:t>
            </a:r>
            <a:r>
              <a:rPr lang="en-US" sz="1800" dirty="0"/>
              <a:t>S</a:t>
            </a:r>
            <a:r>
              <a:rPr lang="en-US" sz="1800" dirty="0" smtClean="0"/>
              <a:t>tructures </a:t>
            </a:r>
            <a:r>
              <a:rPr lang="en-US" sz="1800" dirty="0"/>
              <a:t>within our high schools that are designed to connect student learning to a broadly-defined industry sector that is in demand in the regional and state economy.  </a:t>
            </a:r>
            <a:endParaRPr lang="en-US" sz="1800" dirty="0" smtClean="0"/>
          </a:p>
          <a:p>
            <a:pPr marL="0" indent="0">
              <a:buNone/>
            </a:pPr>
            <a:r>
              <a:rPr lang="en-US" sz="1800" dirty="0" smtClean="0"/>
              <a:t>Early College = </a:t>
            </a:r>
            <a:r>
              <a:rPr lang="en-US" sz="1800" dirty="0"/>
              <a:t>S</a:t>
            </a:r>
            <a:r>
              <a:rPr lang="en-US" sz="1800" dirty="0" smtClean="0"/>
              <a:t>tructured </a:t>
            </a:r>
            <a:r>
              <a:rPr lang="en-US" sz="1800" dirty="0"/>
              <a:t>partnerships between at least one institution of higher education and one K-12 partner</a:t>
            </a:r>
            <a:endParaRPr lang="en-US" sz="1800" dirty="0" smtClean="0"/>
          </a:p>
          <a:p>
            <a:pPr marL="0" indent="0">
              <a:buNone/>
            </a:pPr>
            <a:r>
              <a:rPr lang="en-US" sz="2000" dirty="0" smtClean="0"/>
              <a:t>** This field is only applicable to districts that have received a designation for one of </a:t>
            </a:r>
            <a:r>
              <a:rPr lang="en-US" sz="2000" smtClean="0"/>
              <a:t>these new structures</a:t>
            </a:r>
            <a:r>
              <a:rPr lang="en-US" sz="2000" dirty="0" smtClean="0"/>
              <a:t>. </a:t>
            </a:r>
            <a:r>
              <a:rPr lang="en-US" sz="2000" dirty="0"/>
              <a:t>F</a:t>
            </a:r>
            <a:r>
              <a:rPr lang="en-US" sz="2000" dirty="0" smtClean="0"/>
              <a:t>or </a:t>
            </a:r>
            <a:r>
              <a:rPr lang="en-US" sz="2000" dirty="0"/>
              <a:t>more </a:t>
            </a:r>
            <a:r>
              <a:rPr lang="en-US" sz="2000" dirty="0" smtClean="0"/>
              <a:t>information on these pathways, and how to apply for designation: </a:t>
            </a:r>
            <a:r>
              <a:rPr lang="en-US" sz="2000" dirty="0">
                <a:hlinkClick r:id="rId2"/>
              </a:rPr>
              <a:t>http://</a:t>
            </a:r>
            <a:r>
              <a:rPr lang="en-US" sz="2000" dirty="0" smtClean="0">
                <a:hlinkClick r:id="rId2"/>
              </a:rPr>
              <a:t>www.doe.mass.edu/ccte/ccr/hqccp</a:t>
            </a:r>
            <a:r>
              <a:rPr lang="en-US" sz="2000" dirty="0" smtClean="0"/>
              <a:t> </a:t>
            </a:r>
          </a:p>
          <a:p>
            <a:pPr marL="514350" indent="-514350">
              <a:buAutoNum type="arabicPlain"/>
            </a:pPr>
            <a:endParaRPr lang="en-US" sz="2800" dirty="0"/>
          </a:p>
          <a:p>
            <a:pPr marL="514350" indent="-514350">
              <a:buAutoNum type="arabicPlain"/>
            </a:pPr>
            <a:endParaRPr lang="en-US" sz="2800" dirty="0"/>
          </a:p>
          <a:p>
            <a:pPr lvl="0">
              <a:defRPr/>
            </a:pPr>
            <a:endParaRPr lang="en-US" sz="1800" dirty="0">
              <a:solidFill>
                <a:schemeClr val="accent2">
                  <a:lumMod val="75000"/>
                </a:schemeClr>
              </a:solidFill>
              <a:latin typeface="Calibri" panose="020F0502020204030204" pitchFamily="34" charset="0"/>
              <a:cs typeface="Calibri" panose="020F0502020204030204" pitchFamily="34" charset="0"/>
            </a:endParaRPr>
          </a:p>
          <a:p>
            <a:pPr lvl="1"/>
            <a:endParaRPr lang="en-US" dirty="0"/>
          </a:p>
        </p:txBody>
      </p:sp>
    </p:spTree>
    <p:extLst>
      <p:ext uri="{BB962C8B-B14F-4D97-AF65-F5344CB8AC3E}">
        <p14:creationId xmlns:p14="http://schemas.microsoft.com/office/powerpoint/2010/main" val="18953625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SIMS   DOE046: </a:t>
            </a:r>
            <a:r>
              <a:rPr lang="en-US" b="1" dirty="0" smtClean="0"/>
              <a:t>High </a:t>
            </a:r>
            <a:r>
              <a:rPr lang="en-US" b="1" dirty="0"/>
              <a:t>Quality Career Pathways Program Participation</a:t>
            </a:r>
            <a:endParaRPr lang="en-US" dirty="0"/>
          </a:p>
        </p:txBody>
      </p:sp>
      <p:sp>
        <p:nvSpPr>
          <p:cNvPr id="5" name="Content Placeholder 4"/>
          <p:cNvSpPr>
            <a:spLocks noGrp="1"/>
          </p:cNvSpPr>
          <p:nvPr>
            <p:ph idx="1"/>
          </p:nvPr>
        </p:nvSpPr>
        <p:spPr/>
        <p:txBody>
          <a:bodyPr/>
          <a:lstStyle/>
          <a:p>
            <a:pPr lvl="0">
              <a:defRPr/>
            </a:pPr>
            <a:r>
              <a:rPr lang="en-US" sz="1800" dirty="0">
                <a:solidFill>
                  <a:schemeClr val="accent2">
                    <a:lumMod val="75000"/>
                  </a:schemeClr>
                </a:solidFill>
                <a:latin typeface="Calibri" panose="020F0502020204030204" pitchFamily="34" charset="0"/>
                <a:cs typeface="Calibri" panose="020F0502020204030204" pitchFamily="34" charset="0"/>
              </a:rPr>
              <a:t>This is a </a:t>
            </a:r>
            <a:r>
              <a:rPr lang="en-US" sz="1800" b="1" dirty="0">
                <a:solidFill>
                  <a:schemeClr val="accent2">
                    <a:lumMod val="75000"/>
                  </a:schemeClr>
                </a:solidFill>
                <a:latin typeface="Calibri" panose="020F0502020204030204" pitchFamily="34" charset="0"/>
                <a:cs typeface="Calibri" panose="020F0502020204030204" pitchFamily="34" charset="0"/>
              </a:rPr>
              <a:t>new</a:t>
            </a:r>
            <a:r>
              <a:rPr lang="en-US" sz="1800" dirty="0">
                <a:solidFill>
                  <a:schemeClr val="accent2">
                    <a:lumMod val="75000"/>
                  </a:schemeClr>
                </a:solidFill>
                <a:latin typeface="Calibri" panose="020F0502020204030204" pitchFamily="34" charset="0"/>
                <a:cs typeface="Calibri" panose="020F0502020204030204" pitchFamily="34" charset="0"/>
              </a:rPr>
              <a:t> data </a:t>
            </a:r>
            <a:r>
              <a:rPr lang="en-US" sz="1800" dirty="0" smtClean="0">
                <a:solidFill>
                  <a:schemeClr val="accent2">
                    <a:lumMod val="75000"/>
                  </a:schemeClr>
                </a:solidFill>
                <a:latin typeface="Calibri" panose="020F0502020204030204" pitchFamily="34" charset="0"/>
                <a:cs typeface="Calibri" panose="020F0502020204030204" pitchFamily="34" charset="0"/>
              </a:rPr>
              <a:t>element</a:t>
            </a:r>
          </a:p>
          <a:p>
            <a:pPr algn="ctr">
              <a:buNone/>
            </a:pPr>
            <a:r>
              <a:rPr lang="en-US" sz="2800" dirty="0"/>
              <a:t>Acceptable Values</a:t>
            </a:r>
            <a:r>
              <a:rPr lang="en-US" sz="2800" dirty="0" smtClean="0"/>
              <a:t>:</a:t>
            </a:r>
          </a:p>
          <a:p>
            <a:pPr marL="0" indent="0">
              <a:buNone/>
            </a:pPr>
            <a:r>
              <a:rPr lang="en-US" sz="1400" b="1" dirty="0" smtClean="0"/>
              <a:t>500</a:t>
            </a:r>
            <a:r>
              <a:rPr lang="en-US" sz="1400" dirty="0" smtClean="0"/>
              <a:t>  Does not apply to student                                       </a:t>
            </a:r>
            <a:r>
              <a:rPr lang="en-US" sz="1400" b="1" dirty="0" smtClean="0"/>
              <a:t>54</a:t>
            </a:r>
            <a:r>
              <a:rPr lang="en-US" sz="1400" dirty="0" smtClean="0"/>
              <a:t>  Scientific Research and/or Engineering	</a:t>
            </a:r>
          </a:p>
          <a:p>
            <a:pPr marL="0" indent="0">
              <a:buNone/>
            </a:pPr>
            <a:r>
              <a:rPr lang="en-US" sz="1400" b="1" dirty="0" smtClean="0"/>
              <a:t>11 </a:t>
            </a:r>
            <a:r>
              <a:rPr lang="en-US" sz="1400" dirty="0" smtClean="0"/>
              <a:t> Agriculture </a:t>
            </a:r>
            <a:r>
              <a:rPr lang="en-US" sz="1400" dirty="0"/>
              <a:t>and/or Environmental </a:t>
            </a:r>
            <a:r>
              <a:rPr lang="en-US" sz="1400" dirty="0" smtClean="0"/>
              <a:t>Science                 </a:t>
            </a:r>
            <a:r>
              <a:rPr lang="en-US" sz="1400" b="1" dirty="0" smtClean="0"/>
              <a:t>55</a:t>
            </a:r>
            <a:r>
              <a:rPr lang="en-US" sz="1400" dirty="0" smtClean="0"/>
              <a:t>  Business Administration </a:t>
            </a:r>
            <a:endParaRPr lang="en-US" sz="1400" dirty="0"/>
          </a:p>
          <a:p>
            <a:pPr marL="0" indent="0">
              <a:buNone/>
            </a:pPr>
            <a:r>
              <a:rPr lang="en-US" sz="1400" b="1" dirty="0" smtClean="0"/>
              <a:t>22 </a:t>
            </a:r>
            <a:r>
              <a:rPr lang="en-US" sz="1400" dirty="0" smtClean="0"/>
              <a:t> </a:t>
            </a:r>
            <a:r>
              <a:rPr lang="en-US" sz="1400" dirty="0"/>
              <a:t>Utilities and Clean </a:t>
            </a:r>
            <a:r>
              <a:rPr lang="en-US" sz="1400" dirty="0" smtClean="0"/>
              <a:t>Energy                                           </a:t>
            </a:r>
            <a:r>
              <a:rPr lang="en-US" sz="1400" b="1" dirty="0" smtClean="0"/>
              <a:t>61</a:t>
            </a:r>
            <a:r>
              <a:rPr lang="en-US" sz="1400" dirty="0" smtClean="0"/>
              <a:t>  Education</a:t>
            </a:r>
            <a:endParaRPr lang="en-US" sz="1400" dirty="0"/>
          </a:p>
          <a:p>
            <a:pPr marL="0" indent="0">
              <a:buNone/>
            </a:pPr>
            <a:r>
              <a:rPr lang="en-US" sz="1400" b="1" dirty="0" smtClean="0"/>
              <a:t>23</a:t>
            </a:r>
            <a:r>
              <a:rPr lang="en-US" sz="1400" dirty="0" smtClean="0"/>
              <a:t>  Construction                                                              </a:t>
            </a:r>
            <a:r>
              <a:rPr lang="en-US" sz="1400" b="1" dirty="0" smtClean="0"/>
              <a:t> 62  </a:t>
            </a:r>
            <a:r>
              <a:rPr lang="en-US" sz="1400" dirty="0" smtClean="0"/>
              <a:t>Health Care and Social Assistance</a:t>
            </a:r>
            <a:endParaRPr lang="en-US" sz="1400" dirty="0"/>
          </a:p>
          <a:p>
            <a:pPr marL="0" indent="0">
              <a:buNone/>
            </a:pPr>
            <a:r>
              <a:rPr lang="en-US" sz="1400" b="1" dirty="0" smtClean="0"/>
              <a:t>31</a:t>
            </a:r>
            <a:r>
              <a:rPr lang="en-US" sz="1400" dirty="0" smtClean="0"/>
              <a:t>  Manufacturing                                                            </a:t>
            </a:r>
            <a:r>
              <a:rPr lang="en-US" sz="1400" b="1" dirty="0" smtClean="0"/>
              <a:t>71</a:t>
            </a:r>
            <a:r>
              <a:rPr lang="en-US" sz="1400" dirty="0" smtClean="0"/>
              <a:t>  Arts, Entertainment, and Recreation</a:t>
            </a:r>
            <a:endParaRPr lang="en-US" sz="1400" dirty="0"/>
          </a:p>
          <a:p>
            <a:pPr marL="0" indent="0">
              <a:buNone/>
            </a:pPr>
            <a:r>
              <a:rPr lang="en-US" sz="1400" b="1" dirty="0" smtClean="0"/>
              <a:t>44</a:t>
            </a:r>
            <a:r>
              <a:rPr lang="en-US" sz="1400" dirty="0" smtClean="0"/>
              <a:t>  Retail                                                                          </a:t>
            </a:r>
            <a:r>
              <a:rPr lang="en-US" sz="1400" b="1" dirty="0" smtClean="0"/>
              <a:t>72</a:t>
            </a:r>
            <a:r>
              <a:rPr lang="en-US" sz="1400" dirty="0" smtClean="0"/>
              <a:t>  Accommodation and Food Services</a:t>
            </a:r>
            <a:endParaRPr lang="en-US" sz="1400" dirty="0"/>
          </a:p>
          <a:p>
            <a:pPr marL="0" indent="0">
              <a:buNone/>
            </a:pPr>
            <a:r>
              <a:rPr lang="en-US" sz="1400" b="1" dirty="0" smtClean="0"/>
              <a:t>48</a:t>
            </a:r>
            <a:r>
              <a:rPr lang="en-US" sz="1400" dirty="0" smtClean="0"/>
              <a:t>  Transportation                                                            </a:t>
            </a:r>
            <a:r>
              <a:rPr lang="en-US" sz="1400" b="1" dirty="0" smtClean="0"/>
              <a:t>81</a:t>
            </a:r>
            <a:r>
              <a:rPr lang="en-US" sz="1400" dirty="0" smtClean="0"/>
              <a:t>  Other Industry Sector</a:t>
            </a:r>
            <a:endParaRPr lang="en-US" sz="1400" dirty="0"/>
          </a:p>
          <a:p>
            <a:pPr marL="0" indent="0">
              <a:buNone/>
            </a:pPr>
            <a:r>
              <a:rPr lang="en-US" sz="1400" b="1" dirty="0" smtClean="0"/>
              <a:t>51</a:t>
            </a:r>
            <a:r>
              <a:rPr lang="en-US" sz="1400" dirty="0" smtClean="0"/>
              <a:t>  </a:t>
            </a:r>
            <a:r>
              <a:rPr lang="en-US" sz="1400" dirty="0"/>
              <a:t>Information </a:t>
            </a:r>
            <a:r>
              <a:rPr lang="en-US" sz="1400" dirty="0" smtClean="0"/>
              <a:t>Technology                                            </a:t>
            </a:r>
            <a:r>
              <a:rPr lang="en-US" sz="1400" b="1" dirty="0" smtClean="0"/>
              <a:t> 91  </a:t>
            </a:r>
            <a:r>
              <a:rPr lang="en-US" sz="1400" dirty="0" smtClean="0"/>
              <a:t>Public Administration</a:t>
            </a:r>
            <a:endParaRPr lang="en-US" sz="1400" dirty="0"/>
          </a:p>
          <a:p>
            <a:pPr marL="0" indent="0">
              <a:buNone/>
            </a:pPr>
            <a:r>
              <a:rPr lang="en-US" sz="1400" b="1" dirty="0" smtClean="0"/>
              <a:t>52</a:t>
            </a:r>
            <a:r>
              <a:rPr lang="en-US" sz="1400" dirty="0" smtClean="0"/>
              <a:t>  </a:t>
            </a:r>
            <a:r>
              <a:rPr lang="en-US" sz="1400" dirty="0"/>
              <a:t>Finance and </a:t>
            </a:r>
            <a:r>
              <a:rPr lang="en-US" sz="1400" dirty="0" smtClean="0"/>
              <a:t>Insurance                                                </a:t>
            </a:r>
            <a:r>
              <a:rPr lang="en-US" sz="1400" b="1" dirty="0" smtClean="0"/>
              <a:t>95 </a:t>
            </a:r>
            <a:r>
              <a:rPr lang="en-US" sz="1400" dirty="0" smtClean="0"/>
              <a:t> No Industry Sector</a:t>
            </a:r>
            <a:endParaRPr lang="en-US" sz="1400" dirty="0"/>
          </a:p>
          <a:p>
            <a:pPr marL="0" indent="0">
              <a:buNone/>
            </a:pPr>
            <a:r>
              <a:rPr lang="en-US" sz="1400" b="1" dirty="0" smtClean="0"/>
              <a:t>53</a:t>
            </a:r>
            <a:r>
              <a:rPr lang="en-US" sz="1400" dirty="0" smtClean="0"/>
              <a:t>  </a:t>
            </a:r>
            <a:r>
              <a:rPr lang="en-US" sz="1400" dirty="0"/>
              <a:t>Real Estate</a:t>
            </a:r>
          </a:p>
          <a:p>
            <a:pPr marL="0" indent="0">
              <a:buNone/>
            </a:pPr>
            <a:r>
              <a:rPr lang="en-US" sz="2000" dirty="0"/>
              <a:t>This element will capture the industry concentration for students enrolled in a High Quality Career </a:t>
            </a:r>
            <a:r>
              <a:rPr lang="en-US" sz="2000" dirty="0" smtClean="0"/>
              <a:t>Pathway.</a:t>
            </a:r>
            <a:endParaRPr lang="en-US" sz="2000" dirty="0"/>
          </a:p>
          <a:p>
            <a:pPr marL="514350" indent="-514350">
              <a:buAutoNum type="arabicPlain"/>
            </a:pPr>
            <a:endParaRPr lang="en-US" sz="2800" dirty="0"/>
          </a:p>
          <a:p>
            <a:pPr lvl="0">
              <a:defRPr/>
            </a:pPr>
            <a:endParaRPr lang="en-US" sz="1800" dirty="0">
              <a:solidFill>
                <a:schemeClr val="accent2">
                  <a:lumMod val="75000"/>
                </a:schemeClr>
              </a:solidFill>
              <a:latin typeface="Calibri" panose="020F0502020204030204" pitchFamily="34" charset="0"/>
              <a:cs typeface="Calibri" panose="020F0502020204030204" pitchFamily="34" charset="0"/>
            </a:endParaRPr>
          </a:p>
          <a:p>
            <a:pPr lvl="1"/>
            <a:endParaRPr lang="en-US" dirty="0"/>
          </a:p>
        </p:txBody>
      </p:sp>
    </p:spTree>
    <p:extLst>
      <p:ext uri="{BB962C8B-B14F-4D97-AF65-F5344CB8AC3E}">
        <p14:creationId xmlns:p14="http://schemas.microsoft.com/office/powerpoint/2010/main" val="39917043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SIMS   </a:t>
            </a:r>
            <a:r>
              <a:rPr lang="en-US" dirty="0" smtClean="0"/>
              <a:t>DOE047,048,049: Industry Recognized Credentials</a:t>
            </a:r>
            <a:endParaRPr lang="en-US" dirty="0"/>
          </a:p>
        </p:txBody>
      </p:sp>
      <p:sp>
        <p:nvSpPr>
          <p:cNvPr id="5" name="Content Placeholder 4"/>
          <p:cNvSpPr>
            <a:spLocks noGrp="1"/>
          </p:cNvSpPr>
          <p:nvPr>
            <p:ph idx="1"/>
          </p:nvPr>
        </p:nvSpPr>
        <p:spPr/>
        <p:txBody>
          <a:bodyPr/>
          <a:lstStyle/>
          <a:p>
            <a:r>
              <a:rPr lang="en-US" sz="1800" dirty="0">
                <a:solidFill>
                  <a:schemeClr val="accent2">
                    <a:lumMod val="75000"/>
                  </a:schemeClr>
                </a:solidFill>
                <a:latin typeface="Calibri" panose="020F0502020204030204" pitchFamily="34" charset="0"/>
                <a:cs typeface="Calibri" panose="020F0502020204030204" pitchFamily="34" charset="0"/>
              </a:rPr>
              <a:t>These are a </a:t>
            </a:r>
            <a:r>
              <a:rPr lang="en-US" sz="1800" b="1" dirty="0">
                <a:solidFill>
                  <a:schemeClr val="accent2">
                    <a:lumMod val="75000"/>
                  </a:schemeClr>
                </a:solidFill>
                <a:latin typeface="Calibri" panose="020F0502020204030204" pitchFamily="34" charset="0"/>
                <a:cs typeface="Calibri" panose="020F0502020204030204" pitchFamily="34" charset="0"/>
              </a:rPr>
              <a:t>new</a:t>
            </a:r>
            <a:r>
              <a:rPr lang="en-US" sz="1800" dirty="0">
                <a:solidFill>
                  <a:schemeClr val="accent2">
                    <a:lumMod val="75000"/>
                  </a:schemeClr>
                </a:solidFill>
                <a:latin typeface="Calibri" panose="020F0502020204030204" pitchFamily="34" charset="0"/>
                <a:cs typeface="Calibri" panose="020F0502020204030204" pitchFamily="34" charset="0"/>
              </a:rPr>
              <a:t> data elements.  The three elements are identical, allowing for up to 3 credentials to be reported per </a:t>
            </a:r>
            <a:r>
              <a:rPr lang="en-US" sz="1800" dirty="0" smtClean="0">
                <a:solidFill>
                  <a:schemeClr val="accent2">
                    <a:lumMod val="75000"/>
                  </a:schemeClr>
                </a:solidFill>
                <a:latin typeface="Calibri" panose="020F0502020204030204" pitchFamily="34" charset="0"/>
                <a:cs typeface="Calibri" panose="020F0502020204030204" pitchFamily="34" charset="0"/>
              </a:rPr>
              <a:t>student</a:t>
            </a:r>
            <a:endParaRPr lang="en-US" sz="2800" dirty="0"/>
          </a:p>
          <a:p>
            <a:r>
              <a:rPr lang="en-US" sz="2800" dirty="0" smtClean="0"/>
              <a:t>These three elements are identical, allowing for up to three Industry </a:t>
            </a:r>
            <a:r>
              <a:rPr lang="en-US" sz="2800" dirty="0"/>
              <a:t>Recognized Credentials (IRC’s) </a:t>
            </a:r>
            <a:r>
              <a:rPr lang="en-US" sz="2800" dirty="0" smtClean="0"/>
              <a:t>to be reported per student. </a:t>
            </a:r>
          </a:p>
          <a:p>
            <a:r>
              <a:rPr lang="en-US" sz="2800" dirty="0" smtClean="0"/>
              <a:t>These </a:t>
            </a:r>
            <a:r>
              <a:rPr lang="en-US" sz="2800" dirty="0"/>
              <a:t>credentials fields will be applicable to any student in grades 9 through 12</a:t>
            </a:r>
            <a:r>
              <a:rPr lang="en-US" sz="2800" dirty="0" smtClean="0"/>
              <a:t>.</a:t>
            </a:r>
          </a:p>
          <a:p>
            <a:r>
              <a:rPr lang="en-US" sz="2800" dirty="0" smtClean="0"/>
              <a:t>There are approximately 200 reportable values for these fields, representing certifications from several industries (agriculture, business, construction, health, education, manufacturing, technology etc.)</a:t>
            </a:r>
            <a:endParaRPr lang="en-US" sz="2800" dirty="0"/>
          </a:p>
          <a:p>
            <a:pPr marL="514350" indent="-514350">
              <a:buAutoNum type="arabicPlain"/>
            </a:pPr>
            <a:endParaRPr lang="en-US" sz="2800" dirty="0"/>
          </a:p>
          <a:p>
            <a:pPr lvl="0">
              <a:defRPr/>
            </a:pPr>
            <a:endParaRPr lang="en-US" sz="1800" dirty="0">
              <a:solidFill>
                <a:schemeClr val="accent2">
                  <a:lumMod val="75000"/>
                </a:schemeClr>
              </a:solidFill>
              <a:latin typeface="Calibri" panose="020F0502020204030204" pitchFamily="34" charset="0"/>
              <a:cs typeface="Calibri" panose="020F0502020204030204" pitchFamily="34" charset="0"/>
            </a:endParaRPr>
          </a:p>
          <a:p>
            <a:pPr lvl="1"/>
            <a:endParaRPr lang="en-US" dirty="0"/>
          </a:p>
        </p:txBody>
      </p:sp>
    </p:spTree>
    <p:extLst>
      <p:ext uri="{BB962C8B-B14F-4D97-AF65-F5344CB8AC3E}">
        <p14:creationId xmlns:p14="http://schemas.microsoft.com/office/powerpoint/2010/main" val="5600116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SIMS    DOE050: Early Childhood Education Experience</a:t>
            </a:r>
            <a:endParaRPr lang="en-US" dirty="0"/>
          </a:p>
        </p:txBody>
      </p:sp>
      <p:sp>
        <p:nvSpPr>
          <p:cNvPr id="8" name="Content Placeholder 7"/>
          <p:cNvSpPr>
            <a:spLocks noGrp="1"/>
          </p:cNvSpPr>
          <p:nvPr>
            <p:ph idx="1"/>
          </p:nvPr>
        </p:nvSpPr>
        <p:spPr>
          <a:xfrm>
            <a:off x="567743" y="1230402"/>
            <a:ext cx="11370972" cy="5154899"/>
          </a:xfrm>
        </p:spPr>
        <p:txBody>
          <a:bodyPr/>
          <a:lstStyle/>
          <a:p>
            <a:pPr lvl="0">
              <a:defRPr/>
            </a:pPr>
            <a:r>
              <a:rPr lang="en-US" sz="1800" dirty="0">
                <a:solidFill>
                  <a:schemeClr val="accent2">
                    <a:lumMod val="75000"/>
                  </a:schemeClr>
                </a:solidFill>
                <a:latin typeface="Calibri" panose="020F0502020204030204" pitchFamily="34" charset="0"/>
                <a:cs typeface="Calibri" panose="020F0502020204030204" pitchFamily="34" charset="0"/>
              </a:rPr>
              <a:t>This is a </a:t>
            </a:r>
            <a:r>
              <a:rPr lang="en-US" sz="1800" b="1" dirty="0">
                <a:solidFill>
                  <a:schemeClr val="accent2">
                    <a:lumMod val="75000"/>
                  </a:schemeClr>
                </a:solidFill>
                <a:latin typeface="Calibri" panose="020F0502020204030204" pitchFamily="34" charset="0"/>
                <a:cs typeface="Calibri" panose="020F0502020204030204" pitchFamily="34" charset="0"/>
              </a:rPr>
              <a:t>new</a:t>
            </a:r>
            <a:r>
              <a:rPr lang="en-US" sz="1800" dirty="0">
                <a:solidFill>
                  <a:schemeClr val="accent2">
                    <a:lumMod val="75000"/>
                  </a:schemeClr>
                </a:solidFill>
                <a:latin typeface="Calibri" panose="020F0502020204030204" pitchFamily="34" charset="0"/>
                <a:cs typeface="Calibri" panose="020F0502020204030204" pitchFamily="34" charset="0"/>
              </a:rPr>
              <a:t> data element</a:t>
            </a:r>
          </a:p>
          <a:p>
            <a:pPr marL="0" indent="0" algn="ctr">
              <a:buNone/>
            </a:pPr>
            <a:r>
              <a:rPr lang="en-US" sz="1800" dirty="0"/>
              <a:t>Reportable Values:</a:t>
            </a:r>
          </a:p>
          <a:p>
            <a:pPr marL="0" indent="0">
              <a:buNone/>
            </a:pPr>
            <a:r>
              <a:rPr lang="en-US" sz="1600" b="1" dirty="0" smtClean="0"/>
              <a:t>99 </a:t>
            </a:r>
            <a:r>
              <a:rPr lang="en-US" sz="1600" dirty="0" smtClean="0"/>
              <a:t> Not </a:t>
            </a:r>
            <a:r>
              <a:rPr lang="en-US" sz="1600" dirty="0"/>
              <a:t>Applicable</a:t>
            </a:r>
          </a:p>
          <a:p>
            <a:pPr marL="0" indent="0">
              <a:buNone/>
            </a:pPr>
            <a:r>
              <a:rPr lang="en-US" sz="1600" b="1" dirty="0" smtClean="0"/>
              <a:t>00 </a:t>
            </a:r>
            <a:r>
              <a:rPr lang="en-US" sz="1600" dirty="0" smtClean="0"/>
              <a:t> </a:t>
            </a:r>
            <a:r>
              <a:rPr lang="en-US" sz="1600" dirty="0"/>
              <a:t>Information not provided</a:t>
            </a:r>
          </a:p>
          <a:p>
            <a:pPr marL="0" indent="0">
              <a:buNone/>
            </a:pPr>
            <a:r>
              <a:rPr lang="en-US" sz="1600" b="1" dirty="0" smtClean="0"/>
              <a:t>01</a:t>
            </a:r>
            <a:r>
              <a:rPr lang="en-US" sz="1600" dirty="0" smtClean="0"/>
              <a:t>  </a:t>
            </a:r>
            <a:r>
              <a:rPr lang="en-US" sz="1600" dirty="0"/>
              <a:t>No formal early childhood program experience</a:t>
            </a:r>
          </a:p>
          <a:p>
            <a:pPr marL="0" indent="0">
              <a:buNone/>
            </a:pPr>
            <a:r>
              <a:rPr lang="en-US" sz="1600" b="1" dirty="0" smtClean="0"/>
              <a:t>02</a:t>
            </a:r>
            <a:r>
              <a:rPr lang="en-US" sz="1600" dirty="0" smtClean="0"/>
              <a:t>  </a:t>
            </a:r>
            <a:r>
              <a:rPr lang="en-US" sz="1600" dirty="0"/>
              <a:t>Family Support: Coordinated Family and Community Engagement (CFCE)</a:t>
            </a:r>
          </a:p>
          <a:p>
            <a:pPr marL="0" indent="0">
              <a:buNone/>
            </a:pPr>
            <a:r>
              <a:rPr lang="en-US" sz="1600" b="1" dirty="0" smtClean="0"/>
              <a:t>03</a:t>
            </a:r>
            <a:r>
              <a:rPr lang="en-US" sz="1600" dirty="0" smtClean="0"/>
              <a:t>  </a:t>
            </a:r>
            <a:r>
              <a:rPr lang="en-US" sz="1600" dirty="0"/>
              <a:t>Family Support: Parent Child Home Program (PCHP)</a:t>
            </a:r>
          </a:p>
          <a:p>
            <a:pPr marL="0" indent="0">
              <a:buNone/>
            </a:pPr>
            <a:r>
              <a:rPr lang="en-US" sz="1600" b="1" dirty="0" smtClean="0"/>
              <a:t>04</a:t>
            </a:r>
            <a:r>
              <a:rPr lang="en-US" sz="1600" dirty="0" smtClean="0"/>
              <a:t>  </a:t>
            </a:r>
            <a:r>
              <a:rPr lang="en-US" sz="1600" dirty="0"/>
              <a:t>Family Support: Both CFCE &amp; PCHP</a:t>
            </a:r>
          </a:p>
          <a:p>
            <a:pPr marL="0" indent="0">
              <a:buNone/>
            </a:pPr>
            <a:r>
              <a:rPr lang="en-US" sz="1600" b="1" dirty="0" smtClean="0"/>
              <a:t>05</a:t>
            </a:r>
            <a:r>
              <a:rPr lang="en-US" sz="1600" dirty="0" smtClean="0"/>
              <a:t>  </a:t>
            </a:r>
            <a:r>
              <a:rPr lang="en-US" sz="1600" dirty="0"/>
              <a:t>Formal: Licensed Family Child Care Provider &lt; 20 hours per week</a:t>
            </a:r>
          </a:p>
          <a:p>
            <a:pPr marL="0" indent="0">
              <a:buNone/>
            </a:pPr>
            <a:r>
              <a:rPr lang="en-US" sz="1600" b="1" dirty="0" smtClean="0"/>
              <a:t>06</a:t>
            </a:r>
            <a:r>
              <a:rPr lang="en-US" sz="1600" dirty="0" smtClean="0"/>
              <a:t>  </a:t>
            </a:r>
            <a:r>
              <a:rPr lang="en-US" sz="1600" dirty="0"/>
              <a:t>Formal: Licensed Family Child Care Provider </a:t>
            </a:r>
            <a:r>
              <a:rPr lang="en-US" sz="1600" dirty="0" smtClean="0"/>
              <a:t>=&gt;20 </a:t>
            </a:r>
            <a:r>
              <a:rPr lang="en-US" sz="1600" dirty="0"/>
              <a:t>hours per week</a:t>
            </a:r>
          </a:p>
          <a:p>
            <a:pPr marL="0" indent="0">
              <a:buNone/>
            </a:pPr>
            <a:r>
              <a:rPr lang="en-US" sz="1600" b="1" dirty="0" smtClean="0"/>
              <a:t>07</a:t>
            </a:r>
            <a:r>
              <a:rPr lang="en-US" sz="1600" dirty="0" smtClean="0"/>
              <a:t>  Formal</a:t>
            </a:r>
            <a:r>
              <a:rPr lang="en-US" sz="1600" dirty="0"/>
              <a:t>: Center Based Program &lt; 20 hours per week</a:t>
            </a:r>
          </a:p>
          <a:p>
            <a:pPr marL="0" indent="0">
              <a:buNone/>
            </a:pPr>
            <a:r>
              <a:rPr lang="en-US" sz="1600" b="1" dirty="0" smtClean="0"/>
              <a:t>08 </a:t>
            </a:r>
            <a:r>
              <a:rPr lang="en-US" sz="1600" dirty="0" smtClean="0"/>
              <a:t> </a:t>
            </a:r>
            <a:r>
              <a:rPr lang="en-US" sz="1600" dirty="0"/>
              <a:t>Formal: Center Based Program =&gt; 20 hours per week</a:t>
            </a:r>
          </a:p>
          <a:p>
            <a:pPr marL="0" indent="0">
              <a:buNone/>
            </a:pPr>
            <a:r>
              <a:rPr lang="en-US" sz="1600" b="1" dirty="0" smtClean="0"/>
              <a:t>09</a:t>
            </a:r>
            <a:r>
              <a:rPr lang="en-US" sz="1600" dirty="0" smtClean="0"/>
              <a:t>  </a:t>
            </a:r>
            <a:r>
              <a:rPr lang="en-US" sz="1600" dirty="0"/>
              <a:t>Formal: BOTH Family Child Care Provider and Center Based Program &lt; 20 hours per   week</a:t>
            </a:r>
          </a:p>
          <a:p>
            <a:pPr marL="0" indent="0">
              <a:buNone/>
            </a:pPr>
            <a:r>
              <a:rPr lang="en-US" sz="1600" b="1" dirty="0" smtClean="0"/>
              <a:t>10</a:t>
            </a:r>
            <a:r>
              <a:rPr lang="en-US" sz="1600" dirty="0" smtClean="0"/>
              <a:t>  </a:t>
            </a:r>
            <a:r>
              <a:rPr lang="en-US" sz="1600" dirty="0"/>
              <a:t>Formal: BOTH Family Child Care Provider and Center Based Program =&gt; 20 hours per week</a:t>
            </a:r>
          </a:p>
          <a:p>
            <a:pPr lvl="0"/>
            <a:endParaRPr lang="en-US" dirty="0"/>
          </a:p>
          <a:p>
            <a:pPr marL="0" indent="0">
              <a:buNone/>
            </a:pPr>
            <a:endParaRPr lang="en-US" dirty="0"/>
          </a:p>
        </p:txBody>
      </p:sp>
    </p:spTree>
    <p:extLst>
      <p:ext uri="{BB962C8B-B14F-4D97-AF65-F5344CB8AC3E}">
        <p14:creationId xmlns:p14="http://schemas.microsoft.com/office/powerpoint/2010/main" val="37269757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SIMS    DOE050: Early Childhood Education Experience</a:t>
            </a:r>
          </a:p>
        </p:txBody>
      </p:sp>
      <p:sp>
        <p:nvSpPr>
          <p:cNvPr id="5" name="Content Placeholder 4"/>
          <p:cNvSpPr>
            <a:spLocks noGrp="1"/>
          </p:cNvSpPr>
          <p:nvPr>
            <p:ph idx="1"/>
          </p:nvPr>
        </p:nvSpPr>
        <p:spPr/>
        <p:txBody>
          <a:bodyPr/>
          <a:lstStyle/>
          <a:p>
            <a:r>
              <a:rPr lang="en-US" sz="2400" dirty="0"/>
              <a:t>This element will identify the type of early childhood education experience a student </a:t>
            </a:r>
            <a:r>
              <a:rPr lang="en-US" sz="2400" dirty="0" smtClean="0"/>
              <a:t>has in the school year prior to Kindergarten. </a:t>
            </a:r>
          </a:p>
          <a:p>
            <a:pPr marL="0" indent="0">
              <a:buNone/>
            </a:pPr>
            <a:endParaRPr lang="en-US" sz="2400" dirty="0" smtClean="0"/>
          </a:p>
          <a:p>
            <a:r>
              <a:rPr lang="en-US" sz="2400" dirty="0" smtClean="0"/>
              <a:t>This </a:t>
            </a:r>
            <a:r>
              <a:rPr lang="en-US" sz="2400" dirty="0"/>
              <a:t>element is </a:t>
            </a:r>
            <a:r>
              <a:rPr lang="en-US" sz="2400" dirty="0" smtClean="0"/>
              <a:t>specifically applicable </a:t>
            </a:r>
            <a:r>
              <a:rPr lang="en-US" sz="2400" dirty="0"/>
              <a:t>to Kindergarten students</a:t>
            </a:r>
            <a:r>
              <a:rPr lang="en-US" sz="2400" dirty="0" smtClean="0"/>
              <a:t>. Kindergarten students must be reported with a value other than 99.  Sample survey for collecting this information from families will be available.</a:t>
            </a:r>
          </a:p>
          <a:p>
            <a:pPr marL="0" indent="0">
              <a:buNone/>
            </a:pPr>
            <a:endParaRPr lang="en-US" sz="2400" dirty="0" smtClean="0"/>
          </a:p>
          <a:p>
            <a:r>
              <a:rPr lang="en-US" sz="2400" dirty="0" smtClean="0"/>
              <a:t>PK students should be reported as 99.</a:t>
            </a:r>
          </a:p>
          <a:p>
            <a:pPr marL="0" indent="0">
              <a:buNone/>
            </a:pPr>
            <a:endParaRPr lang="en-US" sz="2400" dirty="0"/>
          </a:p>
          <a:p>
            <a:r>
              <a:rPr lang="en-US" sz="2400" dirty="0" smtClean="0"/>
              <a:t>Students grades 1 through SP can be reported with any value in this field. </a:t>
            </a:r>
            <a:endParaRPr lang="en-US" sz="2400" dirty="0"/>
          </a:p>
          <a:p>
            <a:pPr marL="514350" indent="-514350">
              <a:buAutoNum type="arabicPlain"/>
            </a:pPr>
            <a:endParaRPr lang="en-US" sz="2800" dirty="0"/>
          </a:p>
          <a:p>
            <a:pPr lvl="0">
              <a:defRPr/>
            </a:pPr>
            <a:endParaRPr lang="en-US" sz="1800" dirty="0">
              <a:solidFill>
                <a:schemeClr val="accent2">
                  <a:lumMod val="75000"/>
                </a:schemeClr>
              </a:solidFill>
              <a:latin typeface="Calibri" panose="020F0502020204030204" pitchFamily="34" charset="0"/>
              <a:cs typeface="Calibri" panose="020F0502020204030204" pitchFamily="34" charset="0"/>
            </a:endParaRPr>
          </a:p>
          <a:p>
            <a:pPr lvl="1"/>
            <a:endParaRPr lang="en-US" dirty="0"/>
          </a:p>
        </p:txBody>
      </p:sp>
    </p:spTree>
    <p:extLst>
      <p:ext uri="{BB962C8B-B14F-4D97-AF65-F5344CB8AC3E}">
        <p14:creationId xmlns:p14="http://schemas.microsoft.com/office/powerpoint/2010/main" val="18042393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EPIMS   SR36 &amp; SR37:  Staff Attendance</a:t>
            </a:r>
            <a:endParaRPr lang="en-US" dirty="0"/>
          </a:p>
        </p:txBody>
      </p:sp>
      <p:sp>
        <p:nvSpPr>
          <p:cNvPr id="8" name="Content Placeholder 7"/>
          <p:cNvSpPr>
            <a:spLocks noGrp="1"/>
          </p:cNvSpPr>
          <p:nvPr>
            <p:ph idx="1"/>
          </p:nvPr>
        </p:nvSpPr>
        <p:spPr/>
        <p:txBody>
          <a:bodyPr/>
          <a:lstStyle/>
          <a:p>
            <a:r>
              <a:rPr lang="en-US" sz="1800" dirty="0" smtClean="0">
                <a:solidFill>
                  <a:schemeClr val="accent2">
                    <a:lumMod val="75000"/>
                  </a:schemeClr>
                </a:solidFill>
                <a:latin typeface="Calibri" panose="020F0502020204030204" pitchFamily="34" charset="0"/>
                <a:cs typeface="Calibri" panose="020F0502020204030204" pitchFamily="34" charset="0"/>
              </a:rPr>
              <a:t>These elements </a:t>
            </a:r>
            <a:r>
              <a:rPr lang="en-US" sz="1800" dirty="0">
                <a:solidFill>
                  <a:schemeClr val="accent2">
                    <a:lumMod val="75000"/>
                  </a:schemeClr>
                </a:solidFill>
                <a:latin typeface="Calibri" panose="020F0502020204030204" pitchFamily="34" charset="0"/>
                <a:cs typeface="Calibri" panose="020F0502020204030204" pitchFamily="34" charset="0"/>
              </a:rPr>
              <a:t>will have one </a:t>
            </a:r>
            <a:r>
              <a:rPr lang="en-US" sz="1800" b="1" dirty="0">
                <a:solidFill>
                  <a:schemeClr val="accent2">
                    <a:lumMod val="75000"/>
                  </a:schemeClr>
                </a:solidFill>
                <a:latin typeface="Calibri" panose="020F0502020204030204" pitchFamily="34" charset="0"/>
                <a:cs typeface="Calibri" panose="020F0502020204030204" pitchFamily="34" charset="0"/>
              </a:rPr>
              <a:t>additional acceptable value</a:t>
            </a:r>
            <a:endParaRPr lang="en-US" dirty="0"/>
          </a:p>
          <a:p>
            <a:pPr marL="0" indent="0" algn="ctr">
              <a:buNone/>
            </a:pPr>
            <a:r>
              <a:rPr lang="en-US" dirty="0"/>
              <a:t> </a:t>
            </a:r>
            <a:r>
              <a:rPr lang="en-US" dirty="0" smtClean="0"/>
              <a:t>New </a:t>
            </a:r>
            <a:r>
              <a:rPr lang="en-US" dirty="0"/>
              <a:t>value:	</a:t>
            </a:r>
          </a:p>
          <a:p>
            <a:pPr marL="0" indent="0">
              <a:buNone/>
            </a:pPr>
            <a:r>
              <a:rPr lang="en-US" b="1" dirty="0" smtClean="0"/>
              <a:t>999</a:t>
            </a:r>
            <a:r>
              <a:rPr lang="en-US" dirty="0" smtClean="0"/>
              <a:t>  Not applicable </a:t>
            </a:r>
          </a:p>
          <a:p>
            <a:endParaRPr lang="en-US" dirty="0"/>
          </a:p>
          <a:p>
            <a:r>
              <a:rPr lang="en-US" dirty="0"/>
              <a:t> This </a:t>
            </a:r>
            <a:r>
              <a:rPr lang="en-US" dirty="0" smtClean="0"/>
              <a:t>N/A value </a:t>
            </a:r>
            <a:r>
              <a:rPr lang="en-US" dirty="0"/>
              <a:t>will be added to allow districts to not report attendance </a:t>
            </a:r>
            <a:r>
              <a:rPr lang="en-US" dirty="0" smtClean="0"/>
              <a:t>data for </a:t>
            </a:r>
            <a:r>
              <a:rPr lang="en-US" dirty="0"/>
              <a:t>active working staff in October. Attendance data will not be required in October for </a:t>
            </a:r>
            <a:r>
              <a:rPr lang="en-US" u="sng" dirty="0"/>
              <a:t>active</a:t>
            </a:r>
            <a:r>
              <a:rPr lang="en-US" dirty="0"/>
              <a:t> staff, but will be required for exited staff. </a:t>
            </a:r>
            <a:endParaRPr lang="en-US" dirty="0" smtClean="0"/>
          </a:p>
          <a:p>
            <a:r>
              <a:rPr lang="en-US" dirty="0" smtClean="0"/>
              <a:t>In EOY, attendance data will be required for all staff.</a:t>
            </a:r>
            <a:endParaRPr lang="en-US" dirty="0"/>
          </a:p>
          <a:p>
            <a:endParaRPr lang="en-US" dirty="0"/>
          </a:p>
          <a:p>
            <a:pPr marL="0" indent="0">
              <a:buNone/>
            </a:pPr>
            <a:endParaRPr lang="en-US" dirty="0"/>
          </a:p>
        </p:txBody>
      </p:sp>
    </p:spTree>
    <p:extLst>
      <p:ext uri="{BB962C8B-B14F-4D97-AF65-F5344CB8AC3E}">
        <p14:creationId xmlns:p14="http://schemas.microsoft.com/office/powerpoint/2010/main" val="15785291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EPIMS   WA07: Job Classification</a:t>
            </a:r>
            <a:endParaRPr lang="en-US" dirty="0"/>
          </a:p>
        </p:txBody>
      </p:sp>
      <p:sp>
        <p:nvSpPr>
          <p:cNvPr id="8" name="Content Placeholder 7"/>
          <p:cNvSpPr>
            <a:spLocks noGrp="1"/>
          </p:cNvSpPr>
          <p:nvPr>
            <p:ph idx="1"/>
          </p:nvPr>
        </p:nvSpPr>
        <p:spPr/>
        <p:txBody>
          <a:bodyPr/>
          <a:lstStyle/>
          <a:p>
            <a:r>
              <a:rPr lang="en-US" sz="1800" dirty="0" smtClean="0">
                <a:solidFill>
                  <a:schemeClr val="accent2">
                    <a:lumMod val="75000"/>
                  </a:schemeClr>
                </a:solidFill>
                <a:latin typeface="Calibri" panose="020F0502020204030204" pitchFamily="34" charset="0"/>
                <a:cs typeface="Calibri" panose="020F0502020204030204" pitchFamily="34" charset="0"/>
              </a:rPr>
              <a:t>This element </a:t>
            </a:r>
            <a:r>
              <a:rPr lang="en-US" sz="1800" dirty="0">
                <a:solidFill>
                  <a:schemeClr val="accent2">
                    <a:lumMod val="75000"/>
                  </a:schemeClr>
                </a:solidFill>
                <a:latin typeface="Calibri" panose="020F0502020204030204" pitchFamily="34" charset="0"/>
                <a:cs typeface="Calibri" panose="020F0502020204030204" pitchFamily="34" charset="0"/>
              </a:rPr>
              <a:t>will have </a:t>
            </a:r>
            <a:r>
              <a:rPr lang="en-US" sz="1800" dirty="0" smtClean="0">
                <a:solidFill>
                  <a:schemeClr val="accent2">
                    <a:lumMod val="75000"/>
                  </a:schemeClr>
                </a:solidFill>
                <a:latin typeface="Calibri" panose="020F0502020204030204" pitchFamily="34" charset="0"/>
                <a:cs typeface="Calibri" panose="020F0502020204030204" pitchFamily="34" charset="0"/>
              </a:rPr>
              <a:t>three </a:t>
            </a:r>
            <a:r>
              <a:rPr lang="en-US" sz="1800" b="1" dirty="0">
                <a:solidFill>
                  <a:schemeClr val="accent2">
                    <a:lumMod val="75000"/>
                  </a:schemeClr>
                </a:solidFill>
                <a:latin typeface="Calibri" panose="020F0502020204030204" pitchFamily="34" charset="0"/>
                <a:cs typeface="Calibri" panose="020F0502020204030204" pitchFamily="34" charset="0"/>
              </a:rPr>
              <a:t>additional acceptable </a:t>
            </a:r>
            <a:r>
              <a:rPr lang="en-US" sz="1800" b="1" dirty="0" smtClean="0">
                <a:solidFill>
                  <a:schemeClr val="accent2">
                    <a:lumMod val="75000"/>
                  </a:schemeClr>
                </a:solidFill>
                <a:latin typeface="Calibri" panose="020F0502020204030204" pitchFamily="34" charset="0"/>
                <a:cs typeface="Calibri" panose="020F0502020204030204" pitchFamily="34" charset="0"/>
              </a:rPr>
              <a:t>values</a:t>
            </a:r>
          </a:p>
          <a:p>
            <a:pPr marL="0" indent="0" algn="ctr">
              <a:buNone/>
            </a:pPr>
            <a:r>
              <a:rPr lang="en-US" sz="2400" dirty="0"/>
              <a:t>New values:</a:t>
            </a:r>
          </a:p>
          <a:p>
            <a:pPr marL="0" indent="0">
              <a:buNone/>
            </a:pPr>
            <a:r>
              <a:rPr lang="en-US" sz="2400" b="1" dirty="0" smtClean="0"/>
              <a:t>1208</a:t>
            </a:r>
            <a:r>
              <a:rPr lang="en-US" sz="2400" dirty="0" smtClean="0"/>
              <a:t>  </a:t>
            </a:r>
            <a:r>
              <a:rPr lang="en-US" sz="2400" dirty="0"/>
              <a:t>Human Resources Director </a:t>
            </a:r>
            <a:r>
              <a:rPr lang="en-US" sz="1800" dirty="0" smtClean="0"/>
              <a:t>(Manages </a:t>
            </a:r>
            <a:r>
              <a:rPr lang="en-US" sz="1800" dirty="0"/>
              <a:t>human resource functions in the district. </a:t>
            </a:r>
            <a:r>
              <a:rPr lang="en-US" sz="1800" dirty="0" smtClean="0"/>
              <a:t>Reportable at district level only.)</a:t>
            </a:r>
            <a:endParaRPr lang="en-US" sz="1800" dirty="0"/>
          </a:p>
          <a:p>
            <a:pPr marL="0" indent="0">
              <a:buNone/>
            </a:pPr>
            <a:endParaRPr lang="en-US" sz="2400" dirty="0"/>
          </a:p>
          <a:p>
            <a:pPr marL="0" indent="0">
              <a:buNone/>
            </a:pPr>
            <a:r>
              <a:rPr lang="en-US" sz="2400" b="1" dirty="0" smtClean="0"/>
              <a:t>3331</a:t>
            </a:r>
            <a:r>
              <a:rPr lang="en-US" sz="2400" dirty="0" smtClean="0"/>
              <a:t>  School </a:t>
            </a:r>
            <a:r>
              <a:rPr lang="en-US" sz="2400" dirty="0"/>
              <a:t>Resource </a:t>
            </a:r>
            <a:r>
              <a:rPr lang="en-US" sz="2400" dirty="0" smtClean="0"/>
              <a:t>Officer </a:t>
            </a:r>
            <a:r>
              <a:rPr lang="en-US" sz="1800" dirty="0" smtClean="0"/>
              <a:t>(</a:t>
            </a:r>
            <a:r>
              <a:rPr lang="en-US" sz="1800" dirty="0"/>
              <a:t>Responsible for providing a safe, supportive, and secure learning environment by building and establishing meaningful relationships with students and staff and proactively interacting with the school community</a:t>
            </a:r>
            <a:r>
              <a:rPr lang="en-US" sz="1800" dirty="0" smtClean="0"/>
              <a:t>. Reportable at district or school level.)</a:t>
            </a:r>
          </a:p>
          <a:p>
            <a:pPr marL="342900" indent="-342900">
              <a:buAutoNum type="arabicPlain" startAt="3331"/>
            </a:pPr>
            <a:endParaRPr lang="en-US" sz="1800" dirty="0" smtClean="0"/>
          </a:p>
          <a:p>
            <a:pPr marL="0" indent="0">
              <a:buNone/>
            </a:pPr>
            <a:r>
              <a:rPr lang="en-US" sz="2400" b="1" dirty="0" smtClean="0"/>
              <a:t>3332</a:t>
            </a:r>
            <a:r>
              <a:rPr lang="en-US" sz="2400" dirty="0" smtClean="0"/>
              <a:t>  Family </a:t>
            </a:r>
            <a:r>
              <a:rPr lang="en-US" sz="2400" dirty="0"/>
              <a:t>Engagement Coordinator </a:t>
            </a:r>
            <a:r>
              <a:rPr lang="en-US" sz="1800" dirty="0" smtClean="0"/>
              <a:t>(</a:t>
            </a:r>
            <a:r>
              <a:rPr lang="en-US" sz="1800" dirty="0"/>
              <a:t>Serves as a liaison between schools and families with the goal of improving communication, promoting parent/guardian engagement, and encouraging greater community involvement</a:t>
            </a:r>
            <a:r>
              <a:rPr lang="en-US" sz="1800" dirty="0" smtClean="0"/>
              <a:t>. Reportable at district or school level.)</a:t>
            </a:r>
          </a:p>
          <a:p>
            <a:pPr marL="457200" lvl="1" indent="0">
              <a:buNone/>
            </a:pPr>
            <a:endParaRPr lang="en-US" dirty="0" smtClean="0">
              <a:latin typeface="Calibri" panose="020F0502020204030204" pitchFamily="34" charset="0"/>
              <a:cs typeface="Calibri" panose="020F0502020204030204" pitchFamily="34" charset="0"/>
            </a:endParaRPr>
          </a:p>
          <a:p>
            <a:pPr lvl="0"/>
            <a:endParaRPr lang="en-US" dirty="0"/>
          </a:p>
          <a:p>
            <a:pPr marL="0" indent="0">
              <a:buNone/>
            </a:pPr>
            <a:endParaRPr lang="en-US" dirty="0"/>
          </a:p>
        </p:txBody>
      </p:sp>
    </p:spTree>
    <p:extLst>
      <p:ext uri="{BB962C8B-B14F-4D97-AF65-F5344CB8AC3E}">
        <p14:creationId xmlns:p14="http://schemas.microsoft.com/office/powerpoint/2010/main" val="37470117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SSDR    Discontinued Elements </a:t>
            </a:r>
            <a:endParaRPr lang="en-US" dirty="0"/>
          </a:p>
        </p:txBody>
      </p:sp>
      <p:sp>
        <p:nvSpPr>
          <p:cNvPr id="8" name="Content Placeholder 7"/>
          <p:cNvSpPr>
            <a:spLocks noGrp="1"/>
          </p:cNvSpPr>
          <p:nvPr>
            <p:ph idx="1"/>
          </p:nvPr>
        </p:nvSpPr>
        <p:spPr/>
        <p:txBody>
          <a:bodyPr/>
          <a:lstStyle/>
          <a:p>
            <a:r>
              <a:rPr lang="en-US" sz="1800" dirty="0" smtClean="0">
                <a:solidFill>
                  <a:schemeClr val="accent2">
                    <a:lumMod val="75000"/>
                  </a:schemeClr>
                </a:solidFill>
                <a:latin typeface="Calibri" panose="020F0502020204030204" pitchFamily="34" charset="0"/>
                <a:cs typeface="Calibri" panose="020F0502020204030204" pitchFamily="34" charset="0"/>
              </a:rPr>
              <a:t>These elements </a:t>
            </a:r>
            <a:r>
              <a:rPr lang="en-US" sz="1800" dirty="0">
                <a:solidFill>
                  <a:schemeClr val="accent2">
                    <a:lumMod val="75000"/>
                  </a:schemeClr>
                </a:solidFill>
                <a:latin typeface="Calibri" panose="020F0502020204030204" pitchFamily="34" charset="0"/>
                <a:cs typeface="Calibri" panose="020F0502020204030204" pitchFamily="34" charset="0"/>
              </a:rPr>
              <a:t>will </a:t>
            </a:r>
            <a:r>
              <a:rPr lang="en-US" sz="1800" dirty="0" smtClean="0">
                <a:solidFill>
                  <a:schemeClr val="accent2">
                    <a:lumMod val="75000"/>
                  </a:schemeClr>
                </a:solidFill>
                <a:latin typeface="Calibri" panose="020F0502020204030204" pitchFamily="34" charset="0"/>
                <a:cs typeface="Calibri" panose="020F0502020204030204" pitchFamily="34" charset="0"/>
              </a:rPr>
              <a:t>be </a:t>
            </a:r>
            <a:r>
              <a:rPr lang="en-US" sz="1800" b="1" dirty="0" smtClean="0">
                <a:solidFill>
                  <a:schemeClr val="accent2">
                    <a:lumMod val="75000"/>
                  </a:schemeClr>
                </a:solidFill>
                <a:latin typeface="Calibri" panose="020F0502020204030204" pitchFamily="34" charset="0"/>
                <a:cs typeface="Calibri" panose="020F0502020204030204" pitchFamily="34" charset="0"/>
              </a:rPr>
              <a:t>discontinued and no longer collected starting in 2018-19</a:t>
            </a:r>
          </a:p>
          <a:p>
            <a:endParaRPr lang="en-US" sz="1800" b="1" dirty="0">
              <a:solidFill>
                <a:schemeClr val="accent2">
                  <a:lumMod val="75000"/>
                </a:schemeClr>
              </a:solidFill>
              <a:latin typeface="Calibri" panose="020F0502020204030204" pitchFamily="34" charset="0"/>
              <a:cs typeface="Calibri" panose="020F0502020204030204" pitchFamily="34" charset="0"/>
            </a:endParaRPr>
          </a:p>
          <a:p>
            <a:r>
              <a:rPr lang="en-US" dirty="0"/>
              <a:t>APPEAL: Appeal Indicator</a:t>
            </a:r>
          </a:p>
          <a:p>
            <a:endParaRPr lang="en-US" sz="1800" dirty="0" smtClean="0">
              <a:solidFill>
                <a:schemeClr val="accent2">
                  <a:lumMod val="75000"/>
                </a:schemeClr>
              </a:solidFill>
              <a:latin typeface="Calibri" panose="020F0502020204030204" pitchFamily="34" charset="0"/>
              <a:cs typeface="Calibri" panose="020F0502020204030204" pitchFamily="34" charset="0"/>
            </a:endParaRPr>
          </a:p>
          <a:p>
            <a:r>
              <a:rPr lang="en-US" dirty="0"/>
              <a:t>NAE:  Education Services Not </a:t>
            </a:r>
            <a:r>
              <a:rPr lang="en-US" dirty="0" smtClean="0"/>
              <a:t>Provided</a:t>
            </a:r>
            <a:endParaRPr lang="en-US" dirty="0"/>
          </a:p>
          <a:p>
            <a:endParaRPr lang="en-US" dirty="0"/>
          </a:p>
          <a:p>
            <a:r>
              <a:rPr lang="en-US" dirty="0"/>
              <a:t>AEX:  Education Services Description </a:t>
            </a:r>
          </a:p>
          <a:p>
            <a:endParaRPr lang="en-US" sz="1800" b="1" dirty="0" smtClean="0">
              <a:solidFill>
                <a:schemeClr val="accent2">
                  <a:lumMod val="75000"/>
                </a:schemeClr>
              </a:solidFill>
              <a:latin typeface="Calibri" panose="020F0502020204030204" pitchFamily="34" charset="0"/>
              <a:cs typeface="Calibri" panose="020F0502020204030204" pitchFamily="34" charset="0"/>
            </a:endParaRPr>
          </a:p>
          <a:p>
            <a:endParaRPr lang="en-US" sz="1800" b="1" dirty="0">
              <a:solidFill>
                <a:schemeClr val="accent2">
                  <a:lumMod val="75000"/>
                </a:schemeClr>
              </a:solidFill>
              <a:latin typeface="Calibri" panose="020F0502020204030204" pitchFamily="34" charset="0"/>
              <a:cs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3689814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0C315A-057B-4784-B61A-E9DD640F9898}"/>
              </a:ext>
            </a:extLst>
          </p:cNvPr>
          <p:cNvSpPr txBox="1"/>
          <p:nvPr/>
        </p:nvSpPr>
        <p:spPr>
          <a:xfrm>
            <a:off x="1" y="3190714"/>
            <a:ext cx="2769078" cy="584775"/>
          </a:xfrm>
          <a:prstGeom prst="rect">
            <a:avLst/>
          </a:prstGeom>
          <a:noFill/>
        </p:spPr>
        <p:txBody>
          <a:bodyPr wrap="square" rtlCol="0">
            <a:spAutoFit/>
          </a:bodyPr>
          <a:lstStyle/>
          <a:p>
            <a:pPr algn="ctr"/>
            <a:r>
              <a:rPr lang="en-US" altLang="zh-CN" sz="3200" dirty="0">
                <a:solidFill>
                  <a:schemeClr val="bg1"/>
                </a:solidFill>
                <a:latin typeface="Segoe SemiBold" panose="020B0703040204020203" pitchFamily="34" charset="0"/>
                <a:ea typeface="Segoe UI Black" panose="020B0A02040204020203" pitchFamily="34" charset="0"/>
                <a:cs typeface="Segoe SemiBold" panose="020B0703040204020203" pitchFamily="34" charset="0"/>
              </a:rPr>
              <a:t>CONTENTS</a:t>
            </a:r>
            <a:endParaRPr lang="zh-CN" altLang="en-US" sz="3200" dirty="0">
              <a:solidFill>
                <a:schemeClr val="bg1"/>
              </a:solidFill>
              <a:latin typeface="Segoe SemiBold" panose="020B0703040204020203" pitchFamily="34" charset="0"/>
              <a:cs typeface="Segoe SemiBold" panose="020B0703040204020203" pitchFamily="34" charset="0"/>
            </a:endParaRPr>
          </a:p>
        </p:txBody>
      </p:sp>
      <p:grpSp>
        <p:nvGrpSpPr>
          <p:cNvPr id="18" name="Group 17" descr="01 Introduction to SSDR&#10;"/>
          <p:cNvGrpSpPr/>
          <p:nvPr/>
        </p:nvGrpSpPr>
        <p:grpSpPr>
          <a:xfrm>
            <a:off x="3061064" y="560180"/>
            <a:ext cx="8839199" cy="809458"/>
            <a:chOff x="3061064" y="188784"/>
            <a:chExt cx="8839199" cy="809458"/>
          </a:xfrm>
        </p:grpSpPr>
        <p:sp>
          <p:nvSpPr>
            <p:cNvPr id="8" name="矩形 7">
              <a:extLst>
                <a:ext uri="{FF2B5EF4-FFF2-40B4-BE49-F238E27FC236}">
                  <a16:creationId xmlns:a16="http://schemas.microsoft.com/office/drawing/2014/main" id="{C0795994-20AF-4E22-89F5-60153C5543DF}"/>
                </a:ext>
              </a:extLst>
            </p:cNvPr>
            <p:cNvSpPr/>
            <p:nvPr/>
          </p:nvSpPr>
          <p:spPr>
            <a:xfrm>
              <a:off x="3061064" y="188784"/>
              <a:ext cx="809458" cy="809458"/>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Segoe SemiBold" panose="020B0703040204020203" pitchFamily="34" charset="0"/>
                  <a:cs typeface="Segoe SemiBold" panose="020B0703040204020203" pitchFamily="34" charset="0"/>
                </a:rPr>
                <a:t>01</a:t>
              </a:r>
              <a:endParaRPr lang="zh-CN" altLang="en-US" sz="3200" dirty="0">
                <a:latin typeface="Segoe SemiBold" panose="020B0703040204020203" pitchFamily="34" charset="0"/>
                <a:cs typeface="Segoe SemiBold" panose="020B0703040204020203" pitchFamily="34" charset="0"/>
              </a:endParaRPr>
            </a:p>
          </p:txBody>
        </p:sp>
        <p:sp>
          <p:nvSpPr>
            <p:cNvPr id="9" name="文本框 8">
              <a:extLst>
                <a:ext uri="{FF2B5EF4-FFF2-40B4-BE49-F238E27FC236}">
                  <a16:creationId xmlns:a16="http://schemas.microsoft.com/office/drawing/2014/main" id="{73115394-DBAC-4972-899F-89A1E17FA883}"/>
                </a:ext>
              </a:extLst>
            </p:cNvPr>
            <p:cNvSpPr txBox="1"/>
            <p:nvPr/>
          </p:nvSpPr>
          <p:spPr>
            <a:xfrm>
              <a:off x="3918853" y="188784"/>
              <a:ext cx="7981410"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dirty="0" smtClean="0">
                  <a:solidFill>
                    <a:schemeClr val="accent1">
                      <a:lumMod val="50000"/>
                    </a:schemeClr>
                  </a:solidFill>
                </a:rPr>
                <a:t>Reminders</a:t>
              </a:r>
            </a:p>
          </p:txBody>
        </p:sp>
      </p:grpSp>
      <p:grpSp>
        <p:nvGrpSpPr>
          <p:cNvPr id="21" name="Group 20" descr="02 What's new this year "/>
          <p:cNvGrpSpPr/>
          <p:nvPr/>
        </p:nvGrpSpPr>
        <p:grpSpPr>
          <a:xfrm>
            <a:off x="3061063" y="1873080"/>
            <a:ext cx="8839200" cy="809459"/>
            <a:chOff x="3061063" y="1873080"/>
            <a:chExt cx="8839200" cy="809459"/>
          </a:xfrm>
        </p:grpSpPr>
        <p:sp>
          <p:nvSpPr>
            <p:cNvPr id="10" name="矩形 9">
              <a:extLst>
                <a:ext uri="{FF2B5EF4-FFF2-40B4-BE49-F238E27FC236}">
                  <a16:creationId xmlns:a16="http://schemas.microsoft.com/office/drawing/2014/main" id="{8F780B69-F97B-4D0D-8F5F-78444E7DF0F0}"/>
                </a:ext>
              </a:extLst>
            </p:cNvPr>
            <p:cNvSpPr/>
            <p:nvPr/>
          </p:nvSpPr>
          <p:spPr>
            <a:xfrm>
              <a:off x="3061063" y="1873080"/>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Segoe SemiBold" panose="020B0703040204020203" pitchFamily="34" charset="0"/>
                  <a:cs typeface="Segoe SemiBold" panose="020B0703040204020203" pitchFamily="34" charset="0"/>
                </a:rPr>
                <a:t>02</a:t>
              </a:r>
              <a:endParaRPr lang="zh-CN" altLang="en-US" sz="3200" dirty="0">
                <a:latin typeface="Segoe SemiBold" panose="020B0703040204020203" pitchFamily="34" charset="0"/>
                <a:cs typeface="Segoe SemiBold" panose="020B0703040204020203" pitchFamily="34" charset="0"/>
              </a:endParaRPr>
            </a:p>
          </p:txBody>
        </p:sp>
        <p:sp>
          <p:nvSpPr>
            <p:cNvPr id="11" name="文本框 10">
              <a:extLst>
                <a:ext uri="{FF2B5EF4-FFF2-40B4-BE49-F238E27FC236}">
                  <a16:creationId xmlns:a16="http://schemas.microsoft.com/office/drawing/2014/main" id="{EBB88417-3982-47EE-8B46-D25117B6C604}"/>
                </a:ext>
              </a:extLst>
            </p:cNvPr>
            <p:cNvSpPr txBox="1"/>
            <p:nvPr/>
          </p:nvSpPr>
          <p:spPr>
            <a:xfrm>
              <a:off x="3918853" y="1873080"/>
              <a:ext cx="7981410" cy="809459"/>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dirty="0" smtClean="0">
                  <a:solidFill>
                    <a:schemeClr val="accent1">
                      <a:lumMod val="50000"/>
                    </a:schemeClr>
                  </a:solidFill>
                </a:rPr>
                <a:t>SIF Expectations for 2018-19</a:t>
              </a:r>
              <a:endParaRPr lang="zh-CN" altLang="en-US" sz="3600" dirty="0">
                <a:solidFill>
                  <a:schemeClr val="accent1">
                    <a:lumMod val="50000"/>
                  </a:schemeClr>
                </a:solidFill>
              </a:endParaRPr>
            </a:p>
          </p:txBody>
        </p:sp>
      </p:grpSp>
      <p:grpSp>
        <p:nvGrpSpPr>
          <p:cNvPr id="22" name="Group 21" title="03"/>
          <p:cNvGrpSpPr/>
          <p:nvPr/>
        </p:nvGrpSpPr>
        <p:grpSpPr>
          <a:xfrm>
            <a:off x="3061062" y="3110799"/>
            <a:ext cx="8839201" cy="809459"/>
            <a:chOff x="3061062" y="3110799"/>
            <a:chExt cx="8839201" cy="809459"/>
          </a:xfrm>
        </p:grpSpPr>
        <p:sp>
          <p:nvSpPr>
            <p:cNvPr id="12" name="矩形 11">
              <a:extLst>
                <a:ext uri="{FF2B5EF4-FFF2-40B4-BE49-F238E27FC236}">
                  <a16:creationId xmlns:a16="http://schemas.microsoft.com/office/drawing/2014/main" id="{8EED5C95-0E4E-4512-8773-6CA4934A6C58}"/>
                </a:ext>
              </a:extLst>
            </p:cNvPr>
            <p:cNvSpPr/>
            <p:nvPr/>
          </p:nvSpPr>
          <p:spPr>
            <a:xfrm>
              <a:off x="3061062" y="3110799"/>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Segoe SemiBold" panose="020B0703040204020203" pitchFamily="34" charset="0"/>
                  <a:cs typeface="Segoe SemiBold" panose="020B0703040204020203" pitchFamily="34" charset="0"/>
                </a:rPr>
                <a:t>03</a:t>
              </a:r>
              <a:endParaRPr lang="zh-CN" altLang="en-US" sz="3200" dirty="0">
                <a:latin typeface="Segoe SemiBold" panose="020B0703040204020203" pitchFamily="34" charset="0"/>
                <a:cs typeface="Segoe SemiBold" panose="020B0703040204020203" pitchFamily="34" charset="0"/>
              </a:endParaRPr>
            </a:p>
          </p:txBody>
        </p:sp>
        <p:sp>
          <p:nvSpPr>
            <p:cNvPr id="13" name="文本框 12">
              <a:extLst>
                <a:ext uri="{FF2B5EF4-FFF2-40B4-BE49-F238E27FC236}">
                  <a16:creationId xmlns:a16="http://schemas.microsoft.com/office/drawing/2014/main" id="{2EAD39A1-22F8-4668-9D3F-D036B2AB825E}"/>
                </a:ext>
              </a:extLst>
            </p:cNvPr>
            <p:cNvSpPr txBox="1"/>
            <p:nvPr/>
          </p:nvSpPr>
          <p:spPr>
            <a:xfrm>
              <a:off x="3918853" y="3110800"/>
              <a:ext cx="7981410"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endParaRPr lang="zh-CN" altLang="en-US" sz="3600" dirty="0">
                <a:solidFill>
                  <a:schemeClr val="accent1">
                    <a:lumMod val="50000"/>
                  </a:schemeClr>
                </a:solidFill>
              </a:endParaRPr>
            </a:p>
          </p:txBody>
        </p:sp>
      </p:grpSp>
      <p:grpSp>
        <p:nvGrpSpPr>
          <p:cNvPr id="23" name="Group 22" title="04"/>
          <p:cNvGrpSpPr/>
          <p:nvPr/>
        </p:nvGrpSpPr>
        <p:grpSpPr>
          <a:xfrm>
            <a:off x="3061061" y="4335544"/>
            <a:ext cx="8839202" cy="809459"/>
            <a:chOff x="3061061" y="4335544"/>
            <a:chExt cx="8839202" cy="809459"/>
          </a:xfrm>
        </p:grpSpPr>
        <p:sp>
          <p:nvSpPr>
            <p:cNvPr id="14" name="矩形 13" title="04">
              <a:extLst>
                <a:ext uri="{FF2B5EF4-FFF2-40B4-BE49-F238E27FC236}">
                  <a16:creationId xmlns:a16="http://schemas.microsoft.com/office/drawing/2014/main" id="{DF81D714-3905-427B-B5F8-783DEB3D0A2D}"/>
                </a:ext>
              </a:extLst>
            </p:cNvPr>
            <p:cNvSpPr/>
            <p:nvPr/>
          </p:nvSpPr>
          <p:spPr>
            <a:xfrm>
              <a:off x="3061061" y="4335544"/>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Segoe SemiBold" panose="020B0703040204020203" pitchFamily="34" charset="0"/>
                  <a:cs typeface="Segoe SemiBold" panose="020B0703040204020203" pitchFamily="34" charset="0"/>
                </a:rPr>
                <a:t>04</a:t>
              </a:r>
              <a:endParaRPr lang="zh-CN" altLang="en-US" sz="3200" dirty="0">
                <a:latin typeface="Segoe SemiBold" panose="020B0703040204020203" pitchFamily="34" charset="0"/>
                <a:cs typeface="Segoe SemiBold" panose="020B0703040204020203" pitchFamily="34" charset="0"/>
              </a:endParaRPr>
            </a:p>
          </p:txBody>
        </p:sp>
        <p:sp>
          <p:nvSpPr>
            <p:cNvPr id="15" name="文本框 14">
              <a:extLst>
                <a:ext uri="{FF2B5EF4-FFF2-40B4-BE49-F238E27FC236}">
                  <a16:creationId xmlns:a16="http://schemas.microsoft.com/office/drawing/2014/main" id="{9440FE6B-2417-4F54-8A87-259875C67EB3}"/>
                </a:ext>
              </a:extLst>
            </p:cNvPr>
            <p:cNvSpPr txBox="1"/>
            <p:nvPr/>
          </p:nvSpPr>
          <p:spPr>
            <a:xfrm>
              <a:off x="3918853" y="4386331"/>
              <a:ext cx="7981410" cy="758672"/>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endParaRPr lang="zh-CN" altLang="en-US" sz="3600" dirty="0">
                <a:solidFill>
                  <a:schemeClr val="accent1">
                    <a:lumMod val="50000"/>
                  </a:schemeClr>
                </a:solidFill>
              </a:endParaRPr>
            </a:p>
          </p:txBody>
        </p:sp>
      </p:grpSp>
      <p:grpSp>
        <p:nvGrpSpPr>
          <p:cNvPr id="24" name="Group 23" title="05"/>
          <p:cNvGrpSpPr/>
          <p:nvPr/>
        </p:nvGrpSpPr>
        <p:grpSpPr>
          <a:xfrm>
            <a:off x="3063333" y="5566136"/>
            <a:ext cx="8839202" cy="809459"/>
            <a:chOff x="3063333" y="5566136"/>
            <a:chExt cx="8839202" cy="809459"/>
          </a:xfrm>
        </p:grpSpPr>
        <p:sp>
          <p:nvSpPr>
            <p:cNvPr id="16" name="矩形 13">
              <a:extLst>
                <a:ext uri="{FF2B5EF4-FFF2-40B4-BE49-F238E27FC236}">
                  <a16:creationId xmlns:a16="http://schemas.microsoft.com/office/drawing/2014/main" id="{DF81D714-3905-427B-B5F8-783DEB3D0A2D}"/>
                </a:ext>
              </a:extLst>
            </p:cNvPr>
            <p:cNvSpPr/>
            <p:nvPr/>
          </p:nvSpPr>
          <p:spPr>
            <a:xfrm>
              <a:off x="3063333" y="5566136"/>
              <a:ext cx="809459" cy="8094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smtClean="0">
                  <a:latin typeface="Segoe SemiBold" panose="020B0703040204020203" pitchFamily="34" charset="0"/>
                  <a:cs typeface="Segoe SemiBold" panose="020B0703040204020203" pitchFamily="34" charset="0"/>
                </a:rPr>
                <a:t>05</a:t>
              </a:r>
              <a:endParaRPr lang="zh-CN" altLang="en-US" sz="3200" dirty="0">
                <a:latin typeface="Segoe SemiBold" panose="020B0703040204020203" pitchFamily="34" charset="0"/>
                <a:cs typeface="Segoe SemiBold" panose="020B0703040204020203" pitchFamily="34" charset="0"/>
              </a:endParaRPr>
            </a:p>
          </p:txBody>
        </p:sp>
        <p:sp>
          <p:nvSpPr>
            <p:cNvPr id="17" name="文本框 14">
              <a:extLst>
                <a:ext uri="{FF2B5EF4-FFF2-40B4-BE49-F238E27FC236}">
                  <a16:creationId xmlns:a16="http://schemas.microsoft.com/office/drawing/2014/main" id="{9440FE6B-2417-4F54-8A87-259875C67EB3}"/>
                </a:ext>
              </a:extLst>
            </p:cNvPr>
            <p:cNvSpPr txBox="1"/>
            <p:nvPr/>
          </p:nvSpPr>
          <p:spPr>
            <a:xfrm>
              <a:off x="3921125" y="5616923"/>
              <a:ext cx="7981410" cy="758672"/>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dirty="0" smtClean="0">
                  <a:solidFill>
                    <a:schemeClr val="accent1">
                      <a:lumMod val="50000"/>
                    </a:schemeClr>
                  </a:solidFill>
                </a:rPr>
                <a:t>Questions</a:t>
              </a:r>
              <a:endParaRPr lang="zh-CN" altLang="en-US" sz="3600" dirty="0">
                <a:solidFill>
                  <a:schemeClr val="accent1">
                    <a:lumMod val="50000"/>
                  </a:schemeClr>
                </a:solidFill>
              </a:endParaRPr>
            </a:p>
          </p:txBody>
        </p:sp>
      </p:grpSp>
      <p:sp>
        <p:nvSpPr>
          <p:cNvPr id="20" name="TextBox 19"/>
          <p:cNvSpPr txBox="1"/>
          <p:nvPr/>
        </p:nvSpPr>
        <p:spPr>
          <a:xfrm>
            <a:off x="3957145" y="3155296"/>
            <a:ext cx="7204842" cy="646331"/>
          </a:xfrm>
          <a:prstGeom prst="rect">
            <a:avLst/>
          </a:prstGeom>
          <a:noFill/>
        </p:spPr>
        <p:txBody>
          <a:bodyPr wrap="square" rtlCol="0">
            <a:spAutoFit/>
          </a:bodyPr>
          <a:lstStyle/>
          <a:p>
            <a:r>
              <a:rPr lang="en-US" sz="3600" dirty="0" smtClean="0">
                <a:solidFill>
                  <a:schemeClr val="accent1">
                    <a:lumMod val="50000"/>
                  </a:schemeClr>
                </a:solidFill>
                <a:latin typeface="Segoe SemiBold"/>
              </a:rPr>
              <a:t>SIMS, EPIMS &amp; SSDR changes </a:t>
            </a:r>
            <a:endParaRPr lang="en-US" sz="3600" dirty="0">
              <a:solidFill>
                <a:schemeClr val="accent1">
                  <a:lumMod val="50000"/>
                </a:schemeClr>
              </a:solidFill>
              <a:latin typeface="Segoe SemiBold"/>
            </a:endParaRPr>
          </a:p>
        </p:txBody>
      </p:sp>
      <p:sp>
        <p:nvSpPr>
          <p:cNvPr id="25" name="TextBox 24"/>
          <p:cNvSpPr txBox="1"/>
          <p:nvPr/>
        </p:nvSpPr>
        <p:spPr>
          <a:xfrm>
            <a:off x="3957145" y="4394739"/>
            <a:ext cx="7693572" cy="646331"/>
          </a:xfrm>
          <a:prstGeom prst="rect">
            <a:avLst/>
          </a:prstGeom>
          <a:noFill/>
        </p:spPr>
        <p:txBody>
          <a:bodyPr wrap="square" rtlCol="0">
            <a:spAutoFit/>
          </a:bodyPr>
          <a:lstStyle/>
          <a:p>
            <a:r>
              <a:rPr lang="en-US" sz="3600" dirty="0" smtClean="0">
                <a:solidFill>
                  <a:schemeClr val="accent1">
                    <a:lumMod val="50000"/>
                  </a:schemeClr>
                </a:solidFill>
                <a:latin typeface="Segoe SemiBold"/>
              </a:rPr>
              <a:t>SIF </a:t>
            </a:r>
            <a:r>
              <a:rPr lang="en-US" sz="3600" dirty="0">
                <a:solidFill>
                  <a:schemeClr val="accent1">
                    <a:lumMod val="50000"/>
                  </a:schemeClr>
                </a:solidFill>
                <a:latin typeface="Segoe SemiBold"/>
              </a:rPr>
              <a:t>s</a:t>
            </a:r>
            <a:r>
              <a:rPr lang="en-US" sz="3600" dirty="0" smtClean="0">
                <a:solidFill>
                  <a:schemeClr val="accent1">
                    <a:lumMod val="50000"/>
                  </a:schemeClr>
                </a:solidFill>
                <a:latin typeface="Segoe SemiBold"/>
              </a:rPr>
              <a:t>pecific changes</a:t>
            </a:r>
            <a:endParaRPr lang="en-US" sz="3600" dirty="0">
              <a:solidFill>
                <a:schemeClr val="accent1">
                  <a:lumMod val="50000"/>
                </a:schemeClr>
              </a:solidFill>
              <a:latin typeface="Segoe SemiBold"/>
            </a:endParaRPr>
          </a:p>
        </p:txBody>
      </p:sp>
      <p:sp>
        <p:nvSpPr>
          <p:cNvPr id="2" name="Title 1" hidden="1"/>
          <p:cNvSpPr>
            <a:spLocks noGrp="1"/>
          </p:cNvSpPr>
          <p:nvPr>
            <p:ph type="title"/>
          </p:nvPr>
        </p:nvSpPr>
        <p:spPr/>
        <p:txBody>
          <a:bodyPr/>
          <a:lstStyle/>
          <a:p>
            <a:r>
              <a:rPr lang="en-US" dirty="0" smtClean="0"/>
              <a:t>Contents</a:t>
            </a:r>
            <a:endParaRPr lang="en-US" dirty="0"/>
          </a:p>
        </p:txBody>
      </p:sp>
    </p:spTree>
    <p:extLst>
      <p:ext uri="{BB962C8B-B14F-4D97-AF65-F5344CB8AC3E}">
        <p14:creationId xmlns:p14="http://schemas.microsoft.com/office/powerpoint/2010/main" val="32188155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SSDR     AE: Alternative Education</a:t>
            </a:r>
            <a:endParaRPr lang="en-US" dirty="0"/>
          </a:p>
        </p:txBody>
      </p:sp>
      <p:sp>
        <p:nvSpPr>
          <p:cNvPr id="3" name="Content Placeholder 2"/>
          <p:cNvSpPr>
            <a:spLocks noGrp="1"/>
          </p:cNvSpPr>
          <p:nvPr>
            <p:ph idx="1"/>
          </p:nvPr>
        </p:nvSpPr>
        <p:spPr/>
        <p:txBody>
          <a:bodyPr>
            <a:normAutofit fontScale="77500" lnSpcReduction="20000"/>
          </a:bodyPr>
          <a:lstStyle/>
          <a:p>
            <a:r>
              <a:rPr lang="en-US" sz="2300" dirty="0">
                <a:solidFill>
                  <a:schemeClr val="accent2">
                    <a:lumMod val="75000"/>
                  </a:schemeClr>
                </a:solidFill>
                <a:latin typeface="Calibri" panose="020F0502020204030204" pitchFamily="34" charset="0"/>
                <a:cs typeface="Calibri" panose="020F0502020204030204" pitchFamily="34" charset="0"/>
              </a:rPr>
              <a:t>This element will have </a:t>
            </a:r>
            <a:r>
              <a:rPr lang="en-US" sz="2300" b="1" dirty="0" smtClean="0">
                <a:solidFill>
                  <a:schemeClr val="accent2">
                    <a:lumMod val="75000"/>
                  </a:schemeClr>
                </a:solidFill>
                <a:latin typeface="Calibri" panose="020F0502020204030204" pitchFamily="34" charset="0"/>
                <a:cs typeface="Calibri" panose="020F0502020204030204" pitchFamily="34" charset="0"/>
              </a:rPr>
              <a:t>additional </a:t>
            </a:r>
            <a:r>
              <a:rPr lang="en-US" sz="2300" b="1" dirty="0">
                <a:solidFill>
                  <a:schemeClr val="accent2">
                    <a:lumMod val="75000"/>
                  </a:schemeClr>
                </a:solidFill>
                <a:latin typeface="Calibri" panose="020F0502020204030204" pitchFamily="34" charset="0"/>
                <a:cs typeface="Calibri" panose="020F0502020204030204" pitchFamily="34" charset="0"/>
              </a:rPr>
              <a:t>acceptable </a:t>
            </a:r>
            <a:r>
              <a:rPr lang="en-US" sz="2300" b="1" dirty="0" smtClean="0">
                <a:solidFill>
                  <a:schemeClr val="accent2">
                    <a:lumMod val="75000"/>
                  </a:schemeClr>
                </a:solidFill>
                <a:latin typeface="Calibri" panose="020F0502020204030204" pitchFamily="34" charset="0"/>
                <a:cs typeface="Calibri" panose="020F0502020204030204" pitchFamily="34" charset="0"/>
              </a:rPr>
              <a:t>values (a consolidation of the multiple alternative education fields)</a:t>
            </a:r>
          </a:p>
          <a:p>
            <a:pPr marL="0" indent="0" algn="ctr">
              <a:buNone/>
            </a:pPr>
            <a:r>
              <a:rPr lang="en-US" dirty="0" smtClean="0"/>
              <a:t>Reportable </a:t>
            </a:r>
            <a:r>
              <a:rPr lang="en-US" dirty="0"/>
              <a:t>values:</a:t>
            </a:r>
          </a:p>
          <a:p>
            <a:pPr marL="0" indent="0">
              <a:buNone/>
            </a:pPr>
            <a:r>
              <a:rPr lang="en-US" b="1" dirty="0" smtClean="0"/>
              <a:t>0</a:t>
            </a:r>
            <a:r>
              <a:rPr lang="en-US" dirty="0" smtClean="0"/>
              <a:t>  </a:t>
            </a:r>
            <a:r>
              <a:rPr lang="en-US" dirty="0"/>
              <a:t>Education Services plan not offered (only applicable for disciplines 10 days or less)</a:t>
            </a:r>
          </a:p>
          <a:p>
            <a:pPr marL="0" indent="0">
              <a:buNone/>
            </a:pPr>
            <a:r>
              <a:rPr lang="en-US" b="1" dirty="0" smtClean="0"/>
              <a:t>1</a:t>
            </a:r>
            <a:r>
              <a:rPr lang="en-US" dirty="0" smtClean="0"/>
              <a:t>  </a:t>
            </a:r>
            <a:r>
              <a:rPr lang="en-US" dirty="0"/>
              <a:t>Home tutoring</a:t>
            </a:r>
          </a:p>
          <a:p>
            <a:pPr marL="0" indent="0">
              <a:buNone/>
            </a:pPr>
            <a:r>
              <a:rPr lang="en-US" b="1" dirty="0" smtClean="0"/>
              <a:t>2</a:t>
            </a:r>
            <a:r>
              <a:rPr lang="en-US" dirty="0" smtClean="0"/>
              <a:t>  In-district </a:t>
            </a:r>
            <a:r>
              <a:rPr lang="en-US" dirty="0"/>
              <a:t>education services</a:t>
            </a:r>
          </a:p>
          <a:p>
            <a:pPr marL="0" indent="0">
              <a:buNone/>
            </a:pPr>
            <a:r>
              <a:rPr lang="en-US" b="1" dirty="0" smtClean="0"/>
              <a:t>3</a:t>
            </a:r>
            <a:r>
              <a:rPr lang="en-US" dirty="0" smtClean="0"/>
              <a:t>  Out-of</a:t>
            </a:r>
            <a:r>
              <a:rPr lang="en-US" dirty="0"/>
              <a:t>-</a:t>
            </a:r>
            <a:r>
              <a:rPr lang="en-US" dirty="0" smtClean="0"/>
              <a:t>district </a:t>
            </a:r>
            <a:r>
              <a:rPr lang="en-US" dirty="0"/>
              <a:t>education services</a:t>
            </a:r>
          </a:p>
          <a:p>
            <a:pPr marL="0" indent="0">
              <a:buNone/>
            </a:pPr>
            <a:r>
              <a:rPr lang="en-US" b="1" dirty="0" smtClean="0"/>
              <a:t>6</a:t>
            </a:r>
            <a:r>
              <a:rPr lang="en-US" dirty="0" smtClean="0"/>
              <a:t>  </a:t>
            </a:r>
            <a:r>
              <a:rPr lang="en-US" dirty="0"/>
              <a:t>Distance learning</a:t>
            </a:r>
          </a:p>
          <a:p>
            <a:pPr marL="0" indent="0">
              <a:buNone/>
            </a:pPr>
            <a:r>
              <a:rPr lang="en-US" b="1" dirty="0" smtClean="0"/>
              <a:t>7</a:t>
            </a:r>
            <a:r>
              <a:rPr lang="en-US" dirty="0" smtClean="0"/>
              <a:t>  </a:t>
            </a:r>
            <a:r>
              <a:rPr lang="en-US" dirty="0"/>
              <a:t>Saturday school</a:t>
            </a:r>
          </a:p>
          <a:p>
            <a:pPr marL="0" indent="0">
              <a:buNone/>
            </a:pPr>
            <a:r>
              <a:rPr lang="en-US" b="1" dirty="0" smtClean="0"/>
              <a:t>9</a:t>
            </a:r>
            <a:r>
              <a:rPr lang="en-US" dirty="0" smtClean="0"/>
              <a:t>  </a:t>
            </a:r>
            <a:r>
              <a:rPr lang="en-US" dirty="0"/>
              <a:t>Student refused services</a:t>
            </a:r>
          </a:p>
          <a:p>
            <a:pPr marL="0" indent="0">
              <a:buNone/>
            </a:pPr>
            <a:r>
              <a:rPr lang="en-US" b="1" dirty="0" smtClean="0"/>
              <a:t>10</a:t>
            </a:r>
            <a:r>
              <a:rPr lang="en-US" dirty="0" smtClean="0"/>
              <a:t>  </a:t>
            </a:r>
            <a:r>
              <a:rPr lang="en-US" dirty="0"/>
              <a:t>Student did not respond to offer</a:t>
            </a:r>
          </a:p>
          <a:p>
            <a:pPr marL="0" indent="0">
              <a:buNone/>
            </a:pPr>
            <a:r>
              <a:rPr lang="en-US" b="1" dirty="0" smtClean="0"/>
              <a:t>11</a:t>
            </a:r>
            <a:r>
              <a:rPr lang="en-US" dirty="0" smtClean="0"/>
              <a:t>  </a:t>
            </a:r>
            <a:r>
              <a:rPr lang="en-US" dirty="0"/>
              <a:t>Student moved or transferred</a:t>
            </a:r>
          </a:p>
          <a:p>
            <a:endParaRPr lang="en-US" sz="1800" b="1" dirty="0">
              <a:solidFill>
                <a:schemeClr val="accent2">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66525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SSDR     OT1-OT5:  Offense Type</a:t>
            </a:r>
            <a:endParaRPr lang="en-US" dirty="0"/>
          </a:p>
        </p:txBody>
      </p:sp>
      <p:sp>
        <p:nvSpPr>
          <p:cNvPr id="3" name="Content Placeholder 2"/>
          <p:cNvSpPr>
            <a:spLocks noGrp="1"/>
          </p:cNvSpPr>
          <p:nvPr>
            <p:ph idx="1"/>
          </p:nvPr>
        </p:nvSpPr>
        <p:spPr/>
        <p:txBody>
          <a:bodyPr>
            <a:normAutofit/>
          </a:bodyPr>
          <a:lstStyle/>
          <a:p>
            <a:r>
              <a:rPr lang="en-US" sz="1800" dirty="0">
                <a:solidFill>
                  <a:schemeClr val="accent2">
                    <a:lumMod val="75000"/>
                  </a:schemeClr>
                </a:solidFill>
                <a:latin typeface="Calibri" panose="020F0502020204030204" pitchFamily="34" charset="0"/>
                <a:cs typeface="Calibri" panose="020F0502020204030204" pitchFamily="34" charset="0"/>
              </a:rPr>
              <a:t>This element will have </a:t>
            </a:r>
            <a:r>
              <a:rPr lang="en-US" sz="1800" b="1" dirty="0" smtClean="0">
                <a:solidFill>
                  <a:schemeClr val="accent2">
                    <a:lumMod val="75000"/>
                  </a:schemeClr>
                </a:solidFill>
                <a:latin typeface="Calibri" panose="020F0502020204030204" pitchFamily="34" charset="0"/>
                <a:cs typeface="Calibri" panose="020F0502020204030204" pitchFamily="34" charset="0"/>
              </a:rPr>
              <a:t>two values removed </a:t>
            </a:r>
          </a:p>
          <a:p>
            <a:pPr marL="0" indent="0" algn="ctr">
              <a:buNone/>
            </a:pPr>
            <a:r>
              <a:rPr lang="en-US" dirty="0"/>
              <a:t>The values being </a:t>
            </a:r>
            <a:r>
              <a:rPr lang="en-US" dirty="0" smtClean="0"/>
              <a:t>removed:</a:t>
            </a:r>
          </a:p>
          <a:p>
            <a:pPr marL="0" indent="0">
              <a:buNone/>
            </a:pPr>
            <a:r>
              <a:rPr lang="en-US" dirty="0" smtClean="0"/>
              <a:t>MA04 </a:t>
            </a:r>
            <a:r>
              <a:rPr lang="en-US" dirty="0"/>
              <a:t>Threat of </a:t>
            </a:r>
            <a:r>
              <a:rPr lang="en-US" dirty="0" smtClean="0"/>
              <a:t>Robbery</a:t>
            </a:r>
          </a:p>
          <a:p>
            <a:pPr marL="0" indent="0">
              <a:buNone/>
            </a:pPr>
            <a:r>
              <a:rPr lang="en-US" dirty="0" smtClean="0"/>
              <a:t>MA14 Rifle</a:t>
            </a:r>
            <a:endParaRPr lang="en-US" dirty="0"/>
          </a:p>
          <a:p>
            <a:endParaRPr lang="en-US" sz="1800" b="1" dirty="0" smtClean="0">
              <a:solidFill>
                <a:schemeClr val="accent2">
                  <a:lumMod val="75000"/>
                </a:schemeClr>
              </a:solidFill>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a:p>
            <a:r>
              <a:rPr lang="en-US" sz="2800" dirty="0" smtClean="0">
                <a:latin typeface="Calibri" panose="020F0502020204030204" pitchFamily="34" charset="0"/>
                <a:cs typeface="Calibri" panose="020F0502020204030204" pitchFamily="34" charset="0"/>
              </a:rPr>
              <a:t>These categories are covered by other reportable values, and are being removed to streamline the code set and remove redundancies.</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484673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SSDR     ARREST: School Related Arrest</a:t>
            </a:r>
            <a:endParaRPr lang="en-US" dirty="0"/>
          </a:p>
        </p:txBody>
      </p:sp>
      <p:sp>
        <p:nvSpPr>
          <p:cNvPr id="3" name="Content Placeholder 2"/>
          <p:cNvSpPr>
            <a:spLocks noGrp="1"/>
          </p:cNvSpPr>
          <p:nvPr>
            <p:ph idx="1"/>
          </p:nvPr>
        </p:nvSpPr>
        <p:spPr/>
        <p:txBody>
          <a:bodyPr>
            <a:normAutofit lnSpcReduction="10000"/>
          </a:bodyPr>
          <a:lstStyle/>
          <a:p>
            <a:pPr lvl="0">
              <a:defRPr/>
            </a:pPr>
            <a:r>
              <a:rPr lang="en-US" sz="1800" dirty="0">
                <a:solidFill>
                  <a:schemeClr val="accent2">
                    <a:lumMod val="75000"/>
                  </a:schemeClr>
                </a:solidFill>
                <a:latin typeface="Calibri" panose="020F0502020204030204" pitchFamily="34" charset="0"/>
                <a:cs typeface="Calibri" panose="020F0502020204030204" pitchFamily="34" charset="0"/>
              </a:rPr>
              <a:t>This is a </a:t>
            </a:r>
            <a:r>
              <a:rPr lang="en-US" sz="1800" b="1" dirty="0">
                <a:solidFill>
                  <a:schemeClr val="accent2">
                    <a:lumMod val="75000"/>
                  </a:schemeClr>
                </a:solidFill>
                <a:latin typeface="Calibri" panose="020F0502020204030204" pitchFamily="34" charset="0"/>
                <a:cs typeface="Calibri" panose="020F0502020204030204" pitchFamily="34" charset="0"/>
              </a:rPr>
              <a:t>new</a:t>
            </a:r>
            <a:r>
              <a:rPr lang="en-US" sz="1800" dirty="0">
                <a:solidFill>
                  <a:schemeClr val="accent2">
                    <a:lumMod val="75000"/>
                  </a:schemeClr>
                </a:solidFill>
                <a:latin typeface="Calibri" panose="020F0502020204030204" pitchFamily="34" charset="0"/>
                <a:cs typeface="Calibri" panose="020F0502020204030204" pitchFamily="34" charset="0"/>
              </a:rPr>
              <a:t> data element</a:t>
            </a:r>
          </a:p>
          <a:p>
            <a:pPr marL="0" indent="0" algn="ctr">
              <a:buNone/>
            </a:pPr>
            <a:r>
              <a:rPr lang="en-US" dirty="0" smtClean="0"/>
              <a:t>Reportable </a:t>
            </a:r>
            <a:r>
              <a:rPr lang="en-US" dirty="0"/>
              <a:t>values:</a:t>
            </a:r>
          </a:p>
          <a:p>
            <a:pPr marL="0" indent="0">
              <a:buNone/>
            </a:pPr>
            <a:r>
              <a:rPr lang="en-US" b="1" dirty="0" smtClean="0"/>
              <a:t>No</a:t>
            </a:r>
            <a:endParaRPr lang="en-US" b="1" dirty="0"/>
          </a:p>
          <a:p>
            <a:pPr marL="0" indent="0">
              <a:buNone/>
            </a:pPr>
            <a:r>
              <a:rPr lang="en-US" b="1" dirty="0" smtClean="0"/>
              <a:t>Yes</a:t>
            </a:r>
            <a:endParaRPr lang="en-US" b="1" dirty="0"/>
          </a:p>
          <a:p>
            <a:endParaRPr lang="en-US" sz="1800" b="1" dirty="0" smtClean="0">
              <a:solidFill>
                <a:schemeClr val="accent2">
                  <a:lumMod val="75000"/>
                </a:schemeClr>
              </a:solidFill>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a:p>
            <a:r>
              <a:rPr lang="en-US" dirty="0"/>
              <a:t>This element on the discipline record will indicate when a student is arrested for any activity conducted on school grounds, during school activities, or due to a referral by any school official. </a:t>
            </a:r>
          </a:p>
        </p:txBody>
      </p:sp>
    </p:spTree>
    <p:extLst>
      <p:ext uri="{BB962C8B-B14F-4D97-AF65-F5344CB8AC3E}">
        <p14:creationId xmlns:p14="http://schemas.microsoft.com/office/powerpoint/2010/main" val="33170117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smtClean="0">
                <a:solidFill>
                  <a:schemeClr val="bg1"/>
                </a:solidFill>
                <a:latin typeface="Segoe SemiBold" panose="020B0703040204020203" pitchFamily="34" charset="0"/>
                <a:cs typeface="Segoe SemiBold" panose="020B0703040204020203" pitchFamily="34" charset="0"/>
              </a:rPr>
              <a:t>04</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4" name="Title 3"/>
          <p:cNvSpPr>
            <a:spLocks noGrp="1"/>
          </p:cNvSpPr>
          <p:nvPr>
            <p:ph type="title"/>
          </p:nvPr>
        </p:nvSpPr>
        <p:spPr>
          <a:xfrm>
            <a:off x="2179934" y="2305219"/>
            <a:ext cx="4326924" cy="1325563"/>
          </a:xfrm>
        </p:spPr>
        <p:txBody>
          <a:bodyPr/>
          <a:lstStyle/>
          <a:p>
            <a:r>
              <a:rPr lang="en-US" altLang="zh-CN" sz="3200" dirty="0">
                <a:solidFill>
                  <a:schemeClr val="accent1">
                    <a:lumMod val="50000"/>
                  </a:schemeClr>
                </a:solidFill>
                <a:latin typeface="Segoe SemiBold" panose="020B0703040204020203"/>
              </a:rPr>
              <a:t>SIF specific </a:t>
            </a:r>
            <a:r>
              <a:rPr lang="en-US" altLang="zh-CN" sz="3200" dirty="0" smtClean="0">
                <a:solidFill>
                  <a:schemeClr val="accent1">
                    <a:lumMod val="50000"/>
                  </a:schemeClr>
                </a:solidFill>
                <a:latin typeface="Segoe SemiBold" panose="020B0703040204020203"/>
              </a:rPr>
              <a:t>changes</a:t>
            </a:r>
            <a:endParaRPr lang="en-US" sz="3200" dirty="0">
              <a:latin typeface="Segoe SemiBold" panose="020B0703040204020203"/>
            </a:endParaRPr>
          </a:p>
        </p:txBody>
      </p:sp>
    </p:spTree>
    <p:extLst>
      <p:ext uri="{BB962C8B-B14F-4D97-AF65-F5344CB8AC3E}">
        <p14:creationId xmlns:p14="http://schemas.microsoft.com/office/powerpoint/2010/main" val="13503301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SASID Requests via SIF</a:t>
            </a:r>
            <a:endParaRPr lang="en-US" dirty="0"/>
          </a:p>
        </p:txBody>
      </p:sp>
      <p:sp>
        <p:nvSpPr>
          <p:cNvPr id="3" name="Content Placeholder 2"/>
          <p:cNvSpPr>
            <a:spLocks noGrp="1"/>
          </p:cNvSpPr>
          <p:nvPr>
            <p:ph idx="1"/>
          </p:nvPr>
        </p:nvSpPr>
        <p:spPr/>
        <p:txBody>
          <a:bodyPr>
            <a:normAutofit/>
          </a:bodyPr>
          <a:lstStyle/>
          <a:p>
            <a:pPr>
              <a:defRPr/>
            </a:pPr>
            <a:r>
              <a:rPr lang="en-US" dirty="0" smtClean="0"/>
              <a:t>EOE IT is currently </a:t>
            </a:r>
            <a:r>
              <a:rPr lang="en-US" dirty="0"/>
              <a:t>testing the process by which SIF </a:t>
            </a:r>
            <a:r>
              <a:rPr lang="en-US" dirty="0" smtClean="0"/>
              <a:t>will </a:t>
            </a:r>
            <a:r>
              <a:rPr lang="en-US" dirty="0"/>
              <a:t>be the vehicle for an incoming SASID request (instead of the manual SSR or MSR process). </a:t>
            </a:r>
            <a:endParaRPr lang="en-US" dirty="0" smtClean="0"/>
          </a:p>
          <a:p>
            <a:pPr>
              <a:defRPr/>
            </a:pPr>
            <a:r>
              <a:rPr lang="en-US" dirty="0" smtClean="0"/>
              <a:t>The </a:t>
            </a:r>
            <a:r>
              <a:rPr lang="en-US" dirty="0"/>
              <a:t>logic will recognize incoming student personal objects with “REQUEST” in the SASID field as a request to apply for a SASID, and the results will be published in a report in the “SIF Reports” area of the Security Portal</a:t>
            </a:r>
            <a:r>
              <a:rPr lang="en-US" dirty="0" smtClean="0"/>
              <a:t>. The results will also go to the usual landing spot (Publish Manager).</a:t>
            </a:r>
            <a:endParaRPr lang="en-US" dirty="0"/>
          </a:p>
          <a:p>
            <a:pPr lvl="0">
              <a:defRPr/>
            </a:pPr>
            <a:endParaRPr lang="en-US" sz="1800" dirty="0">
              <a:solidFill>
                <a:schemeClr val="accent2">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62842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SIF  new elements</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smtClean="0"/>
              <a:t>Two new elements will be mapped to the MA SIF profile to assist in the intake and processing of data. These are not being added to the SIMS official data set  - they are just helper fields in the SIF structure.</a:t>
            </a:r>
          </a:p>
          <a:p>
            <a:pPr lvl="0"/>
            <a:endParaRPr lang="en-US" dirty="0"/>
          </a:p>
          <a:p>
            <a:pPr lvl="0"/>
            <a:r>
              <a:rPr lang="en-US" dirty="0" smtClean="0"/>
              <a:t>“</a:t>
            </a:r>
            <a:r>
              <a:rPr lang="en-US" b="1" dirty="0"/>
              <a:t>Suffix</a:t>
            </a:r>
            <a:r>
              <a:rPr lang="en-US" dirty="0"/>
              <a:t>” element will be mapped to the </a:t>
            </a:r>
            <a:r>
              <a:rPr lang="en-US" dirty="0" err="1"/>
              <a:t>StudentPersonal</a:t>
            </a:r>
            <a:r>
              <a:rPr lang="en-US" dirty="0"/>
              <a:t> object in order to facilitate the process of applying for SASIDs via SIF.</a:t>
            </a:r>
          </a:p>
          <a:p>
            <a:pPr marL="0" indent="0">
              <a:buNone/>
            </a:pPr>
            <a:r>
              <a:rPr lang="en-US" dirty="0"/>
              <a:t> </a:t>
            </a:r>
          </a:p>
          <a:p>
            <a:pPr lvl="0"/>
            <a:r>
              <a:rPr lang="en-US" dirty="0"/>
              <a:t>“</a:t>
            </a:r>
            <a:r>
              <a:rPr lang="en-US" b="1" dirty="0"/>
              <a:t>Evaluation Date</a:t>
            </a:r>
            <a:r>
              <a:rPr lang="en-US" dirty="0"/>
              <a:t>” </a:t>
            </a:r>
            <a:r>
              <a:rPr lang="en-US" dirty="0" smtClean="0"/>
              <a:t>data element </a:t>
            </a:r>
            <a:r>
              <a:rPr lang="en-US" dirty="0"/>
              <a:t>will be mapped to the </a:t>
            </a:r>
            <a:r>
              <a:rPr lang="en-US" dirty="0" err="1"/>
              <a:t>SpecialEducationSummary</a:t>
            </a:r>
            <a:r>
              <a:rPr lang="en-US" dirty="0"/>
              <a:t> object for validation purposes.</a:t>
            </a:r>
          </a:p>
          <a:p>
            <a:pPr lvl="0">
              <a:defRPr/>
            </a:pPr>
            <a:endParaRPr lang="en-US" sz="1800" dirty="0">
              <a:solidFill>
                <a:schemeClr val="accent2">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808302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smtClean="0">
                <a:solidFill>
                  <a:schemeClr val="bg1"/>
                </a:solidFill>
                <a:latin typeface="Segoe SemiBold" panose="020B0703040204020203" pitchFamily="34" charset="0"/>
                <a:cs typeface="Segoe SemiBold" panose="020B0703040204020203" pitchFamily="34" charset="0"/>
              </a:rPr>
              <a:t>05</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4" name="Title 3"/>
          <p:cNvSpPr>
            <a:spLocks noGrp="1"/>
          </p:cNvSpPr>
          <p:nvPr>
            <p:ph type="title"/>
          </p:nvPr>
        </p:nvSpPr>
        <p:spPr>
          <a:xfrm>
            <a:off x="2257426" y="2305219"/>
            <a:ext cx="2238632" cy="1325563"/>
          </a:xfrm>
        </p:spPr>
        <p:txBody>
          <a:bodyPr/>
          <a:lstStyle/>
          <a:p>
            <a:r>
              <a:rPr lang="en-US" altLang="zh-CN" sz="3200" dirty="0" smtClean="0">
                <a:solidFill>
                  <a:schemeClr val="accent1">
                    <a:lumMod val="50000"/>
                  </a:schemeClr>
                </a:solidFill>
                <a:latin typeface="Segoe SemiBold" panose="020B0703040204020203"/>
              </a:rPr>
              <a:t>Questions</a:t>
            </a:r>
            <a:endParaRPr lang="en-US" sz="3200" dirty="0">
              <a:latin typeface="Segoe SemiBold" panose="020B0703040204020203"/>
            </a:endParaRPr>
          </a:p>
        </p:txBody>
      </p:sp>
    </p:spTree>
    <p:extLst>
      <p:ext uri="{BB962C8B-B14F-4D97-AF65-F5344CB8AC3E}">
        <p14:creationId xmlns:p14="http://schemas.microsoft.com/office/powerpoint/2010/main" val="72635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0">
            <a:extLst>
              <a:ext uri="{FF2B5EF4-FFF2-40B4-BE49-F238E27FC236}">
                <a16:creationId xmlns:a16="http://schemas.microsoft.com/office/drawing/2014/main" id="{7702F5C2-4DC0-4CA8-AF5F-AA20DC05FA81}"/>
              </a:ext>
            </a:extLst>
          </p:cNvPr>
          <p:cNvSpPr txBox="1"/>
          <p:nvPr/>
        </p:nvSpPr>
        <p:spPr>
          <a:xfrm>
            <a:off x="-1" y="3312189"/>
            <a:ext cx="12191999" cy="1323439"/>
          </a:xfrm>
          <a:prstGeom prst="rect">
            <a:avLst/>
          </a:prstGeom>
          <a:noFill/>
        </p:spPr>
        <p:txBody>
          <a:bodyPr wrap="square" rtlCol="0">
            <a:spAutoFit/>
          </a:bodyPr>
          <a:lstStyle/>
          <a:p>
            <a:pPr algn="ctr"/>
            <a:r>
              <a:rPr lang="en-US" altLang="zh-CN" sz="2000" b="1" dirty="0">
                <a:solidFill>
                  <a:schemeClr val="bg1"/>
                </a:solidFill>
                <a:latin typeface="Segoe SemiBold" panose="020B0703040204020203" pitchFamily="34" charset="0"/>
                <a:cs typeface="Segoe SemiBold" panose="020B0703040204020203" pitchFamily="34" charset="0"/>
              </a:rPr>
              <a:t>Melissa Marino     DESE Data Collection</a:t>
            </a:r>
          </a:p>
          <a:p>
            <a:pPr algn="ctr"/>
            <a:endParaRPr lang="en-US" altLang="zh-CN" sz="2000" b="1" dirty="0" smtClean="0">
              <a:solidFill>
                <a:schemeClr val="bg1"/>
              </a:solidFill>
              <a:latin typeface="Segoe SemiBold" panose="020B0703040204020203" pitchFamily="34" charset="0"/>
              <a:cs typeface="Segoe SemiBold" panose="020B0703040204020203" pitchFamily="34" charset="0"/>
            </a:endParaRPr>
          </a:p>
          <a:p>
            <a:pPr algn="ctr"/>
            <a:r>
              <a:rPr lang="en-US" altLang="zh-CN" sz="2000" b="1" dirty="0" smtClean="0">
                <a:solidFill>
                  <a:schemeClr val="bg1"/>
                </a:solidFill>
                <a:latin typeface="Segoe SemiBold" panose="020B0703040204020203" pitchFamily="34" charset="0"/>
                <a:cs typeface="Segoe SemiBold" panose="020B0703040204020203" pitchFamily="34" charset="0"/>
              </a:rPr>
              <a:t>mmarino@doe.mass.edu</a:t>
            </a:r>
          </a:p>
          <a:p>
            <a:pPr algn="ctr"/>
            <a:endParaRPr lang="zh-CN" altLang="en-US" sz="2000" b="1" dirty="0">
              <a:solidFill>
                <a:schemeClr val="bg1"/>
              </a:solidFill>
              <a:latin typeface="Segoe SemiBold" panose="020B0703040204020203" pitchFamily="34" charset="0"/>
              <a:cs typeface="Segoe SemiBold" panose="020B0703040204020203" pitchFamily="34" charset="0"/>
            </a:endParaRPr>
          </a:p>
        </p:txBody>
      </p:sp>
      <p:sp>
        <p:nvSpPr>
          <p:cNvPr id="2" name="Title 1"/>
          <p:cNvSpPr>
            <a:spLocks noGrp="1"/>
          </p:cNvSpPr>
          <p:nvPr>
            <p:ph type="title"/>
          </p:nvPr>
        </p:nvSpPr>
        <p:spPr>
          <a:xfrm>
            <a:off x="1900881" y="851430"/>
            <a:ext cx="8565292" cy="2229794"/>
          </a:xfrm>
        </p:spPr>
        <p:txBody>
          <a:bodyPr/>
          <a:lstStyle/>
          <a:p>
            <a:r>
              <a:rPr lang="en-US" altLang="zh-CN" sz="11500" dirty="0">
                <a:solidFill>
                  <a:schemeClr val="bg1"/>
                </a:solidFill>
                <a:latin typeface="Segoe SemiBold" panose="020B0703040204020203" pitchFamily="34" charset="0"/>
                <a:ea typeface="Segoe UI Black" panose="020B0A02040204020203" pitchFamily="34" charset="0"/>
                <a:cs typeface="Segoe SemiBold" panose="020B0703040204020203" pitchFamily="34" charset="0"/>
              </a:rPr>
              <a:t>THANK YOU</a:t>
            </a:r>
            <a:endParaRPr lang="zh-CN" altLang="en-US" sz="11500" dirty="0">
              <a:solidFill>
                <a:schemeClr val="bg1"/>
              </a:solidFill>
              <a:latin typeface="Segoe SemiBold" panose="020B0703040204020203" pitchFamily="34" charset="0"/>
              <a:cs typeface="Segoe SemiBold" panose="020B0703040204020203" pitchFamily="34" charset="0"/>
            </a:endParaRPr>
          </a:p>
        </p:txBody>
      </p:sp>
    </p:spTree>
    <p:extLst>
      <p:ext uri="{BB962C8B-B14F-4D97-AF65-F5344CB8AC3E}">
        <p14:creationId xmlns:p14="http://schemas.microsoft.com/office/powerpoint/2010/main" val="22896810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01</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4" name="Title 3"/>
          <p:cNvSpPr>
            <a:spLocks noGrp="1"/>
          </p:cNvSpPr>
          <p:nvPr>
            <p:ph type="title"/>
          </p:nvPr>
        </p:nvSpPr>
        <p:spPr>
          <a:xfrm>
            <a:off x="2257426" y="2280443"/>
            <a:ext cx="2250989" cy="1325563"/>
          </a:xfrm>
        </p:spPr>
        <p:txBody>
          <a:bodyPr/>
          <a:lstStyle/>
          <a:p>
            <a:r>
              <a:rPr lang="en-US" altLang="zh-CN" sz="3200" dirty="0" smtClean="0">
                <a:solidFill>
                  <a:schemeClr val="accent1">
                    <a:lumMod val="50000"/>
                  </a:schemeClr>
                </a:solidFill>
                <a:latin typeface="Segoe SemiBold" panose="020B0703040204020203"/>
              </a:rPr>
              <a:t>Reminders</a:t>
            </a:r>
            <a:endParaRPr lang="en-US" sz="3200" dirty="0">
              <a:latin typeface="Segoe SemiBold" panose="020B0703040204020203"/>
            </a:endParaRPr>
          </a:p>
        </p:txBody>
      </p:sp>
    </p:spTree>
    <p:extLst>
      <p:ext uri="{BB962C8B-B14F-4D97-AF65-F5344CB8AC3E}">
        <p14:creationId xmlns:p14="http://schemas.microsoft.com/office/powerpoint/2010/main" val="13503301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Things to remember</a:t>
            </a:r>
            <a:endParaRPr lang="en-US" dirty="0"/>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4</a:t>
            </a:fld>
            <a:endParaRPr lang="zh-CN" altLang="en-US" dirty="0"/>
          </a:p>
        </p:txBody>
      </p:sp>
      <p:sp>
        <p:nvSpPr>
          <p:cNvPr id="10" name="Content Placeholder 8"/>
          <p:cNvSpPr txBox="1">
            <a:spLocks/>
          </p:cNvSpPr>
          <p:nvPr/>
        </p:nvSpPr>
        <p:spPr>
          <a:xfrm>
            <a:off x="595039" y="1148516"/>
            <a:ext cx="11370972" cy="5265932"/>
          </a:xfrm>
          <a:prstGeom prst="rect">
            <a:avLst/>
          </a:prstGeom>
        </p:spPr>
        <p:txBody>
          <a:bodyPr vert="horz" lIns="91440" tIns="45720" rIns="91440" bIns="45720" rtlCol="0">
            <a:noAutofit/>
          </a:bodyPr>
          <a:lstStyle/>
          <a:p>
            <a:pPr marL="457200" indent="-457200">
              <a:spcBef>
                <a:spcPts val="1000"/>
              </a:spcBef>
              <a:buClr>
                <a:srgbClr val="E38526"/>
              </a:buClr>
              <a:buFont typeface="Arial" panose="020B0604020202020204" pitchFamily="34" charset="0"/>
              <a:buChar char="•"/>
              <a:defRPr/>
            </a:pPr>
            <a:endParaRPr lang="en-US" sz="2800" dirty="0" smtClean="0">
              <a:solidFill>
                <a:schemeClr val="accent1">
                  <a:lumMod val="50000"/>
                </a:schemeClr>
              </a:solidFill>
              <a:latin typeface="Calibri" panose="020F0502020204030204" pitchFamily="34" charset="0"/>
              <a:cs typeface="Calibri" panose="020F0502020204030204" pitchFamily="34" charset="0"/>
            </a:endParaRPr>
          </a:p>
          <a:p>
            <a:pPr marL="457200" indent="-457200">
              <a:spcBef>
                <a:spcPts val="1000"/>
              </a:spcBef>
              <a:buClr>
                <a:srgbClr val="E38526"/>
              </a:buClr>
              <a:buFont typeface="Arial" panose="020B0604020202020204" pitchFamily="34" charset="0"/>
              <a:buChar char="•"/>
              <a:defRPr/>
            </a:pPr>
            <a:r>
              <a:rPr lang="en-US" sz="2800" dirty="0" smtClean="0">
                <a:solidFill>
                  <a:schemeClr val="accent1">
                    <a:lumMod val="50000"/>
                  </a:schemeClr>
                </a:solidFill>
                <a:latin typeface="Calibri" panose="020F0502020204030204" pitchFamily="34" charset="0"/>
                <a:cs typeface="Calibri" panose="020F0502020204030204" pitchFamily="34" charset="0"/>
              </a:rPr>
              <a:t>Updated </a:t>
            </a:r>
            <a:r>
              <a:rPr lang="en-US" sz="2800" dirty="0">
                <a:solidFill>
                  <a:schemeClr val="accent1">
                    <a:lumMod val="50000"/>
                  </a:schemeClr>
                </a:solidFill>
                <a:latin typeface="Calibri" panose="020F0502020204030204" pitchFamily="34" charset="0"/>
                <a:cs typeface="Calibri" panose="020F0502020204030204" pitchFamily="34" charset="0"/>
              </a:rPr>
              <a:t>versions of the data handbooks will be posted this summer. </a:t>
            </a:r>
            <a:r>
              <a:rPr lang="en-US" sz="2800" dirty="0" smtClean="0">
                <a:solidFill>
                  <a:schemeClr val="accent1">
                    <a:lumMod val="50000"/>
                  </a:schemeClr>
                </a:solidFill>
                <a:latin typeface="Calibri" panose="020F0502020204030204" pitchFamily="34" charset="0"/>
                <a:cs typeface="Calibri" panose="020F0502020204030204" pitchFamily="34" charset="0"/>
              </a:rPr>
              <a:t>For October</a:t>
            </a:r>
            <a:r>
              <a:rPr lang="en-US" sz="2800" dirty="0">
                <a:solidFill>
                  <a:schemeClr val="accent1">
                    <a:lumMod val="50000"/>
                  </a:schemeClr>
                </a:solidFill>
                <a:latin typeface="Calibri" panose="020F0502020204030204" pitchFamily="34" charset="0"/>
                <a:cs typeface="Calibri" panose="020F0502020204030204" pitchFamily="34" charset="0"/>
              </a:rPr>
              <a:t>, remember to refer to the updated data handbooks and error lists to help with your data submissions. </a:t>
            </a:r>
            <a:endParaRPr lang="en-US" sz="2800" dirty="0" smtClean="0">
              <a:solidFill>
                <a:schemeClr val="accent1">
                  <a:lumMod val="50000"/>
                </a:schemeClr>
              </a:solidFill>
              <a:latin typeface="Calibri" panose="020F0502020204030204" pitchFamily="34" charset="0"/>
              <a:cs typeface="Calibri" panose="020F0502020204030204" pitchFamily="34" charset="0"/>
            </a:endParaRPr>
          </a:p>
          <a:p>
            <a:pPr marL="457200" indent="-457200">
              <a:spcBef>
                <a:spcPts val="1000"/>
              </a:spcBef>
              <a:buClr>
                <a:srgbClr val="E38526"/>
              </a:buClr>
              <a:buFont typeface="Arial" panose="020B0604020202020204" pitchFamily="34" charset="0"/>
              <a:buChar char="•"/>
              <a:defRPr/>
            </a:pPr>
            <a:r>
              <a:rPr lang="en-US" sz="2800" dirty="0">
                <a:solidFill>
                  <a:schemeClr val="accent1">
                    <a:lumMod val="50000"/>
                  </a:schemeClr>
                </a:solidFill>
                <a:latin typeface="Calibri" panose="020F0502020204030204" pitchFamily="34" charset="0"/>
                <a:cs typeface="Calibri" panose="020F0502020204030204" pitchFamily="34" charset="0"/>
              </a:rPr>
              <a:t>Add ‘SIMS Contact</a:t>
            </a:r>
            <a:r>
              <a:rPr lang="en-US" sz="2800" dirty="0" smtClean="0">
                <a:solidFill>
                  <a:schemeClr val="accent1">
                    <a:lumMod val="50000"/>
                  </a:schemeClr>
                </a:solidFill>
                <a:latin typeface="Calibri" panose="020F0502020204030204" pitchFamily="34" charset="0"/>
                <a:cs typeface="Calibri" panose="020F0502020204030204" pitchFamily="34" charset="0"/>
              </a:rPr>
              <a:t>’, ‘EPIMS </a:t>
            </a:r>
            <a:r>
              <a:rPr lang="en-US" sz="2800" dirty="0">
                <a:solidFill>
                  <a:schemeClr val="accent1">
                    <a:lumMod val="50000"/>
                  </a:schemeClr>
                </a:solidFill>
                <a:latin typeface="Calibri" panose="020F0502020204030204" pitchFamily="34" charset="0"/>
                <a:cs typeface="Calibri" panose="020F0502020204030204" pitchFamily="34" charset="0"/>
              </a:rPr>
              <a:t>Contact</a:t>
            </a:r>
            <a:r>
              <a:rPr lang="en-US" sz="2800" dirty="0" smtClean="0">
                <a:solidFill>
                  <a:schemeClr val="accent1">
                    <a:lumMod val="50000"/>
                  </a:schemeClr>
                </a:solidFill>
                <a:latin typeface="Calibri" panose="020F0502020204030204" pitchFamily="34" charset="0"/>
                <a:cs typeface="Calibri" panose="020F0502020204030204" pitchFamily="34" charset="0"/>
              </a:rPr>
              <a:t>’, and/or ‘SSDR Contact’ </a:t>
            </a:r>
            <a:r>
              <a:rPr lang="en-US" sz="2800" dirty="0">
                <a:solidFill>
                  <a:schemeClr val="accent1">
                    <a:lumMod val="50000"/>
                  </a:schemeClr>
                </a:solidFill>
                <a:latin typeface="Calibri" panose="020F0502020204030204" pitchFamily="34" charset="0"/>
                <a:cs typeface="Calibri" panose="020F0502020204030204" pitchFamily="34" charset="0"/>
              </a:rPr>
              <a:t>functions to your security portal access if you want to be included in data collection related communication from </a:t>
            </a:r>
            <a:r>
              <a:rPr lang="en-US" sz="2800" dirty="0" smtClean="0">
                <a:solidFill>
                  <a:schemeClr val="accent1">
                    <a:lumMod val="50000"/>
                  </a:schemeClr>
                </a:solidFill>
                <a:latin typeface="Calibri" panose="020F0502020204030204" pitchFamily="34" charset="0"/>
                <a:cs typeface="Calibri" panose="020F0502020204030204" pitchFamily="34" charset="0"/>
              </a:rPr>
              <a:t>DESE on these topics.</a:t>
            </a:r>
          </a:p>
          <a:p>
            <a:pPr marL="457200" indent="-457200">
              <a:spcBef>
                <a:spcPts val="1000"/>
              </a:spcBef>
              <a:buClr>
                <a:srgbClr val="E38526"/>
              </a:buClr>
              <a:buFont typeface="Arial" panose="020B0604020202020204" pitchFamily="34" charset="0"/>
              <a:buChar char="•"/>
              <a:defRPr/>
            </a:pPr>
            <a:r>
              <a:rPr lang="en-US" sz="2800" dirty="0">
                <a:solidFill>
                  <a:schemeClr val="accent1">
                    <a:lumMod val="50000"/>
                  </a:schemeClr>
                </a:solidFill>
                <a:latin typeface="Calibri" panose="020F0502020204030204" pitchFamily="34" charset="0"/>
                <a:cs typeface="Calibri" panose="020F0502020204030204" pitchFamily="34" charset="0"/>
              </a:rPr>
              <a:t>Remember to do a clean up of Directory Administration for your district to reflect any necessary changes for the new school year. </a:t>
            </a:r>
            <a:endParaRPr lang="en-US" sz="2800" dirty="0"/>
          </a:p>
          <a:p>
            <a:pPr marL="457200" indent="-457200">
              <a:spcBef>
                <a:spcPts val="1000"/>
              </a:spcBef>
              <a:buClr>
                <a:srgbClr val="E38526"/>
              </a:buClr>
              <a:buFont typeface="Arial" panose="020B0604020202020204" pitchFamily="34" charset="0"/>
              <a:buChar char="•"/>
              <a:defRPr/>
            </a:pPr>
            <a:endParaRPr lang="en-US" sz="2800" dirty="0" smtClean="0">
              <a:solidFill>
                <a:schemeClr val="accent1">
                  <a:lumMod val="50000"/>
                </a:schemeClr>
              </a:solidFill>
              <a:latin typeface="Calibri" panose="020F0502020204030204" pitchFamily="34" charset="0"/>
              <a:cs typeface="Calibri" panose="020F0502020204030204" pitchFamily="34" charset="0"/>
            </a:endParaRPr>
          </a:p>
          <a:p>
            <a:pPr marL="457200" indent="-457200">
              <a:spcBef>
                <a:spcPts val="1000"/>
              </a:spcBef>
              <a:buClr>
                <a:srgbClr val="E38526"/>
              </a:buClr>
              <a:buFont typeface="Arial" panose="020B0604020202020204" pitchFamily="34" charset="0"/>
              <a:buChar char="•"/>
              <a:defRPr/>
            </a:pPr>
            <a:endParaRPr lang="en-US" sz="2800" dirty="0">
              <a:solidFill>
                <a:schemeClr val="accent1">
                  <a:lumMod val="50000"/>
                </a:schemeClr>
              </a:solidFill>
              <a:latin typeface="Calibri" panose="020F0502020204030204" pitchFamily="34" charset="0"/>
              <a:cs typeface="Calibri" panose="020F0502020204030204" pitchFamily="34" charset="0"/>
            </a:endParaRPr>
          </a:p>
          <a:p>
            <a:pPr marL="457200" indent="-457200">
              <a:spcBef>
                <a:spcPts val="1000"/>
              </a:spcBef>
              <a:buClr>
                <a:srgbClr val="E38526"/>
              </a:buClr>
              <a:buFont typeface="Arial" panose="020B0604020202020204" pitchFamily="34" charset="0"/>
              <a:buChar char="•"/>
              <a:defRPr/>
            </a:pPr>
            <a:endParaRPr lang="en-US" sz="2800" dirty="0">
              <a:solidFill>
                <a:schemeClr val="accent1">
                  <a:lumMod val="50000"/>
                </a:schemeClr>
              </a:solidFill>
              <a:latin typeface="Calibri" panose="020F0502020204030204" pitchFamily="34" charset="0"/>
              <a:cs typeface="Calibri" panose="020F0502020204030204" pitchFamily="34" charset="0"/>
            </a:endParaRPr>
          </a:p>
          <a:p>
            <a:pPr marL="457200" indent="-457200">
              <a:spcBef>
                <a:spcPts val="1000"/>
              </a:spcBef>
              <a:buClr>
                <a:srgbClr val="E38526"/>
              </a:buClr>
              <a:buFont typeface="Arial" panose="020B0604020202020204" pitchFamily="34" charset="0"/>
              <a:buChar char="•"/>
              <a:defRPr/>
            </a:pPr>
            <a:endParaRPr lang="en-US" sz="2800" dirty="0">
              <a:solidFill>
                <a:schemeClr val="accent1">
                  <a:lumMod val="50000"/>
                </a:schemeClr>
              </a:solidFill>
              <a:latin typeface="Calibri" panose="020F0502020204030204" pitchFamily="34" charset="0"/>
              <a:cs typeface="Calibri" panose="020F0502020204030204" pitchFamily="34" charset="0"/>
            </a:endParaRPr>
          </a:p>
          <a:p>
            <a:pPr marL="228600" marR="0" lvl="0" indent="-228600" algn="l" defTabSz="914400" rtl="0" eaLnBrk="1" fontAlgn="auto" latinLnBrk="0" hangingPunct="1">
              <a:lnSpc>
                <a:spcPct val="100000"/>
              </a:lnSpc>
              <a:spcBef>
                <a:spcPts val="1000"/>
              </a:spcBef>
              <a:spcAft>
                <a:spcPts val="0"/>
              </a:spcAft>
              <a:buClr>
                <a:srgbClr val="E38526"/>
              </a:buClr>
              <a:buSzTx/>
              <a:tabLst/>
              <a:defRPr/>
            </a:pPr>
            <a:endParaRPr lang="en-US" sz="2800" dirty="0" smtClean="0"/>
          </a:p>
          <a:p>
            <a:pPr marL="228600" marR="0" lvl="0" indent="-228600" algn="l" defTabSz="914400" rtl="0" eaLnBrk="1" fontAlgn="auto" latinLnBrk="0" hangingPunct="1">
              <a:lnSpc>
                <a:spcPct val="100000"/>
              </a:lnSpc>
              <a:spcBef>
                <a:spcPts val="1000"/>
              </a:spcBef>
              <a:spcAft>
                <a:spcPts val="0"/>
              </a:spcAft>
              <a:buClr>
                <a:srgbClr val="E38526"/>
              </a:buClr>
              <a:buSzTx/>
              <a:buFont typeface="Arial" panose="020B0604020202020204" pitchFamily="34" charset="0"/>
              <a:buChar char="•"/>
              <a:tabLst/>
              <a:defRPr/>
            </a:pPr>
            <a:endParaRPr kumimoji="0" lang="en-US" sz="2800" b="0" i="0" u="none" strike="noStrike" kern="1200" cap="none" spc="0" normalizeH="0" baseline="0" noProof="0" dirty="0" smtClean="0">
              <a:ln>
                <a:noFill/>
              </a:ln>
              <a:solidFill>
                <a:schemeClr val="accent1">
                  <a:lumMod val="50000"/>
                </a:schemeClr>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30868015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smtClean="0">
                <a:solidFill>
                  <a:schemeClr val="bg1"/>
                </a:solidFill>
                <a:latin typeface="Segoe SemiBold" panose="020B0703040204020203" pitchFamily="34" charset="0"/>
                <a:cs typeface="Segoe SemiBold" panose="020B0703040204020203" pitchFamily="34" charset="0"/>
              </a:rPr>
              <a:t>02</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4" name="Title 3"/>
          <p:cNvSpPr>
            <a:spLocks noGrp="1"/>
          </p:cNvSpPr>
          <p:nvPr>
            <p:ph type="title"/>
          </p:nvPr>
        </p:nvSpPr>
        <p:spPr>
          <a:xfrm>
            <a:off x="2257426" y="2305219"/>
            <a:ext cx="5537886" cy="1325563"/>
          </a:xfrm>
        </p:spPr>
        <p:txBody>
          <a:bodyPr/>
          <a:lstStyle/>
          <a:p>
            <a:r>
              <a:rPr lang="en-US" altLang="zh-CN" sz="3200" dirty="0">
                <a:solidFill>
                  <a:schemeClr val="accent1">
                    <a:lumMod val="50000"/>
                  </a:schemeClr>
                </a:solidFill>
                <a:latin typeface="Segoe SemiBold" panose="020B0703040204020203"/>
              </a:rPr>
              <a:t>SIF Expectations for </a:t>
            </a:r>
            <a:r>
              <a:rPr lang="en-US" altLang="zh-CN" sz="3200" dirty="0" smtClean="0">
                <a:solidFill>
                  <a:schemeClr val="accent1">
                    <a:lumMod val="50000"/>
                  </a:schemeClr>
                </a:solidFill>
                <a:latin typeface="Segoe SemiBold" panose="020B0703040204020203"/>
              </a:rPr>
              <a:t>2018-19</a:t>
            </a:r>
            <a:endParaRPr lang="en-US" sz="3200" dirty="0">
              <a:latin typeface="Segoe SemiBold" panose="020B0703040204020203"/>
            </a:endParaRPr>
          </a:p>
        </p:txBody>
      </p:sp>
    </p:spTree>
    <p:extLst>
      <p:ext uri="{BB962C8B-B14F-4D97-AF65-F5344CB8AC3E}">
        <p14:creationId xmlns:p14="http://schemas.microsoft.com/office/powerpoint/2010/main" val="19884576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200" b="1" dirty="0"/>
              <a:t>SIF Timeline &amp; Expectations</a:t>
            </a:r>
            <a:endParaRPr lang="en-US" dirty="0"/>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6</a:t>
            </a:fld>
            <a:endParaRPr lang="zh-CN" altLang="en-US" dirty="0"/>
          </a:p>
        </p:txBody>
      </p:sp>
      <p:sp>
        <p:nvSpPr>
          <p:cNvPr id="10" name="Content Placeholder 8"/>
          <p:cNvSpPr txBox="1">
            <a:spLocks/>
          </p:cNvSpPr>
          <p:nvPr/>
        </p:nvSpPr>
        <p:spPr>
          <a:xfrm>
            <a:off x="595039" y="1148516"/>
            <a:ext cx="11370972" cy="5265932"/>
          </a:xfrm>
          <a:prstGeom prst="rect">
            <a:avLst/>
          </a:prstGeom>
        </p:spPr>
        <p:txBody>
          <a:bodyPr vert="horz" lIns="91440" tIns="45720" rIns="91440" bIns="45720" rtlCol="0">
            <a:noAutofit/>
          </a:bodyPr>
          <a:lstStyle/>
          <a:p>
            <a:pPr marL="228600" marR="0" lvl="0" indent="-228600" algn="l" defTabSz="914400" rtl="0" eaLnBrk="1" fontAlgn="auto" latinLnBrk="0" hangingPunct="1">
              <a:lnSpc>
                <a:spcPct val="100000"/>
              </a:lnSpc>
              <a:spcBef>
                <a:spcPts val="1000"/>
              </a:spcBef>
              <a:spcAft>
                <a:spcPts val="0"/>
              </a:spcAft>
              <a:buClr>
                <a:srgbClr val="E38526"/>
              </a:buClr>
              <a:buSzTx/>
              <a:buFont typeface="Arial" panose="020B0604020202020204" pitchFamily="34" charset="0"/>
              <a:buChar char="•"/>
              <a:tabLst/>
              <a:defRPr/>
            </a:pPr>
            <a:r>
              <a:rPr kumimoji="0" lang="en-US" sz="2800" b="0" i="0" u="none" strike="noStrike" kern="1200" cap="none" spc="0" normalizeH="0" baseline="0" noProof="0" dirty="0" smtClean="0">
                <a:ln>
                  <a:noFill/>
                </a:ln>
                <a:solidFill>
                  <a:schemeClr val="tx2">
                    <a:lumMod val="50000"/>
                  </a:schemeClr>
                </a:solidFill>
                <a:effectLst/>
                <a:uLnTx/>
                <a:uFillTx/>
                <a:latin typeface="Calibri" panose="020F0502020204030204" pitchFamily="34" charset="0"/>
                <a:cs typeface="Calibri" panose="020F0502020204030204" pitchFamily="34" charset="0"/>
              </a:rPr>
              <a:t>88% of</a:t>
            </a:r>
            <a:r>
              <a:rPr kumimoji="0" lang="en-US" sz="2800" b="0" i="0" u="none" strike="noStrike" kern="1200" cap="none" spc="0" normalizeH="0" noProof="0" dirty="0" smtClean="0">
                <a:ln>
                  <a:noFill/>
                </a:ln>
                <a:solidFill>
                  <a:schemeClr val="tx2">
                    <a:lumMod val="50000"/>
                  </a:schemeClr>
                </a:solidFill>
                <a:effectLst/>
                <a:uLnTx/>
                <a:uFillTx/>
                <a:latin typeface="Calibri" panose="020F0502020204030204" pitchFamily="34" charset="0"/>
                <a:cs typeface="Calibri" panose="020F0502020204030204" pitchFamily="34" charset="0"/>
              </a:rPr>
              <a:t> districts (380 total) are now live in SIF. Most of these districts are SIF in all collections (SIMS, SCS, EPIMS, SSDR)</a:t>
            </a:r>
          </a:p>
          <a:p>
            <a:pPr marL="228600" indent="-228600">
              <a:spcBef>
                <a:spcPts val="1000"/>
              </a:spcBef>
              <a:buClr>
                <a:srgbClr val="E38526"/>
              </a:buClr>
              <a:buFont typeface="Arial" panose="020B0604020202020204" pitchFamily="34" charset="0"/>
              <a:buChar char="•"/>
              <a:defRPr/>
            </a:pPr>
            <a:r>
              <a:rPr lang="en-US" sz="2800" dirty="0" smtClean="0">
                <a:solidFill>
                  <a:schemeClr val="tx2">
                    <a:lumMod val="50000"/>
                  </a:schemeClr>
                </a:solidFill>
                <a:latin typeface="Calibri" pitchFamily="34" charset="0"/>
              </a:rPr>
              <a:t>Of the 12% of districts remaining (51 total), 34 already use a MA SIF certified SIS vendor and are expected to onboard to SIF for the October 2018 collection period.</a:t>
            </a:r>
          </a:p>
          <a:p>
            <a:pPr marL="228600" indent="-228600">
              <a:spcBef>
                <a:spcPts val="1000"/>
              </a:spcBef>
              <a:buClr>
                <a:srgbClr val="E38526"/>
              </a:buClr>
              <a:buFont typeface="Arial" panose="020B0604020202020204" pitchFamily="34" charset="0"/>
              <a:buChar char="•"/>
              <a:defRPr/>
            </a:pPr>
            <a:r>
              <a:rPr lang="en-US" sz="2800" dirty="0" smtClean="0">
                <a:solidFill>
                  <a:schemeClr val="tx2">
                    <a:lumMod val="50000"/>
                  </a:schemeClr>
                </a:solidFill>
                <a:latin typeface="Calibri" pitchFamily="34" charset="0"/>
              </a:rPr>
              <a:t>The remaining 4% of districts do not have a MA SIF certified SIS. Our focus next year will be working with these remaining districts on a plan/path toward SIF.</a:t>
            </a:r>
            <a:endParaRPr lang="en-US" sz="2800" dirty="0" smtClean="0"/>
          </a:p>
          <a:p>
            <a:pPr marL="228600" marR="0" lvl="0" indent="-228600" algn="l" defTabSz="914400" rtl="0" eaLnBrk="1" fontAlgn="auto" latinLnBrk="0" hangingPunct="1">
              <a:lnSpc>
                <a:spcPct val="100000"/>
              </a:lnSpc>
              <a:spcBef>
                <a:spcPts val="1000"/>
              </a:spcBef>
              <a:spcAft>
                <a:spcPts val="0"/>
              </a:spcAft>
              <a:buClr>
                <a:srgbClr val="E38526"/>
              </a:buClr>
              <a:buSzTx/>
              <a:buFont typeface="Arial" panose="020B0604020202020204" pitchFamily="34" charset="0"/>
              <a:buChar char="•"/>
              <a:tabLst/>
              <a:defRPr/>
            </a:pPr>
            <a:endParaRPr kumimoji="0" lang="en-US" sz="2800" b="0" i="0" u="none" strike="noStrike" kern="1200" cap="none" spc="0" normalizeH="0" baseline="0" noProof="0" dirty="0" smtClean="0">
              <a:ln>
                <a:noFill/>
              </a:ln>
              <a:solidFill>
                <a:schemeClr val="accent1">
                  <a:lumMod val="50000"/>
                </a:schemeClr>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39586414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More information on SIF</a:t>
            </a:r>
            <a:endParaRPr lang="en-US" dirty="0"/>
          </a:p>
        </p:txBody>
      </p:sp>
      <p:sp>
        <p:nvSpPr>
          <p:cNvPr id="8" name="Content Placeholder 7"/>
          <p:cNvSpPr>
            <a:spLocks noGrp="1"/>
          </p:cNvSpPr>
          <p:nvPr>
            <p:ph idx="1"/>
          </p:nvPr>
        </p:nvSpPr>
        <p:spPr/>
        <p:txBody>
          <a:bodyPr/>
          <a:lstStyle/>
          <a:p>
            <a:pPr marL="0" lvl="0" indent="0">
              <a:buNone/>
            </a:pPr>
            <a:r>
              <a:rPr lang="en-US" dirty="0">
                <a:hlinkClick r:id="rId2"/>
              </a:rPr>
              <a:t>http://www.doe.mass.edu/infoservices/data/sif</a:t>
            </a:r>
            <a:r>
              <a:rPr lang="en-US" dirty="0" smtClean="0">
                <a:hlinkClick r:id="rId2"/>
              </a:rPr>
              <a:t>/</a:t>
            </a:r>
            <a:endParaRPr lang="en-US" dirty="0" smtClean="0"/>
          </a:p>
          <a:p>
            <a:pPr marL="0" lvl="0" indent="0">
              <a:buNone/>
            </a:pPr>
            <a:endParaRPr lang="en-US" dirty="0" smtClean="0"/>
          </a:p>
          <a:p>
            <a:pPr marL="0" lvl="0" indent="0">
              <a:buNone/>
            </a:pPr>
            <a:endParaRPr lang="en-US" dirty="0"/>
          </a:p>
        </p:txBody>
      </p:sp>
      <p:pic>
        <p:nvPicPr>
          <p:cNvPr id="3" name="Picture 2" descr="snapshot of http://www.doe.mass.edu/infoservices/data/sif/"/>
          <p:cNvPicPr>
            <a:picLocks noChangeAspect="1"/>
          </p:cNvPicPr>
          <p:nvPr/>
        </p:nvPicPr>
        <p:blipFill>
          <a:blip r:embed="rId3"/>
          <a:stretch>
            <a:fillRect/>
          </a:stretch>
        </p:blipFill>
        <p:spPr>
          <a:xfrm>
            <a:off x="247717" y="2136531"/>
            <a:ext cx="11433484" cy="4143618"/>
          </a:xfrm>
          <a:prstGeom prst="rect">
            <a:avLst/>
          </a:prstGeom>
        </p:spPr>
      </p:pic>
    </p:spTree>
    <p:extLst>
      <p:ext uri="{BB962C8B-B14F-4D97-AF65-F5344CB8AC3E}">
        <p14:creationId xmlns:p14="http://schemas.microsoft.com/office/powerpoint/2010/main" val="41838205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dirty="0" smtClean="0">
                <a:solidFill>
                  <a:schemeClr val="bg1"/>
                </a:solidFill>
                <a:latin typeface="Segoe SemiBold" panose="020B0703040204020203" pitchFamily="34" charset="0"/>
                <a:cs typeface="Segoe SemiBold" panose="020B0703040204020203" pitchFamily="34" charset="0"/>
              </a:rPr>
              <a:t>03</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4" name="Title 3"/>
          <p:cNvSpPr>
            <a:spLocks noGrp="1"/>
          </p:cNvSpPr>
          <p:nvPr>
            <p:ph type="title"/>
          </p:nvPr>
        </p:nvSpPr>
        <p:spPr>
          <a:xfrm>
            <a:off x="2257426" y="2305219"/>
            <a:ext cx="5834449" cy="1325563"/>
          </a:xfrm>
        </p:spPr>
        <p:txBody>
          <a:bodyPr/>
          <a:lstStyle/>
          <a:p>
            <a:r>
              <a:rPr lang="en-US" altLang="zh-CN" sz="3200" dirty="0">
                <a:solidFill>
                  <a:schemeClr val="accent1">
                    <a:lumMod val="50000"/>
                  </a:schemeClr>
                </a:solidFill>
                <a:latin typeface="Segoe SemiBold" panose="020B0703040204020203"/>
              </a:rPr>
              <a:t>SIMS, EPIMS &amp; SSDR </a:t>
            </a:r>
            <a:r>
              <a:rPr lang="en-US" altLang="zh-CN" sz="3200" dirty="0" smtClean="0">
                <a:solidFill>
                  <a:schemeClr val="accent1">
                    <a:lumMod val="50000"/>
                  </a:schemeClr>
                </a:solidFill>
                <a:latin typeface="Segoe SemiBold" panose="020B0703040204020203"/>
              </a:rPr>
              <a:t>changes</a:t>
            </a:r>
            <a:endParaRPr lang="en-US" sz="3200" dirty="0">
              <a:latin typeface="Segoe SemiBold" panose="020B0703040204020203"/>
            </a:endParaRPr>
          </a:p>
        </p:txBody>
      </p:sp>
    </p:spTree>
    <p:extLst>
      <p:ext uri="{BB962C8B-B14F-4D97-AF65-F5344CB8AC3E}">
        <p14:creationId xmlns:p14="http://schemas.microsoft.com/office/powerpoint/2010/main" val="29058409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SIMS   DOE026: English Language Education Program Status</a:t>
            </a:r>
            <a:endParaRPr lang="en-US" dirty="0"/>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9</a:t>
            </a:fld>
            <a:endParaRPr lang="zh-CN" altLang="en-US" dirty="0"/>
          </a:p>
        </p:txBody>
      </p:sp>
      <p:sp>
        <p:nvSpPr>
          <p:cNvPr id="10" name="Content Placeholder 8"/>
          <p:cNvSpPr txBox="1">
            <a:spLocks/>
          </p:cNvSpPr>
          <p:nvPr/>
        </p:nvSpPr>
        <p:spPr>
          <a:xfrm>
            <a:off x="595039" y="1148516"/>
            <a:ext cx="11370972" cy="5265932"/>
          </a:xfrm>
          <a:prstGeom prst="rect">
            <a:avLst/>
          </a:prstGeom>
        </p:spPr>
        <p:txBody>
          <a:bodyPr vert="horz" lIns="91440" tIns="45720" rIns="91440" bIns="45720" rtlCol="0">
            <a:noAutofit/>
          </a:bodyPr>
          <a:lstStyle/>
          <a:p>
            <a:pPr marL="228600" lvl="0" indent="-228600">
              <a:spcBef>
                <a:spcPts val="1000"/>
              </a:spcBef>
              <a:buClr>
                <a:srgbClr val="E38526"/>
              </a:buClr>
              <a:buFont typeface="Arial" panose="020B0604020202020204" pitchFamily="34" charset="0"/>
              <a:buChar char="•"/>
              <a:defRPr/>
            </a:pPr>
            <a:r>
              <a:rPr lang="en-US" sz="2000" dirty="0" smtClean="0">
                <a:solidFill>
                  <a:schemeClr val="accent2">
                    <a:lumMod val="75000"/>
                  </a:schemeClr>
                </a:solidFill>
                <a:latin typeface="Calibri" panose="020F0502020204030204" pitchFamily="34" charset="0"/>
                <a:cs typeface="Calibri" panose="020F0502020204030204" pitchFamily="34" charset="0"/>
              </a:rPr>
              <a:t>This element will have one </a:t>
            </a:r>
            <a:r>
              <a:rPr lang="en-US" sz="2000" b="1" dirty="0" smtClean="0">
                <a:solidFill>
                  <a:schemeClr val="accent2">
                    <a:lumMod val="75000"/>
                  </a:schemeClr>
                </a:solidFill>
                <a:latin typeface="Calibri" panose="020F0502020204030204" pitchFamily="34" charset="0"/>
                <a:cs typeface="Calibri" panose="020F0502020204030204" pitchFamily="34" charset="0"/>
              </a:rPr>
              <a:t>additional acceptable value </a:t>
            </a:r>
          </a:p>
          <a:p>
            <a:pPr lvl="0" algn="ctr">
              <a:spcBef>
                <a:spcPts val="1000"/>
              </a:spcBef>
              <a:buClr>
                <a:srgbClr val="E38526"/>
              </a:buClr>
              <a:defRPr/>
            </a:pPr>
            <a:r>
              <a:rPr lang="en-US" sz="2800" dirty="0" smtClean="0">
                <a:solidFill>
                  <a:schemeClr val="accent1">
                    <a:lumMod val="50000"/>
                  </a:schemeClr>
                </a:solidFill>
              </a:rPr>
              <a:t>Acceptable </a:t>
            </a:r>
            <a:r>
              <a:rPr lang="en-US" sz="2800" dirty="0">
                <a:solidFill>
                  <a:schemeClr val="accent1">
                    <a:lumMod val="50000"/>
                  </a:schemeClr>
                </a:solidFill>
              </a:rPr>
              <a:t>Values:</a:t>
            </a:r>
          </a:p>
          <a:p>
            <a:pPr>
              <a:buNone/>
            </a:pPr>
            <a:r>
              <a:rPr lang="en-US" sz="2800" b="1" dirty="0" smtClean="0">
                <a:solidFill>
                  <a:schemeClr val="accent1">
                    <a:lumMod val="50000"/>
                  </a:schemeClr>
                </a:solidFill>
              </a:rPr>
              <a:t>00  </a:t>
            </a:r>
            <a:r>
              <a:rPr lang="en-US" sz="2800" dirty="0" smtClean="0">
                <a:solidFill>
                  <a:schemeClr val="accent1">
                    <a:lumMod val="50000"/>
                  </a:schemeClr>
                </a:solidFill>
              </a:rPr>
              <a:t>Not enrolled in an English language education program</a:t>
            </a:r>
            <a:endParaRPr lang="en-US" sz="2800" dirty="0">
              <a:solidFill>
                <a:schemeClr val="accent1">
                  <a:lumMod val="50000"/>
                </a:schemeClr>
              </a:solidFill>
            </a:endParaRPr>
          </a:p>
          <a:p>
            <a:pPr>
              <a:buNone/>
            </a:pPr>
            <a:r>
              <a:rPr lang="en-US" sz="2800" b="1" dirty="0" smtClean="0">
                <a:solidFill>
                  <a:schemeClr val="accent1">
                    <a:lumMod val="50000"/>
                  </a:schemeClr>
                </a:solidFill>
              </a:rPr>
              <a:t>01  </a:t>
            </a:r>
            <a:r>
              <a:rPr lang="en-US" sz="2800" dirty="0" smtClean="0">
                <a:solidFill>
                  <a:schemeClr val="accent1">
                    <a:lumMod val="50000"/>
                  </a:schemeClr>
                </a:solidFill>
              </a:rPr>
              <a:t>Sheltered English Immersion</a:t>
            </a:r>
            <a:endParaRPr lang="en-US" sz="2800" dirty="0">
              <a:solidFill>
                <a:schemeClr val="accent1">
                  <a:lumMod val="50000"/>
                </a:schemeClr>
              </a:solidFill>
            </a:endParaRPr>
          </a:p>
          <a:p>
            <a:pPr>
              <a:buNone/>
            </a:pPr>
            <a:r>
              <a:rPr lang="en-US" sz="2800" b="1" dirty="0" smtClean="0">
                <a:solidFill>
                  <a:schemeClr val="accent1">
                    <a:lumMod val="50000"/>
                  </a:schemeClr>
                </a:solidFill>
              </a:rPr>
              <a:t>02  </a:t>
            </a:r>
            <a:r>
              <a:rPr lang="en-US" sz="2800" dirty="0" smtClean="0">
                <a:solidFill>
                  <a:schemeClr val="accent1">
                    <a:lumMod val="50000"/>
                  </a:schemeClr>
                </a:solidFill>
              </a:rPr>
              <a:t>Two-Way Bilingual</a:t>
            </a:r>
            <a:endParaRPr lang="en-US" sz="2800" dirty="0">
              <a:solidFill>
                <a:schemeClr val="accent1">
                  <a:lumMod val="50000"/>
                </a:schemeClr>
              </a:solidFill>
            </a:endParaRPr>
          </a:p>
          <a:p>
            <a:pPr>
              <a:buNone/>
            </a:pPr>
            <a:r>
              <a:rPr lang="en-US" sz="2800" b="1" dirty="0" smtClean="0">
                <a:solidFill>
                  <a:schemeClr val="accent1">
                    <a:lumMod val="50000"/>
                  </a:schemeClr>
                </a:solidFill>
              </a:rPr>
              <a:t>03  </a:t>
            </a:r>
            <a:r>
              <a:rPr lang="en-US" sz="2800" dirty="0" smtClean="0">
                <a:solidFill>
                  <a:schemeClr val="accent1">
                    <a:lumMod val="50000"/>
                  </a:schemeClr>
                </a:solidFill>
              </a:rPr>
              <a:t>Other Bilingual Education</a:t>
            </a:r>
            <a:endParaRPr lang="en-US" sz="2800" dirty="0">
              <a:solidFill>
                <a:schemeClr val="accent1">
                  <a:lumMod val="50000"/>
                </a:schemeClr>
              </a:solidFill>
            </a:endParaRPr>
          </a:p>
          <a:p>
            <a:r>
              <a:rPr lang="en-US" sz="2800" b="1" dirty="0" smtClean="0">
                <a:solidFill>
                  <a:schemeClr val="accent1">
                    <a:lumMod val="50000"/>
                  </a:schemeClr>
                </a:solidFill>
              </a:rPr>
              <a:t>04</a:t>
            </a:r>
            <a:r>
              <a:rPr lang="en-US" sz="2800" dirty="0" smtClean="0">
                <a:solidFill>
                  <a:schemeClr val="accent1">
                    <a:lumMod val="50000"/>
                  </a:schemeClr>
                </a:solidFill>
              </a:rPr>
              <a:t>  Parent/guardian consented to opt out of all ELE programs offered</a:t>
            </a:r>
          </a:p>
          <a:p>
            <a:r>
              <a:rPr kumimoji="0" lang="en-US" sz="2800" b="1" i="0" u="none" strike="noStrike" kern="1200" cap="none" spc="0" normalizeH="0" baseline="0" noProof="0" dirty="0" smtClean="0">
                <a:ln>
                  <a:noFill/>
                </a:ln>
                <a:solidFill>
                  <a:schemeClr val="accent1">
                    <a:lumMod val="50000"/>
                  </a:schemeClr>
                </a:solidFill>
                <a:effectLst/>
                <a:uLnTx/>
                <a:uFillTx/>
                <a:latin typeface="Segoe UI" panose="020B0502040204020203" pitchFamily="34" charset="0"/>
                <a:cs typeface="Segoe UI" panose="020B0502040204020203" pitchFamily="34" charset="0"/>
              </a:rPr>
              <a:t>05</a:t>
            </a:r>
            <a:r>
              <a:rPr kumimoji="0" lang="en-US" sz="2800" b="0" i="0" u="none" strike="noStrike" kern="1200" cap="none" spc="0" normalizeH="0" baseline="0" noProof="0" dirty="0" smtClean="0">
                <a:ln>
                  <a:noFill/>
                </a:ln>
                <a:solidFill>
                  <a:schemeClr val="accent1">
                    <a:lumMod val="50000"/>
                  </a:schemeClr>
                </a:solidFill>
                <a:effectLst/>
                <a:uLnTx/>
                <a:uFillTx/>
                <a:latin typeface="Segoe UI" panose="020B0502040204020203" pitchFamily="34" charset="0"/>
                <a:cs typeface="Segoe UI" panose="020B0502040204020203" pitchFamily="34" charset="0"/>
              </a:rPr>
              <a:t>  Transitional</a:t>
            </a:r>
            <a:r>
              <a:rPr kumimoji="0" lang="en-US" sz="2800" b="0" i="0" u="none" strike="noStrike" kern="1200" cap="none" spc="0" normalizeH="0" noProof="0" dirty="0" smtClean="0">
                <a:ln>
                  <a:noFill/>
                </a:ln>
                <a:solidFill>
                  <a:schemeClr val="accent1">
                    <a:lumMod val="50000"/>
                  </a:schemeClr>
                </a:solidFill>
                <a:effectLst/>
                <a:uLnTx/>
                <a:uFillTx/>
                <a:latin typeface="Segoe UI" panose="020B0502040204020203" pitchFamily="34" charset="0"/>
                <a:cs typeface="Segoe UI" panose="020B0502040204020203" pitchFamily="34" charset="0"/>
              </a:rPr>
              <a:t> Bilingual Education </a:t>
            </a:r>
            <a:r>
              <a:rPr kumimoji="0" lang="en-US" sz="2800" b="0" i="0" u="none" strike="noStrike" kern="1200" cap="none" spc="0" normalizeH="0" noProof="0" dirty="0" smtClean="0">
                <a:ln>
                  <a:noFill/>
                </a:ln>
                <a:solidFill>
                  <a:srgbClr val="FF0000"/>
                </a:solidFill>
                <a:effectLst/>
                <a:uLnTx/>
                <a:uFillTx/>
                <a:latin typeface="Segoe UI" panose="020B0502040204020203" pitchFamily="34" charset="0"/>
                <a:cs typeface="Segoe UI" panose="020B0502040204020203" pitchFamily="34" charset="0"/>
              </a:rPr>
              <a:t>**new value**</a:t>
            </a:r>
          </a:p>
          <a:p>
            <a:pPr marL="514350" indent="-514350">
              <a:buAutoNum type="arabicPlain" startAt="5"/>
            </a:pPr>
            <a:endParaRPr lang="en-US" sz="2800" baseline="0" dirty="0">
              <a:solidFill>
                <a:srgbClr val="FF0000"/>
              </a:solidFill>
              <a:latin typeface="Segoe UI" panose="020B0502040204020203" pitchFamily="34" charset="0"/>
              <a:cs typeface="Segoe UI" panose="020B0502040204020203" pitchFamily="34" charset="0"/>
            </a:endParaRPr>
          </a:p>
          <a:p>
            <a:r>
              <a:rPr lang="en-US" sz="2000" dirty="0" smtClean="0">
                <a:solidFill>
                  <a:schemeClr val="accent1">
                    <a:lumMod val="50000"/>
                  </a:schemeClr>
                </a:solidFill>
              </a:rPr>
              <a:t>Transitional Bilingual Education = An </a:t>
            </a:r>
            <a:r>
              <a:rPr lang="en-US" sz="2000" dirty="0">
                <a:solidFill>
                  <a:schemeClr val="accent1">
                    <a:lumMod val="50000"/>
                  </a:schemeClr>
                </a:solidFill>
              </a:rPr>
              <a:t>instructional program in which the native language of the EL student is used to support the student’s development of English and content learning and is then gradually phased out of instruction as a student’s English proficiency increases.</a:t>
            </a:r>
            <a:endParaRPr kumimoji="0" lang="en-US" sz="2000" b="0" i="0" u="none" strike="noStrike" kern="1200" cap="none" spc="0" normalizeH="0" baseline="0" noProof="0" dirty="0" smtClean="0">
              <a:ln>
                <a:noFill/>
              </a:ln>
              <a:solidFill>
                <a:schemeClr val="accent1">
                  <a:lumMod val="50000"/>
                </a:schemeClr>
              </a:solidFill>
              <a:effectLst/>
              <a:uLnTx/>
              <a:uFillTx/>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958641426"/>
      </p:ext>
    </p:extLst>
  </p:cSld>
  <p:clrMapOvr>
    <a:masterClrMapping/>
  </p:clrMapOvr>
  <p:timing>
    <p:tnLst>
      <p:par>
        <p:cTn id="1" dur="indefinite" restart="never" nodeType="tmRoot"/>
      </p:par>
    </p:tnLst>
  </p:timing>
</p:sld>
</file>

<file path=ppt/theme/theme1.xml><?xml version="1.0" encoding="utf-8"?>
<a:theme xmlns:a="http://schemas.openxmlformats.org/drawingml/2006/main" name="ESE PowerPoint Template 2017">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3a5a55f13e9bb649c79d8b6e4cc9fe8c">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9f746412060615af2bac066d19f8186c"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DESE-231-46030</_dlc_DocId>
    <_dlc_DocIdUrl xmlns="733efe1c-5bbe-4968-87dc-d400e65c879f">
      <Url>https://sharepoint.doemass.org/ese/webteam/cps/_layouts/DocIdRedir.aspx?ID=DESE-231-46030</Url>
      <Description>DESE-231-46030</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DropOffZoneRoutingForm</Edit>
  <New>DocumentLibraryForm</New>
</FormTemplates>
</file>

<file path=customXml/itemProps1.xml><?xml version="1.0" encoding="utf-8"?>
<ds:datastoreItem xmlns:ds="http://schemas.openxmlformats.org/officeDocument/2006/customXml" ds:itemID="{C07A0FA9-EB82-4487-88B4-A7F163508D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26409A-1580-4B65-B644-D4A577563856}">
  <ds:schemaRefs>
    <ds:schemaRef ds:uri="733efe1c-5bbe-4968-87dc-d400e65c879f"/>
    <ds:schemaRef ds:uri="http://schemas.microsoft.com/office/2006/metadata/properties"/>
    <ds:schemaRef ds:uri="http://schemas.microsoft.com/office/2006/documentManagement/types"/>
    <ds:schemaRef ds:uri="0a4e05da-b9bc-4326-ad73-01ef31b95567"/>
    <ds:schemaRef ds:uri="http://www.w3.org/XML/1998/namespace"/>
    <ds:schemaRef ds:uri="http://schemas.microsoft.com/office/infopath/2007/PartnerControls"/>
    <ds:schemaRef ds:uri="http://schemas.openxmlformats.org/package/2006/metadata/core-properties"/>
    <ds:schemaRef ds:uri="http://purl.org/dc/elements/1.1/"/>
    <ds:schemaRef ds:uri="http://purl.org/dc/dcmitype/"/>
    <ds:schemaRef ds:uri="http://purl.org/dc/terms/"/>
  </ds:schemaRefs>
</ds:datastoreItem>
</file>

<file path=customXml/itemProps3.xml><?xml version="1.0" encoding="utf-8"?>
<ds:datastoreItem xmlns:ds="http://schemas.openxmlformats.org/officeDocument/2006/customXml" ds:itemID="{09DE4825-CEC4-429A-AFD9-D4F2CFA8A29D}">
  <ds:schemaRefs>
    <ds:schemaRef ds:uri="http://schemas.microsoft.com/sharepoint/events"/>
  </ds:schemaRefs>
</ds:datastoreItem>
</file>

<file path=customXml/itemProps4.xml><?xml version="1.0" encoding="utf-8"?>
<ds:datastoreItem xmlns:ds="http://schemas.openxmlformats.org/officeDocument/2006/customXml" ds:itemID="{8807B8C5-A372-438D-9944-1B0BAF8F25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ESE PowerPoint Template 2017</Template>
  <TotalTime>8089</TotalTime>
  <Words>1498</Words>
  <Application>Microsoft Office PowerPoint</Application>
  <PresentationFormat>Widescreen</PresentationFormat>
  <Paragraphs>196</Paragraphs>
  <Slides>27</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等线</vt:lpstr>
      <vt:lpstr>Segoe</vt:lpstr>
      <vt:lpstr>Segoe SemiBold</vt:lpstr>
      <vt:lpstr>Segoe UI Black</vt:lpstr>
      <vt:lpstr>Arial</vt:lpstr>
      <vt:lpstr>Calibri</vt:lpstr>
      <vt:lpstr>Courier New</vt:lpstr>
      <vt:lpstr>Segoe UI</vt:lpstr>
      <vt:lpstr>Segoe UI Semibold</vt:lpstr>
      <vt:lpstr>Wingdings</vt:lpstr>
      <vt:lpstr>ESE PowerPoint Template 2017</vt:lpstr>
      <vt:lpstr>Data Collection Changes for 2018-19 school year  Melissa Marino, Data Collection Supervisor June 2018</vt:lpstr>
      <vt:lpstr>Contents</vt:lpstr>
      <vt:lpstr>Reminders</vt:lpstr>
      <vt:lpstr>Things to remember</vt:lpstr>
      <vt:lpstr>SIF Expectations for 2018-19</vt:lpstr>
      <vt:lpstr>SIF Timeline &amp; Expectations</vt:lpstr>
      <vt:lpstr>More information on SIF</vt:lpstr>
      <vt:lpstr>SIMS, EPIMS &amp; SSDR changes</vt:lpstr>
      <vt:lpstr>SIMS   DOE026: English Language Education Program Status</vt:lpstr>
      <vt:lpstr>SIMS   DOE028: Seal of Biliteracy</vt:lpstr>
      <vt:lpstr>SIMS   DOE031: CVTE Competency Attainment </vt:lpstr>
      <vt:lpstr>SIMS   DOE045: High Quality Career Pathways Program Type</vt:lpstr>
      <vt:lpstr>SIMS   DOE046: High Quality Career Pathways Program Participation</vt:lpstr>
      <vt:lpstr>SIMS   DOE047,048,049: Industry Recognized Credentials</vt:lpstr>
      <vt:lpstr>SIMS    DOE050: Early Childhood Education Experience</vt:lpstr>
      <vt:lpstr>SIMS    DOE050: Early Childhood Education Experience</vt:lpstr>
      <vt:lpstr>EPIMS   SR36 &amp; SR37:  Staff Attendance</vt:lpstr>
      <vt:lpstr>EPIMS   WA07: Job Classification</vt:lpstr>
      <vt:lpstr>SSDR    Discontinued Elements </vt:lpstr>
      <vt:lpstr>SSDR     AE: Alternative Education</vt:lpstr>
      <vt:lpstr>SSDR     OT1-OT5:  Offense Type</vt:lpstr>
      <vt:lpstr>SSDR     ARREST: School Related Arrest</vt:lpstr>
      <vt:lpstr>SIF specific changes</vt:lpstr>
      <vt:lpstr>SASID Requests via SIF</vt:lpstr>
      <vt:lpstr>SIF  new elements</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2018-19 Data Collection Changes Webinar Presentation</dc:title>
  <dc:creator>DESE</dc:creator>
  <cp:lastModifiedBy>Zou, Dong (EOE)</cp:lastModifiedBy>
  <cp:revision>282</cp:revision>
  <cp:lastPrinted>2017-08-07T14:46:10Z</cp:lastPrinted>
  <dcterms:created xsi:type="dcterms:W3CDTF">2018-01-12T19:17:27Z</dcterms:created>
  <dcterms:modified xsi:type="dcterms:W3CDTF">2018-10-22T20:25:54Z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0x010100524261BFE874874F899C38CF9C771BFF</vt:lpwstr>
  </property>
  <property fmtid="{D5CDD505-2E9C-101B-9397-08002B2CF9AE}" pid="3" name="_dlc_DocIdItemGuid">
    <vt:lpwstr>787bbe98-8386-46ab-bdd4-21d2bc3f6a73</vt:lpwstr>
  </property>
</Properties>
</file>