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5"/>
  </p:notesMasterIdLst>
  <p:handoutMasterIdLst>
    <p:handoutMasterId r:id="rId26"/>
  </p:handoutMasterIdLst>
  <p:sldIdLst>
    <p:sldId id="277" r:id="rId6"/>
    <p:sldId id="257" r:id="rId7"/>
    <p:sldId id="260" r:id="rId8"/>
    <p:sldId id="343" r:id="rId9"/>
    <p:sldId id="326" r:id="rId10"/>
    <p:sldId id="287" r:id="rId11"/>
    <p:sldId id="350" r:id="rId12"/>
    <p:sldId id="344" r:id="rId13"/>
    <p:sldId id="288" r:id="rId14"/>
    <p:sldId id="345" r:id="rId15"/>
    <p:sldId id="353" r:id="rId16"/>
    <p:sldId id="333" r:id="rId17"/>
    <p:sldId id="332" r:id="rId18"/>
    <p:sldId id="356" r:id="rId19"/>
    <p:sldId id="339" r:id="rId20"/>
    <p:sldId id="354" r:id="rId21"/>
    <p:sldId id="355" r:id="rId22"/>
    <p:sldId id="357" r:id="rId23"/>
    <p:sldId id="265" r:id="rId24"/>
  </p:sldIdLst>
  <p:sldSz cx="12192000" cy="6858000"/>
  <p:notesSz cx="7010400" cy="92964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&amp; content" id="{AEEF91B5-C040-418C-A7EF-D396E8C5FE21}">
          <p14:sldIdLst>
            <p14:sldId id="277"/>
            <p14:sldId id="257"/>
            <p14:sldId id="260"/>
            <p14:sldId id="343"/>
            <p14:sldId id="326"/>
          </p14:sldIdLst>
        </p14:section>
        <p14:section name="Basic text box" id="{DCD4DD07-CAF7-4E7A-9DCD-CDE5ABF2F349}">
          <p14:sldIdLst>
            <p14:sldId id="287"/>
            <p14:sldId id="350"/>
            <p14:sldId id="344"/>
            <p14:sldId id="288"/>
            <p14:sldId id="345"/>
            <p14:sldId id="353"/>
            <p14:sldId id="333"/>
            <p14:sldId id="332"/>
            <p14:sldId id="356"/>
            <p14:sldId id="339"/>
            <p14:sldId id="354"/>
            <p14:sldId id="355"/>
            <p14:sldId id="357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E7E8EB"/>
    <a:srgbClr val="203B6A"/>
    <a:srgbClr val="E385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69651" autoAdjust="0"/>
  </p:normalViewPr>
  <p:slideViewPr>
    <p:cSldViewPr snapToGrid="0">
      <p:cViewPr varScale="1">
        <p:scale>
          <a:sx n="53" d="100"/>
          <a:sy n="53" d="100"/>
        </p:scale>
        <p:origin x="558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46"/>
    </p:cViewPr>
  </p:sorterViewPr>
  <p:notesViewPr>
    <p:cSldViewPr snapToGrid="0">
      <p:cViewPr varScale="1">
        <p:scale>
          <a:sx n="51" d="100"/>
          <a:sy n="51" d="100"/>
        </p:scale>
        <p:origin x="2692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F6ED4749-19D8-4E36-90F7-E6B4510440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A48534B-5D3C-4807-A728-1CB2BECA5F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49EE748-B40B-414E-BAA7-F3C486CFB5C1}" type="datetimeFigureOut">
              <a:rPr lang="zh-CN" altLang="en-US" smtClean="0"/>
              <a:pPr/>
              <a:t>2019/10/2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7F99B70-1AD7-4C7C-A906-8B56C25C43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320F0F0-CF1A-496E-BED7-9E4922DA6A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418C9F7-038D-4319-89ED-950335481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396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A38425-D63F-4DFC-BD0C-2F1E5D93D1F4}" type="datetimeFigureOut">
              <a:rPr lang="zh-CN" altLang="en-US" smtClean="0"/>
              <a:pPr/>
              <a:t>2019/10/2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DCCD5AF-71CD-4C88-AC55-E7BE057B2D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583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388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9888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16031F9-E14B-462C-B8F1-B51AFEC42C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6654" y="1958196"/>
            <a:ext cx="6678954" cy="1656272"/>
          </a:xfrm>
          <a:noFill/>
        </p:spPr>
        <p:txBody>
          <a:bodyPr wrap="square" rtlCol="0">
            <a:noAutofit/>
          </a:bodyPr>
          <a:lstStyle>
            <a:lvl1pPr>
              <a:defRPr lang="zh-CN" altLang="en-US" sz="4000" b="0" dirty="0">
                <a:solidFill>
                  <a:schemeClr val="bg1"/>
                </a:solidFill>
                <a:latin typeface="Segoe" panose="020B0503040204020203" pitchFamily="34" charset="0"/>
                <a:ea typeface="+mn-ea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 dirty="0"/>
              <a:t>Place Main Title Here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DDA73CA-A448-4132-A3BC-CF4C9ED91A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17389" y="3650895"/>
            <a:ext cx="6659592" cy="826214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zh-CN" altLang="en-US" sz="2400" dirty="0">
                <a:solidFill>
                  <a:schemeClr val="bg1"/>
                </a:solidFill>
                <a:latin typeface="Segoe" panose="020B0503040204020203" pitchFamily="34" charset="0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 dirty="0"/>
              <a:t>Place Subtitle/Host/Date</a:t>
            </a:r>
            <a:r>
              <a:rPr lang="zh-CN" altLang="en-US" dirty="0"/>
              <a:t> </a:t>
            </a:r>
            <a:r>
              <a:rPr lang="en-US" altLang="zh-CN" dirty="0"/>
              <a:t>Here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What questions do you have?</a:t>
            </a:r>
          </a:p>
        </p:txBody>
      </p:sp>
    </p:spTree>
    <p:extLst>
      <p:ext uri="{BB962C8B-B14F-4D97-AF65-F5344CB8AC3E}">
        <p14:creationId xmlns:p14="http://schemas.microsoft.com/office/powerpoint/2010/main" val="185588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0" y="824283"/>
            <a:ext cx="12192000" cy="21645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0" y="2961565"/>
            <a:ext cx="12192000" cy="2110056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Straight Connector 4" descr="White graphic line."/>
          <p:cNvCxnSpPr/>
          <p:nvPr userDrawn="1"/>
        </p:nvCxnSpPr>
        <p:spPr>
          <a:xfrm>
            <a:off x="1992573" y="3734373"/>
            <a:ext cx="8243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860405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A753-C078-4A33-86AC-D161EAE99881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6AE6-9B33-47FB-A101-BDA6387D9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929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 userDrawn="1"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Long Main Title 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 userDrawn="1"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-1"/>
            <a:ext cx="2807594" cy="6858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079583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1948543"/>
            <a:ext cx="2034861" cy="2002971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Introduction to SSDR</a:t>
            </a:r>
          </a:p>
        </p:txBody>
      </p:sp>
    </p:spTree>
    <p:extLst>
      <p:ext uri="{BB962C8B-B14F-4D97-AF65-F5344CB8AC3E}">
        <p14:creationId xmlns:p14="http://schemas.microsoft.com/office/powerpoint/2010/main" val="3731075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o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366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510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116138" indent="-287338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491513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number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51435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Font typeface="+mj-lt"/>
              <a:buAutoNum type="arabicPeriod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create numbering list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267926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4301496-3A04-4B17-9688-6289A84D6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5429" y="218940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5429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8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13714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433757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13713" y="220435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4844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Click here to edit Text</a:t>
            </a:r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580273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701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13B8FF0-B949-418A-B884-7856ED3FF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CN" dirty="0"/>
              <a:t>Click here to edit master title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3B3FFB-82AC-4EC9-A398-722C2D7E7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altLang="zh-CN" dirty="0"/>
              <a:t>Click here to edit text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977E61-00A2-43A0-9328-9D066838A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668EC-92F0-4572-9577-023BA49E05D2}" type="datetime1">
              <a:rPr lang="en-US" altLang="zh-CN" smtClean="0"/>
              <a:pPr/>
              <a:t>10/2/2019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850DC4-B6F4-4C90-A6C9-8DF7DE7F5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65AC83-998D-49FC-8885-4FB383A93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41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5" r:id="rId3"/>
    <p:sldLayoutId id="2147483661" r:id="rId4"/>
    <p:sldLayoutId id="2147483660" r:id="rId5"/>
    <p:sldLayoutId id="2147483664" r:id="rId6"/>
    <p:sldLayoutId id="2147483652" r:id="rId7"/>
    <p:sldLayoutId id="2147483657" r:id="rId8"/>
    <p:sldLayoutId id="2147483654" r:id="rId9"/>
    <p:sldLayoutId id="2147483663" r:id="rId10"/>
    <p:sldLayoutId id="2147483662" r:id="rId11"/>
    <p:sldLayoutId id="2147483666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baseline="0">
          <a:solidFill>
            <a:schemeClr val="tx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8526"/>
        </a:buClr>
        <a:buFont typeface="Arial" panose="020B0604020202020204" pitchFamily="34" charset="0"/>
        <a:buChar char="•"/>
        <a:defRPr sz="3200" kern="1200" baseline="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366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Courier New" panose="02070309020205020404" pitchFamily="49" charset="0"/>
        <a:buChar char="o"/>
        <a:defRPr sz="28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§"/>
        <a:defRPr sz="24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510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Ø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116138" indent="-287338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v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doe.mass.edu/infoservices/data/sif/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12776" y="1958196"/>
            <a:ext cx="6572831" cy="2393996"/>
          </a:xfrm>
        </p:spPr>
        <p:txBody>
          <a:bodyPr/>
          <a:lstStyle/>
          <a:p>
            <a:r>
              <a:rPr lang="en-US" sz="3600" dirty="0">
                <a:latin typeface="Segoe SemiBold" panose="020B0703040204020203" pitchFamily="34" charset="0"/>
              </a:rPr>
              <a:t>Data Collection Changes for 2019-20 school year</a:t>
            </a:r>
            <a:br>
              <a:rPr lang="en-US" sz="3200" dirty="0">
                <a:latin typeface="Segoe SemiBold" panose="020B0703040204020203" pitchFamily="34" charset="0"/>
              </a:rPr>
            </a:br>
            <a:br>
              <a:rPr lang="en-US" sz="3200" dirty="0">
                <a:latin typeface="Segoe SemiBold" panose="020B0703040204020203" pitchFamily="34" charset="0"/>
              </a:rPr>
            </a:br>
            <a:r>
              <a:rPr lang="en-US" sz="2400" dirty="0">
                <a:latin typeface="Segoe SemiBold" panose="020B0703040204020203" pitchFamily="34" charset="0"/>
              </a:rPr>
              <a:t>Rob Curtin - Associate Commissioner, Data and Accountability</a:t>
            </a:r>
            <a:br>
              <a:rPr lang="en-US" sz="2400" dirty="0">
                <a:latin typeface="Segoe SemiBold" panose="020B0703040204020203" pitchFamily="34" charset="0"/>
              </a:rPr>
            </a:br>
            <a:r>
              <a:rPr lang="en-US" sz="2400" dirty="0">
                <a:latin typeface="Segoe SemiBold" panose="020B0703040204020203" pitchFamily="34" charset="0"/>
              </a:rPr>
              <a:t>April 2019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SIMS DOE028: </a:t>
            </a:r>
            <a:r>
              <a:rPr lang="en-US" b="1" dirty="0"/>
              <a:t>Seal of Biliteracy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  <a:defRPr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element will have an additional acceptable value</a:t>
            </a:r>
          </a:p>
          <a:p>
            <a:pPr marL="0" lvl="0" indent="0">
              <a:buNone/>
              <a:defRPr/>
            </a:pPr>
            <a:r>
              <a:rPr lang="en-US" sz="2800" dirty="0"/>
              <a:t>Acceptable Values:</a:t>
            </a:r>
          </a:p>
          <a:p>
            <a:pPr marL="0" indent="0">
              <a:buNone/>
            </a:pPr>
            <a:r>
              <a:rPr lang="en-US" sz="2800" dirty="0"/>
              <a:t>00 – Student does not have a seal of biliteracy</a:t>
            </a:r>
          </a:p>
          <a:p>
            <a:pPr marL="0" indent="0">
              <a:buNone/>
            </a:pPr>
            <a:r>
              <a:rPr lang="en-US" sz="2800" dirty="0"/>
              <a:t>01 – Student has earned a seal of biliteracy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02 – Student has earned a seal of biliteracy </a:t>
            </a:r>
            <a:r>
              <a:rPr lang="en-US" sz="2800" b="1" i="1" dirty="0">
                <a:solidFill>
                  <a:srgbClr val="FF0000"/>
                </a:solidFill>
              </a:rPr>
              <a:t>with distinction</a:t>
            </a:r>
            <a:endParaRPr lang="en-US" sz="2800" b="1" dirty="0">
              <a:solidFill>
                <a:srgbClr val="FF0000"/>
              </a:solidFill>
            </a:endParaRPr>
          </a:p>
          <a:p>
            <a:pPr marL="0" lvl="0" indent="0">
              <a:buNone/>
              <a:defRPr/>
            </a:pPr>
            <a:endParaRPr lang="en-US" dirty="0"/>
          </a:p>
          <a:p>
            <a:pPr marL="0" lvl="0" indent="0">
              <a:buNone/>
              <a:defRPr/>
            </a:pPr>
            <a:endParaRPr lang="en-US" sz="18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704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SIMS DOE033: High School Completer Plans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449451" y="1248009"/>
            <a:ext cx="11313763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element will have a value amended</a:t>
            </a: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Acceptable Values:</a:t>
            </a:r>
          </a:p>
          <a:p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2400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14350" indent="-514350">
              <a:buAutoNum type="arabicPlain"/>
            </a:pPr>
            <a:endParaRPr lang="en-US" sz="2400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14350" indent="-514350">
              <a:buAutoNum type="arabicPlain"/>
            </a:pPr>
            <a:endParaRPr lang="en-US" sz="2400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4" name="Table 3" descr="List of Reportable Values 01 through 10" title="DOE033 high school completer plan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5865292"/>
              </p:ext>
            </p:extLst>
          </p:nvPr>
        </p:nvGraphicFramePr>
        <p:xfrm>
          <a:off x="567743" y="2195355"/>
          <a:ext cx="6161067" cy="292608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516573">
                  <a:extLst>
                    <a:ext uri="{9D8B030D-6E8A-4147-A177-3AD203B41FA5}">
                      <a16:colId xmlns:a16="http://schemas.microsoft.com/office/drawing/2014/main" val="1962123524"/>
                    </a:ext>
                  </a:extLst>
                </a:gridCol>
                <a:gridCol w="5644494">
                  <a:extLst>
                    <a:ext uri="{9D8B030D-6E8A-4147-A177-3AD203B41FA5}">
                      <a16:colId xmlns:a16="http://schemas.microsoft.com/office/drawing/2014/main" val="10517167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203B6A"/>
                          </a:solidFill>
                          <a:effectLst/>
                        </a:rPr>
                        <a:t>01</a:t>
                      </a:r>
                      <a:endParaRPr lang="en-US" sz="1600" b="0" dirty="0">
                        <a:solidFill>
                          <a:srgbClr val="203B6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7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203B6A"/>
                          </a:solidFill>
                          <a:effectLst/>
                        </a:rPr>
                        <a:t>Four-Year Public College</a:t>
                      </a:r>
                      <a:endParaRPr lang="en-US" sz="1600" b="0" dirty="0">
                        <a:solidFill>
                          <a:srgbClr val="203B6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7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6524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203B6A"/>
                          </a:solidFill>
                          <a:effectLst/>
                        </a:rPr>
                        <a:t>02</a:t>
                      </a:r>
                      <a:endParaRPr lang="en-US" sz="1600" dirty="0">
                        <a:solidFill>
                          <a:srgbClr val="203B6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7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Two-Year Public College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16928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Four-Year Private College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56792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Two-Year Private College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3960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Other Post Secondary (Trade School)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36171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Work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91735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Military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33417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Other (e.g., travel, family)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9341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Plans Unknown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289379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FF0000"/>
                          </a:solidFill>
                          <a:effectLst/>
                        </a:rPr>
                        <a:t>REGISTERED</a:t>
                      </a:r>
                      <a:r>
                        <a:rPr lang="en-US" sz="1600" baseline="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Apprenticeship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14047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Post-Graduate Plans does not apply to this student at this time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0233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6621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SIMS DOE047-49: Industry Recognized Credentials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element will have additional acceptable values found in APPENDIX D of the SIMS handbook</a:t>
            </a:r>
          </a:p>
          <a:p>
            <a:pPr marL="0" lvl="0" indent="0">
              <a:buNone/>
              <a:defRPr/>
            </a:pPr>
            <a:r>
              <a:rPr lang="en-US" sz="2400" dirty="0"/>
              <a:t>Acceptable Values:</a:t>
            </a:r>
          </a:p>
          <a:p>
            <a:pPr marL="0" indent="0">
              <a:buNone/>
            </a:pPr>
            <a:r>
              <a:rPr lang="en-US" sz="2000" dirty="0"/>
              <a:t>Code 193: REPLACE “MA DEP Wastewater Operator </a:t>
            </a:r>
            <a:r>
              <a:rPr lang="en-US" sz="2000" b="1" i="1" dirty="0"/>
              <a:t>certification</a:t>
            </a:r>
            <a:r>
              <a:rPr lang="en-US" sz="2000" i="1" dirty="0"/>
              <a:t>” </a:t>
            </a:r>
            <a:r>
              <a:rPr lang="en-US" sz="2000" dirty="0"/>
              <a:t>with “MA DEP Wastewater Operator </a:t>
            </a:r>
            <a:r>
              <a:rPr lang="en-US" sz="2000" b="1" i="1" dirty="0"/>
              <a:t>license</a:t>
            </a:r>
            <a:r>
              <a:rPr lang="en-US" sz="2000" i="1" dirty="0"/>
              <a:t>”</a:t>
            </a:r>
          </a:p>
          <a:p>
            <a:pPr marL="0" indent="0">
              <a:buNone/>
            </a:pPr>
            <a:r>
              <a:rPr lang="en-US" sz="2000" dirty="0"/>
              <a:t>Code 196: HIPAA Certification</a:t>
            </a:r>
          </a:p>
          <a:p>
            <a:pPr marL="0" indent="0">
              <a:buNone/>
            </a:pPr>
            <a:r>
              <a:rPr lang="en-US" sz="2000" dirty="0"/>
              <a:t>Code 197: CIW Site development assistant</a:t>
            </a:r>
          </a:p>
          <a:p>
            <a:pPr marL="0" indent="0">
              <a:buNone/>
            </a:pPr>
            <a:r>
              <a:rPr lang="en-US" sz="2000" dirty="0"/>
              <a:t>Code 198: CIW JavaScript specialist</a:t>
            </a:r>
          </a:p>
          <a:p>
            <a:pPr marL="0" indent="0">
              <a:buNone/>
            </a:pPr>
            <a:r>
              <a:rPr lang="en-US" sz="2000" dirty="0"/>
              <a:t>Code 199: CIW Advanced HTMLS and CSS3 specialist</a:t>
            </a:r>
          </a:p>
          <a:p>
            <a:pPr marL="0" indent="0">
              <a:buNone/>
            </a:pPr>
            <a:r>
              <a:rPr lang="en-US" sz="2000" dirty="0"/>
              <a:t>Code 200: MA DEP Drinking Water Supply Facility Operator License</a:t>
            </a:r>
          </a:p>
          <a:p>
            <a:pPr marL="514350" indent="-514350">
              <a:buAutoNum type="arabicPlain"/>
            </a:pPr>
            <a:endParaRPr lang="en-US" sz="2800" dirty="0"/>
          </a:p>
          <a:p>
            <a:pPr lvl="0">
              <a:defRPr/>
            </a:pPr>
            <a:endParaRPr lang="en-US" sz="18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362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SIMS DOE051: Student zip code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13</a:t>
            </a:fld>
            <a:endParaRPr lang="zh-CN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449451" y="1248009"/>
            <a:ext cx="11313763" cy="3549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000"/>
              </a:spcBef>
              <a:buClr>
                <a:srgbClr val="E38526"/>
              </a:buClr>
              <a:defRPr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is a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data element</a:t>
            </a:r>
          </a:p>
          <a:p>
            <a:pPr lvl="0">
              <a:spcBef>
                <a:spcPts val="1000"/>
              </a:spcBef>
              <a:buClr>
                <a:srgbClr val="E38526"/>
              </a:buClr>
              <a:defRPr/>
            </a:pP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  <a:p>
            <a:pPr lvl="0">
              <a:spcBef>
                <a:spcPts val="1000"/>
              </a:spcBef>
              <a:buClr>
                <a:srgbClr val="E38526"/>
              </a:buClr>
              <a:defRPr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Acceptable Values: ESE will collect the 5-digit zip code for all students submitted in SIMS. </a:t>
            </a:r>
            <a:endParaRPr lang="en-US" sz="2400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14350" indent="-514350">
              <a:buAutoNum type="arabicPlain"/>
            </a:pPr>
            <a:endParaRPr lang="en-US" sz="2400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The zip code will be collected IN ADDITION to town of residence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ESE will not collect the “last four” of the zip code</a:t>
            </a:r>
          </a:p>
          <a:p>
            <a:pPr marL="514350" indent="-514350">
              <a:buAutoNum type="arabicPlain"/>
            </a:pPr>
            <a:endParaRPr lang="en-US" sz="2400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011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Reporting Questions on DOE051 Student Zip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000" dirty="0"/>
              <a:t>What if a student’s residence info is prohibited?</a:t>
            </a:r>
          </a:p>
          <a:p>
            <a:pPr lvl="1"/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We are collecting zip code only, not street address</a:t>
            </a:r>
          </a:p>
          <a:p>
            <a:pPr lvl="0"/>
            <a:r>
              <a:rPr lang="en-US" sz="2000" dirty="0"/>
              <a:t>Should we use residential zip or mailing zip?</a:t>
            </a:r>
          </a:p>
          <a:p>
            <a:pPr lvl="1"/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Residential zip code</a:t>
            </a:r>
          </a:p>
          <a:p>
            <a:pPr lvl="0"/>
            <a:r>
              <a:rPr lang="en-US" sz="2000" dirty="0"/>
              <a:t>Does DOE51 validate against DOE11, 12, 13 &amp; 14?</a:t>
            </a:r>
          </a:p>
          <a:p>
            <a:pPr lvl="1"/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DOE051 will be validated against town of residence (DOE014) </a:t>
            </a:r>
          </a:p>
          <a:p>
            <a:pPr lvl="0"/>
            <a:r>
              <a:rPr lang="en-US" sz="2000" dirty="0"/>
              <a:t>We have homeless students that we report with an 'adjusted city' of our district. Zip code will not match the town of residence. Will this error?</a:t>
            </a:r>
          </a:p>
          <a:p>
            <a:pPr lvl="1"/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No this will not result in error. Students that are reported as homeless (homeless flag set to Y) will be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</a:rPr>
              <a:t>excempt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 from the DOE051/DOE014 validation.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41398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EPIMS WA07: Job Classification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element will have an additional acceptable value 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New values: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3333 – Pathways Coordinator – available under the Instructional Support job classification category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1800" dirty="0"/>
          </a:p>
          <a:p>
            <a:pPr marL="457200" lvl="1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011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SSDR – Law Enforcement Referral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16</a:t>
            </a:fld>
            <a:endParaRPr lang="zh-CN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449451" y="1248009"/>
            <a:ext cx="11313763" cy="4657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000"/>
              </a:spcBef>
              <a:buClr>
                <a:srgbClr val="E38526"/>
              </a:buClr>
              <a:defRPr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is a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data element required by ESSA for federal reporting purposes</a:t>
            </a:r>
          </a:p>
          <a:p>
            <a:pPr lvl="0">
              <a:spcBef>
                <a:spcPts val="1000"/>
              </a:spcBef>
              <a:buClr>
                <a:srgbClr val="E38526"/>
              </a:buClr>
              <a:defRPr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Acceptable Values: </a:t>
            </a:r>
          </a:p>
          <a:p>
            <a:pPr lvl="0">
              <a:spcBef>
                <a:spcPts val="1000"/>
              </a:spcBef>
              <a:buClr>
                <a:srgbClr val="E38526"/>
              </a:buClr>
              <a:defRPr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ESE will collect whether each incident reported in the SSDR resulted in a referral to law enforcement (yes or no). </a:t>
            </a:r>
            <a:endParaRPr lang="en-US" sz="2400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14350" indent="-514350">
              <a:buAutoNum type="arabicPlain"/>
            </a:pPr>
            <a:endParaRPr lang="en-US" sz="2400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</a:rPr>
              <a:t>Definition: Is an action by which a student is reported to any law enforcement agency or official, including a school police unit, for an incident that occurs on school grounds, during school-related events, or while taking school transportation, regardless of whether official action is taken. Citations, tickets, court referrals, and school-related arrests are considered referrals to law enforcement. </a:t>
            </a:r>
            <a:endParaRPr lang="en-US" sz="2400" b="1" i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766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ITEM: Allegations of bullying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State law requires the ESE to collect three things in relation to bullying from all MA districts and schools: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The number of allegations of bullying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The number of substantiated incidents of bullying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The associated disciplines with substantiated incidents of bullying</a:t>
            </a:r>
          </a:p>
          <a:p>
            <a:pPr marL="914400" lvl="1" indent="-457200">
              <a:buFont typeface="+mj-lt"/>
              <a:buAutoNum type="arabicPeriod"/>
            </a:pPr>
            <a:endParaRPr lang="en-US" sz="2000" dirty="0"/>
          </a:p>
          <a:p>
            <a:r>
              <a:rPr lang="en-US" sz="2400" dirty="0"/>
              <a:t>ESE collects numbers 2 and 3 through the SSDR</a:t>
            </a:r>
          </a:p>
          <a:p>
            <a:r>
              <a:rPr lang="en-US" sz="2400" dirty="0"/>
              <a:t>Reminder: all incidents of bullying need to be reported through the SSDR regardless of discipline (either no discipline or less than suspension)</a:t>
            </a:r>
          </a:p>
          <a:p>
            <a:r>
              <a:rPr lang="en-US" sz="2400" dirty="0"/>
              <a:t>Allegation counts will be collected via a different collection mechanism and will not be done at the individual level</a:t>
            </a:r>
          </a:p>
          <a:p>
            <a:r>
              <a:rPr lang="en-US" sz="2400" dirty="0"/>
              <a:t>MUCH more detail and PD to come on this element.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597785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SSDR Reporting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dirty="0"/>
              <a:t>Will vaping incident codes be added to the SSDR offenses category for 2020? If so, should we differentiate between vaping tobacco versus marijuana?</a:t>
            </a:r>
          </a:p>
          <a:p>
            <a:pPr lvl="1"/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The offense is the substance and not the mechanism. So vaping should either be reported as a tobacco offense, or a marijuana offense. The fact that it was a vaping device can be indicated in the offense or incident description field. </a:t>
            </a:r>
            <a:endParaRPr lang="en-US" dirty="0"/>
          </a:p>
          <a:p>
            <a:pPr lvl="1"/>
            <a:endParaRPr lang="en-US" sz="2000" dirty="0"/>
          </a:p>
          <a:p>
            <a:pPr lvl="0"/>
            <a:r>
              <a:rPr lang="en-US" sz="2400" dirty="0"/>
              <a:t>Will there be notification of the bullying requirement sent out to administrators?</a:t>
            </a:r>
          </a:p>
          <a:p>
            <a:pPr lvl="1"/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Yes, requirements will be communicated to administrators as well as data contacts</a:t>
            </a:r>
          </a:p>
          <a:p>
            <a:pPr lvl="0"/>
            <a:r>
              <a:rPr lang="en-US" sz="2400" dirty="0"/>
              <a:t>Does the referral to law enforcement data point start in July 2019 or at the start of the19-20 school year?</a:t>
            </a:r>
          </a:p>
          <a:p>
            <a:pPr lvl="1"/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The start of the 2019-20 school year.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648809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0">
            <a:extLst>
              <a:ext uri="{FF2B5EF4-FFF2-40B4-BE49-F238E27FC236}">
                <a16:creationId xmlns:a16="http://schemas.microsoft.com/office/drawing/2014/main" id="{7702F5C2-4DC0-4CA8-AF5F-AA20DC05FA81}"/>
              </a:ext>
            </a:extLst>
          </p:cNvPr>
          <p:cNvSpPr txBox="1"/>
          <p:nvPr/>
        </p:nvSpPr>
        <p:spPr>
          <a:xfrm>
            <a:off x="-1" y="3312189"/>
            <a:ext cx="12191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Rob Curtin – Associate Commissioner, Data and Accountability</a:t>
            </a:r>
          </a:p>
          <a:p>
            <a:pPr algn="ctr"/>
            <a:endParaRPr lang="en-US" altLang="zh-CN" sz="2000" b="1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Please contact your data support specialist with any questions!</a:t>
            </a:r>
          </a:p>
          <a:p>
            <a:pPr algn="ctr"/>
            <a:endParaRPr lang="zh-CN" altLang="en-US" sz="2000" b="1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0881" y="851430"/>
            <a:ext cx="8565292" cy="2229794"/>
          </a:xfrm>
        </p:spPr>
        <p:txBody>
          <a:bodyPr/>
          <a:lstStyle/>
          <a:p>
            <a:r>
              <a:rPr lang="en-US" altLang="zh-CN" sz="11500" dirty="0">
                <a:solidFill>
                  <a:schemeClr val="bg1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rPr>
              <a:t>THANK YOU</a:t>
            </a:r>
            <a:endParaRPr lang="zh-CN" altLang="en-US" sz="115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681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430C315A-057B-4784-B61A-E9DD640F9898}"/>
              </a:ext>
            </a:extLst>
          </p:cNvPr>
          <p:cNvSpPr txBox="1"/>
          <p:nvPr/>
        </p:nvSpPr>
        <p:spPr>
          <a:xfrm>
            <a:off x="1" y="3190714"/>
            <a:ext cx="2769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rPr>
              <a:t>CONTENTS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grpSp>
        <p:nvGrpSpPr>
          <p:cNvPr id="18" name="Group 17" descr="01 Introduction to SSDR&#10;"/>
          <p:cNvGrpSpPr/>
          <p:nvPr/>
        </p:nvGrpSpPr>
        <p:grpSpPr>
          <a:xfrm>
            <a:off x="3061064" y="560180"/>
            <a:ext cx="8839199" cy="809458"/>
            <a:chOff x="3061064" y="188784"/>
            <a:chExt cx="8839199" cy="809458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0795994-20AF-4E22-89F5-60153C5543DF}"/>
                </a:ext>
              </a:extLst>
            </p:cNvPr>
            <p:cNvSpPr/>
            <p:nvPr/>
          </p:nvSpPr>
          <p:spPr>
            <a:xfrm>
              <a:off x="3061064" y="188784"/>
              <a:ext cx="809458" cy="809458"/>
            </a:xfrm>
            <a:prstGeom prst="rect">
              <a:avLst/>
            </a:prstGeom>
            <a:solidFill>
              <a:srgbClr val="E385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latin typeface="Segoe SemiBold" panose="020B0703040204020203" pitchFamily="34" charset="0"/>
                  <a:cs typeface="Segoe SemiBold" panose="020B0703040204020203" pitchFamily="34" charset="0"/>
                </a:rPr>
                <a:t>01</a:t>
              </a:r>
              <a:endParaRPr lang="zh-CN" altLang="en-US" sz="3200" dirty="0">
                <a:latin typeface="Segoe SemiBold" panose="020B0703040204020203" pitchFamily="34" charset="0"/>
                <a:cs typeface="Segoe SemiBold" panose="020B0703040204020203" pitchFamily="34" charset="0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73115394-DBAC-4972-899F-89A1E17FA883}"/>
                </a:ext>
              </a:extLst>
            </p:cNvPr>
            <p:cNvSpPr txBox="1"/>
            <p:nvPr/>
          </p:nvSpPr>
          <p:spPr>
            <a:xfrm>
              <a:off x="3918853" y="188784"/>
              <a:ext cx="7981410" cy="80945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>
              <a:defPPr>
                <a:defRPr lang="zh-CN"/>
              </a:defPPr>
              <a:lvl1pPr>
                <a:defRPr sz="4800">
                  <a:solidFill>
                    <a:schemeClr val="bg1"/>
                  </a:solidFill>
                  <a:latin typeface="Segoe SemiBold" panose="020B0703040204020203" pitchFamily="34" charset="0"/>
                  <a:ea typeface="Segoe UI Black" panose="020B0A02040204020203" pitchFamily="34" charset="0"/>
                  <a:cs typeface="Segoe SemiBold" panose="020B0703040204020203" pitchFamily="34" charset="0"/>
                </a:defRPr>
              </a:lvl1pPr>
            </a:lstStyle>
            <a:p>
              <a:r>
                <a:rPr lang="en-US" altLang="zh-CN" sz="3600" dirty="0">
                  <a:solidFill>
                    <a:schemeClr val="accent1">
                      <a:lumMod val="50000"/>
                    </a:schemeClr>
                  </a:solidFill>
                </a:rPr>
                <a:t>Reminders</a:t>
              </a:r>
            </a:p>
          </p:txBody>
        </p:sp>
      </p:grpSp>
      <p:grpSp>
        <p:nvGrpSpPr>
          <p:cNvPr id="21" name="Group 20" descr="02 What's new this year "/>
          <p:cNvGrpSpPr/>
          <p:nvPr/>
        </p:nvGrpSpPr>
        <p:grpSpPr>
          <a:xfrm>
            <a:off x="3061063" y="1873080"/>
            <a:ext cx="8839200" cy="809459"/>
            <a:chOff x="3061063" y="1873080"/>
            <a:chExt cx="8839200" cy="809459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8F780B69-F97B-4D0D-8F5F-78444E7DF0F0}"/>
                </a:ext>
              </a:extLst>
            </p:cNvPr>
            <p:cNvSpPr/>
            <p:nvPr/>
          </p:nvSpPr>
          <p:spPr>
            <a:xfrm>
              <a:off x="3061063" y="1873080"/>
              <a:ext cx="809459" cy="809459"/>
            </a:xfrm>
            <a:prstGeom prst="rect">
              <a:avLst/>
            </a:prstGeom>
            <a:solidFill>
              <a:srgbClr val="E385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latin typeface="Segoe SemiBold" panose="020B0703040204020203" pitchFamily="34" charset="0"/>
                  <a:cs typeface="Segoe SemiBold" panose="020B0703040204020203" pitchFamily="34" charset="0"/>
                </a:rPr>
                <a:t>02</a:t>
              </a:r>
              <a:endParaRPr lang="zh-CN" altLang="en-US" sz="3200" dirty="0">
                <a:latin typeface="Segoe SemiBold" panose="020B0703040204020203" pitchFamily="34" charset="0"/>
                <a:cs typeface="Segoe SemiBold" panose="020B0703040204020203" pitchFamily="34" charset="0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EBB88417-3982-47EE-8B46-D25117B6C604}"/>
                </a:ext>
              </a:extLst>
            </p:cNvPr>
            <p:cNvSpPr txBox="1"/>
            <p:nvPr/>
          </p:nvSpPr>
          <p:spPr>
            <a:xfrm>
              <a:off x="3918853" y="1873080"/>
              <a:ext cx="7981410" cy="809459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>
              <a:defPPr>
                <a:defRPr lang="zh-CN"/>
              </a:defPPr>
              <a:lvl1pPr>
                <a:defRPr sz="4800">
                  <a:solidFill>
                    <a:schemeClr val="bg1"/>
                  </a:solidFill>
                  <a:latin typeface="Segoe SemiBold" panose="020B0703040204020203" pitchFamily="34" charset="0"/>
                  <a:ea typeface="Segoe UI Black" panose="020B0A02040204020203" pitchFamily="34" charset="0"/>
                  <a:cs typeface="Segoe SemiBold" panose="020B0703040204020203" pitchFamily="34" charset="0"/>
                </a:defRPr>
              </a:lvl1pPr>
            </a:lstStyle>
            <a:p>
              <a:r>
                <a:rPr lang="en-US" altLang="zh-CN" sz="3600" dirty="0">
                  <a:solidFill>
                    <a:schemeClr val="accent1">
                      <a:lumMod val="50000"/>
                    </a:schemeClr>
                  </a:solidFill>
                </a:rPr>
                <a:t>SIF Expectations for 2018-19</a:t>
              </a:r>
              <a:endParaRPr lang="zh-CN" altLang="en-US" sz="36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22" name="Group 21" title="03"/>
          <p:cNvGrpSpPr/>
          <p:nvPr/>
        </p:nvGrpSpPr>
        <p:grpSpPr>
          <a:xfrm>
            <a:off x="3061062" y="3110799"/>
            <a:ext cx="8839201" cy="809459"/>
            <a:chOff x="3061062" y="3110799"/>
            <a:chExt cx="8839201" cy="809459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8EED5C95-0E4E-4512-8773-6CA4934A6C58}"/>
                </a:ext>
              </a:extLst>
            </p:cNvPr>
            <p:cNvSpPr/>
            <p:nvPr/>
          </p:nvSpPr>
          <p:spPr>
            <a:xfrm>
              <a:off x="3061062" y="3110799"/>
              <a:ext cx="809459" cy="809459"/>
            </a:xfrm>
            <a:prstGeom prst="rect">
              <a:avLst/>
            </a:prstGeom>
            <a:solidFill>
              <a:srgbClr val="E385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latin typeface="Segoe SemiBold" panose="020B0703040204020203" pitchFamily="34" charset="0"/>
                  <a:cs typeface="Segoe SemiBold" panose="020B0703040204020203" pitchFamily="34" charset="0"/>
                </a:rPr>
                <a:t>03</a:t>
              </a:r>
              <a:endParaRPr lang="zh-CN" altLang="en-US" sz="3200" dirty="0">
                <a:latin typeface="Segoe SemiBold" panose="020B0703040204020203" pitchFamily="34" charset="0"/>
                <a:cs typeface="Segoe SemiBold" panose="020B0703040204020203" pitchFamily="34" charset="0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2EAD39A1-22F8-4668-9D3F-D036B2AB825E}"/>
                </a:ext>
              </a:extLst>
            </p:cNvPr>
            <p:cNvSpPr txBox="1"/>
            <p:nvPr/>
          </p:nvSpPr>
          <p:spPr>
            <a:xfrm>
              <a:off x="3918853" y="3110800"/>
              <a:ext cx="7981410" cy="80945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>
              <a:defPPr>
                <a:defRPr lang="zh-CN"/>
              </a:defPPr>
              <a:lvl1pPr>
                <a:defRPr sz="4800">
                  <a:solidFill>
                    <a:schemeClr val="bg1"/>
                  </a:solidFill>
                  <a:latin typeface="Segoe SemiBold" panose="020B0703040204020203" pitchFamily="34" charset="0"/>
                  <a:ea typeface="Segoe UI Black" panose="020B0A02040204020203" pitchFamily="34" charset="0"/>
                  <a:cs typeface="Segoe SemiBold" panose="020B0703040204020203" pitchFamily="34" charset="0"/>
                </a:defRPr>
              </a:lvl1pPr>
            </a:lstStyle>
            <a:p>
              <a:endParaRPr lang="zh-CN" altLang="en-US" sz="36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23" name="Group 22" title="04"/>
          <p:cNvGrpSpPr/>
          <p:nvPr/>
        </p:nvGrpSpPr>
        <p:grpSpPr>
          <a:xfrm>
            <a:off x="3061061" y="4335544"/>
            <a:ext cx="8839202" cy="809459"/>
            <a:chOff x="3061061" y="4335544"/>
            <a:chExt cx="8839202" cy="809459"/>
          </a:xfrm>
        </p:grpSpPr>
        <p:sp>
          <p:nvSpPr>
            <p:cNvPr id="14" name="矩形 13" title="04">
              <a:extLst>
                <a:ext uri="{FF2B5EF4-FFF2-40B4-BE49-F238E27FC236}">
                  <a16:creationId xmlns:a16="http://schemas.microsoft.com/office/drawing/2014/main" id="{DF81D714-3905-427B-B5F8-783DEB3D0A2D}"/>
                </a:ext>
              </a:extLst>
            </p:cNvPr>
            <p:cNvSpPr/>
            <p:nvPr/>
          </p:nvSpPr>
          <p:spPr>
            <a:xfrm>
              <a:off x="3061061" y="4335544"/>
              <a:ext cx="809459" cy="809459"/>
            </a:xfrm>
            <a:prstGeom prst="rect">
              <a:avLst/>
            </a:prstGeom>
            <a:solidFill>
              <a:srgbClr val="E385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latin typeface="Segoe SemiBold" panose="020B0703040204020203" pitchFamily="34" charset="0"/>
                  <a:cs typeface="Segoe SemiBold" panose="020B0703040204020203" pitchFamily="34" charset="0"/>
                </a:rPr>
                <a:t>04</a:t>
              </a:r>
              <a:endParaRPr lang="zh-CN" altLang="en-US" sz="3200" dirty="0">
                <a:latin typeface="Segoe SemiBold" panose="020B0703040204020203" pitchFamily="34" charset="0"/>
                <a:cs typeface="Segoe SemiBold" panose="020B0703040204020203" pitchFamily="34" charset="0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9440FE6B-2417-4F54-8A87-259875C67EB3}"/>
                </a:ext>
              </a:extLst>
            </p:cNvPr>
            <p:cNvSpPr txBox="1"/>
            <p:nvPr/>
          </p:nvSpPr>
          <p:spPr>
            <a:xfrm>
              <a:off x="3918853" y="4386331"/>
              <a:ext cx="7981410" cy="7586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>
              <a:defPPr>
                <a:defRPr lang="zh-CN"/>
              </a:defPPr>
              <a:lvl1pPr>
                <a:defRPr sz="4800">
                  <a:solidFill>
                    <a:schemeClr val="bg1"/>
                  </a:solidFill>
                  <a:latin typeface="Segoe SemiBold" panose="020B0703040204020203" pitchFamily="34" charset="0"/>
                  <a:ea typeface="Segoe UI Black" panose="020B0A02040204020203" pitchFamily="34" charset="0"/>
                  <a:cs typeface="Segoe SemiBold" panose="020B0703040204020203" pitchFamily="34" charset="0"/>
                </a:defRPr>
              </a:lvl1pPr>
            </a:lstStyle>
            <a:p>
              <a:endParaRPr lang="zh-CN" altLang="en-US" sz="36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957145" y="3155296"/>
            <a:ext cx="720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Segoe SemiBold"/>
              </a:rPr>
              <a:t>SIMS, EPIMS &amp; SSDR changes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957145" y="4394739"/>
            <a:ext cx="7693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Questions</a:t>
            </a:r>
            <a:endParaRPr lang="zh-CN" altLang="en-US" sz="36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3218815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51686A1-1CA2-4DC8-9CEA-22C62506FE7D}"/>
              </a:ext>
            </a:extLst>
          </p:cNvPr>
          <p:cNvSpPr txBox="1"/>
          <p:nvPr/>
        </p:nvSpPr>
        <p:spPr>
          <a:xfrm>
            <a:off x="559525" y="2460170"/>
            <a:ext cx="10450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01</a:t>
            </a:r>
            <a:endParaRPr lang="zh-CN" altLang="en-US" sz="60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57426" y="2280443"/>
            <a:ext cx="2250989" cy="1325563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Segoe SemiBold" panose="020B0703040204020203"/>
              </a:rPr>
              <a:t>Reminders</a:t>
            </a:r>
            <a:endParaRPr lang="en-US" sz="3200" dirty="0">
              <a:latin typeface="Segoe SemiBold" panose="020B0703040204020203"/>
            </a:endParaRPr>
          </a:p>
        </p:txBody>
      </p:sp>
    </p:spTree>
    <p:extLst>
      <p:ext uri="{BB962C8B-B14F-4D97-AF65-F5344CB8AC3E}">
        <p14:creationId xmlns:p14="http://schemas.microsoft.com/office/powerpoint/2010/main" val="1350330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remember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sp>
        <p:nvSpPr>
          <p:cNvPr id="10" name="Content Placeholder 8"/>
          <p:cNvSpPr txBox="1">
            <a:spLocks/>
          </p:cNvSpPr>
          <p:nvPr/>
        </p:nvSpPr>
        <p:spPr>
          <a:xfrm>
            <a:off x="595039" y="1148516"/>
            <a:ext cx="11370972" cy="52659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indent="-457200">
              <a:spcBef>
                <a:spcPts val="1000"/>
              </a:spcBef>
              <a:buClr>
                <a:srgbClr val="E38526"/>
              </a:buClr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ts val="1000"/>
              </a:spcBef>
              <a:buClr>
                <a:srgbClr val="E38526"/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Updated versions of the data handbooks will be posted this summer. For October, remember to refer to the updated data handbooks and error lists to help with your data submissions. </a:t>
            </a:r>
          </a:p>
          <a:p>
            <a:pPr marL="457200" indent="-457200">
              <a:spcBef>
                <a:spcPts val="1000"/>
              </a:spcBef>
              <a:buClr>
                <a:srgbClr val="E38526"/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 ‘SIMS Contact’, ‘EPIMS Contact’, and/or ‘SSDR Contact’ functions to your security portal access if you want to be included in data collection related communication from DESE on these topics.</a:t>
            </a:r>
          </a:p>
          <a:p>
            <a:pPr marL="457200" indent="-457200">
              <a:spcBef>
                <a:spcPts val="1000"/>
              </a:spcBef>
              <a:buClr>
                <a:srgbClr val="E38526"/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Remember to do a clean up of Directory Administration for your district to reflect any necessary changes for the new school year. </a:t>
            </a:r>
            <a:endParaRPr lang="en-US" sz="2800" dirty="0"/>
          </a:p>
          <a:p>
            <a:pPr marL="457200" indent="-457200">
              <a:spcBef>
                <a:spcPts val="1000"/>
              </a:spcBef>
              <a:buClr>
                <a:srgbClr val="E38526"/>
              </a:buClr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ts val="1000"/>
              </a:spcBef>
              <a:buClr>
                <a:srgbClr val="E38526"/>
              </a:buClr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ts val="1000"/>
              </a:spcBef>
              <a:buClr>
                <a:srgbClr val="E38526"/>
              </a:buClr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ts val="1000"/>
              </a:spcBef>
              <a:buClr>
                <a:srgbClr val="E38526"/>
              </a:buClr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38526"/>
              </a:buClr>
              <a:buSzTx/>
              <a:tabLst/>
              <a:defRPr/>
            </a:pPr>
            <a:endParaRPr lang="en-US" sz="2800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3852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801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51686A1-1CA2-4DC8-9CEA-22C62506FE7D}"/>
              </a:ext>
            </a:extLst>
          </p:cNvPr>
          <p:cNvSpPr txBox="1"/>
          <p:nvPr/>
        </p:nvSpPr>
        <p:spPr>
          <a:xfrm>
            <a:off x="559525" y="2460170"/>
            <a:ext cx="10450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02</a:t>
            </a:r>
            <a:endParaRPr lang="zh-CN" altLang="en-US" sz="60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57426" y="2305219"/>
            <a:ext cx="5537886" cy="1325563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Segoe SemiBold" panose="020B0703040204020203"/>
              </a:rPr>
              <a:t>SIF Expectations for 2019-20</a:t>
            </a:r>
            <a:endParaRPr lang="en-US" sz="3200" dirty="0">
              <a:latin typeface="Segoe SemiBold" panose="020B0703040204020203"/>
            </a:endParaRPr>
          </a:p>
        </p:txBody>
      </p:sp>
    </p:spTree>
    <p:extLst>
      <p:ext uri="{BB962C8B-B14F-4D97-AF65-F5344CB8AC3E}">
        <p14:creationId xmlns:p14="http://schemas.microsoft.com/office/powerpoint/2010/main" val="1988457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SIF Timeline &amp; Expectations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sp>
        <p:nvSpPr>
          <p:cNvPr id="10" name="Content Placeholder 8"/>
          <p:cNvSpPr txBox="1">
            <a:spLocks/>
          </p:cNvSpPr>
          <p:nvPr/>
        </p:nvSpPr>
        <p:spPr>
          <a:xfrm>
            <a:off x="595039" y="1148516"/>
            <a:ext cx="11370972" cy="52659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3852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97% of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districts (397 total) are now live in SIF. Most of these districts are SIF in all collections (SIMS, SCS, EPIMS, SSDR)</a:t>
            </a:r>
          </a:p>
          <a:p>
            <a:pPr marL="228600" indent="-228600">
              <a:spcBef>
                <a:spcPts val="1000"/>
              </a:spcBef>
              <a:buClr>
                <a:srgbClr val="E38526"/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Per my email to impacted Superintendents on February 5</a:t>
            </a:r>
            <a:r>
              <a:rPr lang="en-US" sz="2800" baseline="30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th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, all districts will be required to submit October 1, 2019 via SIF</a:t>
            </a:r>
          </a:p>
          <a:p>
            <a:pPr marL="228600" indent="-228600">
              <a:spcBef>
                <a:spcPts val="1000"/>
              </a:spcBef>
              <a:buClr>
                <a:srgbClr val="E38526"/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If your district is not in production for SIF, please contact your SIS vendor.</a:t>
            </a:r>
            <a:endParaRPr lang="en-US" sz="2800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3852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641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information on SIF</a:t>
            </a:r>
          </a:p>
        </p:txBody>
      </p:sp>
      <p:sp>
        <p:nvSpPr>
          <p:cNvPr id="8" name="Content Placeholder 7" title="SIF webpage URL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>
                <a:hlinkClick r:id="rId2"/>
              </a:rPr>
              <a:t>http://www.doe.mass.edu/infoservices/data/sif/</a:t>
            </a: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/>
          </a:p>
        </p:txBody>
      </p:sp>
      <p:pic>
        <p:nvPicPr>
          <p:cNvPr id="3" name="Picture 2" descr="snapshot of the SIF webpage with information on SIF profile and SIS vendors" title="SIF web p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717" y="2136531"/>
            <a:ext cx="11433484" cy="414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820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51686A1-1CA2-4DC8-9CEA-22C62506FE7D}"/>
              </a:ext>
            </a:extLst>
          </p:cNvPr>
          <p:cNvSpPr txBox="1"/>
          <p:nvPr/>
        </p:nvSpPr>
        <p:spPr>
          <a:xfrm>
            <a:off x="559525" y="2460170"/>
            <a:ext cx="10450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03</a:t>
            </a:r>
            <a:endParaRPr lang="zh-CN" altLang="en-US" sz="60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57426" y="2305219"/>
            <a:ext cx="5834449" cy="1325563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Segoe SemiBold" panose="020B0703040204020203"/>
              </a:rPr>
              <a:t>SIMS, EPIMS &amp; SSDR changes</a:t>
            </a:r>
            <a:endParaRPr lang="en-US" sz="3200" dirty="0">
              <a:latin typeface="Segoe SemiBold" panose="020B0703040204020203"/>
            </a:endParaRPr>
          </a:p>
        </p:txBody>
      </p:sp>
    </p:spTree>
    <p:extLst>
      <p:ext uri="{BB962C8B-B14F-4D97-AF65-F5344CB8AC3E}">
        <p14:creationId xmlns:p14="http://schemas.microsoft.com/office/powerpoint/2010/main" val="2905840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SIMS DOE013: Reason for Enrollment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sp>
        <p:nvSpPr>
          <p:cNvPr id="10" name="Content Placeholder 8"/>
          <p:cNvSpPr txBox="1">
            <a:spLocks/>
          </p:cNvSpPr>
          <p:nvPr/>
        </p:nvSpPr>
        <p:spPr>
          <a:xfrm>
            <a:off x="595039" y="1148516"/>
            <a:ext cx="11370972" cy="52659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ts val="1000"/>
              </a:spcBef>
              <a:buClr>
                <a:srgbClr val="E38526"/>
              </a:buClr>
              <a:defRPr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element will have one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additional acceptable value </a:t>
            </a:r>
          </a:p>
          <a:p>
            <a:pPr lvl="0">
              <a:spcBef>
                <a:spcPts val="1000"/>
              </a:spcBef>
              <a:buClr>
                <a:srgbClr val="E38526"/>
              </a:buClr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Acceptable Values:</a:t>
            </a:r>
          </a:p>
          <a:p>
            <a:endParaRPr lang="en-US" sz="2800" baseline="0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2800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2800" baseline="0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2800" baseline="0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Allows for districts that are receiving a foster care student living in another town. </a:t>
            </a:r>
          </a:p>
        </p:txBody>
      </p:sp>
      <p:graphicFrame>
        <p:nvGraphicFramePr>
          <p:cNvPr id="4" name="Table 3" descr="List of reportable values 01 through 12" title="DOE013 Reason for Enrollment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829522"/>
              </p:ext>
            </p:extLst>
          </p:nvPr>
        </p:nvGraphicFramePr>
        <p:xfrm>
          <a:off x="567743" y="2135562"/>
          <a:ext cx="8302028" cy="329184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638618">
                  <a:extLst>
                    <a:ext uri="{9D8B030D-6E8A-4147-A177-3AD203B41FA5}">
                      <a16:colId xmlns:a16="http://schemas.microsoft.com/office/drawing/2014/main" val="1353729955"/>
                    </a:ext>
                  </a:extLst>
                </a:gridCol>
                <a:gridCol w="7663410">
                  <a:extLst>
                    <a:ext uri="{9D8B030D-6E8A-4147-A177-3AD203B41FA5}">
                      <a16:colId xmlns:a16="http://schemas.microsoft.com/office/drawing/2014/main" val="8318863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203B6A"/>
                          </a:solidFill>
                          <a:effectLst/>
                        </a:rPr>
                        <a:t>01</a:t>
                      </a:r>
                      <a:endParaRPr lang="en-US" sz="1800" b="0" dirty="0">
                        <a:solidFill>
                          <a:srgbClr val="203B6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7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203B6A"/>
                          </a:solidFill>
                          <a:effectLst/>
                        </a:rPr>
                        <a:t>Resident/ Member</a:t>
                      </a:r>
                      <a:endParaRPr lang="en-US" sz="1800" b="0" dirty="0">
                        <a:solidFill>
                          <a:srgbClr val="203B6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7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211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School Choice (DOE – School Choice Program)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980867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03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Charter School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17001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04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METCO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61647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Tuitioned</a:t>
                      </a:r>
                      <a:r>
                        <a:rPr lang="en-US" sz="1800" dirty="0">
                          <a:effectLst/>
                        </a:rPr>
                        <a:t> in — Chapter 74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88208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06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Tuitioned  — Out of State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07420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07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Tuitioned out — Private school or Collaborative Program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69051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08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Tuitioned in — Paid by parent/guardian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08468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09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Tuitioned in — Waived by local agreement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011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Tuitioned in — Agreement with another in-state district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317939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Foreign Exchange student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55885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Receiving</a:t>
                      </a:r>
                      <a:r>
                        <a:rPr lang="en-US" sz="180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– Foster Care Student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14689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8641426"/>
      </p:ext>
    </p:extLst>
  </p:cSld>
  <p:clrMapOvr>
    <a:masterClrMapping/>
  </p:clrMapOvr>
</p:sld>
</file>

<file path=ppt/theme/theme1.xml><?xml version="1.0" encoding="utf-8"?>
<a:theme xmlns:a="http://schemas.openxmlformats.org/drawingml/2006/main" name="ESE PowerPoint Template 2017">
  <a:themeElements>
    <a:clrScheme name="ESE color scheme">
      <a:dk1>
        <a:srgbClr val="203B6A"/>
      </a:dk1>
      <a:lt1>
        <a:sysClr val="window" lastClr="FFFFFF"/>
      </a:lt1>
      <a:dk2>
        <a:srgbClr val="203B6A"/>
      </a:dk2>
      <a:lt2>
        <a:srgbClr val="E7E6E6"/>
      </a:lt2>
      <a:accent1>
        <a:srgbClr val="203B6A"/>
      </a:accent1>
      <a:accent2>
        <a:srgbClr val="ED7D31"/>
      </a:accent2>
      <a:accent3>
        <a:srgbClr val="FFC000"/>
      </a:accent3>
      <a:accent4>
        <a:srgbClr val="0563C1"/>
      </a:accent4>
      <a:accent5>
        <a:srgbClr val="00B050"/>
      </a:accent5>
      <a:accent6>
        <a:srgbClr val="FFFF00"/>
      </a:accent6>
      <a:hlink>
        <a:srgbClr val="0563C1"/>
      </a:hlink>
      <a:folHlink>
        <a:srgbClr val="954F72"/>
      </a:folHlink>
    </a:clrScheme>
    <a:fontScheme name="ESE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ti_RoutingExistingProperties xmlns="0a4e05da-b9bc-4326-ad73-01ef31b95567" xsi:nil="true"/>
    <_dlc_DocIdPersistId xmlns="733efe1c-5bbe-4968-87dc-d400e65c879f">true</_dlc_DocIdPersistId>
    <_dlc_DocId xmlns="733efe1c-5bbe-4968-87dc-d400e65c879f">DESE-231-55039</_dlc_DocId>
    <_dlc_DocIdUrl xmlns="733efe1c-5bbe-4968-87dc-d400e65c879f">
      <Url>https://sharepoint.doemass.org/ese/webteam/cps/_layouts/DocIdRedir.aspx?ID=DESE-231-55039</Url>
      <Description>DESE-231-55039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DropOffZoneRoutingForm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4261BFE874874F899C38CF9C771BFF" ma:contentTypeVersion="7" ma:contentTypeDescription="Create a new document." ma:contentTypeScope="" ma:versionID="3a5a55f13e9bb649c79d8b6e4cc9fe8c">
  <xsd:schema xmlns:xsd="http://www.w3.org/2001/XMLSchema" xmlns:xs="http://www.w3.org/2001/XMLSchema" xmlns:p="http://schemas.microsoft.com/office/2006/metadata/properties" xmlns:ns2="0a4e05da-b9bc-4326-ad73-01ef31b95567" xmlns:ns3="733efe1c-5bbe-4968-87dc-d400e65c879f" targetNamespace="http://schemas.microsoft.com/office/2006/metadata/properties" ma:root="true" ma:fieldsID="9f746412060615af2bac066d19f8186c" ns2:_="" ns3:_="">
    <xsd:import namespace="0a4e05da-b9bc-4326-ad73-01ef31b95567"/>
    <xsd:import namespace="733efe1c-5bbe-4968-87dc-d400e65c879f"/>
    <xsd:element name="properties">
      <xsd:complexType>
        <xsd:sequence>
          <xsd:element name="documentManagement">
            <xsd:complexType>
              <xsd:all>
                <xsd:element ref="ns2:_vti_RoutingExistingPropertie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4e05da-b9bc-4326-ad73-01ef31b95567" elementFormDefault="qualified">
    <xsd:import namespace="http://schemas.microsoft.com/office/2006/documentManagement/types"/>
    <xsd:import namespace="http://schemas.microsoft.com/office/infopath/2007/PartnerControls"/>
    <xsd:element name="_vti_RoutingExistingProperties" ma:index="8" nillable="true" ma:displayName="Original Properties" ma:hidden="true" ma:internalName="_vti_RoutingExistingPropertie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3efe1c-5bbe-4968-87dc-d400e65c879f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E26409A-1580-4B65-B644-D4A577563856}">
  <ds:schemaRefs>
    <ds:schemaRef ds:uri="http://schemas.microsoft.com/office/2006/metadata/properties"/>
    <ds:schemaRef ds:uri="http://purl.org/dc/terms/"/>
    <ds:schemaRef ds:uri="0a4e05da-b9bc-4326-ad73-01ef31b95567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733efe1c-5bbe-4968-87dc-d400e65c879f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9DE4825-CEC4-429A-AFD9-D4F2CFA8A29D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8807B8C5-A372-438D-9944-1B0BAF8F25A3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C07A0FA9-EB82-4487-88B4-A7F163508D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4e05da-b9bc-4326-ad73-01ef31b95567"/>
    <ds:schemaRef ds:uri="733efe1c-5bbe-4968-87dc-d400e65c87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ESE PowerPoint Template 2017</Template>
  <TotalTime>11330</TotalTime>
  <Words>1131</Words>
  <Application>Microsoft Office PowerPoint</Application>
  <PresentationFormat>Widescreen</PresentationFormat>
  <Paragraphs>180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等线</vt:lpstr>
      <vt:lpstr>Arial</vt:lpstr>
      <vt:lpstr>Calibri</vt:lpstr>
      <vt:lpstr>Courier New</vt:lpstr>
      <vt:lpstr>Segoe</vt:lpstr>
      <vt:lpstr>Segoe SemiBold</vt:lpstr>
      <vt:lpstr>Segoe UI</vt:lpstr>
      <vt:lpstr>Segoe UI Semibold</vt:lpstr>
      <vt:lpstr>Times New Roman</vt:lpstr>
      <vt:lpstr>Wingdings</vt:lpstr>
      <vt:lpstr>ESE PowerPoint Template 2017</vt:lpstr>
      <vt:lpstr>Data Collection Changes for 2019-20 school year  Rob Curtin - Associate Commissioner, Data and Accountability April 2019</vt:lpstr>
      <vt:lpstr>Contents</vt:lpstr>
      <vt:lpstr>Reminders</vt:lpstr>
      <vt:lpstr>Things to remember</vt:lpstr>
      <vt:lpstr>SIF Expectations for 2019-20</vt:lpstr>
      <vt:lpstr>SIF Timeline &amp; Expectations</vt:lpstr>
      <vt:lpstr>More information on SIF</vt:lpstr>
      <vt:lpstr>SIMS, EPIMS &amp; SSDR changes</vt:lpstr>
      <vt:lpstr>SIMS DOE013: Reason for Enrollment</vt:lpstr>
      <vt:lpstr>SIMS DOE028: Seal of Biliteracy</vt:lpstr>
      <vt:lpstr>SIMS DOE033: High School Completer Plans</vt:lpstr>
      <vt:lpstr>SIMS DOE047-49: Industry Recognized Credentials</vt:lpstr>
      <vt:lpstr>SIMS DOE051: Student zip code</vt:lpstr>
      <vt:lpstr>Reporting Questions on DOE051 Student Zip Code</vt:lpstr>
      <vt:lpstr>EPIMS WA07: Job Classification</vt:lpstr>
      <vt:lpstr>SSDR – Law Enforcement Referral </vt:lpstr>
      <vt:lpstr>ADDITIONAL ITEM: Allegations of bullying </vt:lpstr>
      <vt:lpstr>SSDR Reporting Questions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2019-20 Data Collection Changes Webinar Presentation</dc:title>
  <dc:creator>DESE</dc:creator>
  <cp:lastModifiedBy>Zou, Dong (EOE)</cp:lastModifiedBy>
  <cp:revision>303</cp:revision>
  <cp:lastPrinted>2017-08-07T14:46:10Z</cp:lastPrinted>
  <dcterms:created xsi:type="dcterms:W3CDTF">2018-01-12T19:17:27Z</dcterms:created>
  <dcterms:modified xsi:type="dcterms:W3CDTF">2019-10-02T20:27:06Z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Oct 2 2019</vt:lpwstr>
  </property>
</Properties>
</file>