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4"/>
  </p:sldMasterIdLst>
  <p:notesMasterIdLst>
    <p:notesMasterId r:id="rId58"/>
  </p:notesMasterIdLst>
  <p:handoutMasterIdLst>
    <p:handoutMasterId r:id="rId59"/>
  </p:handoutMasterIdLst>
  <p:sldIdLst>
    <p:sldId id="380" r:id="rId5"/>
    <p:sldId id="256" r:id="rId6"/>
    <p:sldId id="401" r:id="rId7"/>
    <p:sldId id="275" r:id="rId8"/>
    <p:sldId id="267" r:id="rId9"/>
    <p:sldId id="257" r:id="rId10"/>
    <p:sldId id="258" r:id="rId11"/>
    <p:sldId id="271" r:id="rId12"/>
    <p:sldId id="272" r:id="rId13"/>
    <p:sldId id="381" r:id="rId14"/>
    <p:sldId id="1062" r:id="rId15"/>
    <p:sldId id="382" r:id="rId16"/>
    <p:sldId id="1079" r:id="rId17"/>
    <p:sldId id="1131" r:id="rId18"/>
    <p:sldId id="383" r:id="rId19"/>
    <p:sldId id="1074" r:id="rId20"/>
    <p:sldId id="388" r:id="rId21"/>
    <p:sldId id="1075" r:id="rId22"/>
    <p:sldId id="390" r:id="rId23"/>
    <p:sldId id="392" r:id="rId24"/>
    <p:sldId id="1068" r:id="rId25"/>
    <p:sldId id="394" r:id="rId26"/>
    <p:sldId id="395" r:id="rId27"/>
    <p:sldId id="391" r:id="rId28"/>
    <p:sldId id="283" r:id="rId29"/>
    <p:sldId id="398" r:id="rId30"/>
    <p:sldId id="264" r:id="rId31"/>
    <p:sldId id="384" r:id="rId32"/>
    <p:sldId id="386" r:id="rId33"/>
    <p:sldId id="1070" r:id="rId34"/>
    <p:sldId id="273" r:id="rId35"/>
    <p:sldId id="393" r:id="rId36"/>
    <p:sldId id="278" r:id="rId37"/>
    <p:sldId id="399" r:id="rId38"/>
    <p:sldId id="1136" r:id="rId39"/>
    <p:sldId id="1137" r:id="rId40"/>
    <p:sldId id="1138" r:id="rId41"/>
    <p:sldId id="1081" r:id="rId42"/>
    <p:sldId id="1140" r:id="rId43"/>
    <p:sldId id="1143" r:id="rId44"/>
    <p:sldId id="1144" r:id="rId45"/>
    <p:sldId id="1145" r:id="rId46"/>
    <p:sldId id="1146" r:id="rId47"/>
    <p:sldId id="1084" r:id="rId48"/>
    <p:sldId id="1147" r:id="rId49"/>
    <p:sldId id="1085" r:id="rId50"/>
    <p:sldId id="1149" r:id="rId51"/>
    <p:sldId id="1148" r:id="rId52"/>
    <p:sldId id="1086" r:id="rId53"/>
    <p:sldId id="1087" r:id="rId54"/>
    <p:sldId id="1133" r:id="rId55"/>
    <p:sldId id="1150" r:id="rId56"/>
    <p:sldId id="277" r:id="rId5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201857-0226-EC5D-C27F-5E8B7A79CF9A}" name="Zalk, Jodie (DESE)" initials="Z(" userId="S::jodie.l.zalk@mass.gov::e1452584-4588-4fe8-8e76-c634323654f0" providerId="AD"/>
  <p188:author id="{2DDAB86A-D521-A4F8-DC3C-FF0AD3E217C3}" name="Zalk, Jodie (DESE)" initials="JZ" userId="S::Jodie.L.Zalk@mass.gov::e1452584-4588-4fe8-8e76-c634323654f0" providerId="AD"/>
  <p188:author id="{A2AB63E1-59F4-2BBC-B07B-799A89196A5C}" name="Ragsdale, David (DESE)" initials="RD(" userId="S::David.Ragsdale@mass.gov::587e51b7-b7d7-43e1-8411-df89860897a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Zalk, Jodie" initials="ZJ" lastIdx="5" clrIdx="0">
    <p:extLst>
      <p:ext uri="{19B8F6BF-5375-455C-9EA6-DF929625EA0E}">
        <p15:presenceInfo xmlns:p15="http://schemas.microsoft.com/office/powerpoint/2012/main" userId="Zalk, Jodie" providerId="None"/>
      </p:ext>
    </p:extLst>
  </p:cmAuthor>
  <p:cmAuthor id="2" name="Pelychaty, Robert" initials="PR" lastIdx="4" clrIdx="1">
    <p:extLst>
      <p:ext uri="{19B8F6BF-5375-455C-9EA6-DF929625EA0E}">
        <p15:presenceInfo xmlns:p15="http://schemas.microsoft.com/office/powerpoint/2012/main" userId="S-1-5-21-875326689-928589111-1252796590-18778" providerId="AD"/>
      </p:ext>
    </p:extLst>
  </p:cmAuthor>
  <p:cmAuthor id="3" name="Ragsdale, David (DESE)" initials="RD(" lastIdx="2" clrIdx="2">
    <p:extLst>
      <p:ext uri="{19B8F6BF-5375-455C-9EA6-DF929625EA0E}">
        <p15:presenceInfo xmlns:p15="http://schemas.microsoft.com/office/powerpoint/2012/main" userId="S::DRagsdale@doe.mass.edu::587e51b7-b7d7-43e1-8411-df89860897aa" providerId="AD"/>
      </p:ext>
    </p:extLst>
  </p:cmAuthor>
  <p:cmAuthor id="4" name="Zalk, Jodie (DESE)" initials="ZJ(" lastIdx="7" clrIdx="3">
    <p:extLst>
      <p:ext uri="{19B8F6BF-5375-455C-9EA6-DF929625EA0E}">
        <p15:presenceInfo xmlns:p15="http://schemas.microsoft.com/office/powerpoint/2012/main" userId="S::JZalk@doe.mass.edu::e1452584-4588-4fe8-8e76-c634323654f0" providerId="AD"/>
      </p:ext>
    </p:extLst>
  </p:cmAuthor>
  <p:cmAuthor id="5" name="Zalk, Jodie (DESE)" initials="ZJ( [2]" lastIdx="35" clrIdx="4">
    <p:extLst>
      <p:ext uri="{19B8F6BF-5375-455C-9EA6-DF929625EA0E}">
        <p15:presenceInfo xmlns:p15="http://schemas.microsoft.com/office/powerpoint/2012/main" userId="S::Jodie.L.Zalk@mass.gov::e1452584-4588-4fe8-8e76-c634323654f0" providerId="AD"/>
      </p:ext>
    </p:extLst>
  </p:cmAuthor>
  <p:cmAuthor id="6" name="Ragsdale, David (DESE)" initials="RD( [2]" lastIdx="5" clrIdx="5">
    <p:extLst>
      <p:ext uri="{19B8F6BF-5375-455C-9EA6-DF929625EA0E}">
        <p15:presenceInfo xmlns:p15="http://schemas.microsoft.com/office/powerpoint/2012/main" userId="S::David.Ragsdale@mass.gov::587e51b7-b7d7-43e1-8411-df89860897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3D8DE8-FFC8-4DD7-992A-5E9445EFD0AC}" v="3" dt="2024-01-18T16:27:48.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3" autoAdjust="0"/>
    <p:restoredTop sz="86376" autoAdjust="0"/>
  </p:normalViewPr>
  <p:slideViewPr>
    <p:cSldViewPr snapToGrid="0">
      <p:cViewPr varScale="1">
        <p:scale>
          <a:sx n="73" d="100"/>
          <a:sy n="73" d="100"/>
        </p:scale>
        <p:origin x="66" y="384"/>
      </p:cViewPr>
      <p:guideLst/>
    </p:cSldViewPr>
  </p:slideViewPr>
  <p:outlineViewPr>
    <p:cViewPr>
      <p:scale>
        <a:sx n="33" d="100"/>
        <a:sy n="33" d="100"/>
      </p:scale>
      <p:origin x="0" y="-65274"/>
    </p:cViewPr>
  </p:outlineViewPr>
  <p:notesTextViewPr>
    <p:cViewPr>
      <p:scale>
        <a:sx n="1" d="1"/>
        <a:sy n="1" d="1"/>
      </p:scale>
      <p:origin x="0" y="0"/>
    </p:cViewPr>
  </p:notesTextViewPr>
  <p:sorterViewPr>
    <p:cViewPr>
      <p:scale>
        <a:sx n="90" d="100"/>
        <a:sy n="90" d="100"/>
      </p:scale>
      <p:origin x="0" y="0"/>
    </p:cViewPr>
  </p:sorterViewPr>
  <p:notesViewPr>
    <p:cSldViewPr snapToGrid="0">
      <p:cViewPr varScale="1">
        <p:scale>
          <a:sx n="83" d="100"/>
          <a:sy n="83" d="100"/>
        </p:scale>
        <p:origin x="3810" y="7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66"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 Id="rId67"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65"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ella, Judith A (DESE)" userId="4a3324bc-101b-41c4-afa4-83f9c1727996" providerId="ADAL" clId="{E63D8DE8-FFC8-4DD7-992A-5E9445EFD0AC}"/>
    <pc:docChg chg="undo redo custSel modSld">
      <pc:chgData name="Marcella, Judith A (DESE)" userId="4a3324bc-101b-41c4-afa4-83f9c1727996" providerId="ADAL" clId="{E63D8DE8-FFC8-4DD7-992A-5E9445EFD0AC}" dt="2024-01-18T16:28:17.415" v="165" actId="20577"/>
      <pc:docMkLst>
        <pc:docMk/>
      </pc:docMkLst>
      <pc:sldChg chg="modSp mod">
        <pc:chgData name="Marcella, Judith A (DESE)" userId="4a3324bc-101b-41c4-afa4-83f9c1727996" providerId="ADAL" clId="{E63D8DE8-FFC8-4DD7-992A-5E9445EFD0AC}" dt="2024-01-18T16:21:20.764" v="57" actId="962"/>
        <pc:sldMkLst>
          <pc:docMk/>
          <pc:sldMk cId="2073260060" sldId="1062"/>
        </pc:sldMkLst>
        <pc:picChg chg="mod">
          <ac:chgData name="Marcella, Judith A (DESE)" userId="4a3324bc-101b-41c4-afa4-83f9c1727996" providerId="ADAL" clId="{E63D8DE8-FFC8-4DD7-992A-5E9445EFD0AC}" dt="2024-01-18T16:21:20.764" v="57" actId="962"/>
          <ac:picMkLst>
            <pc:docMk/>
            <pc:sldMk cId="2073260060" sldId="1062"/>
            <ac:picMk id="5" creationId="{11EA8DEB-87AB-C105-3E9E-AE07BD12095D}"/>
          </ac:picMkLst>
        </pc:picChg>
      </pc:sldChg>
      <pc:sldChg chg="modSp mod">
        <pc:chgData name="Marcella, Judith A (DESE)" userId="4a3324bc-101b-41c4-afa4-83f9c1727996" providerId="ADAL" clId="{E63D8DE8-FFC8-4DD7-992A-5E9445EFD0AC}" dt="2024-01-18T16:21:43.388" v="119" actId="962"/>
        <pc:sldMkLst>
          <pc:docMk/>
          <pc:sldMk cId="425711058" sldId="1085"/>
        </pc:sldMkLst>
        <pc:picChg chg="mod">
          <ac:chgData name="Marcella, Judith A (DESE)" userId="4a3324bc-101b-41c4-afa4-83f9c1727996" providerId="ADAL" clId="{E63D8DE8-FFC8-4DD7-992A-5E9445EFD0AC}" dt="2024-01-18T16:21:43.388" v="119" actId="962"/>
          <ac:picMkLst>
            <pc:docMk/>
            <pc:sldMk cId="425711058" sldId="1085"/>
            <ac:picMk id="6" creationId="{9397FCCF-A191-36A2-F7DD-9D8327C92DBC}"/>
          </ac:picMkLst>
        </pc:picChg>
      </pc:sldChg>
      <pc:sldChg chg="addSp delSp modSp mod">
        <pc:chgData name="Marcella, Judith A (DESE)" userId="4a3324bc-101b-41c4-afa4-83f9c1727996" providerId="ADAL" clId="{E63D8DE8-FFC8-4DD7-992A-5E9445EFD0AC}" dt="2024-01-18T16:28:17.415" v="165" actId="20577"/>
        <pc:sldMkLst>
          <pc:docMk/>
          <pc:sldMk cId="3797905096" sldId="1137"/>
        </pc:sldMkLst>
        <pc:spChg chg="del">
          <ac:chgData name="Marcella, Judith A (DESE)" userId="4a3324bc-101b-41c4-afa4-83f9c1727996" providerId="ADAL" clId="{E63D8DE8-FFC8-4DD7-992A-5E9445EFD0AC}" dt="2024-01-18T16:27:30.911" v="151" actId="478"/>
          <ac:spMkLst>
            <pc:docMk/>
            <pc:sldMk cId="3797905096" sldId="1137"/>
            <ac:spMk id="2" creationId="{93C2798C-9E4C-9D35-9C84-64CBF17C9876}"/>
          </ac:spMkLst>
        </pc:spChg>
        <pc:spChg chg="add del mod">
          <ac:chgData name="Marcella, Judith A (DESE)" userId="4a3324bc-101b-41c4-afa4-83f9c1727996" providerId="ADAL" clId="{E63D8DE8-FFC8-4DD7-992A-5E9445EFD0AC}" dt="2024-01-18T16:27:32.349" v="152" actId="478"/>
          <ac:spMkLst>
            <pc:docMk/>
            <pc:sldMk cId="3797905096" sldId="1137"/>
            <ac:spMk id="6" creationId="{F5A85470-0C48-40EF-E8C2-73DA0995FFDD}"/>
          </ac:spMkLst>
        </pc:spChg>
        <pc:spChg chg="add mod">
          <ac:chgData name="Marcella, Judith A (DESE)" userId="4a3324bc-101b-41c4-afa4-83f9c1727996" providerId="ADAL" clId="{E63D8DE8-FFC8-4DD7-992A-5E9445EFD0AC}" dt="2024-01-18T16:28:17.415" v="165" actId="20577"/>
          <ac:spMkLst>
            <pc:docMk/>
            <pc:sldMk cId="3797905096" sldId="1137"/>
            <ac:spMk id="7" creationId="{CB154AFB-4AB8-7543-6047-11C1575D5063}"/>
          </ac:spMkLst>
        </pc:spChg>
      </pc:sldChg>
      <pc:sldChg chg="addSp delSp modSp mod">
        <pc:chgData name="Marcella, Judith A (DESE)" userId="4a3324bc-101b-41c4-afa4-83f9c1727996" providerId="ADAL" clId="{E63D8DE8-FFC8-4DD7-992A-5E9445EFD0AC}" dt="2024-01-18T16:27:17.065" v="150" actId="255"/>
        <pc:sldMkLst>
          <pc:docMk/>
          <pc:sldMk cId="2938648700" sldId="1150"/>
        </pc:sldMkLst>
        <pc:spChg chg="add del">
          <ac:chgData name="Marcella, Judith A (DESE)" userId="4a3324bc-101b-41c4-afa4-83f9c1727996" providerId="ADAL" clId="{E63D8DE8-FFC8-4DD7-992A-5E9445EFD0AC}" dt="2024-01-18T16:25:42.599" v="124" actId="478"/>
          <ac:spMkLst>
            <pc:docMk/>
            <pc:sldMk cId="2938648700" sldId="1150"/>
            <ac:spMk id="2" creationId="{80A8C658-B648-E6C6-45EA-9F1363B8643F}"/>
          </ac:spMkLst>
        </pc:spChg>
        <pc:spChg chg="add del mod">
          <ac:chgData name="Marcella, Judith A (DESE)" userId="4a3324bc-101b-41c4-afa4-83f9c1727996" providerId="ADAL" clId="{E63D8DE8-FFC8-4DD7-992A-5E9445EFD0AC}" dt="2024-01-18T16:25:34.536" v="123" actId="478"/>
          <ac:spMkLst>
            <pc:docMk/>
            <pc:sldMk cId="2938648700" sldId="1150"/>
            <ac:spMk id="7" creationId="{33305AE6-5313-A140-BAC7-F2202CBA1CAF}"/>
          </ac:spMkLst>
        </pc:spChg>
        <pc:spChg chg="add del mod">
          <ac:chgData name="Marcella, Judith A (DESE)" userId="4a3324bc-101b-41c4-afa4-83f9c1727996" providerId="ADAL" clId="{E63D8DE8-FFC8-4DD7-992A-5E9445EFD0AC}" dt="2024-01-18T16:25:56.197" v="129" actId="478"/>
          <ac:spMkLst>
            <pc:docMk/>
            <pc:sldMk cId="2938648700" sldId="1150"/>
            <ac:spMk id="9" creationId="{2B6B3EEA-6DDF-F195-8FF9-6C0E195D695D}"/>
          </ac:spMkLst>
        </pc:spChg>
        <pc:spChg chg="add del">
          <ac:chgData name="Marcella, Judith A (DESE)" userId="4a3324bc-101b-41c4-afa4-83f9c1727996" providerId="ADAL" clId="{E63D8DE8-FFC8-4DD7-992A-5E9445EFD0AC}" dt="2024-01-18T16:25:52.008" v="127" actId="22"/>
          <ac:spMkLst>
            <pc:docMk/>
            <pc:sldMk cId="2938648700" sldId="1150"/>
            <ac:spMk id="11" creationId="{65708705-EC5E-CFBC-482F-6C9F0B13ABD5}"/>
          </ac:spMkLst>
        </pc:spChg>
        <pc:spChg chg="add mod">
          <ac:chgData name="Marcella, Judith A (DESE)" userId="4a3324bc-101b-41c4-afa4-83f9c1727996" providerId="ADAL" clId="{E63D8DE8-FFC8-4DD7-992A-5E9445EFD0AC}" dt="2024-01-18T16:27:17.065" v="150" actId="255"/>
          <ac:spMkLst>
            <pc:docMk/>
            <pc:sldMk cId="2938648700" sldId="1150"/>
            <ac:spMk id="12" creationId="{F428DBF6-73A3-B16D-28B0-5140A2FD1D6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7CA62B-D9E3-43E2-AF17-4E9300ED2F0B}"/>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25AF071-7316-4948-980E-1CAE9CAC8FDF}"/>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4311DBE-F2C6-458A-A243-211EDFC1DB3A}" type="datetimeFigureOut">
              <a:rPr lang="en-US" smtClean="0"/>
              <a:t>1/18/2024</a:t>
            </a:fld>
            <a:endParaRPr lang="en-US" dirty="0"/>
          </a:p>
        </p:txBody>
      </p:sp>
      <p:sp>
        <p:nvSpPr>
          <p:cNvPr id="4" name="Footer Placeholder 3">
            <a:extLst>
              <a:ext uri="{FF2B5EF4-FFF2-40B4-BE49-F238E27FC236}">
                <a16:creationId xmlns:a16="http://schemas.microsoft.com/office/drawing/2014/main" id="{1C317E86-BD3A-4EBE-AFFE-4E7F987CE08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867550F-2B2E-429F-A8E6-E6BA03387A49}"/>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1473BC-1216-42BE-AD2E-D9A0533934D1}" type="slidenum">
              <a:rPr lang="en-US" smtClean="0"/>
              <a:t>‹#›</a:t>
            </a:fld>
            <a:endParaRPr lang="en-US" dirty="0"/>
          </a:p>
        </p:txBody>
      </p:sp>
    </p:spTree>
    <p:extLst>
      <p:ext uri="{BB962C8B-B14F-4D97-AF65-F5344CB8AC3E}">
        <p14:creationId xmlns:p14="http://schemas.microsoft.com/office/powerpoint/2010/main" val="1517962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369A71C-F1F2-49D9-939E-DC17475DCF94}" type="datetimeFigureOut">
              <a:rPr lang="en-US" smtClean="0"/>
              <a:t>1/18/2024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29A95A7-0ABE-49D6-8954-9F350AB099D4}" type="slidenum">
              <a:rPr lang="en-US" smtClean="0"/>
              <a:t>‹#›</a:t>
            </a:fld>
            <a:endParaRPr lang="en-US" dirty="0"/>
          </a:p>
        </p:txBody>
      </p:sp>
    </p:spTree>
    <p:extLst>
      <p:ext uri="{BB962C8B-B14F-4D97-AF65-F5344CB8AC3E}">
        <p14:creationId xmlns:p14="http://schemas.microsoft.com/office/powerpoint/2010/main" val="4150218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9A95A7-0ABE-49D6-8954-9F350AB099D4}" type="slidenum">
              <a:rPr lang="en-US" smtClean="0"/>
              <a:t>24</a:t>
            </a:fld>
            <a:endParaRPr lang="en-US" dirty="0"/>
          </a:p>
        </p:txBody>
      </p:sp>
    </p:spTree>
    <p:extLst>
      <p:ext uri="{BB962C8B-B14F-4D97-AF65-F5344CB8AC3E}">
        <p14:creationId xmlns:p14="http://schemas.microsoft.com/office/powerpoint/2010/main" val="61586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34</a:t>
            </a:fld>
            <a:endParaRPr lang="en-US"/>
          </a:p>
        </p:txBody>
      </p:sp>
    </p:spTree>
    <p:extLst>
      <p:ext uri="{BB962C8B-B14F-4D97-AF65-F5344CB8AC3E}">
        <p14:creationId xmlns:p14="http://schemas.microsoft.com/office/powerpoint/2010/main" val="415679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29A95A7-0ABE-49D6-8954-9F350AB099D4}" type="slidenum">
              <a:rPr lang="en-US" smtClean="0"/>
              <a:t>35</a:t>
            </a:fld>
            <a:endParaRPr lang="en-US"/>
          </a:p>
        </p:txBody>
      </p:sp>
    </p:spTree>
    <p:extLst>
      <p:ext uri="{BB962C8B-B14F-4D97-AF65-F5344CB8AC3E}">
        <p14:creationId xmlns:p14="http://schemas.microsoft.com/office/powerpoint/2010/main" val="3434382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29A95A7-0ABE-49D6-8954-9F350AB099D4}" type="slidenum">
              <a:rPr lang="en-US" smtClean="0"/>
              <a:t>39</a:t>
            </a:fld>
            <a:endParaRPr lang="en-US" dirty="0"/>
          </a:p>
        </p:txBody>
      </p:sp>
    </p:spTree>
    <p:extLst>
      <p:ext uri="{BB962C8B-B14F-4D97-AF65-F5344CB8AC3E}">
        <p14:creationId xmlns:p14="http://schemas.microsoft.com/office/powerpoint/2010/main" val="1060002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DB79C-05F8-4B53-BD74-489BF58C8D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51020E-8E97-46BD-9DFE-51D9CCA0E4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70A364-DC0F-49A4-AD3B-88006F76F699}"/>
              </a:ext>
            </a:extLst>
          </p:cNvPr>
          <p:cNvSpPr>
            <a:spLocks noGrp="1"/>
          </p:cNvSpPr>
          <p:nvPr>
            <p:ph type="dt" sz="half" idx="10"/>
          </p:nvPr>
        </p:nvSpPr>
        <p:spPr/>
        <p:txBody>
          <a:bodyPr/>
          <a:lstStyle/>
          <a:p>
            <a:fld id="{7B978B1D-9310-49D6-B668-EF0F39FC5D2F}" type="datetime1">
              <a:rPr lang="en-US" smtClean="0"/>
              <a:t>1/18/2024</a:t>
            </a:fld>
            <a:endParaRPr lang="en-US" dirty="0"/>
          </a:p>
        </p:txBody>
      </p:sp>
      <p:sp>
        <p:nvSpPr>
          <p:cNvPr id="5" name="Footer Placeholder 4">
            <a:extLst>
              <a:ext uri="{FF2B5EF4-FFF2-40B4-BE49-F238E27FC236}">
                <a16:creationId xmlns:a16="http://schemas.microsoft.com/office/drawing/2014/main" id="{78819608-9700-49FC-88CC-387EB3938B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320CAA-4920-4327-8CD0-748713C9393B}"/>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10670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EB2-153F-428D-A1F0-F5C07C1A4F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20C5B-0655-4D76-B407-7EE647CC8E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9FF39-94BB-4245-98BA-E921F272C47C}"/>
              </a:ext>
            </a:extLst>
          </p:cNvPr>
          <p:cNvSpPr>
            <a:spLocks noGrp="1"/>
          </p:cNvSpPr>
          <p:nvPr>
            <p:ph type="dt" sz="half" idx="10"/>
          </p:nvPr>
        </p:nvSpPr>
        <p:spPr/>
        <p:txBody>
          <a:bodyPr/>
          <a:lstStyle/>
          <a:p>
            <a:fld id="{AF16F81C-FDA7-4BE3-86A5-100B13AF025F}" type="datetime1">
              <a:rPr lang="en-US" smtClean="0"/>
              <a:t>1/18/2024</a:t>
            </a:fld>
            <a:endParaRPr lang="en-US" dirty="0"/>
          </a:p>
        </p:txBody>
      </p:sp>
      <p:sp>
        <p:nvSpPr>
          <p:cNvPr id="5" name="Footer Placeholder 4">
            <a:extLst>
              <a:ext uri="{FF2B5EF4-FFF2-40B4-BE49-F238E27FC236}">
                <a16:creationId xmlns:a16="http://schemas.microsoft.com/office/drawing/2014/main" id="{9BA415BD-18FC-44B2-A49F-9920D66EC1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03E471-ABF5-4E1C-8268-9482036635F7}"/>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1869415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AA3787-1855-4455-8D47-0B015E7081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33E142-022B-4AFF-A898-3698C389B88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5F2DD-D8EE-4365-9E06-36F35F4A1048}"/>
              </a:ext>
            </a:extLst>
          </p:cNvPr>
          <p:cNvSpPr>
            <a:spLocks noGrp="1"/>
          </p:cNvSpPr>
          <p:nvPr>
            <p:ph type="dt" sz="half" idx="10"/>
          </p:nvPr>
        </p:nvSpPr>
        <p:spPr/>
        <p:txBody>
          <a:bodyPr/>
          <a:lstStyle/>
          <a:p>
            <a:fld id="{01990153-629D-45C2-B0AC-FF4D34117E5F}" type="datetime1">
              <a:rPr lang="en-US" smtClean="0"/>
              <a:t>1/18/2024</a:t>
            </a:fld>
            <a:endParaRPr lang="en-US" dirty="0"/>
          </a:p>
        </p:txBody>
      </p:sp>
      <p:sp>
        <p:nvSpPr>
          <p:cNvPr id="5" name="Footer Placeholder 4">
            <a:extLst>
              <a:ext uri="{FF2B5EF4-FFF2-40B4-BE49-F238E27FC236}">
                <a16:creationId xmlns:a16="http://schemas.microsoft.com/office/drawing/2014/main" id="{BD953405-3931-4AD4-9F12-8D3350630E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4D81B9-1CC9-4205-98E0-6510C18697F6}"/>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09151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1E1A-C366-40A8-BF29-E2A39F3A57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ED887C-F4B8-4C57-84C9-91AEF0F03F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descr="date">
            <a:extLst>
              <a:ext uri="{FF2B5EF4-FFF2-40B4-BE49-F238E27FC236}">
                <a16:creationId xmlns:a16="http://schemas.microsoft.com/office/drawing/2014/main" id="{74354E7C-4F46-4B0E-A108-E48A31AA8EE5}"/>
              </a:ext>
            </a:extLst>
          </p:cNvPr>
          <p:cNvSpPr>
            <a:spLocks noGrp="1"/>
          </p:cNvSpPr>
          <p:nvPr>
            <p:ph type="dt" sz="half" idx="10"/>
          </p:nvPr>
        </p:nvSpPr>
        <p:spPr/>
        <p:txBody>
          <a:bodyPr/>
          <a:lstStyle/>
          <a:p>
            <a:fld id="{49FFC5F6-640E-4783-A09D-A2CB961201D2}" type="datetime1">
              <a:rPr lang="en-US" smtClean="0"/>
              <a:t>1/18/2024</a:t>
            </a:fld>
            <a:endParaRPr lang="en-US" dirty="0"/>
          </a:p>
        </p:txBody>
      </p:sp>
      <p:sp>
        <p:nvSpPr>
          <p:cNvPr id="5" name="Footer Placeholder 4">
            <a:extLst>
              <a:ext uri="{FF2B5EF4-FFF2-40B4-BE49-F238E27FC236}">
                <a16:creationId xmlns:a16="http://schemas.microsoft.com/office/drawing/2014/main" id="{55BC2367-F606-4C0F-80AB-3EE0931C67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95C424-1FCD-4A5C-BC5F-77A51B0A304E}"/>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2837772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0F7E-D60F-4A86-B5B9-659EB10347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1F97660-FAA7-41F7-BD7C-B8A71E13D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1A8789-6020-4CF6-906B-C4DDDB56CB48}"/>
              </a:ext>
            </a:extLst>
          </p:cNvPr>
          <p:cNvSpPr>
            <a:spLocks noGrp="1"/>
          </p:cNvSpPr>
          <p:nvPr>
            <p:ph type="dt" sz="half" idx="10"/>
          </p:nvPr>
        </p:nvSpPr>
        <p:spPr/>
        <p:txBody>
          <a:bodyPr/>
          <a:lstStyle/>
          <a:p>
            <a:fld id="{9CCE76B7-CF7F-47D1-B4CC-20A3ADC6895D}" type="datetime1">
              <a:rPr lang="en-US" smtClean="0"/>
              <a:t>1/18/2024</a:t>
            </a:fld>
            <a:endParaRPr lang="en-US" dirty="0"/>
          </a:p>
        </p:txBody>
      </p:sp>
      <p:sp>
        <p:nvSpPr>
          <p:cNvPr id="5" name="Footer Placeholder 4">
            <a:extLst>
              <a:ext uri="{FF2B5EF4-FFF2-40B4-BE49-F238E27FC236}">
                <a16:creationId xmlns:a16="http://schemas.microsoft.com/office/drawing/2014/main" id="{7C85FC9A-8A83-4C7F-85AE-27703845FF4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A256432-BDDC-41E1-A89A-7E178FE5D214}"/>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513403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D3EF4-4D83-4E3C-B979-5844DD1E69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BB4569-3DA6-4F9E-B4B7-0401B10008D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448695-1905-44D1-BA89-774737B9A2D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3A62E-C8C0-42D9-A562-AA275A79B717}"/>
              </a:ext>
            </a:extLst>
          </p:cNvPr>
          <p:cNvSpPr>
            <a:spLocks noGrp="1"/>
          </p:cNvSpPr>
          <p:nvPr>
            <p:ph type="dt" sz="half" idx="10"/>
          </p:nvPr>
        </p:nvSpPr>
        <p:spPr/>
        <p:txBody>
          <a:bodyPr/>
          <a:lstStyle/>
          <a:p>
            <a:fld id="{06CE418D-2181-4B1B-A023-61D57022A381}" type="datetime1">
              <a:rPr lang="en-US" smtClean="0"/>
              <a:t>1/18/2024</a:t>
            </a:fld>
            <a:endParaRPr lang="en-US" dirty="0"/>
          </a:p>
        </p:txBody>
      </p:sp>
      <p:sp>
        <p:nvSpPr>
          <p:cNvPr id="6" name="Footer Placeholder 5">
            <a:extLst>
              <a:ext uri="{FF2B5EF4-FFF2-40B4-BE49-F238E27FC236}">
                <a16:creationId xmlns:a16="http://schemas.microsoft.com/office/drawing/2014/main" id="{8B2E77AA-FC31-4D24-B2D3-A2688301B0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E0E423-BEA1-48D4-8B4F-9104C2572CB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10786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F124-B6BA-499F-94F1-F06F1845C9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864B84-DEF0-4064-83E4-95D9E6CB8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63DB5A3-9178-4BD0-9634-0983B41CF95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F65842E-29DC-4525-ABEF-5ACEB3CC41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F904703-DFC0-4015-B649-FF7C3595225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766C13-035E-4A81-B49D-EA73B9AC3FA7}"/>
              </a:ext>
            </a:extLst>
          </p:cNvPr>
          <p:cNvSpPr>
            <a:spLocks noGrp="1"/>
          </p:cNvSpPr>
          <p:nvPr>
            <p:ph type="dt" sz="half" idx="10"/>
          </p:nvPr>
        </p:nvSpPr>
        <p:spPr/>
        <p:txBody>
          <a:bodyPr/>
          <a:lstStyle/>
          <a:p>
            <a:fld id="{4EFB7D63-3C79-4138-9E97-637CE05C094C}" type="datetime1">
              <a:rPr lang="en-US" smtClean="0"/>
              <a:t>1/18/2024</a:t>
            </a:fld>
            <a:endParaRPr lang="en-US" dirty="0"/>
          </a:p>
        </p:txBody>
      </p:sp>
      <p:sp>
        <p:nvSpPr>
          <p:cNvPr id="8" name="Footer Placeholder 7">
            <a:extLst>
              <a:ext uri="{FF2B5EF4-FFF2-40B4-BE49-F238E27FC236}">
                <a16:creationId xmlns:a16="http://schemas.microsoft.com/office/drawing/2014/main" id="{744AE361-6550-4D5D-8F2E-94643396E26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D57C4F5-3122-427E-807E-6C6AA2BE8CA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968921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4A34-355A-457A-AD2E-678AA425674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68D6E8-89A0-40A7-A0A8-379DE608FDC1}"/>
              </a:ext>
            </a:extLst>
          </p:cNvPr>
          <p:cNvSpPr>
            <a:spLocks noGrp="1"/>
          </p:cNvSpPr>
          <p:nvPr>
            <p:ph type="dt" sz="half" idx="10"/>
          </p:nvPr>
        </p:nvSpPr>
        <p:spPr/>
        <p:txBody>
          <a:bodyPr/>
          <a:lstStyle/>
          <a:p>
            <a:fld id="{6DCE0944-8208-4AF1-B5BA-FA853338969F}" type="datetime1">
              <a:rPr lang="en-US" smtClean="0"/>
              <a:t>1/18/2024</a:t>
            </a:fld>
            <a:endParaRPr lang="en-US" dirty="0"/>
          </a:p>
        </p:txBody>
      </p:sp>
      <p:sp>
        <p:nvSpPr>
          <p:cNvPr id="4" name="Footer Placeholder 3">
            <a:extLst>
              <a:ext uri="{FF2B5EF4-FFF2-40B4-BE49-F238E27FC236}">
                <a16:creationId xmlns:a16="http://schemas.microsoft.com/office/drawing/2014/main" id="{E1A21875-2AE7-46A2-A493-1BD53AAD626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A84F7BD-9DE1-4E77-B8A2-33C537509A8C}"/>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428440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F7BCDC-756E-400A-AAFE-4442DF5DD96F}"/>
              </a:ext>
            </a:extLst>
          </p:cNvPr>
          <p:cNvSpPr>
            <a:spLocks noGrp="1"/>
          </p:cNvSpPr>
          <p:nvPr>
            <p:ph type="dt" sz="half" idx="10"/>
          </p:nvPr>
        </p:nvSpPr>
        <p:spPr/>
        <p:txBody>
          <a:bodyPr/>
          <a:lstStyle/>
          <a:p>
            <a:fld id="{90579901-53F2-4064-89B0-070DAE04F662}" type="datetime1">
              <a:rPr lang="en-US" smtClean="0"/>
              <a:t>1/18/2024</a:t>
            </a:fld>
            <a:endParaRPr lang="en-US" dirty="0"/>
          </a:p>
        </p:txBody>
      </p:sp>
      <p:sp>
        <p:nvSpPr>
          <p:cNvPr id="3" name="Footer Placeholder 2">
            <a:extLst>
              <a:ext uri="{FF2B5EF4-FFF2-40B4-BE49-F238E27FC236}">
                <a16:creationId xmlns:a16="http://schemas.microsoft.com/office/drawing/2014/main" id="{5F96AACB-FC60-4B3D-8376-2CCD37E5D09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20899BA-FECF-4E91-9A9D-822FF30AEBC5}"/>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3900365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3C54E-E8A5-4813-B526-662E983BAE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911C68-4EC4-4AE4-A1AE-982F53A63F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699A30-632C-4758-945B-DE4D36E6B7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0C6291-4829-4893-A284-958C526F6286}"/>
              </a:ext>
            </a:extLst>
          </p:cNvPr>
          <p:cNvSpPr>
            <a:spLocks noGrp="1"/>
          </p:cNvSpPr>
          <p:nvPr>
            <p:ph type="dt" sz="half" idx="10"/>
          </p:nvPr>
        </p:nvSpPr>
        <p:spPr/>
        <p:txBody>
          <a:bodyPr/>
          <a:lstStyle/>
          <a:p>
            <a:fld id="{4CF5C9D8-6C54-4297-9724-ACF25F649AEE}" type="datetime1">
              <a:rPr lang="en-US" smtClean="0"/>
              <a:t>1/18/2024</a:t>
            </a:fld>
            <a:endParaRPr lang="en-US" dirty="0"/>
          </a:p>
        </p:txBody>
      </p:sp>
      <p:sp>
        <p:nvSpPr>
          <p:cNvPr id="6" name="Footer Placeholder 5">
            <a:extLst>
              <a:ext uri="{FF2B5EF4-FFF2-40B4-BE49-F238E27FC236}">
                <a16:creationId xmlns:a16="http://schemas.microsoft.com/office/drawing/2014/main" id="{EAD4EA3C-8706-4545-911A-A28EA0E1B6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FBD6421-4579-4D87-AD05-B8C2B8626D9F}"/>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2365695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3C0C-A1D4-47B0-8FCD-C302E1F355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2DFB4D-C009-45B8-8A2A-E7B45B298F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D20A7A3-23F2-4A36-A575-058E20DAC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E061CC-02AC-4A05-8308-69D9677643EA}"/>
              </a:ext>
            </a:extLst>
          </p:cNvPr>
          <p:cNvSpPr>
            <a:spLocks noGrp="1"/>
          </p:cNvSpPr>
          <p:nvPr>
            <p:ph type="dt" sz="half" idx="10"/>
          </p:nvPr>
        </p:nvSpPr>
        <p:spPr/>
        <p:txBody>
          <a:bodyPr/>
          <a:lstStyle/>
          <a:p>
            <a:fld id="{2A40035D-4884-4BCF-8271-418DE9E0FDDA}" type="datetime1">
              <a:rPr lang="en-US" smtClean="0"/>
              <a:t>1/18/2024</a:t>
            </a:fld>
            <a:endParaRPr lang="en-US" dirty="0"/>
          </a:p>
        </p:txBody>
      </p:sp>
      <p:sp>
        <p:nvSpPr>
          <p:cNvPr id="6" name="Footer Placeholder 5">
            <a:extLst>
              <a:ext uri="{FF2B5EF4-FFF2-40B4-BE49-F238E27FC236}">
                <a16:creationId xmlns:a16="http://schemas.microsoft.com/office/drawing/2014/main" id="{54D93A56-D0D4-4FC5-B50F-30B75AB6B01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FB6900-6380-42EC-875B-D5E377C9371A}"/>
              </a:ext>
            </a:extLst>
          </p:cNvPr>
          <p:cNvSpPr>
            <a:spLocks noGrp="1"/>
          </p:cNvSpPr>
          <p:nvPr>
            <p:ph type="sldNum" sz="quarter" idx="12"/>
          </p:nvPr>
        </p:nvSpPr>
        <p:spPr/>
        <p:txBody>
          <a:bodyPr/>
          <a:lstStyle/>
          <a:p>
            <a:fld id="{D0E3412F-6B7A-41B5-A4C8-E6A30A4D26B3}" type="slidenum">
              <a:rPr lang="en-US" smtClean="0"/>
              <a:t>‹#›</a:t>
            </a:fld>
            <a:endParaRPr lang="en-US" dirty="0"/>
          </a:p>
        </p:txBody>
      </p:sp>
    </p:spTree>
    <p:extLst>
      <p:ext uri="{BB962C8B-B14F-4D97-AF65-F5344CB8AC3E}">
        <p14:creationId xmlns:p14="http://schemas.microsoft.com/office/powerpoint/2010/main" val="79003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D5A1BF-9744-4DFE-B97E-B5F0D9B9A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827424-C348-46B3-B9F1-C66EA44655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E50D1-72E0-4AD9-BDBF-3E86441638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1C42-062B-4E59-A08F-00806614CE03}" type="datetime1">
              <a:rPr lang="en-US" smtClean="0"/>
              <a:t>1/18/2024</a:t>
            </a:fld>
            <a:endParaRPr lang="en-US" dirty="0"/>
          </a:p>
        </p:txBody>
      </p:sp>
      <p:sp>
        <p:nvSpPr>
          <p:cNvPr id="5" name="Footer Placeholder 4">
            <a:extLst>
              <a:ext uri="{FF2B5EF4-FFF2-40B4-BE49-F238E27FC236}">
                <a16:creationId xmlns:a16="http://schemas.microsoft.com/office/drawing/2014/main" id="{A67FFD2C-F72D-4349-9E50-FA45248690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DC37308-DD3E-4E87-9F2A-3E6195F9B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E3412F-6B7A-41B5-A4C8-E6A30A4D26B3}" type="slidenum">
              <a:rPr lang="en-US" smtClean="0"/>
              <a:t>‹#›</a:t>
            </a:fld>
            <a:endParaRPr lang="en-US" dirty="0"/>
          </a:p>
        </p:txBody>
      </p:sp>
    </p:spTree>
    <p:extLst>
      <p:ext uri="{BB962C8B-B14F-4D97-AF65-F5344CB8AC3E}">
        <p14:creationId xmlns:p14="http://schemas.microsoft.com/office/powerpoint/2010/main" val="1771616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doe.mass.edu/mcas/testadmin/biology-physics/form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doe.mass.edu/mcas/accessibility/reference/physics.pdf" TargetMode="External"/><Relationship Id="rId2" Type="http://schemas.openxmlformats.org/officeDocument/2006/relationships/hyperlink" Target="http://www.doe.mass.edu/mcas/tdd/phys_formula.pdf"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reference/biology.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mcas.pearsonsupport.com/resources/resources-training/MCAS_PAN_Overview_23_03_0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upport.assessment.pearson.com/PAsup/testing" TargetMode="External"/><Relationship Id="rId4" Type="http://schemas.openxmlformats.org/officeDocument/2006/relationships/hyperlink" Target="https://support.assessment.pearson.com/PAsup/system-basics/resources/retrieve-resources-for-an-online-test"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mcas.pearsonsupport.com/resources/additional-pan-demonstrations-for-Infrastructure-trials/PAN%20Sessions%20-%20Prepare,%20Start,%20Lock_Unlock,%20and%20Resources.mp4" TargetMode="External"/><Relationship Id="rId4" Type="http://schemas.openxmlformats.org/officeDocument/2006/relationships/hyperlink" Target="http://mcas.pearsonsupport.com/resources/additional-pan-demonstrations-for-Infrastructure-trials/Resuming%20Students.mp4"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doe.mass.edu/mcas/testadmin/biology-physics/manua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doe.mass.edu/mcas/testadmin/biology-physics/forms"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www.doe.mass.edu/mcas/testadmin/biology-physics/for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mcas.pearsonsupport.com/training/" TargetMode="External"/><Relationship Id="rId2" Type="http://schemas.openxmlformats.org/officeDocument/2006/relationships/hyperlink" Target="http://www.doe.mass.edu/mcas/testadmin/biology-physics/manual" TargetMode="External"/><Relationship Id="rId1" Type="http://schemas.openxmlformats.org/officeDocument/2006/relationships/slideLayout" Target="../slideLayouts/slideLayout2.xml"/><Relationship Id="rId4" Type="http://schemas.openxmlformats.org/officeDocument/2006/relationships/hyperlink" Target="http://www.doe.mass.edu/mcas/accessibility/" TargetMode="Externa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75928-DDF6-4DDF-BCF5-BA80AD8DEC1E}"/>
              </a:ext>
            </a:extLst>
          </p:cNvPr>
          <p:cNvSpPr>
            <a:spLocks noGrp="1"/>
          </p:cNvSpPr>
          <p:nvPr>
            <p:ph type="ctrTitle"/>
          </p:nvPr>
        </p:nvSpPr>
        <p:spPr>
          <a:xfrm>
            <a:off x="888274" y="357051"/>
            <a:ext cx="9144000" cy="923517"/>
          </a:xfrm>
        </p:spPr>
        <p:txBody>
          <a:bodyPr>
            <a:normAutofit/>
          </a:bodyPr>
          <a:lstStyle/>
          <a:p>
            <a:pPr algn="l"/>
            <a:r>
              <a:rPr lang="en-US" sz="4400" dirty="0"/>
              <a:t>Instructions for Using These Slides</a:t>
            </a:r>
          </a:p>
        </p:txBody>
      </p:sp>
      <p:sp>
        <p:nvSpPr>
          <p:cNvPr id="3" name="Content Placeholder 2">
            <a:extLst>
              <a:ext uri="{FF2B5EF4-FFF2-40B4-BE49-F238E27FC236}">
                <a16:creationId xmlns:a16="http://schemas.microsoft.com/office/drawing/2014/main" id="{91BFDEC7-A82D-44D7-84F1-8F660FCE3252}"/>
              </a:ext>
            </a:extLst>
          </p:cNvPr>
          <p:cNvSpPr>
            <a:spLocks noGrp="1"/>
          </p:cNvSpPr>
          <p:nvPr>
            <p:ph type="subTitle" idx="1"/>
          </p:nvPr>
        </p:nvSpPr>
        <p:spPr>
          <a:xfrm>
            <a:off x="984069" y="1463826"/>
            <a:ext cx="9997440" cy="4797125"/>
          </a:xfrm>
        </p:spPr>
        <p:txBody>
          <a:bodyPr>
            <a:noAutofit/>
          </a:bodyPr>
          <a:lstStyle/>
          <a:p>
            <a:pPr marL="457200" indent="-457200" algn="l">
              <a:buFont typeface="Arial" panose="020B0604020202020204" pitchFamily="34" charset="0"/>
              <a:buChar char="•"/>
            </a:pPr>
            <a:r>
              <a:rPr lang="en-US" sz="2700" dirty="0"/>
              <a:t>These slides are intended to assist principals in preparing their school training for test administrators and others involved in MCAS administration.	 </a:t>
            </a:r>
          </a:p>
          <a:p>
            <a:pPr marL="457200" indent="-457200" algn="l">
              <a:buFont typeface="Arial" panose="020B0604020202020204" pitchFamily="34" charset="0"/>
              <a:buChar char="•"/>
            </a:pPr>
            <a:r>
              <a:rPr lang="en-US" sz="2700" dirty="0"/>
              <a:t>There is no requirement to use these slides; however, the information they contain must be conveyed during the training. </a:t>
            </a:r>
          </a:p>
          <a:p>
            <a:pPr marL="457200" indent="-457200" algn="l">
              <a:buFont typeface="Arial" panose="020B0604020202020204" pitchFamily="34" charset="0"/>
              <a:buChar char="•"/>
            </a:pPr>
            <a:r>
              <a:rPr lang="en-US" sz="2700" dirty="0"/>
              <a:t>Principals may add slides, delete slides, and adjust slides as needed.</a:t>
            </a:r>
          </a:p>
          <a:p>
            <a:pPr marL="457200" indent="-457200" algn="l">
              <a:buFont typeface="Arial" panose="020B0604020202020204" pitchFamily="34" charset="0"/>
              <a:buChar char="•"/>
            </a:pPr>
            <a:r>
              <a:rPr lang="en-US" sz="2700" dirty="0"/>
              <a:t>Although some slides can be used as is, many are meant to serve as a template to be filled in with school-specific procedures.  </a:t>
            </a:r>
          </a:p>
          <a:p>
            <a:pPr marL="914400" lvl="1" indent="-457200" algn="l">
              <a:buFont typeface="Arial" panose="020B0604020202020204" pitchFamily="34" charset="0"/>
              <a:buChar char="•"/>
            </a:pPr>
            <a:r>
              <a:rPr lang="en-US" sz="2700" dirty="0"/>
              <a:t>Areas where information is meant to be filled in by the school are generally presented in </a:t>
            </a:r>
            <a:r>
              <a:rPr lang="en-US" sz="2700" dirty="0">
                <a:solidFill>
                  <a:srgbClr val="FF0000"/>
                </a:solidFill>
              </a:rPr>
              <a:t>red text</a:t>
            </a:r>
            <a:r>
              <a:rPr lang="en-US" sz="2700" dirty="0"/>
              <a:t>.</a:t>
            </a:r>
          </a:p>
        </p:txBody>
      </p:sp>
    </p:spTree>
    <p:extLst>
      <p:ext uri="{BB962C8B-B14F-4D97-AF65-F5344CB8AC3E}">
        <p14:creationId xmlns:p14="http://schemas.microsoft.com/office/powerpoint/2010/main" val="134003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90E82-743B-4334-8739-C5AC92821369}"/>
              </a:ext>
            </a:extLst>
          </p:cNvPr>
          <p:cNvSpPr>
            <a:spLocks noGrp="1"/>
          </p:cNvSpPr>
          <p:nvPr>
            <p:ph type="title"/>
          </p:nvPr>
        </p:nvSpPr>
        <p:spPr/>
        <p:txBody>
          <a:bodyPr/>
          <a:lstStyle/>
          <a:p>
            <a:r>
              <a:rPr lang="en-US" dirty="0"/>
              <a:t>Secure Content and Materials</a:t>
            </a:r>
          </a:p>
        </p:txBody>
      </p:sp>
      <p:sp>
        <p:nvSpPr>
          <p:cNvPr id="3" name="Content Placeholder 2">
            <a:extLst>
              <a:ext uri="{FF2B5EF4-FFF2-40B4-BE49-F238E27FC236}">
                <a16:creationId xmlns:a16="http://schemas.microsoft.com/office/drawing/2014/main" id="{9DCFE596-1A7F-4D40-B866-40521611BBA2}"/>
              </a:ext>
            </a:extLst>
          </p:cNvPr>
          <p:cNvSpPr>
            <a:spLocks noGrp="1"/>
          </p:cNvSpPr>
          <p:nvPr>
            <p:ph idx="1"/>
          </p:nvPr>
        </p:nvSpPr>
        <p:spPr>
          <a:xfrm>
            <a:off x="838200" y="1825625"/>
            <a:ext cx="10611255" cy="4351338"/>
          </a:xfrm>
        </p:spPr>
        <p:txBody>
          <a:bodyPr>
            <a:normAutofit fontScale="85000" lnSpcReduction="10000"/>
          </a:bodyPr>
          <a:lstStyle/>
          <a:p>
            <a:r>
              <a:rPr lang="en-US" sz="3600" dirty="0"/>
              <a:t>Secure content</a:t>
            </a:r>
          </a:p>
          <a:p>
            <a:pPr lvl="1"/>
            <a:r>
              <a:rPr lang="en-US" sz="3200" dirty="0"/>
              <a:t>MCAS questions not publicly released by the Department</a:t>
            </a:r>
          </a:p>
          <a:p>
            <a:pPr lvl="1"/>
            <a:r>
              <a:rPr lang="en-US" sz="3200" dirty="0"/>
              <a:t>student responses to test questions </a:t>
            </a:r>
          </a:p>
          <a:p>
            <a:pPr lvl="1"/>
            <a:r>
              <a:rPr lang="en-US" sz="3200" dirty="0"/>
              <a:t>passages, diagrams, graphics, writing prompts, and other test content</a:t>
            </a:r>
          </a:p>
          <a:p>
            <a:r>
              <a:rPr lang="en-US" sz="3600" dirty="0"/>
              <a:t>Secure materials</a:t>
            </a:r>
          </a:p>
          <a:p>
            <a:pPr lvl="1"/>
            <a:r>
              <a:rPr lang="en-US" sz="3200" dirty="0"/>
              <a:t>student testing tickets </a:t>
            </a:r>
          </a:p>
          <a:p>
            <a:pPr lvl="1"/>
            <a:r>
              <a:rPr lang="en-US" sz="3200" dirty="0"/>
              <a:t>proctor testing tickets (for test administrators who are administering the Human read-aloud or Human signer accommodation)</a:t>
            </a:r>
          </a:p>
          <a:p>
            <a:pPr lvl="1"/>
            <a:r>
              <a:rPr lang="en-US" sz="3200" dirty="0"/>
              <a:t>used scratch paper (i.e., after students have written on it)</a:t>
            </a:r>
          </a:p>
          <a:p>
            <a:pPr lvl="1"/>
            <a:r>
              <a:rPr lang="en-US" sz="3200" dirty="0"/>
              <a:t>test &amp; answer booklets (for PBT)</a:t>
            </a:r>
          </a:p>
          <a:p>
            <a:pPr lvl="1"/>
            <a:endParaRPr lang="en-US" sz="3200" dirty="0"/>
          </a:p>
          <a:p>
            <a:endParaRPr lang="en-US" dirty="0"/>
          </a:p>
        </p:txBody>
      </p:sp>
      <p:sp>
        <p:nvSpPr>
          <p:cNvPr id="4" name="Slide Number Placeholder 3">
            <a:extLst>
              <a:ext uri="{FF2B5EF4-FFF2-40B4-BE49-F238E27FC236}">
                <a16:creationId xmlns:a16="http://schemas.microsoft.com/office/drawing/2014/main" id="{A4B34085-E117-4F62-BA0A-D5CBE2D42A6C}"/>
              </a:ext>
            </a:extLst>
          </p:cNvPr>
          <p:cNvSpPr>
            <a:spLocks noGrp="1"/>
          </p:cNvSpPr>
          <p:nvPr>
            <p:ph type="sldNum" sz="quarter" idx="12"/>
          </p:nvPr>
        </p:nvSpPr>
        <p:spPr/>
        <p:txBody>
          <a:bodyPr/>
          <a:lstStyle/>
          <a:p>
            <a:fld id="{D0E3412F-6B7A-41B5-A4C8-E6A30A4D26B3}" type="slidenum">
              <a:rPr lang="en-US" smtClean="0"/>
              <a:t>9</a:t>
            </a:fld>
            <a:endParaRPr lang="en-US" dirty="0"/>
          </a:p>
        </p:txBody>
      </p:sp>
    </p:spTree>
    <p:extLst>
      <p:ext uri="{BB962C8B-B14F-4D97-AF65-F5344CB8AC3E}">
        <p14:creationId xmlns:p14="http://schemas.microsoft.com/office/powerpoint/2010/main" val="1563605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F3742-42FD-4C4C-ADE3-0F9C1FB9EB42}"/>
              </a:ext>
            </a:extLst>
          </p:cNvPr>
          <p:cNvSpPr>
            <a:spLocks noGrp="1"/>
          </p:cNvSpPr>
          <p:nvPr>
            <p:ph type="title"/>
          </p:nvPr>
        </p:nvSpPr>
        <p:spPr/>
        <p:txBody>
          <a:bodyPr/>
          <a:lstStyle/>
          <a:p>
            <a:r>
              <a:rPr lang="en-US" dirty="0"/>
              <a:t>Sample Student Testing Ticket </a:t>
            </a:r>
          </a:p>
        </p:txBody>
      </p:sp>
      <p:sp>
        <p:nvSpPr>
          <p:cNvPr id="4" name="Slide Number Placeholder 3">
            <a:extLst>
              <a:ext uri="{FF2B5EF4-FFF2-40B4-BE49-F238E27FC236}">
                <a16:creationId xmlns:a16="http://schemas.microsoft.com/office/drawing/2014/main" id="{05058AE1-8FF4-4294-AA2E-C13D056F6555}"/>
              </a:ext>
            </a:extLst>
          </p:cNvPr>
          <p:cNvSpPr>
            <a:spLocks noGrp="1"/>
          </p:cNvSpPr>
          <p:nvPr>
            <p:ph type="sldNum" sz="quarter" idx="12"/>
          </p:nvPr>
        </p:nvSpPr>
        <p:spPr/>
        <p:txBody>
          <a:bodyPr/>
          <a:lstStyle/>
          <a:p>
            <a:fld id="{D0E3412F-6B7A-41B5-A4C8-E6A30A4D26B3}" type="slidenum">
              <a:rPr lang="en-US" smtClean="0"/>
              <a:t>10</a:t>
            </a:fld>
            <a:endParaRPr lang="en-US" dirty="0"/>
          </a:p>
        </p:txBody>
      </p:sp>
      <p:pic>
        <p:nvPicPr>
          <p:cNvPr id="5" name="Picture 4" descr="Sample testing ticket">
            <a:extLst>
              <a:ext uri="{FF2B5EF4-FFF2-40B4-BE49-F238E27FC236}">
                <a16:creationId xmlns:a16="http://schemas.microsoft.com/office/drawing/2014/main" id="{11EA8DEB-87AB-C105-3E9E-AE07BD12095D}"/>
              </a:ext>
            </a:extLst>
          </p:cNvPr>
          <p:cNvPicPr>
            <a:picLocks noChangeAspect="1"/>
          </p:cNvPicPr>
          <p:nvPr/>
        </p:nvPicPr>
        <p:blipFill>
          <a:blip r:embed="rId2"/>
          <a:stretch>
            <a:fillRect/>
          </a:stretch>
        </p:blipFill>
        <p:spPr>
          <a:xfrm>
            <a:off x="846085" y="1611086"/>
            <a:ext cx="10311212" cy="3570514"/>
          </a:xfrm>
          <a:prstGeom prst="rect">
            <a:avLst/>
          </a:prstGeom>
        </p:spPr>
      </p:pic>
    </p:spTree>
    <p:extLst>
      <p:ext uri="{BB962C8B-B14F-4D97-AF65-F5344CB8AC3E}">
        <p14:creationId xmlns:p14="http://schemas.microsoft.com/office/powerpoint/2010/main" val="207326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25914-D496-474C-B089-C86ACA2B8AA9}"/>
              </a:ext>
            </a:extLst>
          </p:cNvPr>
          <p:cNvSpPr>
            <a:spLocks noGrp="1"/>
          </p:cNvSpPr>
          <p:nvPr>
            <p:ph type="title"/>
          </p:nvPr>
        </p:nvSpPr>
        <p:spPr>
          <a:xfrm>
            <a:off x="696686" y="173537"/>
            <a:ext cx="10981508" cy="1333046"/>
          </a:xfrm>
        </p:spPr>
        <p:txBody>
          <a:bodyPr>
            <a:normAutofit/>
          </a:bodyPr>
          <a:lstStyle/>
          <a:p>
            <a:r>
              <a:rPr lang="en-US" dirty="0"/>
              <a:t>Test content is confidential. The following things are prohibited:</a:t>
            </a:r>
          </a:p>
        </p:txBody>
      </p:sp>
      <p:sp>
        <p:nvSpPr>
          <p:cNvPr id="3" name="Content Placeholder 2">
            <a:extLst>
              <a:ext uri="{FF2B5EF4-FFF2-40B4-BE49-F238E27FC236}">
                <a16:creationId xmlns:a16="http://schemas.microsoft.com/office/drawing/2014/main" id="{D2176943-926C-4510-9083-DA7ADA9FB04F}"/>
              </a:ext>
            </a:extLst>
          </p:cNvPr>
          <p:cNvSpPr>
            <a:spLocks noGrp="1"/>
          </p:cNvSpPr>
          <p:nvPr>
            <p:ph idx="1"/>
          </p:nvPr>
        </p:nvSpPr>
        <p:spPr>
          <a:xfrm>
            <a:off x="696686" y="1593669"/>
            <a:ext cx="11216640" cy="5024845"/>
          </a:xfrm>
        </p:spPr>
        <p:txBody>
          <a:bodyPr>
            <a:normAutofit lnSpcReduction="10000"/>
          </a:bodyPr>
          <a:lstStyle/>
          <a:p>
            <a:r>
              <a:rPr lang="en-US" sz="3200" dirty="0"/>
              <a:t>Viewing test content (on screens or in booklets)</a:t>
            </a:r>
          </a:p>
          <a:p>
            <a:r>
              <a:rPr lang="en-US" sz="3200" dirty="0"/>
              <a:t>Duplicating or reproducing test content</a:t>
            </a:r>
          </a:p>
          <a:p>
            <a:pPr lvl="1"/>
            <a:r>
              <a:rPr lang="en-US" sz="2800" dirty="0"/>
              <a:t>School personnel may not copy questions by hand or photograph them.</a:t>
            </a:r>
          </a:p>
          <a:p>
            <a:pPr lvl="2"/>
            <a:r>
              <a:rPr lang="en-US" sz="2400" dirty="0"/>
              <a:t>Technology staff may not photograph computer screens even when troubleshooting a problem.</a:t>
            </a:r>
          </a:p>
          <a:p>
            <a:r>
              <a:rPr lang="en-US" sz="3200" dirty="0"/>
              <a:t>Discussing test content with anyone before, during, or after testing</a:t>
            </a:r>
          </a:p>
          <a:p>
            <a:pPr lvl="1"/>
            <a:r>
              <a:rPr lang="en-US" sz="2800" dirty="0"/>
              <a:t>School personnel may not discuss test content with each other.</a:t>
            </a:r>
          </a:p>
          <a:p>
            <a:pPr lvl="1"/>
            <a:r>
              <a:rPr lang="en-US" sz="2800" dirty="0"/>
              <a:t>Teachers may not review unreleased MCAS questions with students. </a:t>
            </a:r>
          </a:p>
          <a:p>
            <a:pPr lvl="2"/>
            <a:r>
              <a:rPr lang="en-US" sz="2400" dirty="0"/>
              <a:t>(e.g., “Were there any questions that you had on Session 1 that you want me to go over?”)</a:t>
            </a:r>
          </a:p>
          <a:p>
            <a:pPr lvl="1"/>
            <a:r>
              <a:rPr lang="en-US" sz="2800" dirty="0"/>
              <a:t>Exception: students reporting a concern about a test question</a:t>
            </a:r>
          </a:p>
          <a:p>
            <a:pPr lvl="2"/>
            <a:endParaRPr lang="en-US" sz="2400" dirty="0"/>
          </a:p>
          <a:p>
            <a:endParaRPr lang="en-US" dirty="0"/>
          </a:p>
        </p:txBody>
      </p:sp>
      <p:sp>
        <p:nvSpPr>
          <p:cNvPr id="4" name="Slide Number Placeholder 3">
            <a:extLst>
              <a:ext uri="{FF2B5EF4-FFF2-40B4-BE49-F238E27FC236}">
                <a16:creationId xmlns:a16="http://schemas.microsoft.com/office/drawing/2014/main" id="{C1121DE2-FD8B-489B-B461-9BEDCD096FDE}"/>
              </a:ext>
            </a:extLst>
          </p:cNvPr>
          <p:cNvSpPr>
            <a:spLocks noGrp="1"/>
          </p:cNvSpPr>
          <p:nvPr>
            <p:ph type="sldNum" sz="quarter" idx="12"/>
          </p:nvPr>
        </p:nvSpPr>
        <p:spPr/>
        <p:txBody>
          <a:bodyPr/>
          <a:lstStyle/>
          <a:p>
            <a:fld id="{D0E3412F-6B7A-41B5-A4C8-E6A30A4D26B3}" type="slidenum">
              <a:rPr lang="en-US" smtClean="0"/>
              <a:t>11</a:t>
            </a:fld>
            <a:endParaRPr lang="en-US" dirty="0"/>
          </a:p>
        </p:txBody>
      </p:sp>
    </p:spTree>
    <p:extLst>
      <p:ext uri="{BB962C8B-B14F-4D97-AF65-F5344CB8AC3E}">
        <p14:creationId xmlns:p14="http://schemas.microsoft.com/office/powerpoint/2010/main" val="1695267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BB568-9226-44A9-8772-71F8F536658F}"/>
              </a:ext>
            </a:extLst>
          </p:cNvPr>
          <p:cNvSpPr>
            <a:spLocks noGrp="1"/>
          </p:cNvSpPr>
          <p:nvPr>
            <p:ph type="title"/>
          </p:nvPr>
        </p:nvSpPr>
        <p:spPr/>
        <p:txBody>
          <a:bodyPr>
            <a:normAutofit/>
          </a:bodyPr>
          <a:lstStyle/>
          <a:p>
            <a:r>
              <a:rPr lang="en-US" dirty="0"/>
              <a:t>If a Student Reports a Concern About a Test Question</a:t>
            </a:r>
          </a:p>
        </p:txBody>
      </p:sp>
      <p:sp>
        <p:nvSpPr>
          <p:cNvPr id="3" name="Content Placeholder 2">
            <a:extLst>
              <a:ext uri="{FF2B5EF4-FFF2-40B4-BE49-F238E27FC236}">
                <a16:creationId xmlns:a16="http://schemas.microsoft.com/office/drawing/2014/main" id="{C2E6622A-B32A-483A-98C3-554A3E24196F}"/>
              </a:ext>
            </a:extLst>
          </p:cNvPr>
          <p:cNvSpPr>
            <a:spLocks noGrp="1"/>
          </p:cNvSpPr>
          <p:nvPr>
            <p:ph idx="1"/>
          </p:nvPr>
        </p:nvSpPr>
        <p:spPr>
          <a:xfrm>
            <a:off x="838200" y="2047461"/>
            <a:ext cx="10515600" cy="4129501"/>
          </a:xfrm>
        </p:spPr>
        <p:txBody>
          <a:bodyPr>
            <a:normAutofit/>
          </a:bodyPr>
          <a:lstStyle/>
          <a:p>
            <a:r>
              <a:rPr lang="en-US" dirty="0"/>
              <a:t>If any students report that they have a concern with a test question (i.e., the student thinks there is a problem with the question, or the student is uncomfortable with the content of the question for a non-academic reason)</a:t>
            </a:r>
          </a:p>
          <a:p>
            <a:pPr lvl="1"/>
            <a:r>
              <a:rPr lang="en-US" dirty="0"/>
              <a:t>Note the form number and question number and inform the principal, who will contact DESE for guidance.</a:t>
            </a:r>
          </a:p>
          <a:p>
            <a:pPr lvl="1"/>
            <a:r>
              <a:rPr lang="en-US" dirty="0">
                <a:ea typeface="+mn-lt"/>
                <a:cs typeface="+mn-lt"/>
              </a:rPr>
              <a:t>Do not reproduce the question itself or the answer choices.</a:t>
            </a:r>
          </a:p>
          <a:p>
            <a:pPr lvl="1"/>
            <a:r>
              <a:rPr lang="en-US" dirty="0">
                <a:ea typeface="+mn-lt"/>
                <a:cs typeface="+mn-lt"/>
              </a:rPr>
              <a:t>Refrain from discussing the question except as needed to report the issue.</a:t>
            </a:r>
            <a:endParaRPr lang="en-US" dirty="0"/>
          </a:p>
          <a:p>
            <a:pPr lvl="1"/>
            <a:r>
              <a:rPr lang="en-US" dirty="0"/>
              <a:t>See also page 23 of the CBT TAM.</a:t>
            </a:r>
          </a:p>
          <a:p>
            <a:endParaRPr lang="en-US" dirty="0"/>
          </a:p>
        </p:txBody>
      </p:sp>
      <p:sp>
        <p:nvSpPr>
          <p:cNvPr id="4" name="Slide Number Placeholder 3">
            <a:extLst>
              <a:ext uri="{FF2B5EF4-FFF2-40B4-BE49-F238E27FC236}">
                <a16:creationId xmlns:a16="http://schemas.microsoft.com/office/drawing/2014/main" id="{B0EE7654-281E-451A-B59C-17471AAB9B18}"/>
              </a:ext>
            </a:extLst>
          </p:cNvPr>
          <p:cNvSpPr>
            <a:spLocks noGrp="1"/>
          </p:cNvSpPr>
          <p:nvPr>
            <p:ph type="sldNum" sz="quarter" idx="12"/>
          </p:nvPr>
        </p:nvSpPr>
        <p:spPr/>
        <p:txBody>
          <a:bodyPr/>
          <a:lstStyle/>
          <a:p>
            <a:fld id="{D0E3412F-6B7A-41B5-A4C8-E6A30A4D26B3}" type="slidenum">
              <a:rPr lang="en-US" smtClean="0"/>
              <a:t>12</a:t>
            </a:fld>
            <a:endParaRPr lang="en-US" dirty="0"/>
          </a:p>
        </p:txBody>
      </p:sp>
    </p:spTree>
    <p:extLst>
      <p:ext uri="{BB962C8B-B14F-4D97-AF65-F5344CB8AC3E}">
        <p14:creationId xmlns:p14="http://schemas.microsoft.com/office/powerpoint/2010/main" val="3818220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8A21F-CCC5-4238-A056-CCABC0E165E0}"/>
              </a:ext>
            </a:extLst>
          </p:cNvPr>
          <p:cNvSpPr>
            <a:spLocks noGrp="1"/>
          </p:cNvSpPr>
          <p:nvPr>
            <p:ph type="title"/>
          </p:nvPr>
        </p:nvSpPr>
        <p:spPr/>
        <p:txBody>
          <a:bodyPr>
            <a:normAutofit/>
          </a:bodyPr>
          <a:lstStyle/>
          <a:p>
            <a:r>
              <a:rPr lang="en-US" sz="3900" dirty="0"/>
              <a:t>Exceptions to Prohibition of Test Administrators Viewing MCAS Content</a:t>
            </a:r>
          </a:p>
        </p:txBody>
      </p:sp>
      <p:sp>
        <p:nvSpPr>
          <p:cNvPr id="3" name="Content Placeholder 2">
            <a:extLst>
              <a:ext uri="{FF2B5EF4-FFF2-40B4-BE49-F238E27FC236}">
                <a16:creationId xmlns:a16="http://schemas.microsoft.com/office/drawing/2014/main" id="{8569EAF3-E255-4AB1-BA46-9E5245FEB22E}"/>
              </a:ext>
            </a:extLst>
          </p:cNvPr>
          <p:cNvSpPr>
            <a:spLocks noGrp="1"/>
          </p:cNvSpPr>
          <p:nvPr>
            <p:ph idx="1"/>
          </p:nvPr>
        </p:nvSpPr>
        <p:spPr/>
        <p:txBody>
          <a:bodyPr>
            <a:normAutofit fontScale="92500"/>
          </a:bodyPr>
          <a:lstStyle/>
          <a:p>
            <a:r>
              <a:rPr lang="en-US" sz="3200" dirty="0"/>
              <a:t>Administering certain accommodations (Nondisclosure Acknowledgment form required)</a:t>
            </a:r>
          </a:p>
          <a:p>
            <a:pPr lvl="1"/>
            <a:r>
              <a:rPr lang="en-US" sz="2400" dirty="0">
                <a:cs typeface="Calibri"/>
              </a:rPr>
              <a:t>Accommodations A2, A3.1, A3.2, A3.3, A5, A6.1, A8, A10.1, A10.2, A11, A12, A13, A14, A15</a:t>
            </a:r>
          </a:p>
          <a:p>
            <a:pPr lvl="1"/>
            <a:r>
              <a:rPr lang="en-US" sz="2400" dirty="0">
                <a:cs typeface="Calibri"/>
              </a:rPr>
              <a:t>Special access accommodations SA1.2, SA2, SA3.1, SA3.2, SA6</a:t>
            </a:r>
          </a:p>
          <a:p>
            <a:pPr lvl="1"/>
            <a:r>
              <a:rPr lang="en-US" sz="2400" dirty="0">
                <a:cs typeface="Calibri"/>
              </a:rPr>
              <a:t>English learner accommodations EL3.2, EL4.1, EL4.2</a:t>
            </a:r>
            <a:endParaRPr lang="en-US" dirty="0"/>
          </a:p>
          <a:p>
            <a:r>
              <a:rPr lang="en-US" sz="3200" dirty="0"/>
              <a:t>Reading a word or phrase aloud on the </a:t>
            </a:r>
            <a:r>
              <a:rPr lang="en-US" sz="3200" b="1" dirty="0"/>
              <a:t>Biology or Introductory Physics test </a:t>
            </a:r>
            <a:r>
              <a:rPr lang="en-US" sz="3200" dirty="0"/>
              <a:t>– Universal Accessibility Feature 11 (UF11)</a:t>
            </a:r>
          </a:p>
          <a:p>
            <a:pPr lvl="1"/>
            <a:r>
              <a:rPr lang="en-US" dirty="0"/>
              <a:t>See page 90 of the PAM for the description of UF11.</a:t>
            </a:r>
          </a:p>
          <a:p>
            <a:r>
              <a:rPr lang="en-US" sz="3200" dirty="0"/>
              <a:t>Assisting a student with the computer interface during testing</a:t>
            </a:r>
          </a:p>
          <a:p>
            <a:pPr marL="0" indent="0">
              <a:buNone/>
            </a:pPr>
            <a:endParaRPr lang="en-US" dirty="0"/>
          </a:p>
        </p:txBody>
      </p:sp>
      <p:sp>
        <p:nvSpPr>
          <p:cNvPr id="4" name="Slide Number Placeholder 3">
            <a:extLst>
              <a:ext uri="{FF2B5EF4-FFF2-40B4-BE49-F238E27FC236}">
                <a16:creationId xmlns:a16="http://schemas.microsoft.com/office/drawing/2014/main" id="{27C632EA-4658-400F-88C2-F5A70CB5D932}"/>
              </a:ext>
            </a:extLst>
          </p:cNvPr>
          <p:cNvSpPr>
            <a:spLocks noGrp="1"/>
          </p:cNvSpPr>
          <p:nvPr>
            <p:ph type="sldNum" sz="quarter" idx="12"/>
          </p:nvPr>
        </p:nvSpPr>
        <p:spPr/>
        <p:txBody>
          <a:bodyPr/>
          <a:lstStyle/>
          <a:p>
            <a:fld id="{D0E3412F-6B7A-41B5-A4C8-E6A30A4D26B3}" type="slidenum">
              <a:rPr lang="en-US" smtClean="0"/>
              <a:t>13</a:t>
            </a:fld>
            <a:endParaRPr lang="en-US" dirty="0"/>
          </a:p>
        </p:txBody>
      </p:sp>
    </p:spTree>
    <p:extLst>
      <p:ext uri="{BB962C8B-B14F-4D97-AF65-F5344CB8AC3E}">
        <p14:creationId xmlns:p14="http://schemas.microsoft.com/office/powerpoint/2010/main" val="3245401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AD2D8-D43C-42C0-B5AD-DCAEA48DE173}"/>
              </a:ext>
            </a:extLst>
          </p:cNvPr>
          <p:cNvSpPr>
            <a:spLocks noGrp="1"/>
          </p:cNvSpPr>
          <p:nvPr>
            <p:ph type="title"/>
          </p:nvPr>
        </p:nvSpPr>
        <p:spPr/>
        <p:txBody>
          <a:bodyPr/>
          <a:lstStyle/>
          <a:p>
            <a:r>
              <a:rPr lang="en-US" dirty="0"/>
              <a:t>Storage of Secure Materials </a:t>
            </a:r>
          </a:p>
        </p:txBody>
      </p:sp>
      <p:sp>
        <p:nvSpPr>
          <p:cNvPr id="3" name="Content Placeholder 2">
            <a:extLst>
              <a:ext uri="{FF2B5EF4-FFF2-40B4-BE49-F238E27FC236}">
                <a16:creationId xmlns:a16="http://schemas.microsoft.com/office/drawing/2014/main" id="{FB353A8B-F8C9-490F-9672-93CF7964B9E7}"/>
              </a:ext>
            </a:extLst>
          </p:cNvPr>
          <p:cNvSpPr>
            <a:spLocks noGrp="1"/>
          </p:cNvSpPr>
          <p:nvPr>
            <p:ph idx="1"/>
          </p:nvPr>
        </p:nvSpPr>
        <p:spPr/>
        <p:txBody>
          <a:bodyPr>
            <a:normAutofit lnSpcReduction="10000"/>
          </a:bodyPr>
          <a:lstStyle/>
          <a:p>
            <a:r>
              <a:rPr lang="en-US" sz="3200" dirty="0"/>
              <a:t>Secure materials (testing tickets, used scratch paper, PBT booklets) must be stored in a secure central location when tests are not being administered.</a:t>
            </a:r>
          </a:p>
          <a:p>
            <a:pPr lvl="1"/>
            <a:r>
              <a:rPr lang="en-US" sz="2800" dirty="0"/>
              <a:t>Secure materials cannot be stored in classrooms, even if classrooms are locked.</a:t>
            </a:r>
          </a:p>
          <a:p>
            <a:pPr lvl="1"/>
            <a:r>
              <a:rPr lang="en-US" sz="2800" dirty="0"/>
              <a:t>Access to the storage area must be restricted.</a:t>
            </a:r>
          </a:p>
          <a:p>
            <a:r>
              <a:rPr lang="en-US" sz="3200" dirty="0"/>
              <a:t>After each test session is completed, secure materials must be returned to the test coordinator.</a:t>
            </a:r>
          </a:p>
          <a:p>
            <a:r>
              <a:rPr lang="en-US" sz="3200" dirty="0"/>
              <a:t>Secure materials may not be left unattended when not in the central secure storage location.</a:t>
            </a:r>
          </a:p>
          <a:p>
            <a:endParaRPr lang="en-US" dirty="0"/>
          </a:p>
        </p:txBody>
      </p:sp>
      <p:sp>
        <p:nvSpPr>
          <p:cNvPr id="4" name="Slide Number Placeholder 3">
            <a:extLst>
              <a:ext uri="{FF2B5EF4-FFF2-40B4-BE49-F238E27FC236}">
                <a16:creationId xmlns:a16="http://schemas.microsoft.com/office/drawing/2014/main" id="{38A7E644-8434-4DD4-919F-5900006A5946}"/>
              </a:ext>
            </a:extLst>
          </p:cNvPr>
          <p:cNvSpPr>
            <a:spLocks noGrp="1"/>
          </p:cNvSpPr>
          <p:nvPr>
            <p:ph type="sldNum" sz="quarter" idx="12"/>
          </p:nvPr>
        </p:nvSpPr>
        <p:spPr/>
        <p:txBody>
          <a:bodyPr/>
          <a:lstStyle/>
          <a:p>
            <a:fld id="{D0E3412F-6B7A-41B5-A4C8-E6A30A4D26B3}" type="slidenum">
              <a:rPr lang="en-US" smtClean="0"/>
              <a:t>14</a:t>
            </a:fld>
            <a:endParaRPr lang="en-US" dirty="0"/>
          </a:p>
        </p:txBody>
      </p:sp>
    </p:spTree>
    <p:extLst>
      <p:ext uri="{BB962C8B-B14F-4D97-AF65-F5344CB8AC3E}">
        <p14:creationId xmlns:p14="http://schemas.microsoft.com/office/powerpoint/2010/main" val="1125009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3151-3A84-421E-89B8-D9F05496B4C8}"/>
              </a:ext>
            </a:extLst>
          </p:cNvPr>
          <p:cNvSpPr>
            <a:spLocks noGrp="1"/>
          </p:cNvSpPr>
          <p:nvPr>
            <p:ph type="title"/>
          </p:nvPr>
        </p:nvSpPr>
        <p:spPr/>
        <p:txBody>
          <a:bodyPr/>
          <a:lstStyle/>
          <a:p>
            <a:r>
              <a:rPr lang="en-US" sz="4000" dirty="0"/>
              <a:t>Tracking Secure Materials</a:t>
            </a:r>
            <a:r>
              <a:rPr lang="en-US" dirty="0"/>
              <a:t>	</a:t>
            </a:r>
          </a:p>
        </p:txBody>
      </p:sp>
      <p:sp>
        <p:nvSpPr>
          <p:cNvPr id="3" name="Content Placeholder 2">
            <a:extLst>
              <a:ext uri="{FF2B5EF4-FFF2-40B4-BE49-F238E27FC236}">
                <a16:creationId xmlns:a16="http://schemas.microsoft.com/office/drawing/2014/main" id="{4333E27E-6F6A-4500-AF21-A97E66D10E0A}"/>
              </a:ext>
            </a:extLst>
          </p:cNvPr>
          <p:cNvSpPr>
            <a:spLocks noGrp="1"/>
          </p:cNvSpPr>
          <p:nvPr>
            <p:ph idx="1"/>
          </p:nvPr>
        </p:nvSpPr>
        <p:spPr>
          <a:xfrm>
            <a:off x="838200" y="1604194"/>
            <a:ext cx="11049000" cy="4752156"/>
          </a:xfrm>
        </p:spPr>
        <p:txBody>
          <a:bodyPr>
            <a:normAutofit/>
          </a:bodyPr>
          <a:lstStyle/>
          <a:p>
            <a:r>
              <a:rPr lang="en-US" sz="3200" dirty="0"/>
              <a:t>The chain of custody of secure materials during test administration must be maintained.</a:t>
            </a:r>
          </a:p>
          <a:p>
            <a:r>
              <a:rPr lang="en-US" sz="3200" dirty="0"/>
              <a:t>Internal tracking forms must be used whenever secure materials are removed from, or returned to, secure storage.</a:t>
            </a:r>
          </a:p>
          <a:p>
            <a:pPr lvl="1"/>
            <a:r>
              <a:rPr lang="en-US" sz="2800" dirty="0"/>
              <a:t>Test administrators and the test coordinator must independently count testing tickets (or booklets for PBT) and record the separate counts on the tracking form before signing it.</a:t>
            </a:r>
          </a:p>
          <a:p>
            <a:pPr lvl="2"/>
            <a:r>
              <a:rPr lang="en-US" sz="2400" dirty="0"/>
              <a:t>Sheets of scratch paper do not need to be counted; however, the return of used scratch paper must be indicated on tracking forms.</a:t>
            </a:r>
          </a:p>
          <a:p>
            <a:pPr lvl="1"/>
            <a:r>
              <a:rPr lang="en-US" sz="2800" dirty="0"/>
              <a:t>The appropriate box on tracking forms must be checked when testing tickets and used scratch paper are destroyed after testing.</a:t>
            </a:r>
          </a:p>
          <a:p>
            <a:endParaRPr lang="en-US" dirty="0"/>
          </a:p>
        </p:txBody>
      </p:sp>
      <p:sp>
        <p:nvSpPr>
          <p:cNvPr id="4" name="Slide Number Placeholder 3">
            <a:extLst>
              <a:ext uri="{FF2B5EF4-FFF2-40B4-BE49-F238E27FC236}">
                <a16:creationId xmlns:a16="http://schemas.microsoft.com/office/drawing/2014/main" id="{1636B3FC-D271-46AC-B581-D6DBA8C02015}"/>
              </a:ext>
            </a:extLst>
          </p:cNvPr>
          <p:cNvSpPr>
            <a:spLocks noGrp="1"/>
          </p:cNvSpPr>
          <p:nvPr>
            <p:ph type="sldNum" sz="quarter" idx="12"/>
          </p:nvPr>
        </p:nvSpPr>
        <p:spPr/>
        <p:txBody>
          <a:bodyPr/>
          <a:lstStyle/>
          <a:p>
            <a:fld id="{D0E3412F-6B7A-41B5-A4C8-E6A30A4D26B3}" type="slidenum">
              <a:rPr lang="en-US" smtClean="0"/>
              <a:t>15</a:t>
            </a:fld>
            <a:endParaRPr lang="en-US" dirty="0"/>
          </a:p>
        </p:txBody>
      </p:sp>
    </p:spTree>
    <p:extLst>
      <p:ext uri="{BB962C8B-B14F-4D97-AF65-F5344CB8AC3E}">
        <p14:creationId xmlns:p14="http://schemas.microsoft.com/office/powerpoint/2010/main" val="18262919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4E6A-58C3-4FFA-A8DB-C9773C95C01F}"/>
              </a:ext>
            </a:extLst>
          </p:cNvPr>
          <p:cNvSpPr>
            <a:spLocks noGrp="1"/>
          </p:cNvSpPr>
          <p:nvPr>
            <p:ph type="title"/>
          </p:nvPr>
        </p:nvSpPr>
        <p:spPr/>
        <p:txBody>
          <a:bodyPr/>
          <a:lstStyle/>
          <a:p>
            <a:r>
              <a:rPr lang="en-US" dirty="0"/>
              <a:t>Monitoring Students Outside the Testing Room</a:t>
            </a:r>
          </a:p>
        </p:txBody>
      </p:sp>
      <p:sp>
        <p:nvSpPr>
          <p:cNvPr id="3" name="Content Placeholder 2">
            <a:extLst>
              <a:ext uri="{FF2B5EF4-FFF2-40B4-BE49-F238E27FC236}">
                <a16:creationId xmlns:a16="http://schemas.microsoft.com/office/drawing/2014/main" id="{9E00AF77-997D-4541-938B-D8982EBF5915}"/>
              </a:ext>
            </a:extLst>
          </p:cNvPr>
          <p:cNvSpPr>
            <a:spLocks noGrp="1"/>
          </p:cNvSpPr>
          <p:nvPr>
            <p:ph idx="1"/>
          </p:nvPr>
        </p:nvSpPr>
        <p:spPr>
          <a:xfrm>
            <a:off x="838199" y="1825625"/>
            <a:ext cx="10757171" cy="4351338"/>
          </a:xfrm>
        </p:spPr>
        <p:txBody>
          <a:bodyPr/>
          <a:lstStyle/>
          <a:p>
            <a:r>
              <a:rPr lang="en-US" dirty="0"/>
              <a:t>Students must be supervised at all times when they are out of the testing room (e.g., going to the restroom, going to the nurse, going to a lunch break, moving to a test completion room).</a:t>
            </a:r>
          </a:p>
          <a:p>
            <a:r>
              <a:rPr lang="en-US" dirty="0">
                <a:solidFill>
                  <a:srgbClr val="FF0000"/>
                </a:solidFill>
              </a:rPr>
              <a:t>Describe the school’s plan for monitoring students out of the testing room</a:t>
            </a:r>
          </a:p>
          <a:p>
            <a:pPr lvl="1"/>
            <a:r>
              <a:rPr lang="en-US" dirty="0">
                <a:solidFill>
                  <a:srgbClr val="FF0000"/>
                </a:solidFill>
              </a:rPr>
              <a:t>Hallway monitors?</a:t>
            </a:r>
          </a:p>
          <a:p>
            <a:pPr lvl="1"/>
            <a:r>
              <a:rPr lang="en-US" dirty="0">
                <a:solidFill>
                  <a:srgbClr val="FF0000"/>
                </a:solidFill>
              </a:rPr>
              <a:t>Restroom monitors with a view of testing rooms?</a:t>
            </a:r>
          </a:p>
          <a:p>
            <a:pPr lvl="1"/>
            <a:r>
              <a:rPr lang="en-US" dirty="0">
                <a:solidFill>
                  <a:srgbClr val="FF0000"/>
                </a:solidFill>
              </a:rPr>
              <a:t>Call main office for escort?</a:t>
            </a:r>
          </a:p>
          <a:p>
            <a:pPr lvl="1"/>
            <a:r>
              <a:rPr lang="en-US" dirty="0">
                <a:solidFill>
                  <a:srgbClr val="FF0000"/>
                </a:solidFill>
              </a:rPr>
              <a:t>Second test administrator escorts student (if two test administrators are used)?</a:t>
            </a:r>
          </a:p>
        </p:txBody>
      </p:sp>
      <p:sp>
        <p:nvSpPr>
          <p:cNvPr id="4" name="Slide Number Placeholder 3">
            <a:extLst>
              <a:ext uri="{FF2B5EF4-FFF2-40B4-BE49-F238E27FC236}">
                <a16:creationId xmlns:a16="http://schemas.microsoft.com/office/drawing/2014/main" id="{0BA69276-776B-4D9A-BD92-B11DE76FE803}"/>
              </a:ext>
            </a:extLst>
          </p:cNvPr>
          <p:cNvSpPr>
            <a:spLocks noGrp="1"/>
          </p:cNvSpPr>
          <p:nvPr>
            <p:ph type="sldNum" sz="quarter" idx="12"/>
          </p:nvPr>
        </p:nvSpPr>
        <p:spPr/>
        <p:txBody>
          <a:bodyPr/>
          <a:lstStyle/>
          <a:p>
            <a:fld id="{D0E3412F-6B7A-41B5-A4C8-E6A30A4D26B3}" type="slidenum">
              <a:rPr lang="en-US" smtClean="0"/>
              <a:t>16</a:t>
            </a:fld>
            <a:endParaRPr lang="en-US" dirty="0"/>
          </a:p>
        </p:txBody>
      </p:sp>
    </p:spTree>
    <p:extLst>
      <p:ext uri="{BB962C8B-B14F-4D97-AF65-F5344CB8AC3E}">
        <p14:creationId xmlns:p14="http://schemas.microsoft.com/office/powerpoint/2010/main" val="4220863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6FC04-05C0-4262-AC0B-E622519A03D7}"/>
              </a:ext>
            </a:extLst>
          </p:cNvPr>
          <p:cNvSpPr>
            <a:spLocks noGrp="1"/>
          </p:cNvSpPr>
          <p:nvPr>
            <p:ph type="title"/>
          </p:nvPr>
        </p:nvSpPr>
        <p:spPr/>
        <p:txBody>
          <a:bodyPr/>
          <a:lstStyle/>
          <a:p>
            <a:r>
              <a:rPr lang="en-US" dirty="0"/>
              <a:t>A Secure Environment in the Testing Room</a:t>
            </a:r>
          </a:p>
        </p:txBody>
      </p:sp>
      <p:sp>
        <p:nvSpPr>
          <p:cNvPr id="3" name="Content Placeholder 2">
            <a:extLst>
              <a:ext uri="{FF2B5EF4-FFF2-40B4-BE49-F238E27FC236}">
                <a16:creationId xmlns:a16="http://schemas.microsoft.com/office/drawing/2014/main" id="{827B6BFA-3A88-4D21-B996-CBC2D5FCDCDF}"/>
              </a:ext>
            </a:extLst>
          </p:cNvPr>
          <p:cNvSpPr>
            <a:spLocks noGrp="1"/>
          </p:cNvSpPr>
          <p:nvPr>
            <p:ph idx="1"/>
          </p:nvPr>
        </p:nvSpPr>
        <p:spPr/>
        <p:txBody>
          <a:bodyPr>
            <a:normAutofit fontScale="92500" lnSpcReduction="10000"/>
          </a:bodyPr>
          <a:lstStyle/>
          <a:p>
            <a:r>
              <a:rPr lang="en-US" dirty="0"/>
              <a:t>Cover or remove prohibited classroom displays.</a:t>
            </a:r>
          </a:p>
          <a:p>
            <a:pPr lvl="1"/>
            <a:r>
              <a:rPr lang="en-US" dirty="0">
                <a:solidFill>
                  <a:srgbClr val="FF0000"/>
                </a:solidFill>
              </a:rPr>
              <a:t>Describe how and when this will be done in the school.</a:t>
            </a:r>
          </a:p>
          <a:p>
            <a:pPr lvl="1"/>
            <a:r>
              <a:rPr lang="en-US" dirty="0"/>
              <a:t>See page 24 in the CBT TAM for examples of what must be covered or removed.</a:t>
            </a:r>
          </a:p>
          <a:p>
            <a:r>
              <a:rPr lang="en-US" dirty="0"/>
              <a:t>Unauthorized persons may not enter testing rooms, including </a:t>
            </a:r>
            <a:endParaRPr lang="en-US" dirty="0">
              <a:cs typeface="Calibri"/>
            </a:endParaRPr>
          </a:p>
          <a:p>
            <a:pPr lvl="1"/>
            <a:r>
              <a:rPr lang="en-US" dirty="0"/>
              <a:t>parents</a:t>
            </a:r>
            <a:endParaRPr lang="en-US" dirty="0">
              <a:cs typeface="Calibri"/>
            </a:endParaRPr>
          </a:p>
          <a:p>
            <a:pPr lvl="1"/>
            <a:r>
              <a:rPr lang="en-US" dirty="0"/>
              <a:t>non-testing students</a:t>
            </a:r>
          </a:p>
          <a:p>
            <a:pPr lvl="1"/>
            <a:r>
              <a:rPr lang="en-US" dirty="0"/>
              <a:t>teachers not assigned to the room as test administrators</a:t>
            </a:r>
          </a:p>
          <a:p>
            <a:r>
              <a:rPr lang="en-US" dirty="0"/>
              <a:t>Testing rooms may be entered by</a:t>
            </a:r>
          </a:p>
          <a:p>
            <a:pPr lvl="1"/>
            <a:r>
              <a:rPr lang="en-US" dirty="0"/>
              <a:t>school administrators</a:t>
            </a:r>
          </a:p>
          <a:p>
            <a:pPr lvl="1"/>
            <a:r>
              <a:rPr lang="en-US" dirty="0"/>
              <a:t>district staff</a:t>
            </a:r>
          </a:p>
          <a:p>
            <a:pPr lvl="1"/>
            <a:r>
              <a:rPr lang="en-US" dirty="0"/>
              <a:t>DESE observers</a:t>
            </a:r>
          </a:p>
          <a:p>
            <a:pPr lvl="1"/>
            <a:r>
              <a:rPr lang="en-US" dirty="0"/>
              <a:t>technology staff (to troubleshoot technology problems)</a:t>
            </a:r>
          </a:p>
          <a:p>
            <a:pPr marL="0" indent="0">
              <a:buNone/>
            </a:pPr>
            <a:endParaRPr lang="en-US" dirty="0"/>
          </a:p>
        </p:txBody>
      </p:sp>
      <p:sp>
        <p:nvSpPr>
          <p:cNvPr id="4" name="Slide Number Placeholder 3">
            <a:extLst>
              <a:ext uri="{FF2B5EF4-FFF2-40B4-BE49-F238E27FC236}">
                <a16:creationId xmlns:a16="http://schemas.microsoft.com/office/drawing/2014/main" id="{CE6677E5-AF45-4029-BB69-E6BAB2404F85}"/>
              </a:ext>
            </a:extLst>
          </p:cNvPr>
          <p:cNvSpPr>
            <a:spLocks noGrp="1"/>
          </p:cNvSpPr>
          <p:nvPr>
            <p:ph type="sldNum" sz="quarter" idx="12"/>
          </p:nvPr>
        </p:nvSpPr>
        <p:spPr/>
        <p:txBody>
          <a:bodyPr/>
          <a:lstStyle/>
          <a:p>
            <a:fld id="{D0E3412F-6B7A-41B5-A4C8-E6A30A4D26B3}" type="slidenum">
              <a:rPr lang="en-US" smtClean="0"/>
              <a:t>17</a:t>
            </a:fld>
            <a:endParaRPr lang="en-US" dirty="0"/>
          </a:p>
        </p:txBody>
      </p:sp>
    </p:spTree>
    <p:extLst>
      <p:ext uri="{BB962C8B-B14F-4D97-AF65-F5344CB8AC3E}">
        <p14:creationId xmlns:p14="http://schemas.microsoft.com/office/powerpoint/2010/main" val="879040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A71A4-F774-4321-B896-7B7D86FB4D08}"/>
              </a:ext>
            </a:extLst>
          </p:cNvPr>
          <p:cNvSpPr>
            <a:spLocks noGrp="1"/>
          </p:cNvSpPr>
          <p:nvPr>
            <p:ph type="title"/>
          </p:nvPr>
        </p:nvSpPr>
        <p:spPr/>
        <p:txBody>
          <a:bodyPr/>
          <a:lstStyle/>
          <a:p>
            <a:r>
              <a:rPr lang="en-US" dirty="0"/>
              <a:t>A Secure Environment in the Testing Room (continued)</a:t>
            </a:r>
          </a:p>
        </p:txBody>
      </p:sp>
      <p:sp>
        <p:nvSpPr>
          <p:cNvPr id="3" name="Content Placeholder 2">
            <a:extLst>
              <a:ext uri="{FF2B5EF4-FFF2-40B4-BE49-F238E27FC236}">
                <a16:creationId xmlns:a16="http://schemas.microsoft.com/office/drawing/2014/main" id="{674AFBB1-DFB3-4642-9470-A8E84A3CB588}"/>
              </a:ext>
            </a:extLst>
          </p:cNvPr>
          <p:cNvSpPr>
            <a:spLocks noGrp="1"/>
          </p:cNvSpPr>
          <p:nvPr>
            <p:ph idx="1"/>
          </p:nvPr>
        </p:nvSpPr>
        <p:spPr>
          <a:xfrm>
            <a:off x="838199" y="1825625"/>
            <a:ext cx="10996749" cy="4667250"/>
          </a:xfrm>
        </p:spPr>
        <p:txBody>
          <a:bodyPr>
            <a:normAutofit/>
          </a:bodyPr>
          <a:lstStyle/>
          <a:p>
            <a:r>
              <a:rPr lang="en-US" dirty="0"/>
              <a:t>Students must not be able to view any screen (or booklet) but their own.</a:t>
            </a:r>
          </a:p>
          <a:p>
            <a:r>
              <a:rPr lang="en-US" dirty="0">
                <a:solidFill>
                  <a:srgbClr val="FF0000"/>
                </a:solidFill>
              </a:rPr>
              <a:t>Describe how rooms will be set up to ensure a secure testing environment, or whether test administrators will set up their own rooms</a:t>
            </a:r>
          </a:p>
          <a:p>
            <a:pPr lvl="1"/>
            <a:r>
              <a:rPr lang="en-US" dirty="0"/>
              <a:t>Set up rooms in advance, if needed, to test out different seating arrangements.</a:t>
            </a:r>
          </a:p>
          <a:p>
            <a:pPr lvl="1"/>
            <a:r>
              <a:rPr lang="en-US" dirty="0">
                <a:solidFill>
                  <a:srgbClr val="FF0000"/>
                </a:solidFill>
              </a:rPr>
              <a:t>If test administrators will set up their own rooms, who will walk around at the start of testing and check all the rooms?</a:t>
            </a:r>
          </a:p>
          <a:p>
            <a:pPr lvl="1"/>
            <a:r>
              <a:rPr lang="en-US" dirty="0">
                <a:solidFill>
                  <a:srgbClr val="FF0000"/>
                </a:solidFill>
              </a:rPr>
              <a:t>Will students be separated by enough space to support secure testing?</a:t>
            </a:r>
          </a:p>
          <a:p>
            <a:pPr lvl="1"/>
            <a:r>
              <a:rPr lang="en-US" dirty="0">
                <a:solidFill>
                  <a:srgbClr val="FF0000"/>
                </a:solidFill>
              </a:rPr>
              <a:t>Will physical barriers (e.g., partitions, privacy screens, carrels) be used?</a:t>
            </a:r>
          </a:p>
          <a:p>
            <a:pPr marL="914400" lvl="2" indent="0">
              <a:buNone/>
            </a:pPr>
            <a:endParaRPr lang="en-US" dirty="0"/>
          </a:p>
        </p:txBody>
      </p:sp>
      <p:sp>
        <p:nvSpPr>
          <p:cNvPr id="4" name="Slide Number Placeholder 3">
            <a:extLst>
              <a:ext uri="{FF2B5EF4-FFF2-40B4-BE49-F238E27FC236}">
                <a16:creationId xmlns:a16="http://schemas.microsoft.com/office/drawing/2014/main" id="{F789D029-3E6E-4807-9D33-0B395440145A}"/>
              </a:ext>
            </a:extLst>
          </p:cNvPr>
          <p:cNvSpPr>
            <a:spLocks noGrp="1"/>
          </p:cNvSpPr>
          <p:nvPr>
            <p:ph type="sldNum" sz="quarter" idx="12"/>
          </p:nvPr>
        </p:nvSpPr>
        <p:spPr/>
        <p:txBody>
          <a:bodyPr/>
          <a:lstStyle/>
          <a:p>
            <a:fld id="{D0E3412F-6B7A-41B5-A4C8-E6A30A4D26B3}" type="slidenum">
              <a:rPr lang="en-US" smtClean="0"/>
              <a:t>18</a:t>
            </a:fld>
            <a:endParaRPr lang="en-US" dirty="0"/>
          </a:p>
        </p:txBody>
      </p:sp>
    </p:spTree>
    <p:extLst>
      <p:ext uri="{BB962C8B-B14F-4D97-AF65-F5344CB8AC3E}">
        <p14:creationId xmlns:p14="http://schemas.microsoft.com/office/powerpoint/2010/main" val="2885511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372A1-2A12-4ED1-8BBC-735693954876}"/>
              </a:ext>
            </a:extLst>
          </p:cNvPr>
          <p:cNvSpPr>
            <a:spLocks noGrp="1"/>
          </p:cNvSpPr>
          <p:nvPr>
            <p:ph type="ctrTitle"/>
          </p:nvPr>
        </p:nvSpPr>
        <p:spPr/>
        <p:txBody>
          <a:bodyPr>
            <a:normAutofit/>
          </a:bodyPr>
          <a:lstStyle/>
          <a:p>
            <a:r>
              <a:rPr lang="en-US" dirty="0"/>
              <a:t>MCAS Test Administration Training Session</a:t>
            </a:r>
          </a:p>
        </p:txBody>
      </p:sp>
      <p:sp>
        <p:nvSpPr>
          <p:cNvPr id="3" name="Subtitle 2">
            <a:extLst>
              <a:ext uri="{FF2B5EF4-FFF2-40B4-BE49-F238E27FC236}">
                <a16:creationId xmlns:a16="http://schemas.microsoft.com/office/drawing/2014/main" id="{91ECCDB4-0321-4819-A4E4-97283104B1F8}"/>
              </a:ext>
            </a:extLst>
          </p:cNvPr>
          <p:cNvSpPr>
            <a:spLocks noGrp="1"/>
          </p:cNvSpPr>
          <p:nvPr>
            <p:ph type="subTitle" idx="1"/>
          </p:nvPr>
        </p:nvSpPr>
        <p:spPr/>
        <p:txBody>
          <a:bodyPr>
            <a:normAutofit lnSpcReduction="10000"/>
          </a:bodyPr>
          <a:lstStyle/>
          <a:p>
            <a:r>
              <a:rPr lang="en-US" dirty="0"/>
              <a:t>For Test Administrators, Technology Staff, and Other School Personnel</a:t>
            </a:r>
          </a:p>
          <a:p>
            <a:endParaRPr lang="en-US" dirty="0"/>
          </a:p>
          <a:p>
            <a:r>
              <a:rPr lang="en-US" dirty="0"/>
              <a:t>February 2024 Science Tests</a:t>
            </a:r>
          </a:p>
          <a:p>
            <a:r>
              <a:rPr lang="en-US" dirty="0"/>
              <a:t>Biology and Introductory Physics</a:t>
            </a:r>
          </a:p>
        </p:txBody>
      </p:sp>
    </p:spTree>
    <p:extLst>
      <p:ext uri="{BB962C8B-B14F-4D97-AF65-F5344CB8AC3E}">
        <p14:creationId xmlns:p14="http://schemas.microsoft.com/office/powerpoint/2010/main" val="1117580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Prohibited Materials</a:t>
            </a:r>
          </a:p>
        </p:txBody>
      </p:sp>
      <p:sp>
        <p:nvSpPr>
          <p:cNvPr id="3" name="Content Placeholder 2"/>
          <p:cNvSpPr>
            <a:spLocks noGrp="1"/>
          </p:cNvSpPr>
          <p:nvPr>
            <p:ph idx="1"/>
          </p:nvPr>
        </p:nvSpPr>
        <p:spPr/>
        <p:txBody>
          <a:bodyPr>
            <a:normAutofit lnSpcReduction="10000"/>
          </a:bodyPr>
          <a:lstStyle/>
          <a:p>
            <a:r>
              <a:rPr lang="en-US" dirty="0"/>
              <a:t>Make sure students understand that they are not allowed to have</a:t>
            </a:r>
          </a:p>
          <a:p>
            <a:pPr lvl="1"/>
            <a:r>
              <a:rPr lang="en-US" dirty="0"/>
              <a:t>cell phones and other electronic devices (e.g., smartwatches, ear buds)</a:t>
            </a:r>
          </a:p>
          <a:p>
            <a:pPr lvl="1"/>
            <a:r>
              <a:rPr lang="en-US" dirty="0"/>
              <a:t>notes or reference material such as additional reference sheets other than what they have been given (except for certain accommodations)</a:t>
            </a:r>
          </a:p>
          <a:p>
            <a:pPr lvl="1"/>
            <a:r>
              <a:rPr lang="en-US" dirty="0"/>
              <a:t>dictionaries </a:t>
            </a:r>
          </a:p>
          <a:p>
            <a:pPr lvl="1"/>
            <a:r>
              <a:rPr lang="en-US" dirty="0"/>
              <a:t>other instructional materials</a:t>
            </a:r>
          </a:p>
          <a:p>
            <a:r>
              <a:rPr lang="en-US" dirty="0"/>
              <a:t>A more comprehensive list can be found on page 16 of the CBT TAM.</a:t>
            </a:r>
          </a:p>
          <a:p>
            <a:r>
              <a:rPr lang="en-US" dirty="0"/>
              <a:t>A poster showing examples of prohibited materials is available at </a:t>
            </a:r>
            <a:r>
              <a:rPr lang="en-US" dirty="0">
                <a:hlinkClick r:id="rId2"/>
              </a:rPr>
              <a:t>www.doe.mass.edu/mcas/testadmin/biology-physics/forms</a:t>
            </a:r>
            <a:endParaRPr lang="en-US" dirty="0"/>
          </a:p>
          <a:p>
            <a:pPr lvl="1"/>
            <a:r>
              <a:rPr lang="en-US" dirty="0">
                <a:solidFill>
                  <a:srgbClr val="FF0000"/>
                </a:solidFill>
              </a:rPr>
              <a:t>Inform staff whether the school will be using this poster during testing (recommended).</a:t>
            </a:r>
          </a:p>
          <a:p>
            <a:endParaRPr lang="en-US" dirty="0"/>
          </a:p>
        </p:txBody>
      </p:sp>
      <p:sp>
        <p:nvSpPr>
          <p:cNvPr id="4" name="Slide Number Placeholder 3">
            <a:extLst>
              <a:ext uri="{FF2B5EF4-FFF2-40B4-BE49-F238E27FC236}">
                <a16:creationId xmlns:a16="http://schemas.microsoft.com/office/drawing/2014/main" id="{14580823-AFD4-49C9-8AC7-20D8490E6B18}"/>
              </a:ext>
            </a:extLst>
          </p:cNvPr>
          <p:cNvSpPr>
            <a:spLocks noGrp="1"/>
          </p:cNvSpPr>
          <p:nvPr>
            <p:ph type="sldNum" sz="quarter" idx="12"/>
          </p:nvPr>
        </p:nvSpPr>
        <p:spPr/>
        <p:txBody>
          <a:bodyPr/>
          <a:lstStyle/>
          <a:p>
            <a:fld id="{D0E3412F-6B7A-41B5-A4C8-E6A30A4D26B3}" type="slidenum">
              <a:rPr lang="en-US" smtClean="0"/>
              <a:t>19</a:t>
            </a:fld>
            <a:endParaRPr lang="en-US" dirty="0"/>
          </a:p>
        </p:txBody>
      </p:sp>
    </p:spTree>
    <p:extLst>
      <p:ext uri="{BB962C8B-B14F-4D97-AF65-F5344CB8AC3E}">
        <p14:creationId xmlns:p14="http://schemas.microsoft.com/office/powerpoint/2010/main" val="177943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ED2FE-4186-4A79-9A18-1B5A6A98A99E}"/>
              </a:ext>
            </a:extLst>
          </p:cNvPr>
          <p:cNvSpPr>
            <a:spLocks noGrp="1"/>
          </p:cNvSpPr>
          <p:nvPr>
            <p:ph type="title"/>
          </p:nvPr>
        </p:nvSpPr>
        <p:spPr/>
        <p:txBody>
          <a:bodyPr/>
          <a:lstStyle/>
          <a:p>
            <a:r>
              <a:rPr lang="en-US" dirty="0"/>
              <a:t>Cell Phones</a:t>
            </a:r>
          </a:p>
        </p:txBody>
      </p:sp>
      <p:sp>
        <p:nvSpPr>
          <p:cNvPr id="3" name="Content Placeholder 2">
            <a:extLst>
              <a:ext uri="{FF2B5EF4-FFF2-40B4-BE49-F238E27FC236}">
                <a16:creationId xmlns:a16="http://schemas.microsoft.com/office/drawing/2014/main" id="{4CEA2773-51D1-4B88-8EF9-D9AED4891BA6}"/>
              </a:ext>
            </a:extLst>
          </p:cNvPr>
          <p:cNvSpPr>
            <a:spLocks noGrp="1"/>
          </p:cNvSpPr>
          <p:nvPr>
            <p:ph idx="1"/>
          </p:nvPr>
        </p:nvSpPr>
        <p:spPr>
          <a:xfrm>
            <a:off x="838200" y="1825625"/>
            <a:ext cx="10892246" cy="4566466"/>
          </a:xfrm>
        </p:spPr>
        <p:txBody>
          <a:bodyPr>
            <a:normAutofit fontScale="92500" lnSpcReduction="20000"/>
          </a:bodyPr>
          <a:lstStyle/>
          <a:p>
            <a:r>
              <a:rPr lang="en-US" dirty="0"/>
              <a:t>Cell phones give students the ability to communicate with other students, to access the internet, and to access tools such as a calculator, camera, or dictionary. </a:t>
            </a:r>
          </a:p>
          <a:p>
            <a:r>
              <a:rPr lang="en-US" dirty="0">
                <a:solidFill>
                  <a:srgbClr val="FF0000"/>
                </a:solidFill>
              </a:rPr>
              <a:t>Inform test administrators how phones will be collected before testing and whether they will read the optional scripts in the TAMs.</a:t>
            </a:r>
          </a:p>
          <a:p>
            <a:pPr lvl="1"/>
            <a:r>
              <a:rPr lang="en-US" dirty="0">
                <a:solidFill>
                  <a:srgbClr val="FF0000"/>
                </a:solidFill>
              </a:rPr>
              <a:t>Will students put phones in backpacks and backpacks at the side of the room (what the optional TAM script says)?</a:t>
            </a:r>
          </a:p>
          <a:p>
            <a:pPr lvl="1"/>
            <a:r>
              <a:rPr lang="en-US" dirty="0">
                <a:solidFill>
                  <a:srgbClr val="FF0000"/>
                </a:solidFill>
              </a:rPr>
              <a:t>Will phones be collected and kept by the test administrator at the front of the room?</a:t>
            </a:r>
          </a:p>
          <a:p>
            <a:pPr lvl="1"/>
            <a:r>
              <a:rPr lang="en-US" dirty="0">
                <a:solidFill>
                  <a:srgbClr val="FF0000"/>
                </a:solidFill>
              </a:rPr>
              <a:t>Will phones be put away in lockers?</a:t>
            </a:r>
          </a:p>
          <a:p>
            <a:r>
              <a:rPr lang="en-US" dirty="0"/>
              <a:t>Convey to students that they may not have cell phones during testing and that they may not access phones, even to check the time, since their results may be invalidated.</a:t>
            </a:r>
          </a:p>
          <a:p>
            <a:r>
              <a:rPr lang="en-US" dirty="0"/>
              <a:t>Be aware that some students turn in a spare phone and retain their own.</a:t>
            </a:r>
          </a:p>
        </p:txBody>
      </p:sp>
      <p:sp>
        <p:nvSpPr>
          <p:cNvPr id="4" name="Slide Number Placeholder 3">
            <a:extLst>
              <a:ext uri="{FF2B5EF4-FFF2-40B4-BE49-F238E27FC236}">
                <a16:creationId xmlns:a16="http://schemas.microsoft.com/office/drawing/2014/main" id="{A6F7D2EC-84F0-47A9-A650-C0F9AE7FEBFC}"/>
              </a:ext>
            </a:extLst>
          </p:cNvPr>
          <p:cNvSpPr>
            <a:spLocks noGrp="1"/>
          </p:cNvSpPr>
          <p:nvPr>
            <p:ph type="sldNum" sz="quarter" idx="12"/>
          </p:nvPr>
        </p:nvSpPr>
        <p:spPr/>
        <p:txBody>
          <a:bodyPr/>
          <a:lstStyle/>
          <a:p>
            <a:fld id="{D0E3412F-6B7A-41B5-A4C8-E6A30A4D26B3}" type="slidenum">
              <a:rPr lang="en-US" smtClean="0"/>
              <a:t>20</a:t>
            </a:fld>
            <a:endParaRPr lang="en-US" dirty="0"/>
          </a:p>
        </p:txBody>
      </p:sp>
    </p:spTree>
    <p:extLst>
      <p:ext uri="{BB962C8B-B14F-4D97-AF65-F5344CB8AC3E}">
        <p14:creationId xmlns:p14="http://schemas.microsoft.com/office/powerpoint/2010/main" val="2583669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DD8D8-2190-4331-8FEA-31ADE52A0E9B}"/>
              </a:ext>
            </a:extLst>
          </p:cNvPr>
          <p:cNvSpPr>
            <a:spLocks noGrp="1"/>
          </p:cNvSpPr>
          <p:nvPr>
            <p:ph type="title"/>
          </p:nvPr>
        </p:nvSpPr>
        <p:spPr/>
        <p:txBody>
          <a:bodyPr/>
          <a:lstStyle/>
          <a:p>
            <a:r>
              <a:rPr lang="en-US" dirty="0"/>
              <a:t>Allowable Materials</a:t>
            </a:r>
          </a:p>
        </p:txBody>
      </p:sp>
      <p:sp>
        <p:nvSpPr>
          <p:cNvPr id="3" name="Content Placeholder 2">
            <a:extLst>
              <a:ext uri="{FF2B5EF4-FFF2-40B4-BE49-F238E27FC236}">
                <a16:creationId xmlns:a16="http://schemas.microsoft.com/office/drawing/2014/main" id="{51032CEC-78B7-44B6-83CF-42F335288318}"/>
              </a:ext>
            </a:extLst>
          </p:cNvPr>
          <p:cNvSpPr>
            <a:spLocks noGrp="1"/>
          </p:cNvSpPr>
          <p:nvPr>
            <p:ph idx="1"/>
          </p:nvPr>
        </p:nvSpPr>
        <p:spPr/>
        <p:txBody>
          <a:bodyPr>
            <a:normAutofit lnSpcReduction="10000"/>
          </a:bodyPr>
          <a:lstStyle/>
          <a:p>
            <a:r>
              <a:rPr lang="en-US" dirty="0"/>
              <a:t>Scratch paper (blank, ruled, or graph)</a:t>
            </a:r>
          </a:p>
          <a:p>
            <a:pPr lvl="1"/>
            <a:r>
              <a:rPr lang="en-US" dirty="0"/>
              <a:t>Students receive one sheet of scratch paper at the start of testing. They may have up to three pieces at one time. If students need more than three pages, they will have to turn in sheets. </a:t>
            </a:r>
          </a:p>
          <a:p>
            <a:pPr lvl="1"/>
            <a:r>
              <a:rPr lang="en-US" dirty="0"/>
              <a:t>See page 13 of the CBT TAM for more information about scratch paper.</a:t>
            </a:r>
          </a:p>
          <a:p>
            <a:r>
              <a:rPr lang="en-US" dirty="0"/>
              <a:t>Pens, pencils, highlighters, colored pencils (for use on scratch paper)</a:t>
            </a:r>
          </a:p>
          <a:p>
            <a:r>
              <a:rPr lang="en-US" dirty="0"/>
              <a:t>Handheld calculators </a:t>
            </a:r>
          </a:p>
          <a:p>
            <a:pPr lvl="1"/>
            <a:r>
              <a:rPr lang="en-US" dirty="0"/>
              <a:t>TestNav provides calculators, but students may use a handheld calculator if they want. (See pages 14</a:t>
            </a:r>
            <a:r>
              <a:rPr lang="en-US" b="0" i="0" u="none" strike="noStrike" baseline="0" dirty="0"/>
              <a:t>–15</a:t>
            </a:r>
            <a:r>
              <a:rPr lang="en-US" dirty="0"/>
              <a:t> of the CBT TAM for more information.)</a:t>
            </a:r>
          </a:p>
          <a:p>
            <a:r>
              <a:rPr lang="en-US" dirty="0"/>
              <a:t>Copies of bilingual word-to-word dictionaries (for students who are currently or were ever reported as ELs)</a:t>
            </a:r>
          </a:p>
          <a:p>
            <a:pPr lvl="1"/>
            <a:endParaRPr lang="en-US" dirty="0"/>
          </a:p>
        </p:txBody>
      </p:sp>
      <p:sp>
        <p:nvSpPr>
          <p:cNvPr id="4" name="Slide Number Placeholder 3">
            <a:extLst>
              <a:ext uri="{FF2B5EF4-FFF2-40B4-BE49-F238E27FC236}">
                <a16:creationId xmlns:a16="http://schemas.microsoft.com/office/drawing/2014/main" id="{C2FA4682-FBDF-41B1-8CEA-46D09CA3CA8E}"/>
              </a:ext>
            </a:extLst>
          </p:cNvPr>
          <p:cNvSpPr>
            <a:spLocks noGrp="1"/>
          </p:cNvSpPr>
          <p:nvPr>
            <p:ph type="sldNum" sz="quarter" idx="12"/>
          </p:nvPr>
        </p:nvSpPr>
        <p:spPr/>
        <p:txBody>
          <a:bodyPr/>
          <a:lstStyle/>
          <a:p>
            <a:fld id="{D0E3412F-6B7A-41B5-A4C8-E6A30A4D26B3}" type="slidenum">
              <a:rPr lang="en-US" smtClean="0"/>
              <a:t>21</a:t>
            </a:fld>
            <a:endParaRPr lang="en-US" dirty="0"/>
          </a:p>
        </p:txBody>
      </p:sp>
    </p:spTree>
    <p:extLst>
      <p:ext uri="{BB962C8B-B14F-4D97-AF65-F5344CB8AC3E}">
        <p14:creationId xmlns:p14="http://schemas.microsoft.com/office/powerpoint/2010/main" val="3926945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C1CE2-383D-4480-8EAA-72396387DE2E}"/>
              </a:ext>
            </a:extLst>
          </p:cNvPr>
          <p:cNvSpPr>
            <a:spLocks noGrp="1"/>
          </p:cNvSpPr>
          <p:nvPr>
            <p:ph type="title"/>
          </p:nvPr>
        </p:nvSpPr>
        <p:spPr>
          <a:xfrm>
            <a:off x="838200" y="138579"/>
            <a:ext cx="10515600" cy="1325563"/>
          </a:xfrm>
        </p:spPr>
        <p:txBody>
          <a:bodyPr/>
          <a:lstStyle/>
          <a:p>
            <a:r>
              <a:rPr lang="en-US" dirty="0"/>
              <a:t>Allowable Materials (Continued)</a:t>
            </a:r>
          </a:p>
        </p:txBody>
      </p:sp>
      <p:sp>
        <p:nvSpPr>
          <p:cNvPr id="3" name="Content Placeholder 2">
            <a:extLst>
              <a:ext uri="{FF2B5EF4-FFF2-40B4-BE49-F238E27FC236}">
                <a16:creationId xmlns:a16="http://schemas.microsoft.com/office/drawing/2014/main" id="{697C8203-567C-47C8-814E-48C5C3CE434B}"/>
              </a:ext>
            </a:extLst>
          </p:cNvPr>
          <p:cNvSpPr>
            <a:spLocks noGrp="1"/>
          </p:cNvSpPr>
          <p:nvPr>
            <p:ph idx="1"/>
          </p:nvPr>
        </p:nvSpPr>
        <p:spPr>
          <a:xfrm>
            <a:off x="838200" y="1452282"/>
            <a:ext cx="10515600" cy="5040593"/>
          </a:xfrm>
        </p:spPr>
        <p:txBody>
          <a:bodyPr>
            <a:normAutofit fontScale="77500" lnSpcReduction="20000"/>
          </a:bodyPr>
          <a:lstStyle/>
          <a:p>
            <a:r>
              <a:rPr lang="en-US" dirty="0"/>
              <a:t>Printed reference sheets (for Introductory Physics)</a:t>
            </a:r>
          </a:p>
          <a:p>
            <a:pPr lvl="1"/>
            <a:r>
              <a:rPr lang="en-US" dirty="0"/>
              <a:t>Although the Introductory Physics reference sheet is available in the Exhibits tab within TestNav, the Department recommends that students also be given printed copies of the Introductory Physics reference sheet (available at </a:t>
            </a:r>
            <a:r>
              <a:rPr lang="en-US" dirty="0">
                <a:hlinkClick r:id="rId2"/>
              </a:rPr>
              <a:t>www.doe.mass.edu/mcas/tdd/phys_formula.pdf</a:t>
            </a:r>
            <a:r>
              <a:rPr lang="en-US" dirty="0"/>
              <a:t>)</a:t>
            </a:r>
          </a:p>
          <a:p>
            <a:pPr lvl="1"/>
            <a:r>
              <a:rPr lang="en-US" dirty="0"/>
              <a:t>Students are not permitted to use additional reference sheets from class.</a:t>
            </a:r>
          </a:p>
          <a:p>
            <a:pPr lvl="1"/>
            <a:r>
              <a:rPr lang="en-US" dirty="0"/>
              <a:t>Students should not write on their reference sheets, but rather should use their scratch paper for any figuring they need to do.</a:t>
            </a:r>
          </a:p>
          <a:p>
            <a:r>
              <a:rPr lang="en-US" dirty="0"/>
              <a:t>Printed copies of equation editor guides and</a:t>
            </a:r>
            <a:r>
              <a:rPr lang="en-US" dirty="0">
                <a:effectLst/>
                <a:ea typeface="Calibri" panose="020F0502020204030204" pitchFamily="34" charset="0"/>
                <a:cs typeface="Times New Roman" panose="02020603050405020304" pitchFamily="18" charset="0"/>
              </a:rPr>
              <a:t>—</a:t>
            </a:r>
            <a:r>
              <a:rPr lang="en-US" dirty="0"/>
              <a:t>for students using tablets</a:t>
            </a:r>
            <a:r>
              <a:rPr lang="en-US" dirty="0">
                <a:effectLst/>
                <a:ea typeface="Calibri" panose="020F0502020204030204" pitchFamily="34" charset="0"/>
                <a:cs typeface="Times New Roman" panose="02020603050405020304" pitchFamily="18" charset="0"/>
              </a:rPr>
              <a:t>—</a:t>
            </a:r>
            <a:r>
              <a:rPr lang="en-US" dirty="0"/>
              <a:t>symbol keys (for Introductory Physics)</a:t>
            </a:r>
          </a:p>
          <a:p>
            <a:pPr lvl="1"/>
            <a:r>
              <a:rPr lang="en-US" dirty="0">
                <a:solidFill>
                  <a:srgbClr val="FF0000"/>
                </a:solidFill>
              </a:rPr>
              <a:t>Reference sheets, equation editor guides, and symbol keys are available to print from mcas.pearsonsupport.com/student</a:t>
            </a:r>
          </a:p>
          <a:p>
            <a:r>
              <a:rPr lang="en-US" dirty="0"/>
              <a:t>Students with accommodation A9 listed in their IEPs or 504 plans</a:t>
            </a:r>
            <a:r>
              <a:rPr lang="en-US" dirty="0">
                <a:effectLst/>
                <a:ea typeface="Calibri" panose="020F0502020204030204" pitchFamily="34" charset="0"/>
                <a:cs typeface="Times New Roman" panose="02020603050405020304" pitchFamily="18" charset="0"/>
              </a:rPr>
              <a:t>—and only these students—may use printed copies of the supplementa</a:t>
            </a:r>
            <a:r>
              <a:rPr lang="en-US" dirty="0">
                <a:ea typeface="Calibri" panose="020F0502020204030204" pitchFamily="34" charset="0"/>
                <a:cs typeface="Times New Roman" panose="02020603050405020304" pitchFamily="18" charset="0"/>
              </a:rPr>
              <a:t>l reference sheets. </a:t>
            </a:r>
          </a:p>
          <a:p>
            <a:pPr lvl="1"/>
            <a:r>
              <a:rPr lang="en-US" dirty="0">
                <a:solidFill>
                  <a:srgbClr val="C00000"/>
                </a:solidFill>
              </a:rPr>
              <a:t>See </a:t>
            </a:r>
            <a:r>
              <a:rPr lang="en-US" dirty="0">
                <a:hlinkClick r:id="rId3"/>
              </a:rPr>
              <a:t>www.doe.mass.edu/mcas/accessibility/reference/physics.pdf</a:t>
            </a:r>
            <a:r>
              <a:rPr lang="en-US" dirty="0"/>
              <a:t> </a:t>
            </a:r>
            <a:r>
              <a:rPr lang="en-US" dirty="0">
                <a:solidFill>
                  <a:srgbClr val="C00000"/>
                </a:solidFill>
              </a:rPr>
              <a:t>for the Introductory Physics supplemental reference sheet for accommodation A9.</a:t>
            </a:r>
          </a:p>
          <a:p>
            <a:pPr lvl="1"/>
            <a:r>
              <a:rPr lang="en-US" dirty="0">
                <a:solidFill>
                  <a:srgbClr val="C00000"/>
                </a:solidFill>
              </a:rPr>
              <a:t>See </a:t>
            </a:r>
            <a:r>
              <a:rPr lang="en-US" dirty="0">
                <a:solidFill>
                  <a:srgbClr val="C00000"/>
                </a:solidFill>
                <a:hlinkClick r:id="rId4"/>
              </a:rPr>
              <a:t>www.doe.mass.edu/mcas/accessibility/reference/biology.pdf</a:t>
            </a:r>
            <a:r>
              <a:rPr lang="en-US" dirty="0">
                <a:solidFill>
                  <a:srgbClr val="C00000"/>
                </a:solidFill>
              </a:rPr>
              <a:t> for the Biology sample reference sheet for accommodation A9.</a:t>
            </a:r>
            <a:endParaRPr lang="en-US" dirty="0"/>
          </a:p>
          <a:p>
            <a:pPr marL="0" indent="0">
              <a:buNone/>
            </a:pPr>
            <a:r>
              <a:rPr lang="en-US" dirty="0">
                <a:solidFill>
                  <a:srgbClr val="FF0000"/>
                </a:solidFill>
              </a:rPr>
              <a:t>Inform test administrators whether your school is going to give printed reference sheets, equation editor guides, or symbol keys to students.</a:t>
            </a:r>
          </a:p>
          <a:p>
            <a:endParaRPr lang="en-US" dirty="0"/>
          </a:p>
        </p:txBody>
      </p:sp>
      <p:sp>
        <p:nvSpPr>
          <p:cNvPr id="4" name="Slide Number Placeholder 3">
            <a:extLst>
              <a:ext uri="{FF2B5EF4-FFF2-40B4-BE49-F238E27FC236}">
                <a16:creationId xmlns:a16="http://schemas.microsoft.com/office/drawing/2014/main" id="{F76BB104-C605-404F-9C24-241A68AE64AA}"/>
              </a:ext>
            </a:extLst>
          </p:cNvPr>
          <p:cNvSpPr>
            <a:spLocks noGrp="1"/>
          </p:cNvSpPr>
          <p:nvPr>
            <p:ph type="sldNum" sz="quarter" idx="12"/>
          </p:nvPr>
        </p:nvSpPr>
        <p:spPr/>
        <p:txBody>
          <a:bodyPr/>
          <a:lstStyle/>
          <a:p>
            <a:fld id="{D0E3412F-6B7A-41B5-A4C8-E6A30A4D26B3}" type="slidenum">
              <a:rPr lang="en-US" smtClean="0"/>
              <a:t>22</a:t>
            </a:fld>
            <a:endParaRPr lang="en-US" dirty="0"/>
          </a:p>
        </p:txBody>
      </p:sp>
    </p:spTree>
    <p:extLst>
      <p:ext uri="{BB962C8B-B14F-4D97-AF65-F5344CB8AC3E}">
        <p14:creationId xmlns:p14="http://schemas.microsoft.com/office/powerpoint/2010/main" val="4233557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7DC00-45A6-4AA6-A8D5-39EF989372CE}"/>
              </a:ext>
            </a:extLst>
          </p:cNvPr>
          <p:cNvSpPr>
            <a:spLocks noGrp="1"/>
          </p:cNvSpPr>
          <p:nvPr>
            <p:ph type="title"/>
          </p:nvPr>
        </p:nvSpPr>
        <p:spPr/>
        <p:txBody>
          <a:bodyPr/>
          <a:lstStyle/>
          <a:p>
            <a:r>
              <a:rPr lang="en-US" sz="4200" dirty="0"/>
              <a:t>Test Administrator Day-of-Testing Responsibilities Before Testing Begins </a:t>
            </a:r>
            <a:endParaRPr lang="en-US" dirty="0"/>
          </a:p>
        </p:txBody>
      </p:sp>
      <p:sp>
        <p:nvSpPr>
          <p:cNvPr id="3" name="Content Placeholder 2">
            <a:extLst>
              <a:ext uri="{FF2B5EF4-FFF2-40B4-BE49-F238E27FC236}">
                <a16:creationId xmlns:a16="http://schemas.microsoft.com/office/drawing/2014/main" id="{47BA4FD4-20DB-4646-83AA-7A42DBF03A8A}"/>
              </a:ext>
            </a:extLst>
          </p:cNvPr>
          <p:cNvSpPr>
            <a:spLocks noGrp="1"/>
          </p:cNvSpPr>
          <p:nvPr>
            <p:ph idx="1"/>
          </p:nvPr>
        </p:nvSpPr>
        <p:spPr/>
        <p:txBody>
          <a:bodyPr>
            <a:normAutofit fontScale="85000" lnSpcReduction="20000"/>
          </a:bodyPr>
          <a:lstStyle/>
          <a:p>
            <a:r>
              <a:rPr lang="en-US" dirty="0"/>
              <a:t>Review the session roster in PearsonAccess Next (PAN) and verify that accommodated forms (e.g., text-to-speech) have been assigned to students who should have them.</a:t>
            </a:r>
          </a:p>
          <a:p>
            <a:r>
              <a:rPr lang="en-US" dirty="0"/>
              <a:t>Start the PAN Session if the principal/test coordinator has not already done so. </a:t>
            </a:r>
            <a:r>
              <a:rPr lang="en-US" dirty="0">
                <a:solidFill>
                  <a:srgbClr val="FF0000"/>
                </a:solidFill>
              </a:rPr>
              <a:t>(Tell staff whether the principal/test coordinator will start PAN Sessions or whether test administrators are expected to do so.)</a:t>
            </a:r>
          </a:p>
          <a:p>
            <a:r>
              <a:rPr lang="en-US" dirty="0"/>
              <a:t>Unlock the session. </a:t>
            </a:r>
          </a:p>
          <a:p>
            <a:r>
              <a:rPr lang="en-US" dirty="0">
                <a:solidFill>
                  <a:srgbClr val="FF0000"/>
                </a:solidFill>
              </a:rPr>
              <a:t>Include instructions for these steps from the CBT TAM (e.g., page 88) or give a demonstration on the training site.</a:t>
            </a:r>
          </a:p>
          <a:p>
            <a:r>
              <a:rPr lang="en-US" dirty="0"/>
              <a:t>Ensure that all students have the proper materials.</a:t>
            </a:r>
          </a:p>
          <a:p>
            <a:pPr lvl="1"/>
            <a:r>
              <a:rPr lang="en-US" dirty="0"/>
              <a:t>Verify that students have their </a:t>
            </a:r>
            <a:r>
              <a:rPr lang="en-US" b="1" dirty="0"/>
              <a:t>correct</a:t>
            </a:r>
            <a:r>
              <a:rPr lang="en-US" dirty="0"/>
              <a:t> student testing ticket.</a:t>
            </a:r>
          </a:p>
          <a:p>
            <a:r>
              <a:rPr lang="en-US" dirty="0"/>
              <a:t>Collect cell phones and any other prohibited devices. </a:t>
            </a:r>
            <a:r>
              <a:rPr lang="en-US" dirty="0">
                <a:solidFill>
                  <a:srgbClr val="FF0000"/>
                </a:solidFill>
              </a:rPr>
              <a:t>Describe the procedures the school plans to use to prevent students from accessing phones.</a:t>
            </a:r>
          </a:p>
          <a:p>
            <a:endParaRPr lang="en-US" dirty="0"/>
          </a:p>
        </p:txBody>
      </p:sp>
      <p:sp>
        <p:nvSpPr>
          <p:cNvPr id="4" name="Slide Number Placeholder 3">
            <a:extLst>
              <a:ext uri="{FF2B5EF4-FFF2-40B4-BE49-F238E27FC236}">
                <a16:creationId xmlns:a16="http://schemas.microsoft.com/office/drawing/2014/main" id="{384812F0-797C-4BCF-8DE4-705913EC8E30}"/>
              </a:ext>
            </a:extLst>
          </p:cNvPr>
          <p:cNvSpPr>
            <a:spLocks noGrp="1"/>
          </p:cNvSpPr>
          <p:nvPr>
            <p:ph type="sldNum" sz="quarter" idx="12"/>
          </p:nvPr>
        </p:nvSpPr>
        <p:spPr/>
        <p:txBody>
          <a:bodyPr/>
          <a:lstStyle/>
          <a:p>
            <a:fld id="{D0E3412F-6B7A-41B5-A4C8-E6A30A4D26B3}" type="slidenum">
              <a:rPr lang="en-US" smtClean="0"/>
              <a:t>23</a:t>
            </a:fld>
            <a:endParaRPr lang="en-US" dirty="0"/>
          </a:p>
        </p:txBody>
      </p:sp>
    </p:spTree>
    <p:extLst>
      <p:ext uri="{BB962C8B-B14F-4D97-AF65-F5344CB8AC3E}">
        <p14:creationId xmlns:p14="http://schemas.microsoft.com/office/powerpoint/2010/main" val="280441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5CFBF-AE91-4664-9D8A-02B324CF8D31}"/>
              </a:ext>
            </a:extLst>
          </p:cNvPr>
          <p:cNvSpPr>
            <a:spLocks noGrp="1"/>
          </p:cNvSpPr>
          <p:nvPr>
            <p:ph type="title"/>
          </p:nvPr>
        </p:nvSpPr>
        <p:spPr/>
        <p:txBody>
          <a:bodyPr/>
          <a:lstStyle/>
          <a:p>
            <a:r>
              <a:rPr lang="en-US" dirty="0"/>
              <a:t>Avoiding Common Issues during Testing</a:t>
            </a:r>
          </a:p>
        </p:txBody>
      </p:sp>
      <p:sp>
        <p:nvSpPr>
          <p:cNvPr id="3" name="Content Placeholder 2">
            <a:extLst>
              <a:ext uri="{FF2B5EF4-FFF2-40B4-BE49-F238E27FC236}">
                <a16:creationId xmlns:a16="http://schemas.microsoft.com/office/drawing/2014/main" id="{77657411-91F0-4CB4-AB42-D9009CEBB69F}"/>
              </a:ext>
            </a:extLst>
          </p:cNvPr>
          <p:cNvSpPr>
            <a:spLocks noGrp="1"/>
          </p:cNvSpPr>
          <p:nvPr>
            <p:ph idx="1"/>
          </p:nvPr>
        </p:nvSpPr>
        <p:spPr>
          <a:xfrm>
            <a:off x="838200" y="1519707"/>
            <a:ext cx="10750826" cy="5201768"/>
          </a:xfrm>
        </p:spPr>
        <p:txBody>
          <a:bodyPr>
            <a:normAutofit/>
          </a:bodyPr>
          <a:lstStyle/>
          <a:p>
            <a:r>
              <a:rPr lang="en-US" sz="3200" dirty="0"/>
              <a:t>At the start of testing, check that students do not have </a:t>
            </a:r>
          </a:p>
          <a:p>
            <a:pPr lvl="1"/>
            <a:r>
              <a:rPr lang="en-US" sz="2800" dirty="0"/>
              <a:t>smartwatches </a:t>
            </a:r>
          </a:p>
          <a:p>
            <a:pPr lvl="1"/>
            <a:r>
              <a:rPr lang="en-US" sz="2800" dirty="0"/>
              <a:t>wireless ear buds</a:t>
            </a:r>
          </a:p>
          <a:p>
            <a:r>
              <a:rPr lang="en-US" sz="3200" dirty="0"/>
              <a:t>Be especially aware of these issues while monitoring the room: </a:t>
            </a:r>
          </a:p>
          <a:p>
            <a:pPr lvl="1"/>
            <a:r>
              <a:rPr lang="en-US" sz="2800" dirty="0"/>
              <a:t>cell phone use </a:t>
            </a:r>
          </a:p>
          <a:p>
            <a:pPr lvl="2"/>
            <a:r>
              <a:rPr lang="en-US" sz="2400" dirty="0"/>
              <a:t>Observe whether students are looking in their laps or have their hands under their desks, even if they turned in a phone (they may have another one with them).</a:t>
            </a:r>
          </a:p>
          <a:p>
            <a:pPr lvl="1"/>
            <a:r>
              <a:rPr lang="en-US" sz="2800" dirty="0"/>
              <a:t>extra reference sheets/notes</a:t>
            </a:r>
          </a:p>
          <a:p>
            <a:endParaRPr lang="en-US" sz="3200" dirty="0"/>
          </a:p>
        </p:txBody>
      </p:sp>
      <p:sp>
        <p:nvSpPr>
          <p:cNvPr id="4" name="Slide Number Placeholder 3">
            <a:extLst>
              <a:ext uri="{FF2B5EF4-FFF2-40B4-BE49-F238E27FC236}">
                <a16:creationId xmlns:a16="http://schemas.microsoft.com/office/drawing/2014/main" id="{26FB9AB7-83D9-4C12-AB40-27D81E1D4D6F}"/>
              </a:ext>
            </a:extLst>
          </p:cNvPr>
          <p:cNvSpPr>
            <a:spLocks noGrp="1"/>
          </p:cNvSpPr>
          <p:nvPr>
            <p:ph type="sldNum" sz="quarter" idx="12"/>
          </p:nvPr>
        </p:nvSpPr>
        <p:spPr/>
        <p:txBody>
          <a:bodyPr/>
          <a:lstStyle/>
          <a:p>
            <a:fld id="{D0E3412F-6B7A-41B5-A4C8-E6A30A4D26B3}" type="slidenum">
              <a:rPr lang="en-US" smtClean="0"/>
              <a:t>24</a:t>
            </a:fld>
            <a:endParaRPr lang="en-US" dirty="0"/>
          </a:p>
        </p:txBody>
      </p:sp>
    </p:spTree>
    <p:extLst>
      <p:ext uri="{BB962C8B-B14F-4D97-AF65-F5344CB8AC3E}">
        <p14:creationId xmlns:p14="http://schemas.microsoft.com/office/powerpoint/2010/main" val="3272162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t>Test Administrator Responsibilities During Testing</a:t>
            </a:r>
          </a:p>
        </p:txBody>
      </p:sp>
      <p:sp>
        <p:nvSpPr>
          <p:cNvPr id="3" name="Content Placeholder 2"/>
          <p:cNvSpPr>
            <a:spLocks noGrp="1"/>
          </p:cNvSpPr>
          <p:nvPr>
            <p:ph idx="1"/>
          </p:nvPr>
        </p:nvSpPr>
        <p:spPr>
          <a:xfrm>
            <a:off x="838200" y="1825625"/>
            <a:ext cx="10892246" cy="4505506"/>
          </a:xfrm>
        </p:spPr>
        <p:txBody>
          <a:bodyPr>
            <a:normAutofit lnSpcReduction="10000"/>
          </a:bodyPr>
          <a:lstStyle/>
          <a:p>
            <a:r>
              <a:rPr lang="en-US" dirty="0"/>
              <a:t>Read the scripts in the TAMs verbatim to students.</a:t>
            </a:r>
          </a:p>
          <a:p>
            <a:r>
              <a:rPr lang="en-US" dirty="0"/>
              <a:t>Focus full attention on the testing room for the full test session.</a:t>
            </a:r>
          </a:p>
          <a:p>
            <a:r>
              <a:rPr lang="en-US" dirty="0"/>
              <a:t>Circulate throughout the room periodically to prevent cheating and the use of prohibited materials.</a:t>
            </a:r>
          </a:p>
          <a:p>
            <a:r>
              <a:rPr lang="en-US" dirty="0"/>
              <a:t>Monitor students’ testing status in PAN (see pages 125</a:t>
            </a:r>
            <a:r>
              <a:rPr lang="en-US" dirty="0">
                <a:latin typeface="Calibri"/>
                <a:cs typeface="Times New Roman"/>
              </a:rPr>
              <a:t>–</a:t>
            </a:r>
            <a:r>
              <a:rPr lang="en-US" dirty="0">
                <a:latin typeface="Calibri"/>
                <a:cs typeface="Calibri"/>
              </a:rPr>
              <a:t>126</a:t>
            </a:r>
            <a:r>
              <a:rPr lang="en-US" dirty="0"/>
              <a:t> in the CBT TAM).</a:t>
            </a:r>
          </a:p>
          <a:p>
            <a:r>
              <a:rPr lang="en-US" dirty="0"/>
              <a:t>Resume tests for any students who sign out of, or are inadvertently exited from, TestNav (see page 127 of the CBT TAM for instructions).</a:t>
            </a:r>
          </a:p>
          <a:p>
            <a:r>
              <a:rPr lang="en-US" dirty="0"/>
              <a:t>Refrain from coaching students or influencing their responses in any way.</a:t>
            </a:r>
          </a:p>
          <a:p>
            <a:endParaRPr lang="en-US" dirty="0"/>
          </a:p>
        </p:txBody>
      </p:sp>
      <p:sp>
        <p:nvSpPr>
          <p:cNvPr id="4" name="Slide Number Placeholder 3">
            <a:extLst>
              <a:ext uri="{FF2B5EF4-FFF2-40B4-BE49-F238E27FC236}">
                <a16:creationId xmlns:a16="http://schemas.microsoft.com/office/drawing/2014/main" id="{A73AF98B-3A16-4B94-8DAD-3C25AF6883EF}"/>
              </a:ext>
            </a:extLst>
          </p:cNvPr>
          <p:cNvSpPr>
            <a:spLocks noGrp="1"/>
          </p:cNvSpPr>
          <p:nvPr>
            <p:ph type="sldNum" sz="quarter" idx="12"/>
          </p:nvPr>
        </p:nvSpPr>
        <p:spPr/>
        <p:txBody>
          <a:bodyPr/>
          <a:lstStyle/>
          <a:p>
            <a:fld id="{D0E3412F-6B7A-41B5-A4C8-E6A30A4D26B3}" type="slidenum">
              <a:rPr lang="en-US" smtClean="0"/>
              <a:t>25</a:t>
            </a:fld>
            <a:endParaRPr lang="en-US" dirty="0"/>
          </a:p>
        </p:txBody>
      </p:sp>
    </p:spTree>
    <p:extLst>
      <p:ext uri="{BB962C8B-B14F-4D97-AF65-F5344CB8AC3E}">
        <p14:creationId xmlns:p14="http://schemas.microsoft.com/office/powerpoint/2010/main" val="133389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50F1E5-EE63-45E5-B213-3061A5678DF4}"/>
              </a:ext>
            </a:extLst>
          </p:cNvPr>
          <p:cNvSpPr>
            <a:spLocks noGrp="1"/>
          </p:cNvSpPr>
          <p:nvPr>
            <p:ph type="title"/>
          </p:nvPr>
        </p:nvSpPr>
        <p:spPr/>
        <p:txBody>
          <a:bodyPr/>
          <a:lstStyle/>
          <a:p>
            <a:r>
              <a:rPr lang="en-US" dirty="0"/>
              <a:t>Coaching is not permitted on MCAS tests.</a:t>
            </a:r>
            <a:br>
              <a:rPr lang="en-US" dirty="0"/>
            </a:br>
            <a:r>
              <a:rPr lang="en-US" i="1" dirty="0"/>
              <a:t>What is coaching?</a:t>
            </a:r>
          </a:p>
        </p:txBody>
      </p:sp>
      <p:sp>
        <p:nvSpPr>
          <p:cNvPr id="5" name="Content Placeholder 4">
            <a:extLst>
              <a:ext uri="{FF2B5EF4-FFF2-40B4-BE49-F238E27FC236}">
                <a16:creationId xmlns:a16="http://schemas.microsoft.com/office/drawing/2014/main" id="{F7819774-23CA-4DB8-B1C3-F1105235C0BE}"/>
              </a:ext>
            </a:extLst>
          </p:cNvPr>
          <p:cNvSpPr>
            <a:spLocks noGrp="1"/>
          </p:cNvSpPr>
          <p:nvPr>
            <p:ph idx="1"/>
          </p:nvPr>
        </p:nvSpPr>
        <p:spPr>
          <a:xfrm>
            <a:off x="838200" y="1825624"/>
            <a:ext cx="10515600" cy="4530725"/>
          </a:xfrm>
        </p:spPr>
        <p:txBody>
          <a:bodyPr>
            <a:normAutofit lnSpcReduction="10000"/>
          </a:bodyPr>
          <a:lstStyle/>
          <a:p>
            <a:r>
              <a:rPr lang="en-US" sz="2400" dirty="0"/>
              <a:t>Providing hints or clues that might affect a student’s response</a:t>
            </a:r>
          </a:p>
          <a:p>
            <a:pPr lvl="1"/>
            <a:r>
              <a:rPr lang="en-US" sz="2000" dirty="0"/>
              <a:t>“Think about what we studied in class last week.” “What’s the acronym for order of operations?” “Consider it from the main character’s perspective.” “Be sure to use specific examples in your constructed response.” “Try to picture the photosynthesis chart in your mind.”</a:t>
            </a:r>
          </a:p>
          <a:p>
            <a:r>
              <a:rPr lang="en-US" sz="2400" dirty="0"/>
              <a:t>Indicating in any way that a student has answered a question incorrectly </a:t>
            </a:r>
          </a:p>
          <a:p>
            <a:pPr lvl="1"/>
            <a:r>
              <a:rPr lang="en-US" sz="2000" dirty="0"/>
              <a:t>“You might want to look at that one again.” “You should review number 11.” “Check your work.” (to a particular student working on a particular question – not the class as a whole) </a:t>
            </a:r>
          </a:p>
          <a:p>
            <a:r>
              <a:rPr lang="en-US" sz="2400" dirty="0"/>
              <a:t>Defining or spelling words </a:t>
            </a:r>
          </a:p>
          <a:p>
            <a:r>
              <a:rPr lang="en-US" sz="2400" dirty="0"/>
              <a:t>Explaining, simplifying, or paraphrasing any part of the test</a:t>
            </a:r>
          </a:p>
          <a:p>
            <a:r>
              <a:rPr lang="en-US" sz="2400" dirty="0"/>
              <a:t>Suggesting that a student write more</a:t>
            </a:r>
          </a:p>
          <a:p>
            <a:r>
              <a:rPr lang="en-US" sz="2400" dirty="0"/>
              <a:t>Influencing a student’s response through gestures, facial expressions, nods, body language, or changes in voice inflection</a:t>
            </a:r>
          </a:p>
          <a:p>
            <a:pPr marL="0" indent="0">
              <a:buNone/>
            </a:pPr>
            <a:endParaRPr lang="en-US" sz="2400" dirty="0"/>
          </a:p>
          <a:p>
            <a:pPr marL="0" indent="0">
              <a:buNone/>
            </a:pPr>
            <a:endParaRPr lang="en-US" sz="2400" dirty="0"/>
          </a:p>
        </p:txBody>
      </p:sp>
      <p:sp>
        <p:nvSpPr>
          <p:cNvPr id="2" name="Slide Number Placeholder 1">
            <a:extLst>
              <a:ext uri="{FF2B5EF4-FFF2-40B4-BE49-F238E27FC236}">
                <a16:creationId xmlns:a16="http://schemas.microsoft.com/office/drawing/2014/main" id="{010C519C-7C3E-440E-B576-B2679A61F171}"/>
              </a:ext>
            </a:extLst>
          </p:cNvPr>
          <p:cNvSpPr>
            <a:spLocks noGrp="1"/>
          </p:cNvSpPr>
          <p:nvPr>
            <p:ph type="sldNum" sz="quarter" idx="12"/>
          </p:nvPr>
        </p:nvSpPr>
        <p:spPr/>
        <p:txBody>
          <a:bodyPr/>
          <a:lstStyle/>
          <a:p>
            <a:fld id="{D0E3412F-6B7A-41B5-A4C8-E6A30A4D26B3}" type="slidenum">
              <a:rPr lang="en-US" smtClean="0"/>
              <a:t>26</a:t>
            </a:fld>
            <a:endParaRPr lang="en-US" dirty="0"/>
          </a:p>
        </p:txBody>
      </p:sp>
    </p:spTree>
    <p:extLst>
      <p:ext uri="{BB962C8B-B14F-4D97-AF65-F5344CB8AC3E}">
        <p14:creationId xmlns:p14="http://schemas.microsoft.com/office/powerpoint/2010/main" val="1558319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1F9D5-4D03-4B22-A7FC-08C54E4AFB8F}"/>
              </a:ext>
            </a:extLst>
          </p:cNvPr>
          <p:cNvSpPr>
            <a:spLocks noGrp="1"/>
          </p:cNvSpPr>
          <p:nvPr>
            <p:ph type="title"/>
          </p:nvPr>
        </p:nvSpPr>
        <p:spPr/>
        <p:txBody>
          <a:bodyPr/>
          <a:lstStyle/>
          <a:p>
            <a:r>
              <a:rPr lang="en-US" dirty="0"/>
              <a:t>What is permitted?</a:t>
            </a:r>
          </a:p>
        </p:txBody>
      </p:sp>
      <p:sp>
        <p:nvSpPr>
          <p:cNvPr id="3" name="Content Placeholder 2">
            <a:extLst>
              <a:ext uri="{FF2B5EF4-FFF2-40B4-BE49-F238E27FC236}">
                <a16:creationId xmlns:a16="http://schemas.microsoft.com/office/drawing/2014/main" id="{0E93CD94-2BFC-48B0-9AB2-6DD9742FCAD3}"/>
              </a:ext>
            </a:extLst>
          </p:cNvPr>
          <p:cNvSpPr>
            <a:spLocks noGrp="1"/>
          </p:cNvSpPr>
          <p:nvPr>
            <p:ph idx="1"/>
          </p:nvPr>
        </p:nvSpPr>
        <p:spPr>
          <a:xfrm>
            <a:off x="838200" y="1825625"/>
            <a:ext cx="10371268" cy="4351338"/>
          </a:xfrm>
        </p:spPr>
        <p:txBody>
          <a:bodyPr>
            <a:normAutofit lnSpcReduction="10000"/>
          </a:bodyPr>
          <a:lstStyle/>
          <a:p>
            <a:r>
              <a:rPr lang="en-US" dirty="0"/>
              <a:t>Reading a word or short phrase aloud –  Universal Accessibility Feature 11 (UF11). See page 90 of the PAM.</a:t>
            </a:r>
          </a:p>
          <a:p>
            <a:r>
              <a:rPr lang="en-US" dirty="0"/>
              <a:t>Assisting students with technology-related problems (see page 19 of the CBT TAM)</a:t>
            </a:r>
          </a:p>
          <a:p>
            <a:r>
              <a:rPr lang="en-US" dirty="0"/>
              <a:t>Re-reading part of the TAM script to students</a:t>
            </a:r>
          </a:p>
          <a:p>
            <a:pPr lvl="1"/>
            <a:r>
              <a:rPr lang="en-US" dirty="0">
                <a:cs typeface="Calibri"/>
              </a:rPr>
              <a:t>The TAM scripts all contain instructions to students to check their work if they finish early, so it is allowable to remind the whole class to check their work before submitting their tests.</a:t>
            </a:r>
            <a:endParaRPr lang="en-US" dirty="0"/>
          </a:p>
          <a:p>
            <a:r>
              <a:rPr lang="en-US" dirty="0"/>
              <a:t>Encouraging students if they ask questions about test content</a:t>
            </a:r>
          </a:p>
          <a:p>
            <a:pPr lvl="1"/>
            <a:r>
              <a:rPr lang="en-US" dirty="0"/>
              <a:t>“Just do your best.” “Give your best effort.” “Do the best you can.” “You can do this.” “You’ve got this.” “Just answer it as well as you can.”</a:t>
            </a:r>
          </a:p>
          <a:p>
            <a:endParaRPr lang="en-US" dirty="0"/>
          </a:p>
        </p:txBody>
      </p:sp>
      <p:sp>
        <p:nvSpPr>
          <p:cNvPr id="4" name="Slide Number Placeholder 3">
            <a:extLst>
              <a:ext uri="{FF2B5EF4-FFF2-40B4-BE49-F238E27FC236}">
                <a16:creationId xmlns:a16="http://schemas.microsoft.com/office/drawing/2014/main" id="{6A6937F4-F2F3-4207-8503-0C10502FA4EF}"/>
              </a:ext>
            </a:extLst>
          </p:cNvPr>
          <p:cNvSpPr>
            <a:spLocks noGrp="1"/>
          </p:cNvSpPr>
          <p:nvPr>
            <p:ph type="sldNum" sz="quarter" idx="12"/>
          </p:nvPr>
        </p:nvSpPr>
        <p:spPr/>
        <p:txBody>
          <a:bodyPr/>
          <a:lstStyle/>
          <a:p>
            <a:fld id="{D0E3412F-6B7A-41B5-A4C8-E6A30A4D26B3}" type="slidenum">
              <a:rPr lang="en-US" smtClean="0"/>
              <a:t>27</a:t>
            </a:fld>
            <a:endParaRPr lang="en-US" dirty="0"/>
          </a:p>
        </p:txBody>
      </p:sp>
    </p:spTree>
    <p:extLst>
      <p:ext uri="{BB962C8B-B14F-4D97-AF65-F5344CB8AC3E}">
        <p14:creationId xmlns:p14="http://schemas.microsoft.com/office/powerpoint/2010/main" val="41722995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C32A4-B584-4A28-9D03-20B473CD438E}"/>
              </a:ext>
            </a:extLst>
          </p:cNvPr>
          <p:cNvSpPr>
            <a:spLocks noGrp="1"/>
          </p:cNvSpPr>
          <p:nvPr>
            <p:ph type="title"/>
          </p:nvPr>
        </p:nvSpPr>
        <p:spPr/>
        <p:txBody>
          <a:bodyPr/>
          <a:lstStyle/>
          <a:p>
            <a:r>
              <a:rPr lang="en-US" dirty="0"/>
              <a:t>Providing Technology-Related Help to Students</a:t>
            </a:r>
          </a:p>
        </p:txBody>
      </p:sp>
      <p:sp>
        <p:nvSpPr>
          <p:cNvPr id="3" name="Content Placeholder 2">
            <a:extLst>
              <a:ext uri="{FF2B5EF4-FFF2-40B4-BE49-F238E27FC236}">
                <a16:creationId xmlns:a16="http://schemas.microsoft.com/office/drawing/2014/main" id="{A860F15B-D476-475C-888B-D3C62A56397C}"/>
              </a:ext>
            </a:extLst>
          </p:cNvPr>
          <p:cNvSpPr>
            <a:spLocks noGrp="1"/>
          </p:cNvSpPr>
          <p:nvPr>
            <p:ph idx="1"/>
          </p:nvPr>
        </p:nvSpPr>
        <p:spPr/>
        <p:txBody>
          <a:bodyPr>
            <a:normAutofit fontScale="77500" lnSpcReduction="20000"/>
          </a:bodyPr>
          <a:lstStyle/>
          <a:p>
            <a:r>
              <a:rPr lang="en-US" dirty="0"/>
              <a:t>Students should be familiar with computer-based testing through practice tests and the tutorial, but test administrators may assist students during testing with technology-related problems. </a:t>
            </a:r>
          </a:p>
          <a:p>
            <a:r>
              <a:rPr lang="en-US" dirty="0"/>
              <a:t>Examples of allowable assistance:</a:t>
            </a:r>
          </a:p>
          <a:p>
            <a:pPr lvl="1"/>
            <a:r>
              <a:rPr lang="en-US" dirty="0"/>
              <a:t>Helping students sign in to TestNav (The test administrator may type in students’ usernames and passwords.)</a:t>
            </a:r>
          </a:p>
          <a:p>
            <a:pPr lvl="1"/>
            <a:r>
              <a:rPr lang="en-US" dirty="0"/>
              <a:t>pointing to a tool button that a student cannot find (e.g., the calculator)</a:t>
            </a:r>
          </a:p>
          <a:p>
            <a:pPr lvl="1"/>
            <a:r>
              <a:rPr lang="en-US" dirty="0"/>
              <a:t>explaining how to move through the test using the arrow keys</a:t>
            </a:r>
          </a:p>
          <a:p>
            <a:pPr lvl="1"/>
            <a:r>
              <a:rPr lang="en-US" dirty="0"/>
              <a:t>pointing to the fraction bar in the equation editor if a student does not know how to enter his or her answer as a fraction</a:t>
            </a:r>
          </a:p>
          <a:p>
            <a:pPr lvl="1"/>
            <a:r>
              <a:rPr lang="en-US" dirty="0"/>
              <a:t>Explaining how to navigate to a test question directly from the review screen</a:t>
            </a:r>
          </a:p>
          <a:p>
            <a:r>
              <a:rPr lang="en-US" dirty="0"/>
              <a:t>Examples of prohibited assistance</a:t>
            </a:r>
          </a:p>
          <a:p>
            <a:pPr lvl="1"/>
            <a:r>
              <a:rPr lang="en-US" dirty="0"/>
              <a:t>telling a student to use the calculator or a specific tool on a question</a:t>
            </a:r>
          </a:p>
          <a:p>
            <a:pPr lvl="1"/>
            <a:r>
              <a:rPr lang="en-US" dirty="0"/>
              <a:t>telling a student which ruler to use</a:t>
            </a:r>
          </a:p>
          <a:p>
            <a:pPr lvl="1"/>
            <a:r>
              <a:rPr lang="en-US" dirty="0"/>
              <a:t>typing any answers into the test or clicking any answer choices (Students should enter or choose all answers themselves.)</a:t>
            </a:r>
          </a:p>
        </p:txBody>
      </p:sp>
      <p:sp>
        <p:nvSpPr>
          <p:cNvPr id="4" name="Slide Number Placeholder 3">
            <a:extLst>
              <a:ext uri="{FF2B5EF4-FFF2-40B4-BE49-F238E27FC236}">
                <a16:creationId xmlns:a16="http://schemas.microsoft.com/office/drawing/2014/main" id="{3296F620-7F1E-4EFA-8A2E-520FC5E8F990}"/>
              </a:ext>
            </a:extLst>
          </p:cNvPr>
          <p:cNvSpPr>
            <a:spLocks noGrp="1"/>
          </p:cNvSpPr>
          <p:nvPr>
            <p:ph type="sldNum" sz="quarter" idx="12"/>
          </p:nvPr>
        </p:nvSpPr>
        <p:spPr/>
        <p:txBody>
          <a:bodyPr/>
          <a:lstStyle/>
          <a:p>
            <a:fld id="{D0E3412F-6B7A-41B5-A4C8-E6A30A4D26B3}" type="slidenum">
              <a:rPr lang="en-US" smtClean="0"/>
              <a:t>28</a:t>
            </a:fld>
            <a:endParaRPr lang="en-US" dirty="0"/>
          </a:p>
        </p:txBody>
      </p:sp>
    </p:spTree>
    <p:extLst>
      <p:ext uri="{BB962C8B-B14F-4D97-AF65-F5344CB8AC3E}">
        <p14:creationId xmlns:p14="http://schemas.microsoft.com/office/powerpoint/2010/main" val="3898336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dirty="0"/>
              <a:t>Today’s Agenda</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dirty="0"/>
              <a:t>Test security requirements – Part I of the </a:t>
            </a:r>
            <a:r>
              <a:rPr lang="en-US" i="1" dirty="0"/>
              <a:t>Test Administrator’s Manuals</a:t>
            </a:r>
            <a:r>
              <a:rPr lang="en-US" dirty="0"/>
              <a:t> (TAMs) </a:t>
            </a:r>
          </a:p>
          <a:p>
            <a:r>
              <a:rPr lang="en-US" dirty="0"/>
              <a:t>Test administration protocols – Part II of the TAMs</a:t>
            </a:r>
          </a:p>
          <a:p>
            <a:r>
              <a:rPr lang="en-US" dirty="0"/>
              <a:t>Tasks for test administrators </a:t>
            </a:r>
          </a:p>
          <a:p>
            <a:r>
              <a:rPr lang="en-US" dirty="0"/>
              <a:t>Local procedures and logistics for MCAS administration</a:t>
            </a:r>
          </a:p>
          <a:p>
            <a:r>
              <a:rPr lang="en-US" dirty="0"/>
              <a:t>Accessibility and accommodations </a:t>
            </a:r>
          </a:p>
          <a:p>
            <a:r>
              <a:rPr lang="en-US" dirty="0">
                <a:solidFill>
                  <a:srgbClr val="FF0000"/>
                </a:solidFill>
              </a:rPr>
              <a:t>Procedures for paper-based testing, if the school is doing PBT</a:t>
            </a:r>
          </a:p>
          <a:p>
            <a:r>
              <a:rPr lang="en-US" dirty="0"/>
              <a:t>Questions and answers </a:t>
            </a:r>
          </a:p>
        </p:txBody>
      </p:sp>
      <p:sp>
        <p:nvSpPr>
          <p:cNvPr id="4" name="Slide Number Placeholder 3">
            <a:extLst>
              <a:ext uri="{FF2B5EF4-FFF2-40B4-BE49-F238E27FC236}">
                <a16:creationId xmlns:a16="http://schemas.microsoft.com/office/drawing/2014/main" id="{A80BD6F1-D831-4E03-A96F-B6BFB5BCE0F9}"/>
              </a:ext>
            </a:extLst>
          </p:cNvPr>
          <p:cNvSpPr>
            <a:spLocks noGrp="1"/>
          </p:cNvSpPr>
          <p:nvPr>
            <p:ph type="sldNum" sz="quarter" idx="12"/>
          </p:nvPr>
        </p:nvSpPr>
        <p:spPr/>
        <p:txBody>
          <a:bodyPr/>
          <a:lstStyle/>
          <a:p>
            <a:fld id="{D0E3412F-6B7A-41B5-A4C8-E6A30A4D26B3}" type="slidenum">
              <a:rPr lang="en-US" smtClean="0"/>
              <a:t>2</a:t>
            </a:fld>
            <a:endParaRPr lang="en-US" dirty="0"/>
          </a:p>
        </p:txBody>
      </p:sp>
    </p:spTree>
    <p:extLst>
      <p:ext uri="{BB962C8B-B14F-4D97-AF65-F5344CB8AC3E}">
        <p14:creationId xmlns:p14="http://schemas.microsoft.com/office/powerpoint/2010/main" val="2501193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51090-E374-4F34-9952-F39523A4044A}"/>
              </a:ext>
            </a:extLst>
          </p:cNvPr>
          <p:cNvSpPr>
            <a:spLocks noGrp="1"/>
          </p:cNvSpPr>
          <p:nvPr>
            <p:ph type="title"/>
          </p:nvPr>
        </p:nvSpPr>
        <p:spPr/>
        <p:txBody>
          <a:bodyPr/>
          <a:lstStyle/>
          <a:p>
            <a:r>
              <a:rPr lang="en-US" dirty="0"/>
              <a:t>Steps to Take in Case of Technology Problems</a:t>
            </a:r>
          </a:p>
        </p:txBody>
      </p:sp>
      <p:sp>
        <p:nvSpPr>
          <p:cNvPr id="3" name="Content Placeholder 2">
            <a:extLst>
              <a:ext uri="{FF2B5EF4-FFF2-40B4-BE49-F238E27FC236}">
                <a16:creationId xmlns:a16="http://schemas.microsoft.com/office/drawing/2014/main" id="{B5FE4F1C-1D40-4FDE-87B5-F6B2C7698145}"/>
              </a:ext>
            </a:extLst>
          </p:cNvPr>
          <p:cNvSpPr>
            <a:spLocks noGrp="1"/>
          </p:cNvSpPr>
          <p:nvPr>
            <p:ph idx="1"/>
          </p:nvPr>
        </p:nvSpPr>
        <p:spPr/>
        <p:txBody>
          <a:bodyPr>
            <a:normAutofit fontScale="85000" lnSpcReduction="20000"/>
          </a:bodyPr>
          <a:lstStyle/>
          <a:p>
            <a:r>
              <a:rPr lang="en-US" dirty="0">
                <a:solidFill>
                  <a:srgbClr val="FF0000"/>
                </a:solidFill>
              </a:rPr>
              <a:t>Who will be the designated technology support staff?</a:t>
            </a:r>
          </a:p>
          <a:p>
            <a:r>
              <a:rPr lang="en-US" dirty="0">
                <a:solidFill>
                  <a:srgbClr val="FF0000"/>
                </a:solidFill>
              </a:rPr>
              <a:t>How will the test administrators contact the designated technology support staff? </a:t>
            </a:r>
          </a:p>
          <a:p>
            <a:pPr lvl="1"/>
            <a:r>
              <a:rPr lang="en-US" dirty="0">
                <a:solidFill>
                  <a:srgbClr val="FF0000"/>
                </a:solidFill>
              </a:rPr>
              <a:t>One technology staff member in each wing of the school building? </a:t>
            </a:r>
          </a:p>
          <a:p>
            <a:pPr lvl="1"/>
            <a:r>
              <a:rPr lang="en-US" dirty="0">
                <a:solidFill>
                  <a:srgbClr val="FF0000"/>
                </a:solidFill>
              </a:rPr>
              <a:t>Call a technology staff member who is located centrally?</a:t>
            </a:r>
          </a:p>
          <a:p>
            <a:r>
              <a:rPr lang="en-US" dirty="0"/>
              <a:t>If a student experiences a technology error, resume testing on the same device, if possible.</a:t>
            </a:r>
          </a:p>
          <a:p>
            <a:pPr lvl="1"/>
            <a:r>
              <a:rPr lang="en-US" sz="2400" dirty="0"/>
              <a:t>If the original testing device cannot be used or if the original error is still occurring, then another device should be attempted. </a:t>
            </a:r>
            <a:endParaRPr lang="en-US" dirty="0"/>
          </a:p>
          <a:p>
            <a:r>
              <a:rPr lang="en-US" dirty="0"/>
              <a:t>Do not turn off the device.</a:t>
            </a:r>
          </a:p>
          <a:p>
            <a:r>
              <a:rPr lang="en-US" dirty="0"/>
              <a:t>Make note of which testing device the student was using.</a:t>
            </a:r>
          </a:p>
          <a:p>
            <a:r>
              <a:rPr lang="en-US" dirty="0"/>
              <a:t>If there is a situation in which a student is waiting for more than 15</a:t>
            </a:r>
            <a:r>
              <a:rPr lang="en-US" b="0" i="0" u="none" strike="noStrike" baseline="0" dirty="0"/>
              <a:t>–</a:t>
            </a:r>
            <a:r>
              <a:rPr lang="en-US" dirty="0"/>
              <a:t>20 minutes, then consult with </a:t>
            </a:r>
            <a:r>
              <a:rPr lang="en-US" dirty="0">
                <a:solidFill>
                  <a:srgbClr val="FF0000"/>
                </a:solidFill>
              </a:rPr>
              <a:t>the principal/test coordinator </a:t>
            </a:r>
            <a:r>
              <a:rPr lang="en-US" dirty="0"/>
              <a:t>on scheduling the student to complete the session at a later time. </a:t>
            </a:r>
          </a:p>
        </p:txBody>
      </p:sp>
      <p:sp>
        <p:nvSpPr>
          <p:cNvPr id="4" name="Slide Number Placeholder 3">
            <a:extLst>
              <a:ext uri="{FF2B5EF4-FFF2-40B4-BE49-F238E27FC236}">
                <a16:creationId xmlns:a16="http://schemas.microsoft.com/office/drawing/2014/main" id="{454CEEEF-EDAB-4EAD-8A29-C0CCBF21469D}"/>
              </a:ext>
            </a:extLst>
          </p:cNvPr>
          <p:cNvSpPr>
            <a:spLocks noGrp="1"/>
          </p:cNvSpPr>
          <p:nvPr>
            <p:ph type="sldNum" sz="quarter" idx="12"/>
          </p:nvPr>
        </p:nvSpPr>
        <p:spPr/>
        <p:txBody>
          <a:bodyPr/>
          <a:lstStyle/>
          <a:p>
            <a:fld id="{D0E3412F-6B7A-41B5-A4C8-E6A30A4D26B3}" type="slidenum">
              <a:rPr lang="en-US" smtClean="0"/>
              <a:t>29</a:t>
            </a:fld>
            <a:endParaRPr lang="en-US" dirty="0"/>
          </a:p>
        </p:txBody>
      </p:sp>
    </p:spTree>
    <p:extLst>
      <p:ext uri="{BB962C8B-B14F-4D97-AF65-F5344CB8AC3E}">
        <p14:creationId xmlns:p14="http://schemas.microsoft.com/office/powerpoint/2010/main" val="604192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1E752-8FDF-4271-B437-5EC97E7DEFE9}"/>
              </a:ext>
            </a:extLst>
          </p:cNvPr>
          <p:cNvSpPr>
            <a:spLocks noGrp="1"/>
          </p:cNvSpPr>
          <p:nvPr>
            <p:ph type="title"/>
          </p:nvPr>
        </p:nvSpPr>
        <p:spPr/>
        <p:txBody>
          <a:bodyPr/>
          <a:lstStyle/>
          <a:p>
            <a:r>
              <a:rPr lang="en-US" dirty="0"/>
              <a:t>Testing Irregularities</a:t>
            </a:r>
          </a:p>
        </p:txBody>
      </p:sp>
      <p:sp>
        <p:nvSpPr>
          <p:cNvPr id="3" name="Content Placeholder 2">
            <a:extLst>
              <a:ext uri="{FF2B5EF4-FFF2-40B4-BE49-F238E27FC236}">
                <a16:creationId xmlns:a16="http://schemas.microsoft.com/office/drawing/2014/main" id="{DF66758A-B593-4004-8ECC-3F10FB8C3582}"/>
              </a:ext>
            </a:extLst>
          </p:cNvPr>
          <p:cNvSpPr>
            <a:spLocks noGrp="1"/>
          </p:cNvSpPr>
          <p:nvPr>
            <p:ph idx="1"/>
          </p:nvPr>
        </p:nvSpPr>
        <p:spPr>
          <a:xfrm>
            <a:off x="838199" y="1825624"/>
            <a:ext cx="11140441" cy="4780916"/>
          </a:xfrm>
        </p:spPr>
        <p:txBody>
          <a:bodyPr>
            <a:normAutofit fontScale="92500" lnSpcReduction="10000"/>
          </a:bodyPr>
          <a:lstStyle/>
          <a:p>
            <a:r>
              <a:rPr lang="en-US" dirty="0"/>
              <a:t>Testing irregularities must be reported to the principal and then to DESE.</a:t>
            </a:r>
          </a:p>
          <a:p>
            <a:r>
              <a:rPr lang="en-US" dirty="0"/>
              <a:t>Test results may be </a:t>
            </a:r>
            <a:r>
              <a:rPr lang="en-US" b="1" dirty="0"/>
              <a:t>invalidated</a:t>
            </a:r>
            <a:r>
              <a:rPr lang="en-US" dirty="0"/>
              <a:t> if students do any of the following:</a:t>
            </a:r>
          </a:p>
          <a:p>
            <a:pPr lvl="1"/>
            <a:r>
              <a:rPr lang="en-US" sz="2600" dirty="0"/>
              <a:t>duplicating any portion of secure test content</a:t>
            </a:r>
          </a:p>
          <a:p>
            <a:pPr lvl="1"/>
            <a:r>
              <a:rPr lang="en-US" sz="2600" dirty="0"/>
              <a:t>accessing prohibited materials such as cell phones or other electronic devices</a:t>
            </a:r>
          </a:p>
          <a:p>
            <a:pPr lvl="1"/>
            <a:r>
              <a:rPr lang="en-US" sz="2600" dirty="0"/>
              <a:t>communicating with other students (e.g., talking, whispering, writing notes)</a:t>
            </a:r>
          </a:p>
          <a:p>
            <a:pPr lvl="1"/>
            <a:r>
              <a:rPr lang="en-US" sz="2600" dirty="0"/>
              <a:t>looking at any other student’s computer screen or test &amp; answer booklet</a:t>
            </a:r>
          </a:p>
          <a:p>
            <a:pPr lvl="1"/>
            <a:r>
              <a:rPr lang="en-US" sz="2600" dirty="0"/>
              <a:t>asking for or receiving help from anyone</a:t>
            </a:r>
          </a:p>
          <a:p>
            <a:pPr lvl="1"/>
            <a:r>
              <a:rPr lang="en-US" sz="2600" dirty="0"/>
              <a:t>providing help to another student</a:t>
            </a:r>
          </a:p>
          <a:p>
            <a:pPr lvl="1"/>
            <a:r>
              <a:rPr lang="en-US" sz="2600" dirty="0"/>
              <a:t>consulting notes, books, or instructional materials during testing</a:t>
            </a:r>
          </a:p>
          <a:p>
            <a:pPr lvl="1"/>
            <a:r>
              <a:rPr lang="en-US" sz="2600" dirty="0"/>
              <a:t>accessing the internet</a:t>
            </a:r>
          </a:p>
          <a:p>
            <a:r>
              <a:rPr lang="en-US" dirty="0"/>
              <a:t>Results may also be invalidated if students receive any impermissible assistance from test administrators (coaching), or receive accommodations they are not entitled to, especially special access accommodations.</a:t>
            </a:r>
          </a:p>
          <a:p>
            <a:pPr lvl="2"/>
            <a:endParaRPr lang="en-US" dirty="0"/>
          </a:p>
        </p:txBody>
      </p:sp>
      <p:sp>
        <p:nvSpPr>
          <p:cNvPr id="4" name="Slide Number Placeholder 3">
            <a:extLst>
              <a:ext uri="{FF2B5EF4-FFF2-40B4-BE49-F238E27FC236}">
                <a16:creationId xmlns:a16="http://schemas.microsoft.com/office/drawing/2014/main" id="{FC0A2F17-0400-46D5-8283-E0F7B4E993F7}"/>
              </a:ext>
            </a:extLst>
          </p:cNvPr>
          <p:cNvSpPr>
            <a:spLocks noGrp="1"/>
          </p:cNvSpPr>
          <p:nvPr>
            <p:ph type="sldNum" sz="quarter" idx="12"/>
          </p:nvPr>
        </p:nvSpPr>
        <p:spPr/>
        <p:txBody>
          <a:bodyPr/>
          <a:lstStyle/>
          <a:p>
            <a:fld id="{D0E3412F-6B7A-41B5-A4C8-E6A30A4D26B3}" type="slidenum">
              <a:rPr lang="en-US" smtClean="0"/>
              <a:t>30</a:t>
            </a:fld>
            <a:endParaRPr lang="en-US" dirty="0"/>
          </a:p>
        </p:txBody>
      </p:sp>
    </p:spTree>
    <p:extLst>
      <p:ext uri="{BB962C8B-B14F-4D97-AF65-F5344CB8AC3E}">
        <p14:creationId xmlns:p14="http://schemas.microsoft.com/office/powerpoint/2010/main" val="1463707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After the Session is Over</a:t>
            </a:r>
          </a:p>
        </p:txBody>
      </p:sp>
      <p:sp>
        <p:nvSpPr>
          <p:cNvPr id="3" name="Content Placeholder 2"/>
          <p:cNvSpPr>
            <a:spLocks noGrp="1"/>
          </p:cNvSpPr>
          <p:nvPr>
            <p:ph idx="1"/>
          </p:nvPr>
        </p:nvSpPr>
        <p:spPr/>
        <p:txBody>
          <a:bodyPr>
            <a:normAutofit fontScale="92500"/>
          </a:bodyPr>
          <a:lstStyle/>
          <a:p>
            <a:r>
              <a:rPr lang="en-US" dirty="0"/>
              <a:t>Make sure you have all testing tickets and used scratch paper.</a:t>
            </a:r>
          </a:p>
          <a:p>
            <a:r>
              <a:rPr lang="en-US" dirty="0"/>
              <a:t>Lock students’ tests in PAN (see, e.g., step 29 on page 40 of the CBT TAM).</a:t>
            </a:r>
          </a:p>
          <a:p>
            <a:r>
              <a:rPr lang="en-US" dirty="0"/>
              <a:t>Make a list of any students assigned to you that were absent. These students will need to be scheduled for make-up testing.</a:t>
            </a:r>
          </a:p>
          <a:p>
            <a:r>
              <a:rPr lang="en-US" dirty="0">
                <a:solidFill>
                  <a:srgbClr val="FF0000"/>
                </a:solidFill>
              </a:rPr>
              <a:t>Describe the procedures for how students who need more time will continue testing.</a:t>
            </a:r>
          </a:p>
          <a:p>
            <a:pPr lvl="1"/>
            <a:r>
              <a:rPr lang="en-US" dirty="0">
                <a:solidFill>
                  <a:srgbClr val="FF0000"/>
                </a:solidFill>
              </a:rPr>
              <a:t>Continue testing in the same room after other students leave?</a:t>
            </a:r>
          </a:p>
          <a:p>
            <a:pPr lvl="1"/>
            <a:r>
              <a:rPr lang="en-US" dirty="0">
                <a:solidFill>
                  <a:srgbClr val="FF0000"/>
                </a:solidFill>
              </a:rPr>
              <a:t>Moved into a test completion room?</a:t>
            </a:r>
          </a:p>
          <a:p>
            <a:r>
              <a:rPr lang="en-US" dirty="0"/>
              <a:t>Return testing tickets and used scratch paper to the test coordinator and sign the tracking form after independent counts are completed.</a:t>
            </a:r>
          </a:p>
          <a:p>
            <a:endParaRPr lang="en-US" dirty="0"/>
          </a:p>
        </p:txBody>
      </p:sp>
      <p:sp>
        <p:nvSpPr>
          <p:cNvPr id="4" name="Slide Number Placeholder 3">
            <a:extLst>
              <a:ext uri="{FF2B5EF4-FFF2-40B4-BE49-F238E27FC236}">
                <a16:creationId xmlns:a16="http://schemas.microsoft.com/office/drawing/2014/main" id="{748486A2-24DC-4723-A777-8BD35055BCE5}"/>
              </a:ext>
            </a:extLst>
          </p:cNvPr>
          <p:cNvSpPr>
            <a:spLocks noGrp="1"/>
          </p:cNvSpPr>
          <p:nvPr>
            <p:ph type="sldNum" sz="quarter" idx="12"/>
          </p:nvPr>
        </p:nvSpPr>
        <p:spPr/>
        <p:txBody>
          <a:bodyPr/>
          <a:lstStyle/>
          <a:p>
            <a:fld id="{D0E3412F-6B7A-41B5-A4C8-E6A30A4D26B3}" type="slidenum">
              <a:rPr lang="en-US" smtClean="0"/>
              <a:t>31</a:t>
            </a:fld>
            <a:endParaRPr lang="en-US" dirty="0"/>
          </a:p>
        </p:txBody>
      </p:sp>
    </p:spTree>
    <p:extLst>
      <p:ext uri="{BB962C8B-B14F-4D97-AF65-F5344CB8AC3E}">
        <p14:creationId xmlns:p14="http://schemas.microsoft.com/office/powerpoint/2010/main" val="17973503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1F5B9-BF26-4FD4-A293-1BADF3E86954}"/>
              </a:ext>
            </a:extLst>
          </p:cNvPr>
          <p:cNvSpPr>
            <a:spLocks noGrp="1"/>
          </p:cNvSpPr>
          <p:nvPr>
            <p:ph type="title"/>
          </p:nvPr>
        </p:nvSpPr>
        <p:spPr/>
        <p:txBody>
          <a:bodyPr/>
          <a:lstStyle/>
          <a:p>
            <a:r>
              <a:rPr lang="en-US" dirty="0"/>
              <a:t>Other School Procedures </a:t>
            </a:r>
          </a:p>
        </p:txBody>
      </p:sp>
      <p:sp>
        <p:nvSpPr>
          <p:cNvPr id="3" name="Content Placeholder 2">
            <a:extLst>
              <a:ext uri="{FF2B5EF4-FFF2-40B4-BE49-F238E27FC236}">
                <a16:creationId xmlns:a16="http://schemas.microsoft.com/office/drawing/2014/main" id="{8C85DE92-6ABE-4658-ABBE-E8C55C25AC4A}"/>
              </a:ext>
            </a:extLst>
          </p:cNvPr>
          <p:cNvSpPr>
            <a:spLocks noGrp="1"/>
          </p:cNvSpPr>
          <p:nvPr>
            <p:ph idx="1"/>
          </p:nvPr>
        </p:nvSpPr>
        <p:spPr/>
        <p:txBody>
          <a:bodyPr>
            <a:normAutofit fontScale="92500" lnSpcReduction="20000"/>
          </a:bodyPr>
          <a:lstStyle/>
          <a:p>
            <a:r>
              <a:rPr lang="en-US" dirty="0">
                <a:solidFill>
                  <a:srgbClr val="FF0000"/>
                </a:solidFill>
              </a:rPr>
              <a:t>The TAMs contain optional scripts as described below. Inform test administrators at the training session if they will read the scripts or if the school will develop an alternative version. </a:t>
            </a:r>
          </a:p>
          <a:p>
            <a:pPr lvl="1"/>
            <a:r>
              <a:rPr lang="en-US" dirty="0">
                <a:solidFill>
                  <a:srgbClr val="FF0000"/>
                </a:solidFill>
              </a:rPr>
              <a:t>whether test administrators will read the recommended script instructing students to put away cell phones and other electronic devices in their backpacks at the side of the room or if a locally developed script will be used instead </a:t>
            </a:r>
          </a:p>
          <a:p>
            <a:pPr lvl="1"/>
            <a:r>
              <a:rPr lang="en-US" dirty="0">
                <a:solidFill>
                  <a:srgbClr val="FF0000"/>
                </a:solidFill>
              </a:rPr>
              <a:t>whether test administrators will read the scripts for students going to a supervised lunch, students moving to a test completion room, and students going to the restroom </a:t>
            </a:r>
          </a:p>
          <a:p>
            <a:r>
              <a:rPr lang="en-US" dirty="0">
                <a:solidFill>
                  <a:srgbClr val="FF0000"/>
                </a:solidFill>
              </a:rPr>
              <a:t>Inform staff whether testing tickets will be collected from students after they sign in to TestNav, or students will retain their tickets until the end of the session.</a:t>
            </a:r>
          </a:p>
          <a:p>
            <a:r>
              <a:rPr lang="en-US" dirty="0">
                <a:solidFill>
                  <a:srgbClr val="FF0000"/>
                </a:solidFill>
              </a:rPr>
              <a:t>Inform staff whether students will write down the ID numbers of their devices on their testing tickets (see sample ticket on slide 10).</a:t>
            </a:r>
            <a:endParaRPr lang="en-US" dirty="0"/>
          </a:p>
        </p:txBody>
      </p:sp>
      <p:sp>
        <p:nvSpPr>
          <p:cNvPr id="4" name="Slide Number Placeholder 3">
            <a:extLst>
              <a:ext uri="{FF2B5EF4-FFF2-40B4-BE49-F238E27FC236}">
                <a16:creationId xmlns:a16="http://schemas.microsoft.com/office/drawing/2014/main" id="{74664AC7-A54A-4CB7-AA74-68985505FBB4}"/>
              </a:ext>
            </a:extLst>
          </p:cNvPr>
          <p:cNvSpPr>
            <a:spLocks noGrp="1"/>
          </p:cNvSpPr>
          <p:nvPr>
            <p:ph type="sldNum" sz="quarter" idx="12"/>
          </p:nvPr>
        </p:nvSpPr>
        <p:spPr/>
        <p:txBody>
          <a:bodyPr/>
          <a:lstStyle/>
          <a:p>
            <a:fld id="{D0E3412F-6B7A-41B5-A4C8-E6A30A4D26B3}" type="slidenum">
              <a:rPr lang="en-US" smtClean="0"/>
              <a:t>32</a:t>
            </a:fld>
            <a:endParaRPr lang="en-US" dirty="0"/>
          </a:p>
        </p:txBody>
      </p:sp>
    </p:spTree>
    <p:extLst>
      <p:ext uri="{BB962C8B-B14F-4D97-AF65-F5344CB8AC3E}">
        <p14:creationId xmlns:p14="http://schemas.microsoft.com/office/powerpoint/2010/main" val="20149492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FD5D-4824-400D-9F0E-3CA5627F299D}"/>
              </a:ext>
            </a:extLst>
          </p:cNvPr>
          <p:cNvSpPr>
            <a:spLocks noGrp="1"/>
          </p:cNvSpPr>
          <p:nvPr>
            <p:ph type="title"/>
          </p:nvPr>
        </p:nvSpPr>
        <p:spPr/>
        <p:txBody>
          <a:bodyPr/>
          <a:lstStyle/>
          <a:p>
            <a:r>
              <a:rPr lang="en-US" dirty="0"/>
              <a:t>Other School Procedures (Continued) </a:t>
            </a:r>
          </a:p>
        </p:txBody>
      </p:sp>
      <p:sp>
        <p:nvSpPr>
          <p:cNvPr id="3" name="Content Placeholder 2">
            <a:extLst>
              <a:ext uri="{FF2B5EF4-FFF2-40B4-BE49-F238E27FC236}">
                <a16:creationId xmlns:a16="http://schemas.microsoft.com/office/drawing/2014/main" id="{3AB7CF79-0103-457C-9DAC-0B49A83D4B57}"/>
              </a:ext>
            </a:extLst>
          </p:cNvPr>
          <p:cNvSpPr>
            <a:spLocks noGrp="1"/>
          </p:cNvSpPr>
          <p:nvPr>
            <p:ph idx="1"/>
          </p:nvPr>
        </p:nvSpPr>
        <p:spPr/>
        <p:txBody>
          <a:bodyPr>
            <a:normAutofit fontScale="92500" lnSpcReduction="20000"/>
          </a:bodyPr>
          <a:lstStyle/>
          <a:p>
            <a:r>
              <a:rPr lang="en-US" dirty="0">
                <a:solidFill>
                  <a:srgbClr val="FF0000"/>
                </a:solidFill>
              </a:rPr>
              <a:t>Inform staff how to contact the school administration if there is a problem during testing.</a:t>
            </a:r>
          </a:p>
          <a:p>
            <a:pPr lvl="1"/>
            <a:r>
              <a:rPr lang="en-US" dirty="0">
                <a:solidFill>
                  <a:srgbClr val="FF0000"/>
                </a:solidFill>
              </a:rPr>
              <a:t>How will they contact technology staff if there is a technology problem?</a:t>
            </a:r>
          </a:p>
          <a:p>
            <a:r>
              <a:rPr lang="en-US" dirty="0">
                <a:solidFill>
                  <a:srgbClr val="FF0000"/>
                </a:solidFill>
              </a:rPr>
              <a:t>Inform staff whether they should come to the central secure storage area to pick up materials, or if materials will be delivered to them.</a:t>
            </a:r>
          </a:p>
          <a:p>
            <a:r>
              <a:rPr lang="en-US" dirty="0">
                <a:solidFill>
                  <a:srgbClr val="FF0000"/>
                </a:solidFill>
              </a:rPr>
              <a:t>Inform staff whether students who finish early may be dismissed or must wait until the end of the scheduled session.</a:t>
            </a:r>
          </a:p>
          <a:p>
            <a:pPr lvl="1"/>
            <a:r>
              <a:rPr lang="en-US" dirty="0">
                <a:solidFill>
                  <a:srgbClr val="FF0000"/>
                </a:solidFill>
              </a:rPr>
              <a:t>If students will wait until the end of the session to be dismissed, inform staff of what they may do and what they are allowed to have with them until then.</a:t>
            </a:r>
          </a:p>
          <a:p>
            <a:r>
              <a:rPr lang="en-US" dirty="0">
                <a:solidFill>
                  <a:srgbClr val="FF0000"/>
                </a:solidFill>
              </a:rPr>
              <a:t>Inform staff how lunch will be handled for students whose testing extends into the lunch period.</a:t>
            </a:r>
          </a:p>
          <a:p>
            <a:pPr lvl="1"/>
            <a:r>
              <a:rPr lang="en-US" dirty="0">
                <a:solidFill>
                  <a:srgbClr val="FF0000"/>
                </a:solidFill>
              </a:rPr>
              <a:t>lunch brought to the room?</a:t>
            </a:r>
          </a:p>
          <a:p>
            <a:pPr lvl="1"/>
            <a:r>
              <a:rPr lang="en-US" dirty="0">
                <a:solidFill>
                  <a:srgbClr val="FF0000"/>
                </a:solidFill>
              </a:rPr>
              <a:t>supervised lunch in the cafeteria?</a:t>
            </a:r>
          </a:p>
          <a:p>
            <a:pPr marL="0" indent="0">
              <a:buNone/>
            </a:pPr>
            <a:endParaRPr lang="en-US" dirty="0">
              <a:solidFill>
                <a:srgbClr val="FF0000"/>
              </a:solidFill>
            </a:endParaRPr>
          </a:p>
          <a:p>
            <a:pPr marL="0" indent="0">
              <a:buNone/>
            </a:pPr>
            <a:endParaRPr lang="en-US" dirty="0"/>
          </a:p>
        </p:txBody>
      </p:sp>
      <p:sp>
        <p:nvSpPr>
          <p:cNvPr id="4" name="Slide Number Placeholder 3">
            <a:extLst>
              <a:ext uri="{FF2B5EF4-FFF2-40B4-BE49-F238E27FC236}">
                <a16:creationId xmlns:a16="http://schemas.microsoft.com/office/drawing/2014/main" id="{9AC2AF24-8B32-47BE-B726-7B6D0E8DF06F}"/>
              </a:ext>
            </a:extLst>
          </p:cNvPr>
          <p:cNvSpPr>
            <a:spLocks noGrp="1"/>
          </p:cNvSpPr>
          <p:nvPr>
            <p:ph type="sldNum" sz="quarter" idx="12"/>
          </p:nvPr>
        </p:nvSpPr>
        <p:spPr/>
        <p:txBody>
          <a:bodyPr/>
          <a:lstStyle/>
          <a:p>
            <a:fld id="{D0E3412F-6B7A-41B5-A4C8-E6A30A4D26B3}" type="slidenum">
              <a:rPr lang="en-US" smtClean="0"/>
              <a:t>33</a:t>
            </a:fld>
            <a:endParaRPr lang="en-US" dirty="0"/>
          </a:p>
        </p:txBody>
      </p:sp>
    </p:spTree>
    <p:extLst>
      <p:ext uri="{BB962C8B-B14F-4D97-AF65-F5344CB8AC3E}">
        <p14:creationId xmlns:p14="http://schemas.microsoft.com/office/powerpoint/2010/main" val="2943346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2798C-9E4C-9D35-9C84-64CBF17C9876}"/>
              </a:ext>
            </a:extLst>
          </p:cNvPr>
          <p:cNvSpPr>
            <a:spLocks noGrp="1"/>
          </p:cNvSpPr>
          <p:nvPr>
            <p:ph type="title"/>
          </p:nvPr>
        </p:nvSpPr>
        <p:spPr/>
        <p:txBody>
          <a:bodyPr>
            <a:normAutofit/>
          </a:bodyPr>
          <a:lstStyle/>
          <a:p>
            <a:r>
              <a:rPr lang="en-US" sz="4200"/>
              <a:t>Training Resources for Computer-Based Testing</a:t>
            </a:r>
          </a:p>
        </p:txBody>
      </p:sp>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838200" y="1630476"/>
            <a:ext cx="10664536" cy="4624852"/>
          </a:xfrm>
        </p:spPr>
        <p:txBody>
          <a:bodyPr>
            <a:normAutofit lnSpcReduction="10000"/>
          </a:bodyPr>
          <a:lstStyle/>
          <a:p>
            <a:r>
              <a:rPr lang="en-US" dirty="0">
                <a:hlinkClick r:id="rId3"/>
              </a:rPr>
              <a:t>PAN Overview Video </a:t>
            </a:r>
            <a:r>
              <a:rPr lang="en-US" dirty="0"/>
              <a:t>– overview of the tasks that Test Administrators will complete in PearsonAccess Next </a:t>
            </a:r>
          </a:p>
          <a:p>
            <a:r>
              <a:rPr lang="en-US" dirty="0"/>
              <a:t>Printing student testing tickets - </a:t>
            </a:r>
            <a:r>
              <a:rPr lang="en-US" dirty="0">
                <a:hlinkClick r:id="rId4"/>
              </a:rPr>
              <a:t>support.assessment.pearson.com/</a:t>
            </a:r>
            <a:r>
              <a:rPr lang="en-US" dirty="0" err="1">
                <a:hlinkClick r:id="rId4"/>
              </a:rPr>
              <a:t>PAsup</a:t>
            </a:r>
            <a:r>
              <a:rPr lang="en-US" dirty="0">
                <a:hlinkClick r:id="rId4"/>
              </a:rPr>
              <a:t>/system-basics/resources/retrieve-resources-for-an-online-test</a:t>
            </a:r>
            <a:endParaRPr lang="en-US" dirty="0"/>
          </a:p>
          <a:p>
            <a:pPr lvl="1"/>
            <a:r>
              <a:rPr lang="en-US" sz="2400" dirty="0"/>
              <a:t>Printing testing tickets is usually done by the test coordinator, but a test administrator may need to do so in some circumstances. Note that the video at the link also shows how to find seal codes, which do not exist for MCAS testing.</a:t>
            </a:r>
          </a:p>
          <a:p>
            <a:r>
              <a:rPr lang="en-US" dirty="0"/>
              <a:t>Starting a PAN Session and unlocking a test, resuming a test, and managing student statuses </a:t>
            </a:r>
            <a:r>
              <a:rPr lang="en-US" b="0" i="0" u="none" strike="noStrike" baseline="0" dirty="0"/>
              <a:t>–</a:t>
            </a:r>
            <a:r>
              <a:rPr lang="en-US" dirty="0"/>
              <a:t> </a:t>
            </a:r>
            <a:r>
              <a:rPr lang="en-US" dirty="0">
                <a:hlinkClick r:id="rId5"/>
              </a:rPr>
              <a:t>support.assessment.pearson.com/</a:t>
            </a:r>
            <a:r>
              <a:rPr lang="en-US" dirty="0" err="1">
                <a:hlinkClick r:id="rId5"/>
              </a:rPr>
              <a:t>PAsup</a:t>
            </a:r>
            <a:r>
              <a:rPr lang="en-US" dirty="0">
                <a:hlinkClick r:id="rId5"/>
              </a:rPr>
              <a:t>/testing</a:t>
            </a:r>
            <a:endParaRPr lang="en-US" dirty="0"/>
          </a:p>
          <a:p>
            <a:r>
              <a:rPr lang="en-US" dirty="0"/>
              <a:t>How to Use the “Students in Sessions” Screen </a:t>
            </a:r>
            <a:r>
              <a:rPr lang="en-US" b="0" i="0" u="none" strike="noStrike" baseline="0" dirty="0"/>
              <a:t>– </a:t>
            </a:r>
            <a:r>
              <a:rPr lang="en-US" dirty="0"/>
              <a:t>CBT TAM, page 125</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34</a:t>
            </a:fld>
            <a:endParaRPr lang="en-US"/>
          </a:p>
        </p:txBody>
      </p:sp>
    </p:spTree>
    <p:extLst>
      <p:ext uri="{BB962C8B-B14F-4D97-AF65-F5344CB8AC3E}">
        <p14:creationId xmlns:p14="http://schemas.microsoft.com/office/powerpoint/2010/main" val="3104688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2EC621-C642-7DAC-AA56-61BCCE0C14A5}"/>
              </a:ext>
            </a:extLst>
          </p:cNvPr>
          <p:cNvSpPr>
            <a:spLocks noGrp="1"/>
          </p:cNvSpPr>
          <p:nvPr>
            <p:ph idx="1"/>
          </p:nvPr>
        </p:nvSpPr>
        <p:spPr>
          <a:xfrm>
            <a:off x="931506" y="1690688"/>
            <a:ext cx="10636877" cy="5291919"/>
          </a:xfrm>
        </p:spPr>
        <p:txBody>
          <a:bodyPr>
            <a:normAutofit/>
          </a:bodyPr>
          <a:lstStyle/>
          <a:p>
            <a:r>
              <a:rPr lang="en-US" sz="2400" dirty="0"/>
              <a:t>“Sessions Management” module and slides (found at </a:t>
            </a:r>
            <a:r>
              <a:rPr lang="en-US" sz="2400" dirty="0">
                <a:hlinkClick r:id="rId3"/>
              </a:rPr>
              <a:t>mcas.pearsonsupport.com/training</a:t>
            </a:r>
            <a:r>
              <a:rPr lang="en-US" sz="2400" dirty="0"/>
              <a:t> under the </a:t>
            </a:r>
            <a:r>
              <a:rPr lang="en-US" sz="2400" i="1" dirty="0"/>
              <a:t>Modules to Assist with Tasks to Complete During Testing</a:t>
            </a:r>
            <a:r>
              <a:rPr lang="en-US" sz="2400" dirty="0"/>
              <a:t> section)</a:t>
            </a:r>
          </a:p>
          <a:p>
            <a:r>
              <a:rPr lang="en-US" sz="2400" dirty="0">
                <a:hlinkClick r:id="rId4"/>
              </a:rPr>
              <a:t>Resuming Student Tests</a:t>
            </a:r>
            <a:r>
              <a:rPr lang="en-US" sz="2400" dirty="0"/>
              <a:t> demonstration</a:t>
            </a:r>
          </a:p>
          <a:p>
            <a:r>
              <a:rPr lang="en-US" sz="2400" dirty="0">
                <a:hlinkClick r:id="rId5"/>
              </a:rPr>
              <a:t>PAN Sessions – Prepare, Start, Lock/Unlock, and Resources</a:t>
            </a:r>
            <a:r>
              <a:rPr lang="en-US" sz="2400" dirty="0"/>
              <a:t> demonstration</a:t>
            </a:r>
          </a:p>
          <a:p>
            <a:r>
              <a:rPr lang="en-US" sz="2400" dirty="0"/>
              <a:t>Troubleshooting steps in Appendix B of the CBT TAM</a:t>
            </a:r>
          </a:p>
          <a:p>
            <a:r>
              <a:rPr lang="en-US" sz="2400" dirty="0"/>
              <a:t>See page 24 of the CBT TAM and pages 30</a:t>
            </a:r>
            <a:r>
              <a:rPr lang="en-US" sz="2400" b="0" i="0" u="none" strike="noStrike" baseline="0" dirty="0"/>
              <a:t>–</a:t>
            </a:r>
            <a:r>
              <a:rPr lang="en-US" sz="2400" dirty="0"/>
              <a:t>31 of the PAM for additional training resources.</a:t>
            </a:r>
          </a:p>
        </p:txBody>
      </p:sp>
      <p:sp>
        <p:nvSpPr>
          <p:cNvPr id="4" name="Slide Number Placeholder 3">
            <a:extLst>
              <a:ext uri="{FF2B5EF4-FFF2-40B4-BE49-F238E27FC236}">
                <a16:creationId xmlns:a16="http://schemas.microsoft.com/office/drawing/2014/main" id="{3659EB6E-8407-0D9C-B1AD-C430D36F0166}"/>
              </a:ext>
            </a:extLst>
          </p:cNvPr>
          <p:cNvSpPr>
            <a:spLocks noGrp="1"/>
          </p:cNvSpPr>
          <p:nvPr>
            <p:ph type="sldNum" sz="quarter" idx="12"/>
          </p:nvPr>
        </p:nvSpPr>
        <p:spPr/>
        <p:txBody>
          <a:bodyPr/>
          <a:lstStyle/>
          <a:p>
            <a:fld id="{D0E3412F-6B7A-41B5-A4C8-E6A30A4D26B3}" type="slidenum">
              <a:rPr lang="en-US" smtClean="0"/>
              <a:t>35</a:t>
            </a:fld>
            <a:endParaRPr lang="en-US"/>
          </a:p>
        </p:txBody>
      </p:sp>
      <p:sp>
        <p:nvSpPr>
          <p:cNvPr id="7" name="Title 6">
            <a:extLst>
              <a:ext uri="{FF2B5EF4-FFF2-40B4-BE49-F238E27FC236}">
                <a16:creationId xmlns:a16="http://schemas.microsoft.com/office/drawing/2014/main" id="{CB154AFB-4AB8-7543-6047-11C1575D5063}"/>
              </a:ext>
            </a:extLst>
          </p:cNvPr>
          <p:cNvSpPr txBox="1">
            <a:spLocks noGrp="1"/>
          </p:cNvSpPr>
          <p:nvPr>
            <p:ph type="title" idx="4294967295"/>
          </p:nvPr>
        </p:nvSpPr>
        <p:spPr>
          <a:xfrm>
            <a:off x="520700" y="444500"/>
            <a:ext cx="10833100" cy="64633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chemeClr val="tx1"/>
                </a:solidFill>
                <a:effectLst/>
                <a:uLnTx/>
                <a:uFillTx/>
                <a:latin typeface="+mn-lt"/>
                <a:ea typeface="+mn-ea"/>
                <a:cs typeface="+mn-cs"/>
              </a:rPr>
              <a:t>      Training Resources for Computer-Based Testing</a:t>
            </a:r>
          </a:p>
        </p:txBody>
      </p:sp>
    </p:spTree>
    <p:extLst>
      <p:ext uri="{BB962C8B-B14F-4D97-AF65-F5344CB8AC3E}">
        <p14:creationId xmlns:p14="http://schemas.microsoft.com/office/powerpoint/2010/main" val="37979050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0BD6-83AE-4453-990F-4964CFFFBC95}"/>
              </a:ext>
            </a:extLst>
          </p:cNvPr>
          <p:cNvSpPr>
            <a:spLocks noGrp="1"/>
          </p:cNvSpPr>
          <p:nvPr>
            <p:ph type="title"/>
          </p:nvPr>
        </p:nvSpPr>
        <p:spPr>
          <a:xfrm>
            <a:off x="442785" y="231260"/>
            <a:ext cx="11031091" cy="1346157"/>
          </a:xfrm>
        </p:spPr>
        <p:txBody>
          <a:bodyPr>
            <a:noAutofit/>
          </a:bodyPr>
          <a:lstStyle/>
          <a:p>
            <a:r>
              <a:rPr lang="en-US" sz="4200"/>
              <a:t>Universal and Designated Accessibility Features </a:t>
            </a:r>
            <a:br>
              <a:rPr lang="en-US" sz="4200"/>
            </a:br>
            <a:r>
              <a:rPr lang="en-US" sz="4200"/>
              <a:t>for All Students </a:t>
            </a:r>
            <a:endParaRPr lang="en-US" sz="4200">
              <a:cs typeface="Calibri Light"/>
            </a:endParaRPr>
          </a:p>
        </p:txBody>
      </p:sp>
      <p:sp>
        <p:nvSpPr>
          <p:cNvPr id="3" name="Content Placeholder 2">
            <a:extLst>
              <a:ext uri="{FF2B5EF4-FFF2-40B4-BE49-F238E27FC236}">
                <a16:creationId xmlns:a16="http://schemas.microsoft.com/office/drawing/2014/main" id="{96A2D87E-1A44-4545-9AD0-FD292FD40205}"/>
              </a:ext>
            </a:extLst>
          </p:cNvPr>
          <p:cNvSpPr>
            <a:spLocks noGrp="1"/>
          </p:cNvSpPr>
          <p:nvPr>
            <p:ph idx="1"/>
          </p:nvPr>
        </p:nvSpPr>
        <p:spPr>
          <a:xfrm>
            <a:off x="838200" y="1578490"/>
            <a:ext cx="10515600" cy="4351338"/>
          </a:xfrm>
        </p:spPr>
        <p:txBody>
          <a:bodyPr vert="horz" lIns="91440" tIns="45720" rIns="91440" bIns="45720" rtlCol="0" anchor="t">
            <a:normAutofit/>
          </a:bodyPr>
          <a:lstStyle/>
          <a:p>
            <a:r>
              <a:rPr lang="en-US" sz="3200"/>
              <a:t>Accessibility Features for All Students </a:t>
            </a:r>
            <a:endParaRPr lang="en-US" sz="3200">
              <a:cs typeface="Calibri"/>
            </a:endParaRPr>
          </a:p>
          <a:p>
            <a:pPr lvl="1"/>
            <a:r>
              <a:rPr lang="en-US" sz="2800"/>
              <a:t>Universal Accessibility Features (UFs) are tools and supports available to </a:t>
            </a:r>
            <a:r>
              <a:rPr lang="en-US" sz="2800" b="1"/>
              <a:t>all</a:t>
            </a:r>
            <a:r>
              <a:rPr lang="en-US" sz="2800"/>
              <a:t> students that are either built into the computer testing platform or provided by a test administrator.</a:t>
            </a:r>
            <a:endParaRPr lang="en-US" sz="2800">
              <a:cs typeface="Calibri"/>
            </a:endParaRPr>
          </a:p>
          <a:p>
            <a:pPr lvl="1"/>
            <a:r>
              <a:rPr lang="en-US" sz="2800"/>
              <a:t>Designated Accessibility Features (DFs) are changes in scheduling, setting, group size, or other conditions of test administration that can be provided to any student at the principal’s discretion.</a:t>
            </a:r>
            <a:endParaRPr lang="en-US" sz="2800">
              <a:cs typeface="Calibri"/>
            </a:endParaRPr>
          </a:p>
        </p:txBody>
      </p:sp>
      <p:sp>
        <p:nvSpPr>
          <p:cNvPr id="4" name="Slide Number Placeholder 3">
            <a:extLst>
              <a:ext uri="{FF2B5EF4-FFF2-40B4-BE49-F238E27FC236}">
                <a16:creationId xmlns:a16="http://schemas.microsoft.com/office/drawing/2014/main" id="{5F269B26-22C5-4F74-8752-074AA7CEDC3F}"/>
              </a:ext>
            </a:extLst>
          </p:cNvPr>
          <p:cNvSpPr>
            <a:spLocks noGrp="1"/>
          </p:cNvSpPr>
          <p:nvPr>
            <p:ph type="sldNum" sz="quarter" idx="12"/>
          </p:nvPr>
        </p:nvSpPr>
        <p:spPr/>
        <p:txBody>
          <a:bodyPr/>
          <a:lstStyle/>
          <a:p>
            <a:fld id="{D0E3412F-6B7A-41B5-A4C8-E6A30A4D26B3}" type="slidenum">
              <a:rPr lang="en-US" smtClean="0"/>
              <a:t>36</a:t>
            </a:fld>
            <a:endParaRPr lang="en-US"/>
          </a:p>
        </p:txBody>
      </p:sp>
    </p:spTree>
    <p:extLst>
      <p:ext uri="{BB962C8B-B14F-4D97-AF65-F5344CB8AC3E}">
        <p14:creationId xmlns:p14="http://schemas.microsoft.com/office/powerpoint/2010/main" val="3865596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Universal Accessibility Features (UFs) – Available to All Students </a:t>
            </a:r>
          </a:p>
        </p:txBody>
      </p:sp>
      <p:sp>
        <p:nvSpPr>
          <p:cNvPr id="3" name="Content Placeholder 2"/>
          <p:cNvSpPr>
            <a:spLocks noGrp="1"/>
          </p:cNvSpPr>
          <p:nvPr>
            <p:ph idx="1"/>
          </p:nvPr>
        </p:nvSpPr>
        <p:spPr/>
        <p:txBody>
          <a:bodyPr>
            <a:normAutofit fontScale="62500" lnSpcReduction="20000"/>
          </a:bodyPr>
          <a:lstStyle/>
          <a:p>
            <a:r>
              <a:rPr lang="en-US" dirty="0"/>
              <a:t>UF1 </a:t>
            </a:r>
            <a:r>
              <a:rPr lang="mr-IN" dirty="0"/>
              <a:t>–</a:t>
            </a:r>
            <a:r>
              <a:rPr lang="en-US" dirty="0"/>
              <a:t> Highlighter tool</a:t>
            </a:r>
          </a:p>
          <a:p>
            <a:r>
              <a:rPr lang="en-US" dirty="0"/>
              <a:t>UF2 </a:t>
            </a:r>
            <a:r>
              <a:rPr lang="mr-IN" dirty="0"/>
              <a:t>–</a:t>
            </a:r>
            <a:r>
              <a:rPr lang="en-US" dirty="0"/>
              <a:t> Color contrast</a:t>
            </a:r>
          </a:p>
          <a:p>
            <a:r>
              <a:rPr lang="en-US" dirty="0"/>
              <a:t>UF3 </a:t>
            </a:r>
            <a:r>
              <a:rPr lang="mr-IN" dirty="0"/>
              <a:t>–</a:t>
            </a:r>
            <a:r>
              <a:rPr lang="en-US" dirty="0"/>
              <a:t> Zoom in/out tool</a:t>
            </a:r>
          </a:p>
          <a:p>
            <a:r>
              <a:rPr lang="en-US" dirty="0"/>
              <a:t>UF4 – Enlarged cursor/Mouse pointer tool</a:t>
            </a:r>
          </a:p>
          <a:p>
            <a:r>
              <a:rPr lang="en-US" dirty="0"/>
              <a:t>UF5 </a:t>
            </a:r>
            <a:r>
              <a:rPr lang="mr-IN" dirty="0"/>
              <a:t>–</a:t>
            </a:r>
            <a:r>
              <a:rPr lang="en-US" dirty="0"/>
              <a:t> Line reader tool</a:t>
            </a:r>
          </a:p>
          <a:p>
            <a:r>
              <a:rPr lang="en-US" dirty="0"/>
              <a:t>UF6 </a:t>
            </a:r>
            <a:r>
              <a:rPr lang="mr-IN" dirty="0"/>
              <a:t>–</a:t>
            </a:r>
            <a:r>
              <a:rPr lang="en-US" dirty="0"/>
              <a:t> Answer masking</a:t>
            </a:r>
          </a:p>
          <a:p>
            <a:r>
              <a:rPr lang="en-US" dirty="0"/>
              <a:t>UF7 </a:t>
            </a:r>
            <a:r>
              <a:rPr lang="mr-IN" dirty="0"/>
              <a:t>–</a:t>
            </a:r>
            <a:r>
              <a:rPr lang="en-US" dirty="0"/>
              <a:t> Answer eliminator</a:t>
            </a:r>
          </a:p>
          <a:p>
            <a:r>
              <a:rPr lang="en-US" dirty="0"/>
              <a:t>UF8 </a:t>
            </a:r>
            <a:r>
              <a:rPr lang="mr-IN" dirty="0"/>
              <a:t>–</a:t>
            </a:r>
            <a:r>
              <a:rPr lang="en-US" dirty="0"/>
              <a:t> Item flag/bookmark</a:t>
            </a:r>
          </a:p>
          <a:p>
            <a:r>
              <a:rPr lang="en-US" dirty="0"/>
              <a:t>UF9 </a:t>
            </a:r>
            <a:r>
              <a:rPr lang="mr-IN" dirty="0"/>
              <a:t>–</a:t>
            </a:r>
            <a:r>
              <a:rPr lang="en-US" dirty="0"/>
              <a:t> Audio aid</a:t>
            </a:r>
          </a:p>
          <a:p>
            <a:r>
              <a:rPr lang="en-US" dirty="0"/>
              <a:t>UF10 </a:t>
            </a:r>
            <a:r>
              <a:rPr lang="mr-IN" dirty="0"/>
              <a:t>–</a:t>
            </a:r>
            <a:r>
              <a:rPr lang="en-US" dirty="0"/>
              <a:t> Notepad</a:t>
            </a:r>
          </a:p>
          <a:p>
            <a:r>
              <a:rPr lang="en-US" dirty="0"/>
              <a:t>UF11 </a:t>
            </a:r>
            <a:r>
              <a:rPr lang="mr-IN" dirty="0"/>
              <a:t>–</a:t>
            </a:r>
            <a:r>
              <a:rPr lang="en-US" dirty="0"/>
              <a:t> Test administrator reads aloud selected words on the Mathematics or STE Tests</a:t>
            </a:r>
          </a:p>
          <a:p>
            <a:r>
              <a:rPr lang="en-US" dirty="0"/>
              <a:t>UF 12 </a:t>
            </a:r>
            <a:r>
              <a:rPr lang="mr-IN" dirty="0"/>
              <a:t>–</a:t>
            </a:r>
            <a:r>
              <a:rPr lang="en-US" dirty="0"/>
              <a:t> Test administrator redirects student’s attention to the test</a:t>
            </a:r>
          </a:p>
          <a:p>
            <a:r>
              <a:rPr lang="en-US" dirty="0"/>
              <a:t>UF 13 </a:t>
            </a:r>
            <a:r>
              <a:rPr lang="mr-IN" dirty="0"/>
              <a:t>–</a:t>
            </a:r>
            <a:r>
              <a:rPr lang="en-US" dirty="0"/>
              <a:t> Test administrator reads aloud, repeats, or clarifies general test administration directions </a:t>
            </a:r>
            <a:r>
              <a:rPr lang="en-US" sz="2800" i="0" u="none" strike="noStrike" baseline="0" dirty="0"/>
              <a:t>from the </a:t>
            </a:r>
            <a:r>
              <a:rPr lang="en-US" sz="2800" i="1" u="none" strike="noStrike" baseline="0" dirty="0"/>
              <a:t>Test Administrator’s Manual </a:t>
            </a:r>
            <a:r>
              <a:rPr lang="en-US" sz="2800" i="0" u="none" strike="noStrike" baseline="0" dirty="0"/>
              <a:t>scripts to student, as needed.</a:t>
            </a:r>
            <a:endParaRPr lang="en-US" dirty="0"/>
          </a:p>
        </p:txBody>
      </p:sp>
      <p:sp>
        <p:nvSpPr>
          <p:cNvPr id="4" name="Slide Number Placeholder 3">
            <a:extLst>
              <a:ext uri="{FF2B5EF4-FFF2-40B4-BE49-F238E27FC236}">
                <a16:creationId xmlns:a16="http://schemas.microsoft.com/office/drawing/2014/main" id="{A69DF702-432D-4454-B6E6-DA5E800C714A}"/>
              </a:ext>
            </a:extLst>
          </p:cNvPr>
          <p:cNvSpPr>
            <a:spLocks noGrp="1"/>
          </p:cNvSpPr>
          <p:nvPr>
            <p:ph type="sldNum" sz="quarter" idx="12"/>
          </p:nvPr>
        </p:nvSpPr>
        <p:spPr/>
        <p:txBody>
          <a:bodyPr/>
          <a:lstStyle/>
          <a:p>
            <a:fld id="{D0E3412F-6B7A-41B5-A4C8-E6A30A4D26B3}" type="slidenum">
              <a:rPr lang="en-US" smtClean="0"/>
              <a:t>37</a:t>
            </a:fld>
            <a:endParaRPr lang="en-US"/>
          </a:p>
        </p:txBody>
      </p:sp>
      <p:sp>
        <p:nvSpPr>
          <p:cNvPr id="5" name="TextBox 4">
            <a:extLst>
              <a:ext uri="{FF2B5EF4-FFF2-40B4-BE49-F238E27FC236}">
                <a16:creationId xmlns:a16="http://schemas.microsoft.com/office/drawing/2014/main" id="{DD69D62C-0207-6EAD-E7F0-49268F16496C}"/>
              </a:ext>
            </a:extLst>
          </p:cNvPr>
          <p:cNvSpPr txBox="1"/>
          <p:nvPr/>
        </p:nvSpPr>
        <p:spPr>
          <a:xfrm>
            <a:off x="836752" y="6232732"/>
            <a:ext cx="100545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features can be found in Appendix C of the PAM on pages 89</a:t>
            </a:r>
            <a:r>
              <a:rPr lang="en-US" sz="2000" dirty="0">
                <a:latin typeface="Calibri"/>
                <a:cs typeface="Times New Roman"/>
              </a:rPr>
              <a:t>–</a:t>
            </a:r>
            <a:r>
              <a:rPr lang="en-US" sz="2000" dirty="0">
                <a:latin typeface="Calibri"/>
                <a:cs typeface="Calibri"/>
              </a:rPr>
              <a:t>90.</a:t>
            </a:r>
            <a:endParaRPr lang="en-US" sz="2000" dirty="0">
              <a:cs typeface="Calibri"/>
            </a:endParaRPr>
          </a:p>
        </p:txBody>
      </p:sp>
    </p:spTree>
    <p:extLst>
      <p:ext uri="{BB962C8B-B14F-4D97-AF65-F5344CB8AC3E}">
        <p14:creationId xmlns:p14="http://schemas.microsoft.com/office/powerpoint/2010/main" val="33647229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37490" cy="1325563"/>
          </a:xfrm>
        </p:spPr>
        <p:txBody>
          <a:bodyPr>
            <a:normAutofit fontScale="90000"/>
          </a:bodyPr>
          <a:lstStyle/>
          <a:p>
            <a:r>
              <a:rPr lang="en-US"/>
              <a:t>Designated Accessibility Features (DFs) – </a:t>
            </a:r>
            <a:br>
              <a:rPr lang="en-US"/>
            </a:br>
            <a:r>
              <a:rPr lang="en-US"/>
              <a:t>Available to All Students, at the Principal’s Discretion</a:t>
            </a:r>
          </a:p>
        </p:txBody>
      </p:sp>
      <p:sp>
        <p:nvSpPr>
          <p:cNvPr id="3" name="Content Placeholder 2"/>
          <p:cNvSpPr>
            <a:spLocks noGrp="1"/>
          </p:cNvSpPr>
          <p:nvPr>
            <p:ph idx="1"/>
          </p:nvPr>
        </p:nvSpPr>
        <p:spPr>
          <a:xfrm>
            <a:off x="838200" y="1825624"/>
            <a:ext cx="10515600" cy="4530725"/>
          </a:xfrm>
        </p:spPr>
        <p:txBody>
          <a:bodyPr>
            <a:normAutofit fontScale="70000" lnSpcReduction="20000"/>
          </a:bodyPr>
          <a:lstStyle/>
          <a:p>
            <a:r>
              <a:rPr lang="en-US" dirty="0"/>
              <a:t>DF1 </a:t>
            </a:r>
            <a:r>
              <a:rPr lang="mr-IN" dirty="0"/>
              <a:t>–</a:t>
            </a:r>
            <a:r>
              <a:rPr lang="en-US" dirty="0"/>
              <a:t> Small group test administration</a:t>
            </a:r>
          </a:p>
          <a:p>
            <a:r>
              <a:rPr lang="en-US" dirty="0"/>
              <a:t>DF2 </a:t>
            </a:r>
            <a:r>
              <a:rPr lang="mr-IN" dirty="0"/>
              <a:t>–</a:t>
            </a:r>
            <a:r>
              <a:rPr lang="en-US" dirty="0"/>
              <a:t> Individual (one-to-one) test administration</a:t>
            </a:r>
          </a:p>
          <a:p>
            <a:r>
              <a:rPr lang="en-US" dirty="0"/>
              <a:t>DF3 </a:t>
            </a:r>
            <a:r>
              <a:rPr lang="mr-IN" dirty="0"/>
              <a:t>–</a:t>
            </a:r>
            <a:r>
              <a:rPr lang="en-US" dirty="0"/>
              <a:t> Frequent brief supervised breaks</a:t>
            </a:r>
          </a:p>
          <a:p>
            <a:r>
              <a:rPr lang="en-US" dirty="0"/>
              <a:t>DF4 </a:t>
            </a:r>
            <a:r>
              <a:rPr lang="mr-IN" dirty="0"/>
              <a:t>–</a:t>
            </a:r>
            <a:r>
              <a:rPr lang="en-US" dirty="0"/>
              <a:t> Separate or alternate test location</a:t>
            </a:r>
          </a:p>
          <a:p>
            <a:r>
              <a:rPr lang="en-US" dirty="0"/>
              <a:t>DF5 </a:t>
            </a:r>
            <a:r>
              <a:rPr lang="mr-IN" dirty="0"/>
              <a:t>–</a:t>
            </a:r>
            <a:r>
              <a:rPr lang="en-US" dirty="0"/>
              <a:t> Seating in a specific area of the testing room</a:t>
            </a:r>
          </a:p>
          <a:p>
            <a:r>
              <a:rPr lang="en-US" dirty="0"/>
              <a:t>DF6 </a:t>
            </a:r>
            <a:r>
              <a:rPr lang="mr-IN" dirty="0"/>
              <a:t>–</a:t>
            </a:r>
            <a:r>
              <a:rPr lang="en-US" dirty="0"/>
              <a:t> Adaptive or specialized furniture</a:t>
            </a:r>
          </a:p>
          <a:p>
            <a:r>
              <a:rPr lang="en-US" dirty="0"/>
              <a:t>DF7 </a:t>
            </a:r>
            <a:r>
              <a:rPr lang="mr-IN" dirty="0"/>
              <a:t>–</a:t>
            </a:r>
            <a:r>
              <a:rPr lang="en-US" dirty="0"/>
              <a:t> Noise buffer, such as noise-canceling earmuffs/headphones or white noise</a:t>
            </a:r>
          </a:p>
          <a:p>
            <a:r>
              <a:rPr lang="en-US" dirty="0"/>
              <a:t>DF8 </a:t>
            </a:r>
            <a:r>
              <a:rPr lang="mr-IN" dirty="0"/>
              <a:t>–</a:t>
            </a:r>
            <a:r>
              <a:rPr lang="en-US" dirty="0"/>
              <a:t> Familiar test administrator</a:t>
            </a:r>
          </a:p>
          <a:p>
            <a:r>
              <a:rPr lang="en-US" dirty="0"/>
              <a:t>DF9 </a:t>
            </a:r>
            <a:r>
              <a:rPr lang="mr-IN" dirty="0"/>
              <a:t>–</a:t>
            </a:r>
            <a:r>
              <a:rPr lang="en-US" dirty="0"/>
              <a:t> Student reads test aloud to self</a:t>
            </a:r>
          </a:p>
          <a:p>
            <a:r>
              <a:rPr lang="en-US" dirty="0"/>
              <a:t>DF 10 </a:t>
            </a:r>
            <a:r>
              <a:rPr lang="mr-IN" dirty="0"/>
              <a:t>–</a:t>
            </a:r>
            <a:r>
              <a:rPr lang="en-US" dirty="0"/>
              <a:t> Specific time of day</a:t>
            </a:r>
          </a:p>
          <a:p>
            <a:r>
              <a:rPr lang="en-US" dirty="0"/>
              <a:t>DF 11 </a:t>
            </a:r>
            <a:r>
              <a:rPr lang="mr-IN" dirty="0"/>
              <a:t>–</a:t>
            </a:r>
            <a:r>
              <a:rPr lang="en-US" dirty="0"/>
              <a:t> “Stop Testing” policy</a:t>
            </a:r>
          </a:p>
          <a:p>
            <a:endParaRPr lang="en-US" dirty="0"/>
          </a:p>
          <a:p>
            <a:pPr marL="0" indent="0">
              <a:buNone/>
            </a:pPr>
            <a:r>
              <a:rPr lang="en-US" dirty="0"/>
              <a:t>Descriptions of these features can be found in Appendix C of the PAM on pages 90</a:t>
            </a:r>
            <a:r>
              <a:rPr lang="en-US" b="0" i="0" u="none" strike="noStrike" baseline="0" dirty="0"/>
              <a:t>–91.</a:t>
            </a:r>
            <a:endParaRPr lang="en-US" dirty="0"/>
          </a:p>
        </p:txBody>
      </p:sp>
      <p:sp>
        <p:nvSpPr>
          <p:cNvPr id="4" name="Slide Number Placeholder 3">
            <a:extLst>
              <a:ext uri="{FF2B5EF4-FFF2-40B4-BE49-F238E27FC236}">
                <a16:creationId xmlns:a16="http://schemas.microsoft.com/office/drawing/2014/main" id="{06DCB445-8156-4BFE-9DE7-0DF800817DF5}"/>
              </a:ext>
            </a:extLst>
          </p:cNvPr>
          <p:cNvSpPr>
            <a:spLocks noGrp="1"/>
          </p:cNvSpPr>
          <p:nvPr>
            <p:ph type="sldNum" sz="quarter" idx="12"/>
          </p:nvPr>
        </p:nvSpPr>
        <p:spPr/>
        <p:txBody>
          <a:bodyPr/>
          <a:lstStyle/>
          <a:p>
            <a:fld id="{D0E3412F-6B7A-41B5-A4C8-E6A30A4D26B3}" type="slidenum">
              <a:rPr lang="en-US" smtClean="0"/>
              <a:t>38</a:t>
            </a:fld>
            <a:endParaRPr lang="en-US"/>
          </a:p>
        </p:txBody>
      </p:sp>
    </p:spTree>
    <p:extLst>
      <p:ext uri="{BB962C8B-B14F-4D97-AF65-F5344CB8AC3E}">
        <p14:creationId xmlns:p14="http://schemas.microsoft.com/office/powerpoint/2010/main" val="174352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F7B5E-4534-4119-B6B8-C06CC9D962CE}"/>
              </a:ext>
            </a:extLst>
          </p:cNvPr>
          <p:cNvSpPr>
            <a:spLocks noGrp="1"/>
          </p:cNvSpPr>
          <p:nvPr>
            <p:ph type="title"/>
          </p:nvPr>
        </p:nvSpPr>
        <p:spPr/>
        <p:txBody>
          <a:bodyPr/>
          <a:lstStyle/>
          <a:p>
            <a:r>
              <a:rPr lang="en-US" dirty="0"/>
              <a:t>Goals for This Training </a:t>
            </a:r>
          </a:p>
        </p:txBody>
      </p:sp>
      <p:sp>
        <p:nvSpPr>
          <p:cNvPr id="3" name="Content Placeholder 2">
            <a:extLst>
              <a:ext uri="{FF2B5EF4-FFF2-40B4-BE49-F238E27FC236}">
                <a16:creationId xmlns:a16="http://schemas.microsoft.com/office/drawing/2014/main" id="{EB680A7C-C65E-4547-9262-E7AF52902888}"/>
              </a:ext>
            </a:extLst>
          </p:cNvPr>
          <p:cNvSpPr>
            <a:spLocks noGrp="1"/>
          </p:cNvSpPr>
          <p:nvPr>
            <p:ph idx="1"/>
          </p:nvPr>
        </p:nvSpPr>
        <p:spPr/>
        <p:txBody>
          <a:bodyPr>
            <a:normAutofit/>
          </a:bodyPr>
          <a:lstStyle/>
          <a:p>
            <a:r>
              <a:rPr lang="en-US" dirty="0"/>
              <a:t>Understanding procedures to follow before, during, and after testing</a:t>
            </a:r>
          </a:p>
          <a:p>
            <a:r>
              <a:rPr lang="en-US" dirty="0"/>
              <a:t>Understanding test security requirements and test administration protocols</a:t>
            </a:r>
          </a:p>
          <a:p>
            <a:r>
              <a:rPr lang="en-US" dirty="0"/>
              <a:t>Knowing which resources to review prior to testing, and how to find answers to questions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1F77707-7159-4577-A614-B096D85A5287}"/>
              </a:ext>
            </a:extLst>
          </p:cNvPr>
          <p:cNvSpPr>
            <a:spLocks noGrp="1"/>
          </p:cNvSpPr>
          <p:nvPr>
            <p:ph type="sldNum" sz="quarter" idx="12"/>
          </p:nvPr>
        </p:nvSpPr>
        <p:spPr/>
        <p:txBody>
          <a:bodyPr/>
          <a:lstStyle/>
          <a:p>
            <a:fld id="{D0E3412F-6B7A-41B5-A4C8-E6A30A4D26B3}" type="slidenum">
              <a:rPr lang="en-US" smtClean="0"/>
              <a:t>3</a:t>
            </a:fld>
            <a:endParaRPr lang="en-US" dirty="0"/>
          </a:p>
        </p:txBody>
      </p:sp>
    </p:spTree>
    <p:extLst>
      <p:ext uri="{BB962C8B-B14F-4D97-AF65-F5344CB8AC3E}">
        <p14:creationId xmlns:p14="http://schemas.microsoft.com/office/powerpoint/2010/main" val="14570915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Preparing to Administer Accommodations </a:t>
            </a:r>
            <a:endParaRPr lang="en-US">
              <a:cs typeface="Calibri Light"/>
            </a:endParaRP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686847"/>
            <a:ext cx="11268890" cy="4914251"/>
          </a:xfrm>
        </p:spPr>
        <p:txBody>
          <a:bodyPr vert="horz" lIns="91440" tIns="45720" rIns="91440" bIns="45720" rtlCol="0" anchor="t">
            <a:normAutofit fontScale="92500" lnSpcReduction="10000"/>
          </a:bodyPr>
          <a:lstStyle/>
          <a:p>
            <a:r>
              <a:rPr lang="en-US" dirty="0">
                <a:ea typeface="+mn-lt"/>
                <a:cs typeface="+mn-lt"/>
              </a:rPr>
              <a:t>Test administrators who administer certain accommodations (listed on page 94 of the PAM and on slide 13) must</a:t>
            </a:r>
          </a:p>
          <a:p>
            <a:pPr lvl="1"/>
            <a:r>
              <a:rPr lang="en-US" dirty="0">
                <a:ea typeface="+mn-lt"/>
                <a:cs typeface="+mn-lt"/>
              </a:rPr>
              <a:t>sign a Nondisclosure Acknowledgment Form</a:t>
            </a:r>
          </a:p>
          <a:p>
            <a:pPr lvl="1"/>
            <a:r>
              <a:rPr lang="en-US" dirty="0">
                <a:ea typeface="+mn-lt"/>
                <a:cs typeface="+mn-lt"/>
              </a:rPr>
              <a:t>receive additional training on what is and is not permitted</a:t>
            </a:r>
          </a:p>
          <a:p>
            <a:r>
              <a:rPr lang="en-US" dirty="0">
                <a:solidFill>
                  <a:srgbClr val="FF0000"/>
                </a:solidFill>
              </a:rPr>
              <a:t>Who will provide additional training on accommodations and when?</a:t>
            </a:r>
            <a:endParaRPr lang="en-US" dirty="0">
              <a:cs typeface="Calibri"/>
            </a:endParaRPr>
          </a:p>
          <a:p>
            <a:r>
              <a:rPr lang="en-US" dirty="0">
                <a:solidFill>
                  <a:srgbClr val="FF0000"/>
                </a:solidFill>
              </a:rPr>
              <a:t>How will descriptions of students’ accommodations be provided – e.g., will test administrators be given copies of Appendix C of the PAM (available as a separate PDF at </a:t>
            </a:r>
            <a:r>
              <a:rPr lang="en-US" dirty="0">
                <a:solidFill>
                  <a:srgbClr val="FF0000"/>
                </a:solidFill>
                <a:hlinkClick r:id="rId3"/>
              </a:rPr>
              <a:t>www.doe.mass.edu/mcas/testadmin/biology-physics/manual</a:t>
            </a:r>
            <a:r>
              <a:rPr lang="en-US" dirty="0">
                <a:solidFill>
                  <a:srgbClr val="FF0000"/>
                </a:solidFill>
              </a:rPr>
              <a:t>)?  </a:t>
            </a:r>
            <a:endParaRPr lang="en-US" dirty="0">
              <a:solidFill>
                <a:srgbClr val="FF0000"/>
              </a:solidFill>
              <a:cs typeface="Calibri"/>
            </a:endParaRPr>
          </a:p>
          <a:p>
            <a:r>
              <a:rPr lang="en-US" dirty="0">
                <a:solidFill>
                  <a:srgbClr val="FF0000"/>
                </a:solidFill>
              </a:rPr>
              <a:t>Who should test administrators contact if they discover an accommodation is not given correctly? (There may be some additional steps for CBT.)</a:t>
            </a:r>
            <a:endParaRPr lang="en-US" dirty="0">
              <a:solidFill>
                <a:srgbClr val="FF0000"/>
              </a:solidFill>
              <a:cs typeface="Calibri"/>
            </a:endParaRPr>
          </a:p>
          <a:p>
            <a:r>
              <a:rPr lang="en-US" dirty="0">
                <a:solidFill>
                  <a:srgbClr val="FF0000"/>
                </a:solidFill>
              </a:rPr>
              <a:t>How will accommodation refusals be handled? Will the sample DESE form be used? (Refusals by students should be documented in writing and kept on file.)</a:t>
            </a:r>
            <a:endParaRPr lang="en-US" dirty="0">
              <a:solidFill>
                <a:srgbClr val="FF0000"/>
              </a:solidFill>
              <a:cs typeface="Calibri"/>
            </a:endParaRPr>
          </a:p>
          <a:p>
            <a:pPr lvl="1"/>
            <a:r>
              <a:rPr lang="en-US" dirty="0">
                <a:solidFill>
                  <a:srgbClr val="FF0000"/>
                </a:solidFill>
                <a:hlinkClick r:id="rId4"/>
              </a:rPr>
              <a:t>www.doe.mass.edu/mcas/testadmin/biology-physics/forms</a:t>
            </a:r>
            <a:r>
              <a:rPr lang="en-US" dirty="0">
                <a:solidFill>
                  <a:srgbClr val="FF0000"/>
                </a:solidFill>
              </a:rPr>
              <a:t> </a:t>
            </a:r>
            <a:endParaRPr lang="en-US" dirty="0">
              <a:solidFill>
                <a:srgbClr val="FF0000"/>
              </a:solidFill>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39</a:t>
            </a:fld>
            <a:endParaRPr lang="en-US"/>
          </a:p>
        </p:txBody>
      </p:sp>
    </p:spTree>
    <p:extLst>
      <p:ext uri="{BB962C8B-B14F-4D97-AF65-F5344CB8AC3E}">
        <p14:creationId xmlns:p14="http://schemas.microsoft.com/office/powerpoint/2010/main" val="437275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Students with Disabilities  </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670561" y="1541418"/>
            <a:ext cx="11268890" cy="5059680"/>
          </a:xfrm>
        </p:spPr>
        <p:txBody>
          <a:bodyPr vert="horz" lIns="91440" tIns="45720" rIns="91440" bIns="45720" rtlCol="0" anchor="t">
            <a:normAutofit/>
          </a:bodyPr>
          <a:lstStyle/>
          <a:p>
            <a:r>
              <a:rPr lang="en-US" sz="3200" dirty="0"/>
              <a:t>Full descriptions of accommodations can be found in Appendix C of the PAM. Categories are as follows:</a:t>
            </a:r>
          </a:p>
          <a:p>
            <a:pPr marL="914400" lvl="1" indent="-457200">
              <a:buFont typeface="+mj-lt"/>
              <a:buAutoNum type="arabicPeriod"/>
            </a:pPr>
            <a:r>
              <a:rPr lang="en-US" sz="2800" dirty="0"/>
              <a:t>Test presentation accommodations</a:t>
            </a:r>
            <a:endParaRPr lang="en-US" sz="2800" dirty="0">
              <a:cs typeface="Calibri"/>
            </a:endParaRPr>
          </a:p>
          <a:p>
            <a:pPr lvl="2"/>
            <a:r>
              <a:rPr lang="en-US" sz="2400" dirty="0"/>
              <a:t>e.g., Braille edition, text-to-speech</a:t>
            </a:r>
            <a:endParaRPr lang="en-US" sz="2400" dirty="0">
              <a:cs typeface="Calibri"/>
            </a:endParaRPr>
          </a:p>
          <a:p>
            <a:pPr marL="914400" lvl="1" indent="-457200">
              <a:buFont typeface="+mj-lt"/>
              <a:buAutoNum type="arabicPeriod"/>
            </a:pPr>
            <a:r>
              <a:rPr lang="en-US" sz="2800" dirty="0"/>
              <a:t>Response accommodations</a:t>
            </a:r>
            <a:endParaRPr lang="en-US" sz="2800" dirty="0">
              <a:cs typeface="Calibri"/>
            </a:endParaRPr>
          </a:p>
          <a:p>
            <a:pPr lvl="2"/>
            <a:r>
              <a:rPr lang="en-US" sz="2400" dirty="0"/>
              <a:t>e.g., graphic organizers, scribe </a:t>
            </a:r>
          </a:p>
          <a:p>
            <a:pPr marL="971550" lvl="1" indent="-514350">
              <a:buFont typeface="+mj-lt"/>
              <a:buAutoNum type="arabicPeriod"/>
            </a:pPr>
            <a:r>
              <a:rPr lang="en-US" sz="3200" dirty="0"/>
              <a:t>Special access accommodations </a:t>
            </a:r>
            <a:endParaRPr lang="en-US" sz="3200" dirty="0">
              <a:cs typeface="Calibri"/>
            </a:endParaRPr>
          </a:p>
          <a:p>
            <a:pPr lvl="2"/>
            <a:r>
              <a:rPr lang="en-US" sz="2400" dirty="0"/>
              <a:t>e.g., text-to-speech or human read-aloud for the ELA tests</a:t>
            </a:r>
            <a:endParaRPr lang="en-US" sz="2400" dirty="0">
              <a:cs typeface="Calibri"/>
            </a:endParaRPr>
          </a:p>
          <a:p>
            <a:r>
              <a:rPr lang="en-US" sz="3200" dirty="0"/>
              <a:t>Only provide accommodations listed in a student’s approved IEP or 504 plan.</a:t>
            </a:r>
            <a:endParaRPr lang="en-US" sz="3200" dirty="0">
              <a:cs typeface="Calibri"/>
            </a:endParaRPr>
          </a:p>
        </p:txBody>
      </p:sp>
      <p:sp>
        <p:nvSpPr>
          <p:cNvPr id="6" name="Slide Number Placeholder 5">
            <a:extLst>
              <a:ext uri="{FF2B5EF4-FFF2-40B4-BE49-F238E27FC236}">
                <a16:creationId xmlns:a16="http://schemas.microsoft.com/office/drawing/2014/main" id="{F106B655-6A0A-4592-8305-369C613AB8A0}"/>
              </a:ext>
            </a:extLst>
          </p:cNvPr>
          <p:cNvSpPr>
            <a:spLocks noGrp="1"/>
          </p:cNvSpPr>
          <p:nvPr>
            <p:ph type="sldNum" sz="quarter" idx="12"/>
          </p:nvPr>
        </p:nvSpPr>
        <p:spPr/>
        <p:txBody>
          <a:bodyPr/>
          <a:lstStyle/>
          <a:p>
            <a:fld id="{D0E3412F-6B7A-41B5-A4C8-E6A30A4D26B3}" type="slidenum">
              <a:rPr lang="en-US" smtClean="0"/>
              <a:t>40</a:t>
            </a:fld>
            <a:endParaRPr lang="en-US"/>
          </a:p>
        </p:txBody>
      </p:sp>
    </p:spTree>
    <p:extLst>
      <p:ext uri="{BB962C8B-B14F-4D97-AF65-F5344CB8AC3E}">
        <p14:creationId xmlns:p14="http://schemas.microsoft.com/office/powerpoint/2010/main" val="21589443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C333-13B4-460F-A4CF-54814DBAACA4}"/>
              </a:ext>
            </a:extLst>
          </p:cNvPr>
          <p:cNvSpPr>
            <a:spLocks noGrp="1"/>
          </p:cNvSpPr>
          <p:nvPr>
            <p:ph type="title"/>
          </p:nvPr>
        </p:nvSpPr>
        <p:spPr>
          <a:xfrm>
            <a:off x="838200" y="365125"/>
            <a:ext cx="10752437" cy="1346157"/>
          </a:xfrm>
        </p:spPr>
        <p:txBody>
          <a:bodyPr/>
          <a:lstStyle/>
          <a:p>
            <a:r>
              <a:rPr lang="en-US">
                <a:cs typeface="Calibri Light"/>
              </a:rPr>
              <a:t>List of Accommodations for Students with Disabilities</a:t>
            </a:r>
            <a:endParaRPr lang="en-US"/>
          </a:p>
        </p:txBody>
      </p:sp>
      <p:sp>
        <p:nvSpPr>
          <p:cNvPr id="3" name="Content Placeholder 2">
            <a:extLst>
              <a:ext uri="{FF2B5EF4-FFF2-40B4-BE49-F238E27FC236}">
                <a16:creationId xmlns:a16="http://schemas.microsoft.com/office/drawing/2014/main" id="{60E6B256-AABB-45F5-866C-1FA01653256D}"/>
              </a:ext>
            </a:extLst>
          </p:cNvPr>
          <p:cNvSpPr>
            <a:spLocks noGrp="1"/>
          </p:cNvSpPr>
          <p:nvPr>
            <p:ph sz="half" idx="1"/>
          </p:nvPr>
        </p:nvSpPr>
        <p:spPr>
          <a:xfrm>
            <a:off x="838200" y="1825625"/>
            <a:ext cx="5181600" cy="4004098"/>
          </a:xfrm>
        </p:spPr>
        <p:txBody>
          <a:bodyPr vert="horz" lIns="91440" tIns="45720" rIns="91440" bIns="45720" rtlCol="0" anchor="t">
            <a:normAutofit/>
          </a:bodyPr>
          <a:lstStyle/>
          <a:p>
            <a:r>
              <a:rPr lang="en-US" sz="1800" dirty="0">
                <a:cs typeface="Calibri"/>
              </a:rPr>
              <a:t>A1 – Paper-based edition of the test</a:t>
            </a:r>
          </a:p>
          <a:p>
            <a:r>
              <a:rPr lang="en-US" sz="1800" dirty="0">
                <a:cs typeface="Calibri"/>
              </a:rPr>
              <a:t>A2 </a:t>
            </a:r>
            <a:r>
              <a:rPr lang="en-US" sz="1800" dirty="0">
                <a:ea typeface="+mn-lt"/>
                <a:cs typeface="+mn-lt"/>
              </a:rPr>
              <a:t>– Large-print edition (only applicable to PBT)</a:t>
            </a:r>
          </a:p>
          <a:p>
            <a:r>
              <a:rPr lang="en-US" sz="1800" dirty="0">
                <a:cs typeface="Calibri"/>
              </a:rPr>
              <a:t>A3.1 </a:t>
            </a:r>
            <a:r>
              <a:rPr lang="en-US" sz="1800" dirty="0">
                <a:ea typeface="+mn-lt"/>
                <a:cs typeface="+mn-lt"/>
              </a:rPr>
              <a:t>–  Screen reader; A3.2 – Braille edition; 3.3 –       	Assistive technology</a:t>
            </a:r>
          </a:p>
          <a:p>
            <a:r>
              <a:rPr lang="en-US" sz="1800" dirty="0">
                <a:ea typeface="+mn-lt"/>
                <a:cs typeface="+mn-lt"/>
              </a:rPr>
              <a:t>A4 – Text-to-speech</a:t>
            </a:r>
          </a:p>
          <a:p>
            <a:r>
              <a:rPr lang="en-US" sz="1800" dirty="0">
                <a:ea typeface="+mn-lt"/>
                <a:cs typeface="+mn-lt"/>
              </a:rPr>
              <a:t>A5 – Human read-aloud</a:t>
            </a:r>
          </a:p>
          <a:p>
            <a:r>
              <a:rPr lang="en-US" sz="1800" dirty="0">
                <a:ea typeface="+mn-lt"/>
                <a:cs typeface="+mn-lt"/>
              </a:rPr>
              <a:t>A6.1 – Human signer</a:t>
            </a:r>
          </a:p>
          <a:p>
            <a:r>
              <a:rPr lang="en-US" sz="1800" dirty="0">
                <a:ea typeface="+mn-lt"/>
                <a:cs typeface="+mn-lt"/>
              </a:rPr>
              <a:t>A7 – Human signer for test directions only</a:t>
            </a:r>
          </a:p>
          <a:p>
            <a:r>
              <a:rPr lang="en-US" sz="1800" dirty="0">
                <a:ea typeface="+mn-lt"/>
                <a:cs typeface="+mn-lt"/>
              </a:rPr>
              <a:t>A8 – Track test questions</a:t>
            </a:r>
          </a:p>
          <a:p>
            <a:r>
              <a:rPr lang="en-US" sz="1800" dirty="0">
                <a:ea typeface="+mn-lt"/>
                <a:cs typeface="+mn-lt"/>
              </a:rPr>
              <a:t>A9 – Graphic organizer, checklist, or supplemental reference sheet</a:t>
            </a:r>
          </a:p>
          <a:p>
            <a:endParaRPr lang="en-US" sz="1800" dirty="0">
              <a:ea typeface="+mn-lt"/>
              <a:cs typeface="+mn-lt"/>
            </a:endParaRPr>
          </a:p>
          <a:p>
            <a:endParaRPr lang="en-US" sz="1800" dirty="0">
              <a:ea typeface="+mn-lt"/>
              <a:cs typeface="+mn-lt"/>
            </a:endParaRPr>
          </a:p>
        </p:txBody>
      </p:sp>
      <p:sp>
        <p:nvSpPr>
          <p:cNvPr id="4" name="Content Placeholder 3">
            <a:extLst>
              <a:ext uri="{FF2B5EF4-FFF2-40B4-BE49-F238E27FC236}">
                <a16:creationId xmlns:a16="http://schemas.microsoft.com/office/drawing/2014/main" id="{A4E98EB5-18EE-4426-B9EB-EB8147113601}"/>
              </a:ext>
            </a:extLst>
          </p:cNvPr>
          <p:cNvSpPr>
            <a:spLocks noGrp="1"/>
          </p:cNvSpPr>
          <p:nvPr>
            <p:ph sz="half" idx="2"/>
          </p:nvPr>
        </p:nvSpPr>
        <p:spPr/>
        <p:txBody>
          <a:bodyPr vert="horz" lIns="91440" tIns="45720" rIns="91440" bIns="45720" rtlCol="0" anchor="t">
            <a:normAutofit/>
          </a:bodyPr>
          <a:lstStyle/>
          <a:p>
            <a:r>
              <a:rPr lang="en-US" sz="1800">
                <a:cs typeface="Calibri"/>
              </a:rPr>
              <a:t>A10.1 – Human scribe; A10.2 – Speech-to-text</a:t>
            </a:r>
            <a:endParaRPr lang="en-US"/>
          </a:p>
          <a:p>
            <a:r>
              <a:rPr lang="en-US" sz="1800">
                <a:cs typeface="Calibri"/>
              </a:rPr>
              <a:t>A11 </a:t>
            </a:r>
            <a:r>
              <a:rPr lang="en-US" sz="1800">
                <a:ea typeface="+mn-lt"/>
                <a:cs typeface="+mn-lt"/>
              </a:rPr>
              <a:t>– Responses recorded by student on special paper (only applicable to PBT)</a:t>
            </a:r>
            <a:endParaRPr lang="en-US"/>
          </a:p>
          <a:p>
            <a:r>
              <a:rPr lang="en-US" sz="1800">
                <a:cs typeface="Calibri"/>
              </a:rPr>
              <a:t>A12 </a:t>
            </a:r>
            <a:r>
              <a:rPr lang="en-US" sz="1800">
                <a:ea typeface="+mn-lt"/>
                <a:cs typeface="+mn-lt"/>
              </a:rPr>
              <a:t>– Typed responses (only applicable to PBT)</a:t>
            </a:r>
          </a:p>
          <a:p>
            <a:r>
              <a:rPr lang="en-US" sz="1800">
                <a:ea typeface="+mn-lt"/>
                <a:cs typeface="+mn-lt"/>
              </a:rPr>
              <a:t>A13 – Student records responses on an external recording device</a:t>
            </a:r>
          </a:p>
          <a:p>
            <a:r>
              <a:rPr lang="en-US" sz="1800">
                <a:ea typeface="+mn-lt"/>
                <a:cs typeface="+mn-lt"/>
              </a:rPr>
              <a:t>A14 – Responses signed onto video</a:t>
            </a:r>
          </a:p>
          <a:p>
            <a:r>
              <a:rPr lang="en-US" sz="1800">
                <a:ea typeface="+mn-lt"/>
                <a:cs typeface="+mn-lt"/>
              </a:rPr>
              <a:t>A15 – Monitor placement of responses</a:t>
            </a:r>
          </a:p>
          <a:p>
            <a:r>
              <a:rPr lang="en-US" sz="1800">
                <a:ea typeface="+mn-lt"/>
                <a:cs typeface="+mn-lt"/>
              </a:rPr>
              <a:t>A16 – Refreshable Braille display/Braille note-taker</a:t>
            </a:r>
          </a:p>
          <a:p>
            <a:r>
              <a:rPr lang="en-US" sz="1800">
                <a:ea typeface="+mn-lt"/>
                <a:cs typeface="+mn-lt"/>
              </a:rPr>
              <a:t>A17 – Braille writer</a:t>
            </a:r>
          </a:p>
        </p:txBody>
      </p:sp>
      <p:sp>
        <p:nvSpPr>
          <p:cNvPr id="5" name="Slide Number Placeholder 4">
            <a:extLst>
              <a:ext uri="{FF2B5EF4-FFF2-40B4-BE49-F238E27FC236}">
                <a16:creationId xmlns:a16="http://schemas.microsoft.com/office/drawing/2014/main" id="{8303A1FE-60F2-4BF2-B43E-8852D1CF9C52}"/>
              </a:ext>
            </a:extLst>
          </p:cNvPr>
          <p:cNvSpPr>
            <a:spLocks noGrp="1"/>
          </p:cNvSpPr>
          <p:nvPr>
            <p:ph type="sldNum" sz="quarter" idx="12"/>
          </p:nvPr>
        </p:nvSpPr>
        <p:spPr/>
        <p:txBody>
          <a:bodyPr/>
          <a:lstStyle/>
          <a:p>
            <a:fld id="{D0E3412F-6B7A-41B5-A4C8-E6A30A4D26B3}" type="slidenum">
              <a:rPr lang="en-US" smtClean="0"/>
              <a:t>41</a:t>
            </a:fld>
            <a:endParaRPr lang="en-US"/>
          </a:p>
        </p:txBody>
      </p:sp>
      <p:sp>
        <p:nvSpPr>
          <p:cNvPr id="6" name="TextBox 5">
            <a:extLst>
              <a:ext uri="{FF2B5EF4-FFF2-40B4-BE49-F238E27FC236}">
                <a16:creationId xmlns:a16="http://schemas.microsoft.com/office/drawing/2014/main" id="{A71E5D50-13F7-23C9-7E93-BDEF871281A4}"/>
              </a:ext>
            </a:extLst>
          </p:cNvPr>
          <p:cNvSpPr txBox="1"/>
          <p:nvPr/>
        </p:nvSpPr>
        <p:spPr>
          <a:xfrm>
            <a:off x="892216" y="5775284"/>
            <a:ext cx="1046929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Descriptions of these accommodations can be found in Appendix C of the PAM on pages 95</a:t>
            </a:r>
            <a:r>
              <a:rPr lang="en-US" sz="2000" dirty="0">
                <a:latin typeface="Calibri"/>
                <a:cs typeface="Times New Roman"/>
              </a:rPr>
              <a:t>–</a:t>
            </a:r>
            <a:r>
              <a:rPr lang="en-US" sz="2000" dirty="0">
                <a:latin typeface="Calibri"/>
                <a:cs typeface="Calibri"/>
              </a:rPr>
              <a:t>101.</a:t>
            </a:r>
            <a:endParaRPr lang="en-US" sz="2000" dirty="0">
              <a:cs typeface="Calibri"/>
            </a:endParaRPr>
          </a:p>
        </p:txBody>
      </p:sp>
    </p:spTree>
    <p:extLst>
      <p:ext uri="{BB962C8B-B14F-4D97-AF65-F5344CB8AC3E}">
        <p14:creationId xmlns:p14="http://schemas.microsoft.com/office/powerpoint/2010/main" val="2656697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CC677-6D63-45C4-8808-C7AD13C1D49B}"/>
              </a:ext>
            </a:extLst>
          </p:cNvPr>
          <p:cNvSpPr>
            <a:spLocks noGrp="1"/>
          </p:cNvSpPr>
          <p:nvPr>
            <p:ph type="title"/>
          </p:nvPr>
        </p:nvSpPr>
        <p:spPr/>
        <p:txBody>
          <a:bodyPr>
            <a:normAutofit/>
          </a:bodyPr>
          <a:lstStyle/>
          <a:p>
            <a:r>
              <a:rPr lang="en-US">
                <a:cs typeface="Calibri Light"/>
              </a:rPr>
              <a:t>Special Access Accommodations </a:t>
            </a:r>
            <a:endParaRPr lang="en-US" sz="2800">
              <a:cs typeface="Calibri Light"/>
            </a:endParaRPr>
          </a:p>
        </p:txBody>
      </p:sp>
      <p:sp>
        <p:nvSpPr>
          <p:cNvPr id="3" name="Content Placeholder 2">
            <a:extLst>
              <a:ext uri="{FF2B5EF4-FFF2-40B4-BE49-F238E27FC236}">
                <a16:creationId xmlns:a16="http://schemas.microsoft.com/office/drawing/2014/main" id="{65BABDEC-F35D-4F71-8312-5A2E02612B8F}"/>
              </a:ext>
            </a:extLst>
          </p:cNvPr>
          <p:cNvSpPr>
            <a:spLocks noGrp="1"/>
          </p:cNvSpPr>
          <p:nvPr>
            <p:ph idx="1"/>
          </p:nvPr>
        </p:nvSpPr>
        <p:spPr>
          <a:xfrm>
            <a:off x="838200" y="1603777"/>
            <a:ext cx="10515600" cy="4351338"/>
          </a:xfrm>
        </p:spPr>
        <p:txBody>
          <a:bodyPr vert="horz" lIns="91440" tIns="45720" rIns="91440" bIns="45720" rtlCol="0" anchor="t">
            <a:normAutofit/>
          </a:bodyPr>
          <a:lstStyle/>
          <a:p>
            <a:r>
              <a:rPr lang="en-US" sz="2400" dirty="0">
                <a:ea typeface="+mn-lt"/>
                <a:cs typeface="+mn-lt"/>
              </a:rPr>
              <a:t>Special access accommodations are intended for use by a </a:t>
            </a:r>
            <a:r>
              <a:rPr lang="en-US" sz="2400" b="1" dirty="0">
                <a:ea typeface="+mn-lt"/>
                <a:cs typeface="+mn-lt"/>
              </a:rPr>
              <a:t>very small number of students with the most significant cognitive disabilities</a:t>
            </a:r>
            <a:r>
              <a:rPr lang="en-US" sz="2400" dirty="0">
                <a:ea typeface="+mn-lt"/>
                <a:cs typeface="+mn-lt"/>
              </a:rPr>
              <a:t> who would otherwise not be able to access the test because a disability severely limits or prevents them from performing the skill in question.</a:t>
            </a:r>
          </a:p>
          <a:p>
            <a:pPr lvl="1"/>
            <a:endParaRPr lang="en-US" sz="2000" dirty="0">
              <a:cs typeface="Calibri"/>
            </a:endParaRPr>
          </a:p>
          <a:p>
            <a:pPr lvl="1"/>
            <a:r>
              <a:rPr lang="en-US" sz="2000" dirty="0">
                <a:cs typeface="Calibri"/>
              </a:rPr>
              <a:t>SA1.1 – Text-to-speech for ELA; SA1.2 Human read-aloud for ELA</a:t>
            </a:r>
          </a:p>
          <a:p>
            <a:pPr lvl="1"/>
            <a:r>
              <a:rPr lang="en-US" sz="2000" dirty="0">
                <a:cs typeface="Calibri"/>
              </a:rPr>
              <a:t>SA2 </a:t>
            </a:r>
            <a:r>
              <a:rPr lang="en-US" sz="2000" dirty="0">
                <a:ea typeface="+mn-lt"/>
                <a:cs typeface="+mn-lt"/>
              </a:rPr>
              <a:t>– Human signer for ELA (passages, not questions)</a:t>
            </a:r>
          </a:p>
          <a:p>
            <a:pPr lvl="1"/>
            <a:r>
              <a:rPr lang="en-US" sz="2000" dirty="0">
                <a:ea typeface="+mn-lt"/>
                <a:cs typeface="+mn-lt"/>
              </a:rPr>
              <a:t>SA3.1 – Human scribe for ELA; Speech-to-text for ELA</a:t>
            </a:r>
          </a:p>
          <a:p>
            <a:pPr lvl="1"/>
            <a:r>
              <a:rPr lang="en-US" sz="2000" dirty="0">
                <a:ea typeface="+mn-lt"/>
                <a:cs typeface="+mn-lt"/>
              </a:rPr>
              <a:t>SA4 – Calculation device on a </a:t>
            </a:r>
            <a:r>
              <a:rPr lang="en-US" sz="2000" dirty="0" err="1">
                <a:ea typeface="+mn-lt"/>
                <a:cs typeface="+mn-lt"/>
              </a:rPr>
              <a:t>noncalculator</a:t>
            </a:r>
            <a:r>
              <a:rPr lang="en-US" sz="2000" dirty="0">
                <a:ea typeface="+mn-lt"/>
                <a:cs typeface="+mn-lt"/>
              </a:rPr>
              <a:t> session</a:t>
            </a:r>
          </a:p>
          <a:p>
            <a:pPr lvl="1"/>
            <a:r>
              <a:rPr lang="en-US" sz="2000" dirty="0">
                <a:ea typeface="+mn-lt"/>
                <a:cs typeface="+mn-lt"/>
              </a:rPr>
              <a:t>SA5 –  Spell-checker for ELA</a:t>
            </a:r>
          </a:p>
          <a:p>
            <a:pPr lvl="1"/>
            <a:r>
              <a:rPr lang="en-US" sz="2000" dirty="0">
                <a:ea typeface="+mn-lt"/>
                <a:cs typeface="+mn-lt"/>
              </a:rPr>
              <a:t>SA6 – Word prediction for ELA</a:t>
            </a:r>
          </a:p>
        </p:txBody>
      </p:sp>
      <p:sp>
        <p:nvSpPr>
          <p:cNvPr id="4" name="Slide Number Placeholder 3">
            <a:extLst>
              <a:ext uri="{FF2B5EF4-FFF2-40B4-BE49-F238E27FC236}">
                <a16:creationId xmlns:a16="http://schemas.microsoft.com/office/drawing/2014/main" id="{48D3458F-C950-4F7D-B64C-B5CFF3225207}"/>
              </a:ext>
            </a:extLst>
          </p:cNvPr>
          <p:cNvSpPr>
            <a:spLocks noGrp="1"/>
          </p:cNvSpPr>
          <p:nvPr>
            <p:ph type="sldNum" sz="quarter" idx="12"/>
          </p:nvPr>
        </p:nvSpPr>
        <p:spPr/>
        <p:txBody>
          <a:bodyPr/>
          <a:lstStyle/>
          <a:p>
            <a:fld id="{D0E3412F-6B7A-41B5-A4C8-E6A30A4D26B3}" type="slidenum">
              <a:rPr lang="en-US" smtClean="0"/>
              <a:t>42</a:t>
            </a:fld>
            <a:endParaRPr lang="en-US"/>
          </a:p>
        </p:txBody>
      </p:sp>
      <p:sp>
        <p:nvSpPr>
          <p:cNvPr id="5" name="TextBox 4">
            <a:extLst>
              <a:ext uri="{FF2B5EF4-FFF2-40B4-BE49-F238E27FC236}">
                <a16:creationId xmlns:a16="http://schemas.microsoft.com/office/drawing/2014/main" id="{D90DD04E-1AC4-E0B3-B95C-61C916618ACB}"/>
              </a:ext>
            </a:extLst>
          </p:cNvPr>
          <p:cNvSpPr txBox="1"/>
          <p:nvPr/>
        </p:nvSpPr>
        <p:spPr>
          <a:xfrm>
            <a:off x="702198" y="5750351"/>
            <a:ext cx="10652566"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102</a:t>
            </a:r>
            <a:r>
              <a:rPr lang="en-US" sz="2000" dirty="0">
                <a:latin typeface="Calibri"/>
                <a:cs typeface="Times New Roman"/>
              </a:rPr>
              <a:t>–</a:t>
            </a:r>
            <a:r>
              <a:rPr lang="en-US" sz="2000" dirty="0">
                <a:latin typeface="Calibri"/>
                <a:cs typeface="Calibri"/>
              </a:rPr>
              <a:t>105</a:t>
            </a:r>
            <a:r>
              <a:rPr lang="en-US" sz="2000" dirty="0"/>
              <a:t>.</a:t>
            </a:r>
            <a:endParaRPr lang="en-US" sz="2000" dirty="0">
              <a:cs typeface="Calibri"/>
            </a:endParaRPr>
          </a:p>
        </p:txBody>
      </p:sp>
    </p:spTree>
    <p:extLst>
      <p:ext uri="{BB962C8B-B14F-4D97-AF65-F5344CB8AC3E}">
        <p14:creationId xmlns:p14="http://schemas.microsoft.com/office/powerpoint/2010/main" val="8876726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9A5A2-1C68-41E0-A6BC-9D7E47F23232}"/>
              </a:ext>
            </a:extLst>
          </p:cNvPr>
          <p:cNvSpPr>
            <a:spLocks noGrp="1"/>
          </p:cNvSpPr>
          <p:nvPr>
            <p:ph type="title"/>
          </p:nvPr>
        </p:nvSpPr>
        <p:spPr>
          <a:xfrm>
            <a:off x="838199" y="365125"/>
            <a:ext cx="10813869" cy="1325563"/>
          </a:xfrm>
        </p:spPr>
        <p:txBody>
          <a:bodyPr/>
          <a:lstStyle/>
          <a:p>
            <a:r>
              <a:rPr lang="en-US"/>
              <a:t>Accommodations for English Learners</a:t>
            </a:r>
          </a:p>
        </p:txBody>
      </p:sp>
      <p:sp>
        <p:nvSpPr>
          <p:cNvPr id="3" name="Content Placeholder 2">
            <a:extLst>
              <a:ext uri="{FF2B5EF4-FFF2-40B4-BE49-F238E27FC236}">
                <a16:creationId xmlns:a16="http://schemas.microsoft.com/office/drawing/2014/main" id="{B1D82917-0EBE-4B84-BC8B-B2106216DA0A}"/>
              </a:ext>
            </a:extLst>
          </p:cNvPr>
          <p:cNvSpPr>
            <a:spLocks noGrp="1"/>
          </p:cNvSpPr>
          <p:nvPr>
            <p:ph idx="1"/>
          </p:nvPr>
        </p:nvSpPr>
        <p:spPr>
          <a:xfrm>
            <a:off x="838199" y="1825624"/>
            <a:ext cx="10970623" cy="4549049"/>
          </a:xfrm>
        </p:spPr>
        <p:txBody>
          <a:bodyPr vert="horz" lIns="91440" tIns="45720" rIns="91440" bIns="45720" rtlCol="0" anchor="t">
            <a:normAutofit/>
          </a:bodyPr>
          <a:lstStyle/>
          <a:p>
            <a:r>
              <a:rPr lang="en-US" dirty="0"/>
              <a:t>Accommodations for EL students</a:t>
            </a:r>
          </a:p>
          <a:p>
            <a:pPr lvl="1"/>
            <a:r>
              <a:rPr lang="en-US" dirty="0"/>
              <a:t>Documentation of EL accommodations must be kept at the school.</a:t>
            </a:r>
          </a:p>
          <a:p>
            <a:pPr lvl="1"/>
            <a:r>
              <a:rPr lang="en-US" dirty="0"/>
              <a:t>Bilingual word-to-word dictionaries available for any student who was identified as an English learner</a:t>
            </a:r>
          </a:p>
          <a:p>
            <a:pPr lvl="2"/>
            <a:r>
              <a:rPr lang="en-US" dirty="0"/>
              <a:t>Be sure that students have an opportunity to practice with the bilingual word-to-word dictionary prior to taking MCAS tests.</a:t>
            </a:r>
          </a:p>
          <a:p>
            <a:pPr lvl="1"/>
            <a:r>
              <a:rPr lang="en-US" dirty="0"/>
              <a:t>Spanish/English editions of the Biology and Introductory Physics tests are available for CBT and PBT.</a:t>
            </a:r>
            <a:endParaRPr lang="en-US" dirty="0">
              <a:cs typeface="Calibri"/>
            </a:endParaRPr>
          </a:p>
          <a:p>
            <a:r>
              <a:rPr lang="en-US" dirty="0">
                <a:solidFill>
                  <a:srgbClr val="FF0000"/>
                </a:solidFill>
              </a:rPr>
              <a:t>Who will provide additional training on accommodations and when?</a:t>
            </a:r>
          </a:p>
          <a:p>
            <a:r>
              <a:rPr lang="en-US" dirty="0">
                <a:solidFill>
                  <a:srgbClr val="FF0000"/>
                </a:solidFill>
              </a:rPr>
              <a:t>How will test administrators know which accommodations to provide to which students? </a:t>
            </a:r>
          </a:p>
          <a:p>
            <a:endParaRPr lang="en-US" dirty="0"/>
          </a:p>
        </p:txBody>
      </p:sp>
      <p:sp>
        <p:nvSpPr>
          <p:cNvPr id="4" name="Slide Number Placeholder 3">
            <a:extLst>
              <a:ext uri="{FF2B5EF4-FFF2-40B4-BE49-F238E27FC236}">
                <a16:creationId xmlns:a16="http://schemas.microsoft.com/office/drawing/2014/main" id="{41E2C3A2-EC0F-462D-81BE-2877C751DEA7}"/>
              </a:ext>
            </a:extLst>
          </p:cNvPr>
          <p:cNvSpPr>
            <a:spLocks noGrp="1"/>
          </p:cNvSpPr>
          <p:nvPr>
            <p:ph type="sldNum" sz="quarter" idx="12"/>
          </p:nvPr>
        </p:nvSpPr>
        <p:spPr/>
        <p:txBody>
          <a:bodyPr/>
          <a:lstStyle/>
          <a:p>
            <a:fld id="{D0E3412F-6B7A-41B5-A4C8-E6A30A4D26B3}" type="slidenum">
              <a:rPr lang="en-US" smtClean="0"/>
              <a:t>43</a:t>
            </a:fld>
            <a:endParaRPr lang="en-US"/>
          </a:p>
        </p:txBody>
      </p:sp>
    </p:spTree>
    <p:extLst>
      <p:ext uri="{BB962C8B-B14F-4D97-AF65-F5344CB8AC3E}">
        <p14:creationId xmlns:p14="http://schemas.microsoft.com/office/powerpoint/2010/main" val="24716929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FA62-9E6E-4745-8BAC-AAFA9A753ACB}"/>
              </a:ext>
            </a:extLst>
          </p:cNvPr>
          <p:cNvSpPr>
            <a:spLocks noGrp="1"/>
          </p:cNvSpPr>
          <p:nvPr>
            <p:ph type="title"/>
          </p:nvPr>
        </p:nvSpPr>
        <p:spPr/>
        <p:txBody>
          <a:bodyPr/>
          <a:lstStyle/>
          <a:p>
            <a:r>
              <a:rPr lang="en-US">
                <a:cs typeface="Calibri Light"/>
              </a:rPr>
              <a:t>List of EL Accommodations</a:t>
            </a:r>
            <a:endParaRPr lang="en-US"/>
          </a:p>
        </p:txBody>
      </p:sp>
      <p:sp>
        <p:nvSpPr>
          <p:cNvPr id="3" name="Content Placeholder 2">
            <a:extLst>
              <a:ext uri="{FF2B5EF4-FFF2-40B4-BE49-F238E27FC236}">
                <a16:creationId xmlns:a16="http://schemas.microsoft.com/office/drawing/2014/main" id="{3942931A-E3D2-4FC3-BB11-F0D26D8D0373}"/>
              </a:ext>
            </a:extLst>
          </p:cNvPr>
          <p:cNvSpPr>
            <a:spLocks noGrp="1"/>
          </p:cNvSpPr>
          <p:nvPr>
            <p:ph idx="1"/>
          </p:nvPr>
        </p:nvSpPr>
        <p:spPr>
          <a:xfrm>
            <a:off x="838200" y="1603777"/>
            <a:ext cx="10515600" cy="4351338"/>
          </a:xfrm>
        </p:spPr>
        <p:txBody>
          <a:bodyPr vert="horz" lIns="91440" tIns="45720" rIns="91440" bIns="45720" rtlCol="0" anchor="t">
            <a:noAutofit/>
          </a:bodyPr>
          <a:lstStyle/>
          <a:p>
            <a:r>
              <a:rPr lang="en-US" sz="2200" dirty="0">
                <a:cs typeface="Calibri"/>
              </a:rPr>
              <a:t>EL1 </a:t>
            </a:r>
            <a:r>
              <a:rPr lang="en-US" sz="2200" dirty="0">
                <a:ea typeface="+mn-lt"/>
                <a:cs typeface="+mn-lt"/>
              </a:rPr>
              <a:t>– Paper-based test</a:t>
            </a:r>
            <a:endParaRPr lang="en-US" sz="2200" dirty="0">
              <a:cs typeface="Calibri"/>
            </a:endParaRPr>
          </a:p>
          <a:p>
            <a:r>
              <a:rPr lang="en-US" sz="2200" dirty="0">
                <a:ea typeface="+mn-lt"/>
                <a:cs typeface="+mn-lt"/>
              </a:rPr>
              <a:t>EL2 – Approved bilingual word-to-word dictionary or glossary</a:t>
            </a:r>
          </a:p>
          <a:p>
            <a:r>
              <a:rPr lang="en-US" sz="2200" dirty="0">
                <a:ea typeface="+mn-lt"/>
                <a:cs typeface="+mn-lt"/>
              </a:rPr>
              <a:t>EL3.1 – Text-to-speech for Biology or Introductory Physics; EL3.2 – Human read-aloud for Biology or Introductory Physics</a:t>
            </a:r>
          </a:p>
          <a:p>
            <a:r>
              <a:rPr lang="en-US" sz="2200" dirty="0">
                <a:ea typeface="+mn-lt"/>
                <a:cs typeface="+mn-lt"/>
              </a:rPr>
              <a:t>EL4.1 – Scribe for Biology or Introductory Physics; EL4.2 – Speech-to-text for Biology or Introductory Physics</a:t>
            </a:r>
          </a:p>
          <a:p>
            <a:r>
              <a:rPr lang="en-US" sz="2200" dirty="0">
                <a:ea typeface="+mn-lt"/>
                <a:cs typeface="+mn-lt"/>
              </a:rPr>
              <a:t>EL5 – Test administrator reads aloud/repeats/clarifies general administration directions in English (from TAM)</a:t>
            </a:r>
          </a:p>
          <a:p>
            <a:r>
              <a:rPr lang="en-US" sz="2200" dirty="0">
                <a:ea typeface="+mn-lt"/>
                <a:cs typeface="+mn-lt"/>
              </a:rPr>
              <a:t>EL6 – Test administrator reads aloud/repeats/clarifies general administration directions in student's native language</a:t>
            </a:r>
          </a:p>
          <a:p>
            <a:r>
              <a:rPr lang="en-US" sz="2200" dirty="0">
                <a:ea typeface="+mn-lt"/>
                <a:cs typeface="+mn-lt"/>
              </a:rPr>
              <a:t>EL7 – Spanish/English edition of the Biology test or the Introductory </a:t>
            </a:r>
            <a:r>
              <a:rPr lang="en-US" sz="2200">
                <a:ea typeface="+mn-lt"/>
                <a:cs typeface="+mn-lt"/>
              </a:rPr>
              <a:t>Physics test</a:t>
            </a:r>
            <a:endParaRPr lang="en-US" sz="2200" dirty="0">
              <a:ea typeface="+mn-lt"/>
              <a:cs typeface="+mn-lt"/>
            </a:endParaRPr>
          </a:p>
        </p:txBody>
      </p:sp>
      <p:sp>
        <p:nvSpPr>
          <p:cNvPr id="4" name="Slide Number Placeholder 3">
            <a:extLst>
              <a:ext uri="{FF2B5EF4-FFF2-40B4-BE49-F238E27FC236}">
                <a16:creationId xmlns:a16="http://schemas.microsoft.com/office/drawing/2014/main" id="{02F29655-A57E-41E4-AC94-E0C6C272D589}"/>
              </a:ext>
            </a:extLst>
          </p:cNvPr>
          <p:cNvSpPr>
            <a:spLocks noGrp="1"/>
          </p:cNvSpPr>
          <p:nvPr>
            <p:ph type="sldNum" sz="quarter" idx="12"/>
          </p:nvPr>
        </p:nvSpPr>
        <p:spPr/>
        <p:txBody>
          <a:bodyPr/>
          <a:lstStyle/>
          <a:p>
            <a:fld id="{D0E3412F-6B7A-41B5-A4C8-E6A30A4D26B3}" type="slidenum">
              <a:rPr lang="en-US" smtClean="0"/>
              <a:t>44</a:t>
            </a:fld>
            <a:endParaRPr lang="en-US"/>
          </a:p>
        </p:txBody>
      </p:sp>
      <p:sp>
        <p:nvSpPr>
          <p:cNvPr id="5" name="TextBox 4">
            <a:extLst>
              <a:ext uri="{FF2B5EF4-FFF2-40B4-BE49-F238E27FC236}">
                <a16:creationId xmlns:a16="http://schemas.microsoft.com/office/drawing/2014/main" id="{DF939F9C-6C0A-6B57-19A5-67BE07786384}"/>
              </a:ext>
            </a:extLst>
          </p:cNvPr>
          <p:cNvSpPr txBox="1"/>
          <p:nvPr/>
        </p:nvSpPr>
        <p:spPr>
          <a:xfrm>
            <a:off x="750425" y="5747352"/>
            <a:ext cx="10604339"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 Descriptions of these accommodations can be found in Appendix C of the PAM on pages 112</a:t>
            </a:r>
            <a:r>
              <a:rPr lang="en-US" sz="2000" dirty="0">
                <a:latin typeface="Calibri"/>
                <a:cs typeface="Times New Roman"/>
              </a:rPr>
              <a:t>–</a:t>
            </a:r>
            <a:r>
              <a:rPr lang="en-US" sz="2000" dirty="0">
                <a:latin typeface="Calibri"/>
                <a:cs typeface="Calibri"/>
              </a:rPr>
              <a:t>113</a:t>
            </a:r>
            <a:r>
              <a:rPr lang="en-US" sz="2000" dirty="0"/>
              <a:t>.</a:t>
            </a:r>
            <a:endParaRPr lang="en-US" sz="2000" dirty="0">
              <a:cs typeface="Calibri"/>
            </a:endParaRPr>
          </a:p>
        </p:txBody>
      </p:sp>
    </p:spTree>
    <p:extLst>
      <p:ext uri="{BB962C8B-B14F-4D97-AF65-F5344CB8AC3E}">
        <p14:creationId xmlns:p14="http://schemas.microsoft.com/office/powerpoint/2010/main" val="3430162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ED6EA-25DD-4E3C-ABF7-4206933DA27B}"/>
              </a:ext>
            </a:extLst>
          </p:cNvPr>
          <p:cNvSpPr>
            <a:spLocks noGrp="1"/>
          </p:cNvSpPr>
          <p:nvPr>
            <p:ph type="title"/>
          </p:nvPr>
        </p:nvSpPr>
        <p:spPr/>
        <p:txBody>
          <a:bodyPr/>
          <a:lstStyle/>
          <a:p>
            <a:r>
              <a:rPr lang="en-US"/>
              <a:t>Special Instructions for Human Read-Aloud and Human Signer Accommodations</a:t>
            </a:r>
          </a:p>
        </p:txBody>
      </p:sp>
      <p:sp>
        <p:nvSpPr>
          <p:cNvPr id="3" name="Content Placeholder 2">
            <a:extLst>
              <a:ext uri="{FF2B5EF4-FFF2-40B4-BE49-F238E27FC236}">
                <a16:creationId xmlns:a16="http://schemas.microsoft.com/office/drawing/2014/main" id="{F94F53AD-7388-4A5E-A53C-1F5D491EAF35}"/>
              </a:ext>
            </a:extLst>
          </p:cNvPr>
          <p:cNvSpPr>
            <a:spLocks noGrp="1"/>
          </p:cNvSpPr>
          <p:nvPr>
            <p:ph idx="1"/>
          </p:nvPr>
        </p:nvSpPr>
        <p:spPr>
          <a:xfrm>
            <a:off x="838200" y="1825625"/>
            <a:ext cx="10970342" cy="4351338"/>
          </a:xfrm>
        </p:spPr>
        <p:txBody>
          <a:bodyPr/>
          <a:lstStyle/>
          <a:p>
            <a:r>
              <a:rPr lang="en-US" sz="2600"/>
              <a:t>Special instructions are found in Appendix C of the CBT TAM. </a:t>
            </a:r>
          </a:p>
          <a:p>
            <a:r>
              <a:rPr lang="en-US" sz="2600"/>
              <a:t>Test administrators who provide these accommodations will use their own computer and print their own proctor testing ticket to access a “test administrator” edition of the test. </a:t>
            </a:r>
          </a:p>
          <a:p>
            <a:pPr lvl="1"/>
            <a:r>
              <a:rPr lang="en-US" sz="2300"/>
              <a:t>A separate “Human Read-Aloud” or “Human </a:t>
            </a:r>
            <a:r>
              <a:rPr lang="en-US" sz="2300" dirty="0"/>
              <a:t>Signer</a:t>
            </a:r>
            <a:r>
              <a:rPr lang="en-US" sz="2300"/>
              <a:t>” PAN Session must be created.</a:t>
            </a:r>
          </a:p>
          <a:p>
            <a:pPr lvl="1"/>
            <a:r>
              <a:rPr lang="en-US" sz="2300"/>
              <a:t>Students will use their own student testing ticket to log </a:t>
            </a:r>
            <a:r>
              <a:rPr lang="en-US" sz="2300" dirty="0"/>
              <a:t>in to</a:t>
            </a:r>
            <a:r>
              <a:rPr lang="en-US" sz="2300"/>
              <a:t> their test. </a:t>
            </a:r>
          </a:p>
          <a:p>
            <a:pPr lvl="1"/>
            <a:r>
              <a:rPr lang="en-US" sz="2300"/>
              <a:t>Do not confuse the student’s testing ticket with the proctor testing ticket.  </a:t>
            </a:r>
          </a:p>
          <a:p>
            <a:endParaRPr lang="en-US"/>
          </a:p>
        </p:txBody>
      </p:sp>
      <p:sp>
        <p:nvSpPr>
          <p:cNvPr id="9" name="Slide Number Placeholder 8">
            <a:extLst>
              <a:ext uri="{FF2B5EF4-FFF2-40B4-BE49-F238E27FC236}">
                <a16:creationId xmlns:a16="http://schemas.microsoft.com/office/drawing/2014/main" id="{72E97523-2FD1-4D9C-8854-26C4071DB92E}"/>
              </a:ext>
            </a:extLst>
          </p:cNvPr>
          <p:cNvSpPr>
            <a:spLocks noGrp="1"/>
          </p:cNvSpPr>
          <p:nvPr>
            <p:ph type="sldNum" sz="quarter" idx="12"/>
          </p:nvPr>
        </p:nvSpPr>
        <p:spPr/>
        <p:txBody>
          <a:bodyPr/>
          <a:lstStyle/>
          <a:p>
            <a:fld id="{D0E3412F-6B7A-41B5-A4C8-E6A30A4D26B3}" type="slidenum">
              <a:rPr lang="en-US" smtClean="0"/>
              <a:t>45</a:t>
            </a:fld>
            <a:endParaRPr lang="en-US"/>
          </a:p>
        </p:txBody>
      </p:sp>
      <p:pic>
        <p:nvPicPr>
          <p:cNvPr id="6" name="Picture 5" descr="Sample proctor testing ticket">
            <a:extLst>
              <a:ext uri="{FF2B5EF4-FFF2-40B4-BE49-F238E27FC236}">
                <a16:creationId xmlns:a16="http://schemas.microsoft.com/office/drawing/2014/main" id="{9397FCCF-A191-36A2-F7DD-9D8327C92DBC}"/>
              </a:ext>
            </a:extLst>
          </p:cNvPr>
          <p:cNvPicPr>
            <a:picLocks noChangeAspect="1"/>
          </p:cNvPicPr>
          <p:nvPr/>
        </p:nvPicPr>
        <p:blipFill>
          <a:blip r:embed="rId2"/>
          <a:stretch>
            <a:fillRect/>
          </a:stretch>
        </p:blipFill>
        <p:spPr>
          <a:xfrm>
            <a:off x="2266370" y="4647513"/>
            <a:ext cx="5175212" cy="2073962"/>
          </a:xfrm>
          <a:prstGeom prst="rect">
            <a:avLst/>
          </a:prstGeom>
        </p:spPr>
      </p:pic>
    </p:spTree>
    <p:extLst>
      <p:ext uri="{BB962C8B-B14F-4D97-AF65-F5344CB8AC3E}">
        <p14:creationId xmlns:p14="http://schemas.microsoft.com/office/powerpoint/2010/main" val="4257110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32CD3-4BAF-45BA-0CD8-AD2349374D45}"/>
              </a:ext>
            </a:extLst>
          </p:cNvPr>
          <p:cNvSpPr>
            <a:spLocks noGrp="1"/>
          </p:cNvSpPr>
          <p:nvPr>
            <p:ph type="title"/>
          </p:nvPr>
        </p:nvSpPr>
        <p:spPr/>
        <p:txBody>
          <a:bodyPr/>
          <a:lstStyle/>
          <a:p>
            <a:r>
              <a:rPr lang="en-US" dirty="0">
                <a:cs typeface="Calibri Light"/>
              </a:rPr>
              <a:t>Signing in with a Proctor Testing Ticket</a:t>
            </a:r>
            <a:endParaRPr lang="en-US" dirty="0"/>
          </a:p>
        </p:txBody>
      </p:sp>
      <p:sp>
        <p:nvSpPr>
          <p:cNvPr id="3" name="Content Placeholder 2">
            <a:extLst>
              <a:ext uri="{FF2B5EF4-FFF2-40B4-BE49-F238E27FC236}">
                <a16:creationId xmlns:a16="http://schemas.microsoft.com/office/drawing/2014/main" id="{386EC61C-AB0E-A1CE-3C57-EE77AEAF5753}"/>
              </a:ext>
            </a:extLst>
          </p:cNvPr>
          <p:cNvSpPr>
            <a:spLocks noGrp="1"/>
          </p:cNvSpPr>
          <p:nvPr>
            <p:ph idx="1"/>
          </p:nvPr>
        </p:nvSpPr>
        <p:spPr/>
        <p:txBody>
          <a:bodyPr vert="horz" lIns="91440" tIns="45720" rIns="91440" bIns="45720" rtlCol="0" anchor="t">
            <a:normAutofit/>
          </a:bodyPr>
          <a:lstStyle/>
          <a:p>
            <a:r>
              <a:rPr lang="en-US" sz="2750" b="1" dirty="0">
                <a:ea typeface="+mn-lt"/>
                <a:cs typeface="+mn-lt"/>
              </a:rPr>
              <a:t>New for 2023–24</a:t>
            </a:r>
            <a:r>
              <a:rPr lang="en-US" sz="2750" dirty="0">
                <a:ea typeface="+mn-lt"/>
                <a:cs typeface="+mn-lt"/>
              </a:rPr>
              <a:t>: When users sign in to TestNav with a proctor testing ticket, they will be prompted to answer the following question: “Are you a student?” </a:t>
            </a:r>
            <a:endParaRPr lang="en-US" dirty="0">
              <a:ea typeface="+mn-lt"/>
              <a:cs typeface="+mn-lt"/>
            </a:endParaRPr>
          </a:p>
          <a:p>
            <a:r>
              <a:rPr lang="en-US" sz="2750" dirty="0">
                <a:ea typeface="+mn-lt"/>
                <a:cs typeface="+mn-lt"/>
              </a:rPr>
              <a:t>Anyone who selects “yes” will be prompted to exit TestNav and sign in with student credentials (this is to prevent students from testing with a proctor testing ticket).  Anyone who selects “no” (test administrators) will be reminded that tests accessed with a proctor testing ticket do not save answers.</a:t>
            </a:r>
            <a:endParaRPr lang="en-US" sz="2750" dirty="0"/>
          </a:p>
          <a:p>
            <a:pPr marL="0" indent="0">
              <a:buNone/>
            </a:pPr>
            <a:endParaRPr lang="en-US" dirty="0">
              <a:cs typeface="Calibri" panose="020F0502020204030204"/>
            </a:endParaRPr>
          </a:p>
        </p:txBody>
      </p:sp>
      <p:sp>
        <p:nvSpPr>
          <p:cNvPr id="4" name="Slide Number Placeholder 3">
            <a:extLst>
              <a:ext uri="{FF2B5EF4-FFF2-40B4-BE49-F238E27FC236}">
                <a16:creationId xmlns:a16="http://schemas.microsoft.com/office/drawing/2014/main" id="{063DFA40-22E0-2794-52CF-14CACFF0CFF3}"/>
              </a:ext>
            </a:extLst>
          </p:cNvPr>
          <p:cNvSpPr>
            <a:spLocks noGrp="1"/>
          </p:cNvSpPr>
          <p:nvPr>
            <p:ph type="sldNum" sz="quarter" idx="12"/>
          </p:nvPr>
        </p:nvSpPr>
        <p:spPr/>
        <p:txBody>
          <a:bodyPr/>
          <a:lstStyle/>
          <a:p>
            <a:fld id="{D0E3412F-6B7A-41B5-A4C8-E6A30A4D26B3}" type="slidenum">
              <a:rPr lang="en-US" smtClean="0"/>
              <a:t>46</a:t>
            </a:fld>
            <a:endParaRPr lang="en-US" dirty="0"/>
          </a:p>
        </p:txBody>
      </p:sp>
    </p:spTree>
    <p:extLst>
      <p:ext uri="{BB962C8B-B14F-4D97-AF65-F5344CB8AC3E}">
        <p14:creationId xmlns:p14="http://schemas.microsoft.com/office/powerpoint/2010/main" val="37547446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60853-CFC5-444C-9847-CE61216A8F22}"/>
              </a:ext>
            </a:extLst>
          </p:cNvPr>
          <p:cNvSpPr>
            <a:spLocks noGrp="1"/>
          </p:cNvSpPr>
          <p:nvPr>
            <p:ph type="title"/>
          </p:nvPr>
        </p:nvSpPr>
        <p:spPr>
          <a:xfrm>
            <a:off x="447676" y="288925"/>
            <a:ext cx="11744324" cy="679905"/>
          </a:xfrm>
        </p:spPr>
        <p:txBody>
          <a:bodyPr>
            <a:normAutofit fontScale="90000"/>
          </a:bodyPr>
          <a:lstStyle/>
          <a:p>
            <a:r>
              <a:rPr lang="en-US" sz="3600"/>
              <a:t>Student Testing Tickets for Human Read-Aloud, Human Signer, TTS</a:t>
            </a:r>
          </a:p>
        </p:txBody>
      </p:sp>
      <p:sp>
        <p:nvSpPr>
          <p:cNvPr id="4" name="Slide Number Placeholder 3">
            <a:extLst>
              <a:ext uri="{FF2B5EF4-FFF2-40B4-BE49-F238E27FC236}">
                <a16:creationId xmlns:a16="http://schemas.microsoft.com/office/drawing/2014/main" id="{A68C1A20-166D-4DAA-8FFC-92409333C8BE}"/>
              </a:ext>
            </a:extLst>
          </p:cNvPr>
          <p:cNvSpPr>
            <a:spLocks noGrp="1"/>
          </p:cNvSpPr>
          <p:nvPr>
            <p:ph type="sldNum" sz="quarter" idx="12"/>
          </p:nvPr>
        </p:nvSpPr>
        <p:spPr/>
        <p:txBody>
          <a:bodyPr/>
          <a:lstStyle/>
          <a:p>
            <a:fld id="{FF27229C-EC7B-4063-A33B-28A5E87E32ED}" type="slidenum">
              <a:rPr lang="zh-CN" altLang="en-US" smtClean="0"/>
              <a:pPr/>
              <a:t>47</a:t>
            </a:fld>
            <a:endParaRPr lang="zh-CN" altLang="en-US"/>
          </a:p>
        </p:txBody>
      </p:sp>
      <p:pic>
        <p:nvPicPr>
          <p:cNvPr id="8" name="Picture 7" descr="Sample read-aloud student testing ticket">
            <a:extLst>
              <a:ext uri="{FF2B5EF4-FFF2-40B4-BE49-F238E27FC236}">
                <a16:creationId xmlns:a16="http://schemas.microsoft.com/office/drawing/2014/main" id="{B31CF690-0A05-44F9-9DDE-164D9B972A08}"/>
              </a:ext>
            </a:extLst>
          </p:cNvPr>
          <p:cNvPicPr>
            <a:picLocks noChangeAspect="1"/>
          </p:cNvPicPr>
          <p:nvPr/>
        </p:nvPicPr>
        <p:blipFill rotWithShape="1">
          <a:blip r:embed="rId2"/>
          <a:srcRect b="3357"/>
          <a:stretch/>
        </p:blipFill>
        <p:spPr>
          <a:xfrm>
            <a:off x="349623" y="1423988"/>
            <a:ext cx="11403105" cy="4766748"/>
          </a:xfrm>
          <a:prstGeom prst="rect">
            <a:avLst/>
          </a:prstGeom>
        </p:spPr>
      </p:pic>
    </p:spTree>
    <p:extLst>
      <p:ext uri="{BB962C8B-B14F-4D97-AF65-F5344CB8AC3E}">
        <p14:creationId xmlns:p14="http://schemas.microsoft.com/office/powerpoint/2010/main" val="3381754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If a Student Refuses an Accommodation </a:t>
            </a:r>
          </a:p>
        </p:txBody>
      </p:sp>
      <p:sp>
        <p:nvSpPr>
          <p:cNvPr id="3" name="Content Placeholder 2"/>
          <p:cNvSpPr>
            <a:spLocks noGrp="1"/>
          </p:cNvSpPr>
          <p:nvPr>
            <p:ph idx="1"/>
          </p:nvPr>
        </p:nvSpPr>
        <p:spPr>
          <a:xfrm>
            <a:off x="838200" y="1553497"/>
            <a:ext cx="10515600" cy="4623466"/>
          </a:xfrm>
        </p:spPr>
        <p:txBody>
          <a:bodyPr>
            <a:normAutofit fontScale="92500" lnSpcReduction="10000"/>
          </a:bodyPr>
          <a:lstStyle/>
          <a:p>
            <a:r>
              <a:rPr lang="en-US" dirty="0"/>
              <a:t>Document the student’s refusal in writing; keep in student’s file.</a:t>
            </a:r>
          </a:p>
          <a:p>
            <a:pPr lvl="1"/>
            <a:r>
              <a:rPr lang="en-US" dirty="0"/>
              <a:t>Sample refusal form — available at </a:t>
            </a:r>
            <a:r>
              <a:rPr lang="en-US" dirty="0">
                <a:hlinkClick r:id="rId2"/>
              </a:rPr>
              <a:t>www.doe.mass.edu/mcas/testadmin/biology-physics/forms</a:t>
            </a:r>
            <a:endParaRPr lang="en-US" dirty="0"/>
          </a:p>
          <a:p>
            <a:pPr lvl="1"/>
            <a:r>
              <a:rPr lang="en-US" dirty="0"/>
              <a:t>Do not ask student to sign any forms.</a:t>
            </a:r>
          </a:p>
          <a:p>
            <a:r>
              <a:rPr lang="en-US" dirty="0"/>
              <a:t>Continue to make accommodation available for remainder of test administration.</a:t>
            </a:r>
          </a:p>
          <a:p>
            <a:r>
              <a:rPr lang="en-US" dirty="0"/>
              <a:t>Update information in student’s SR/PNP, if an accommodation was entered incorrectly or was not used.</a:t>
            </a:r>
          </a:p>
          <a:p>
            <a:r>
              <a:rPr lang="en-US" dirty="0"/>
              <a:t>Notify parent/guardian of student’s refusal.</a:t>
            </a:r>
          </a:p>
          <a:p>
            <a:r>
              <a:rPr lang="en-US" dirty="0"/>
              <a:t>Amend IEP/504 plan for future testing.</a:t>
            </a:r>
          </a:p>
          <a:p>
            <a:pPr lvl="1"/>
            <a:r>
              <a:rPr lang="en-US" dirty="0"/>
              <a:t>If appropriate, list the accommodation in the IEP/504 plan “as requested by student,” or remove it.</a:t>
            </a:r>
          </a:p>
          <a:p>
            <a:endParaRPr lang="en-US" dirty="0"/>
          </a:p>
        </p:txBody>
      </p:sp>
      <p:sp>
        <p:nvSpPr>
          <p:cNvPr id="8" name="Slide Number Placeholder 7">
            <a:extLst>
              <a:ext uri="{FF2B5EF4-FFF2-40B4-BE49-F238E27FC236}">
                <a16:creationId xmlns:a16="http://schemas.microsoft.com/office/drawing/2014/main" id="{72DAAA26-5DCA-40B5-B194-1EF16BD158F4}"/>
              </a:ext>
            </a:extLst>
          </p:cNvPr>
          <p:cNvSpPr>
            <a:spLocks noGrp="1"/>
          </p:cNvSpPr>
          <p:nvPr>
            <p:ph type="sldNum" sz="quarter" idx="12"/>
          </p:nvPr>
        </p:nvSpPr>
        <p:spPr/>
        <p:txBody>
          <a:bodyPr/>
          <a:lstStyle/>
          <a:p>
            <a:fld id="{D0E3412F-6B7A-41B5-A4C8-E6A30A4D26B3}" type="slidenum">
              <a:rPr lang="en-US" smtClean="0"/>
              <a:t>48</a:t>
            </a:fld>
            <a:endParaRPr lang="en-US"/>
          </a:p>
        </p:txBody>
      </p:sp>
    </p:spTree>
    <p:extLst>
      <p:ext uri="{BB962C8B-B14F-4D97-AF65-F5344CB8AC3E}">
        <p14:creationId xmlns:p14="http://schemas.microsoft.com/office/powerpoint/2010/main" val="79060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A3E1B-A559-4B68-A52F-E6C1CA244802}"/>
              </a:ext>
            </a:extLst>
          </p:cNvPr>
          <p:cNvSpPr>
            <a:spLocks noGrp="1"/>
          </p:cNvSpPr>
          <p:nvPr>
            <p:ph type="title"/>
          </p:nvPr>
        </p:nvSpPr>
        <p:spPr/>
        <p:txBody>
          <a:bodyPr/>
          <a:lstStyle/>
          <a:p>
            <a:r>
              <a:rPr lang="en-US" dirty="0"/>
              <a:t>Training and Documentation Requirement</a:t>
            </a:r>
          </a:p>
        </p:txBody>
      </p:sp>
      <p:sp>
        <p:nvSpPr>
          <p:cNvPr id="3" name="Content Placeholder 2">
            <a:extLst>
              <a:ext uri="{FF2B5EF4-FFF2-40B4-BE49-F238E27FC236}">
                <a16:creationId xmlns:a16="http://schemas.microsoft.com/office/drawing/2014/main" id="{197330F0-BB15-4594-9138-5FCC3CC8166C}"/>
              </a:ext>
            </a:extLst>
          </p:cNvPr>
          <p:cNvSpPr>
            <a:spLocks noGrp="1"/>
          </p:cNvSpPr>
          <p:nvPr>
            <p:ph idx="1"/>
          </p:nvPr>
        </p:nvSpPr>
        <p:spPr>
          <a:xfrm>
            <a:off x="838199" y="1451113"/>
            <a:ext cx="11127377" cy="5270362"/>
          </a:xfrm>
        </p:spPr>
        <p:txBody>
          <a:bodyPr>
            <a:normAutofit/>
          </a:bodyPr>
          <a:lstStyle/>
          <a:p>
            <a:r>
              <a:rPr lang="en-US" sz="2600" dirty="0"/>
              <a:t>All school personnel involved in MCAS test administration must participate in a school training session before test administration.</a:t>
            </a:r>
          </a:p>
          <a:p>
            <a:r>
              <a:rPr lang="en-US" sz="2600" dirty="0"/>
              <a:t>Today the following must be documented:</a:t>
            </a:r>
          </a:p>
          <a:p>
            <a:pPr lvl="1"/>
            <a:r>
              <a:rPr lang="en-US" dirty="0"/>
              <a:t>You are being trained.</a:t>
            </a:r>
          </a:p>
          <a:p>
            <a:pPr lvl="1"/>
            <a:r>
              <a:rPr lang="en-US" dirty="0"/>
              <a:t>You received your </a:t>
            </a:r>
            <a:r>
              <a:rPr lang="en-US" i="1" dirty="0"/>
              <a:t>Test Administrator’s Manual </a:t>
            </a:r>
            <a:r>
              <a:rPr lang="en-US" dirty="0"/>
              <a:t>(TAM)/test security requirements.</a:t>
            </a:r>
          </a:p>
          <a:p>
            <a:pPr lvl="1"/>
            <a:r>
              <a:rPr lang="en-US" dirty="0">
                <a:solidFill>
                  <a:srgbClr val="FF0000"/>
                </a:solidFill>
              </a:rPr>
              <a:t>How will you document staff participation in training? Will the sample DESE forms be used? Electronic forms?</a:t>
            </a:r>
          </a:p>
          <a:p>
            <a:r>
              <a:rPr lang="en-US" sz="2600" dirty="0"/>
              <a:t>Before the session, you received the following:</a:t>
            </a:r>
          </a:p>
          <a:p>
            <a:pPr lvl="1"/>
            <a:r>
              <a:rPr lang="en-US" b="1" dirty="0"/>
              <a:t>For test administrators: </a:t>
            </a:r>
            <a:r>
              <a:rPr lang="en-US" dirty="0"/>
              <a:t>the TAM for the test you will administer</a:t>
            </a:r>
          </a:p>
          <a:p>
            <a:pPr lvl="1"/>
            <a:r>
              <a:rPr lang="en-US" b="1" dirty="0"/>
              <a:t>For hallway monitors and others: </a:t>
            </a:r>
            <a:r>
              <a:rPr lang="en-US" dirty="0"/>
              <a:t>test security requirements</a:t>
            </a:r>
          </a:p>
          <a:p>
            <a:pPr lvl="1"/>
            <a:r>
              <a:rPr lang="en-US" b="1" dirty="0"/>
              <a:t>For technology staff: </a:t>
            </a:r>
            <a:r>
              <a:rPr lang="en-US" dirty="0"/>
              <a:t>test security requirements and relevant technology troubleshooting steps</a:t>
            </a:r>
          </a:p>
          <a:p>
            <a:r>
              <a:rPr lang="en-US" sz="2600" dirty="0"/>
              <a:t>If you did not receive your documents, let us know.</a:t>
            </a:r>
          </a:p>
          <a:p>
            <a:endParaRPr lang="en-US" dirty="0"/>
          </a:p>
          <a:p>
            <a:endParaRPr lang="en-US" dirty="0"/>
          </a:p>
        </p:txBody>
      </p:sp>
      <p:sp>
        <p:nvSpPr>
          <p:cNvPr id="5" name="Slide Number Placeholder 4">
            <a:extLst>
              <a:ext uri="{FF2B5EF4-FFF2-40B4-BE49-F238E27FC236}">
                <a16:creationId xmlns:a16="http://schemas.microsoft.com/office/drawing/2014/main" id="{3EFF84CC-3EC5-4FBF-B8F7-C1AA416EFCFB}"/>
              </a:ext>
            </a:extLst>
          </p:cNvPr>
          <p:cNvSpPr>
            <a:spLocks noGrp="1"/>
          </p:cNvSpPr>
          <p:nvPr>
            <p:ph type="sldNum" sz="quarter" idx="12"/>
          </p:nvPr>
        </p:nvSpPr>
        <p:spPr/>
        <p:txBody>
          <a:bodyPr/>
          <a:lstStyle/>
          <a:p>
            <a:fld id="{D0E3412F-6B7A-41B5-A4C8-E6A30A4D26B3}" type="slidenum">
              <a:rPr lang="en-US" smtClean="0"/>
              <a:t>4</a:t>
            </a:fld>
            <a:endParaRPr lang="en-US" dirty="0"/>
          </a:p>
        </p:txBody>
      </p:sp>
    </p:spTree>
    <p:extLst>
      <p:ext uri="{BB962C8B-B14F-4D97-AF65-F5344CB8AC3E}">
        <p14:creationId xmlns:p14="http://schemas.microsoft.com/office/powerpoint/2010/main" val="37073448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C217-0E68-4779-BF3F-4513781A446B}"/>
              </a:ext>
            </a:extLst>
          </p:cNvPr>
          <p:cNvSpPr>
            <a:spLocks noGrp="1"/>
          </p:cNvSpPr>
          <p:nvPr>
            <p:ph type="title"/>
          </p:nvPr>
        </p:nvSpPr>
        <p:spPr/>
        <p:txBody>
          <a:bodyPr/>
          <a:lstStyle/>
          <a:p>
            <a:r>
              <a:rPr lang="en-US"/>
              <a:t>Additional Resources for Accommodations</a:t>
            </a:r>
          </a:p>
        </p:txBody>
      </p:sp>
      <p:graphicFrame>
        <p:nvGraphicFramePr>
          <p:cNvPr id="4" name="Content Placeholder 3" descr="Additional resources for accomodations">
            <a:extLst>
              <a:ext uri="{FF2B5EF4-FFF2-40B4-BE49-F238E27FC236}">
                <a16:creationId xmlns:a16="http://schemas.microsoft.com/office/drawing/2014/main" id="{14B960D3-B173-46BD-B2CA-EFA63BB6B111}"/>
              </a:ext>
            </a:extLst>
          </p:cNvPr>
          <p:cNvGraphicFramePr>
            <a:graphicFrameLocks noGrp="1"/>
          </p:cNvGraphicFramePr>
          <p:nvPr>
            <p:ph idx="1"/>
            <p:extLst>
              <p:ext uri="{D42A27DB-BD31-4B8C-83A1-F6EECF244321}">
                <p14:modId xmlns:p14="http://schemas.microsoft.com/office/powerpoint/2010/main" val="754605671"/>
              </p:ext>
            </p:extLst>
          </p:nvPr>
        </p:nvGraphicFramePr>
        <p:xfrm>
          <a:off x="838200" y="1825625"/>
          <a:ext cx="10634330" cy="2499360"/>
        </p:xfrm>
        <a:graphic>
          <a:graphicData uri="http://schemas.openxmlformats.org/drawingml/2006/table">
            <a:tbl>
              <a:tblPr firstRow="1" bandRow="1">
                <a:tableStyleId>{5C22544A-7EE6-4342-B048-85BDC9FD1C3A}</a:tableStyleId>
              </a:tblPr>
              <a:tblGrid>
                <a:gridCol w="5317165">
                  <a:extLst>
                    <a:ext uri="{9D8B030D-6E8A-4147-A177-3AD203B41FA5}">
                      <a16:colId xmlns:a16="http://schemas.microsoft.com/office/drawing/2014/main" val="2321898620"/>
                    </a:ext>
                  </a:extLst>
                </a:gridCol>
                <a:gridCol w="5317165">
                  <a:extLst>
                    <a:ext uri="{9D8B030D-6E8A-4147-A177-3AD203B41FA5}">
                      <a16:colId xmlns:a16="http://schemas.microsoft.com/office/drawing/2014/main" val="970774749"/>
                    </a:ext>
                  </a:extLst>
                </a:gridCol>
              </a:tblGrid>
              <a:tr h="370840">
                <a:tc>
                  <a:txBody>
                    <a:bodyPr/>
                    <a:lstStyle/>
                    <a:p>
                      <a:r>
                        <a:rPr lang="en-US" sz="2000"/>
                        <a:t>Resource</a:t>
                      </a:r>
                    </a:p>
                  </a:txBody>
                  <a:tcPr/>
                </a:tc>
                <a:tc>
                  <a:txBody>
                    <a:bodyPr/>
                    <a:lstStyle/>
                    <a:p>
                      <a:r>
                        <a:rPr lang="en-US" sz="2000"/>
                        <a:t>Link</a:t>
                      </a:r>
                    </a:p>
                  </a:txBody>
                  <a:tcPr/>
                </a:tc>
                <a:extLst>
                  <a:ext uri="{0D108BD9-81ED-4DB2-BD59-A6C34878D82A}">
                    <a16:rowId xmlns:a16="http://schemas.microsoft.com/office/drawing/2014/main" val="4232575936"/>
                  </a:ext>
                </a:extLst>
              </a:tr>
              <a:tr h="370840">
                <a:tc>
                  <a:txBody>
                    <a:bodyPr/>
                    <a:lstStyle/>
                    <a:p>
                      <a:r>
                        <a:rPr lang="en-US" sz="2000"/>
                        <a:t>List of accessibility features and accommodations in Appendix C of the </a:t>
                      </a:r>
                      <a:r>
                        <a:rPr lang="en-US" sz="2000" i="1"/>
                        <a:t>Principal’s Administration Manual</a:t>
                      </a:r>
                    </a:p>
                  </a:txBody>
                  <a:tcPr/>
                </a:tc>
                <a:tc>
                  <a:txBody>
                    <a:bodyPr/>
                    <a:lstStyle/>
                    <a:p>
                      <a:r>
                        <a:rPr lang="en-US" sz="2000" dirty="0">
                          <a:hlinkClick r:id="rId2"/>
                        </a:rPr>
                        <a:t>www.doe.mass.edu/mcas/testadmin/biology-physics/manual</a:t>
                      </a:r>
                      <a:r>
                        <a:rPr lang="en-US" sz="2000" dirty="0"/>
                        <a:t> </a:t>
                      </a:r>
                    </a:p>
                  </a:txBody>
                  <a:tcPr/>
                </a:tc>
                <a:extLst>
                  <a:ext uri="{0D108BD9-81ED-4DB2-BD59-A6C34878D82A}">
                    <a16:rowId xmlns:a16="http://schemas.microsoft.com/office/drawing/2014/main" val="233202796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modules and previously offered training session</a:t>
                      </a:r>
                    </a:p>
                  </a:txBody>
                  <a:tcPr/>
                </a:tc>
                <a:tc>
                  <a:txBody>
                    <a:bodyPr/>
                    <a:lstStyle/>
                    <a:p>
                      <a:r>
                        <a:rPr lang="en-US" sz="2000" u="none">
                          <a:hlinkClick r:id="rId3"/>
                        </a:rPr>
                        <a:t>mcas.pearsonsupport.com/training</a:t>
                      </a:r>
                      <a:endParaRPr lang="en-US" sz="2000" u="none"/>
                    </a:p>
                  </a:txBody>
                  <a:tcPr/>
                </a:tc>
                <a:extLst>
                  <a:ext uri="{0D108BD9-81ED-4DB2-BD59-A6C34878D82A}">
                    <a16:rowId xmlns:a16="http://schemas.microsoft.com/office/drawing/2014/main" val="5694959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Accessibility and accommodations </a:t>
                      </a:r>
                    </a:p>
                  </a:txBody>
                  <a:tcPr/>
                </a:tc>
                <a:tc>
                  <a:txBody>
                    <a:bodyPr/>
                    <a:lstStyle/>
                    <a:p>
                      <a:r>
                        <a:rPr lang="en-US" sz="2000" dirty="0">
                          <a:hlinkClick r:id="rId4"/>
                        </a:rPr>
                        <a:t>www.doe.mass.edu/mcas/accessibility</a:t>
                      </a:r>
                      <a:r>
                        <a:rPr lang="en-US" sz="2000" dirty="0"/>
                        <a:t> </a:t>
                      </a:r>
                    </a:p>
                  </a:txBody>
                  <a:tcPr/>
                </a:tc>
                <a:extLst>
                  <a:ext uri="{0D108BD9-81ED-4DB2-BD59-A6C34878D82A}">
                    <a16:rowId xmlns:a16="http://schemas.microsoft.com/office/drawing/2014/main" val="2481087377"/>
                  </a:ext>
                </a:extLst>
              </a:tr>
            </a:tbl>
          </a:graphicData>
        </a:graphic>
      </p:graphicFrame>
      <p:sp>
        <p:nvSpPr>
          <p:cNvPr id="5" name="Slide Number Placeholder 4">
            <a:extLst>
              <a:ext uri="{FF2B5EF4-FFF2-40B4-BE49-F238E27FC236}">
                <a16:creationId xmlns:a16="http://schemas.microsoft.com/office/drawing/2014/main" id="{A438D857-790F-4A95-AD1D-B13523563611}"/>
              </a:ext>
            </a:extLst>
          </p:cNvPr>
          <p:cNvSpPr>
            <a:spLocks noGrp="1"/>
          </p:cNvSpPr>
          <p:nvPr>
            <p:ph type="sldNum" sz="quarter" idx="12"/>
          </p:nvPr>
        </p:nvSpPr>
        <p:spPr/>
        <p:txBody>
          <a:bodyPr/>
          <a:lstStyle/>
          <a:p>
            <a:fld id="{D0E3412F-6B7A-41B5-A4C8-E6A30A4D26B3}" type="slidenum">
              <a:rPr lang="en-US" smtClean="0"/>
              <a:t>49</a:t>
            </a:fld>
            <a:endParaRPr lang="en-US"/>
          </a:p>
        </p:txBody>
      </p:sp>
    </p:spTree>
    <p:extLst>
      <p:ext uri="{BB962C8B-B14F-4D97-AF65-F5344CB8AC3E}">
        <p14:creationId xmlns:p14="http://schemas.microsoft.com/office/powerpoint/2010/main" val="5166379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A4509-0985-47D5-BA82-88C91C2102DC}"/>
              </a:ext>
            </a:extLst>
          </p:cNvPr>
          <p:cNvSpPr>
            <a:spLocks noGrp="1"/>
          </p:cNvSpPr>
          <p:nvPr>
            <p:ph type="title"/>
          </p:nvPr>
        </p:nvSpPr>
        <p:spPr/>
        <p:txBody>
          <a:bodyPr/>
          <a:lstStyle/>
          <a:p>
            <a:r>
              <a:rPr lang="en-US"/>
              <a:t>Paper-Based Testing</a:t>
            </a:r>
          </a:p>
        </p:txBody>
      </p:sp>
      <p:sp>
        <p:nvSpPr>
          <p:cNvPr id="3" name="Content Placeholder 2">
            <a:extLst>
              <a:ext uri="{FF2B5EF4-FFF2-40B4-BE49-F238E27FC236}">
                <a16:creationId xmlns:a16="http://schemas.microsoft.com/office/drawing/2014/main" id="{53D70293-2932-4AEB-AF96-BFD5BA667799}"/>
              </a:ext>
            </a:extLst>
          </p:cNvPr>
          <p:cNvSpPr>
            <a:spLocks noGrp="1"/>
          </p:cNvSpPr>
          <p:nvPr>
            <p:ph idx="1"/>
          </p:nvPr>
        </p:nvSpPr>
        <p:spPr/>
        <p:txBody>
          <a:bodyPr>
            <a:normAutofit fontScale="85000" lnSpcReduction="10000"/>
          </a:bodyPr>
          <a:lstStyle/>
          <a:p>
            <a:r>
              <a:rPr lang="en-US" dirty="0">
                <a:solidFill>
                  <a:srgbClr val="FF0000"/>
                </a:solidFill>
              </a:rPr>
              <a:t>Discuss the following:</a:t>
            </a:r>
          </a:p>
          <a:p>
            <a:pPr lvl="1"/>
            <a:r>
              <a:rPr lang="en-US" dirty="0">
                <a:solidFill>
                  <a:srgbClr val="FF0000"/>
                </a:solidFill>
              </a:rPr>
              <a:t>whether Student ID Labels will be applied before test sessions or applied by students after test &amp; answer booklets are distributed </a:t>
            </a:r>
          </a:p>
          <a:p>
            <a:pPr lvl="1"/>
            <a:r>
              <a:rPr lang="en-US" dirty="0">
                <a:solidFill>
                  <a:srgbClr val="FF0000"/>
                </a:solidFill>
              </a:rPr>
              <a:t>who to contact in the event that test materials become contaminated </a:t>
            </a:r>
          </a:p>
          <a:p>
            <a:r>
              <a:rPr lang="en-US" dirty="0"/>
              <a:t>MCAS booklets are secure and must be tracked on internal tracking forms.</a:t>
            </a:r>
          </a:p>
          <a:p>
            <a:r>
              <a:rPr lang="en-US" dirty="0"/>
              <a:t>Yellow highlighters and colored pencils may be used in booklets; however, all answers must be written with a #2 pencil only.</a:t>
            </a:r>
          </a:p>
          <a:p>
            <a:r>
              <a:rPr lang="en-US" dirty="0"/>
              <a:t>Test administrators must monitor students during testing to ensure that they do not view one another’s booklets.</a:t>
            </a:r>
          </a:p>
          <a:p>
            <a:r>
              <a:rPr lang="en-US" dirty="0"/>
              <a:t>Test administrators must write their names as well as the school and district name on the board for students to copy onto their booklets at the start of testing.</a:t>
            </a:r>
          </a:p>
          <a:p>
            <a:r>
              <a:rPr lang="en-US" dirty="0"/>
              <a:t>Most UFs and DFs have paper-based equivalents listed in Appendix C of the PAM.</a:t>
            </a:r>
          </a:p>
        </p:txBody>
      </p:sp>
      <p:sp>
        <p:nvSpPr>
          <p:cNvPr id="4" name="Slide Number Placeholder 3">
            <a:extLst>
              <a:ext uri="{FF2B5EF4-FFF2-40B4-BE49-F238E27FC236}">
                <a16:creationId xmlns:a16="http://schemas.microsoft.com/office/drawing/2014/main" id="{655F74B9-AC6D-4835-8141-5F4D72D19D3C}"/>
              </a:ext>
            </a:extLst>
          </p:cNvPr>
          <p:cNvSpPr>
            <a:spLocks noGrp="1"/>
          </p:cNvSpPr>
          <p:nvPr>
            <p:ph type="sldNum" sz="quarter" idx="12"/>
          </p:nvPr>
        </p:nvSpPr>
        <p:spPr/>
        <p:txBody>
          <a:bodyPr/>
          <a:lstStyle/>
          <a:p>
            <a:fld id="{D0E3412F-6B7A-41B5-A4C8-E6A30A4D26B3}" type="slidenum">
              <a:rPr lang="en-US" smtClean="0"/>
              <a:t>50</a:t>
            </a:fld>
            <a:endParaRPr lang="en-US"/>
          </a:p>
        </p:txBody>
      </p:sp>
    </p:spTree>
    <p:extLst>
      <p:ext uri="{BB962C8B-B14F-4D97-AF65-F5344CB8AC3E}">
        <p14:creationId xmlns:p14="http://schemas.microsoft.com/office/powerpoint/2010/main" val="28891362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235190B-5271-0BE8-2155-93574AD18BCC}"/>
              </a:ext>
            </a:extLst>
          </p:cNvPr>
          <p:cNvSpPr>
            <a:spLocks noGrp="1"/>
          </p:cNvSpPr>
          <p:nvPr>
            <p:ph type="sldNum" sz="quarter" idx="12"/>
          </p:nvPr>
        </p:nvSpPr>
        <p:spPr/>
        <p:txBody>
          <a:bodyPr/>
          <a:lstStyle/>
          <a:p>
            <a:fld id="{D0E3412F-6B7A-41B5-A4C8-E6A30A4D26B3}" type="slidenum">
              <a:rPr lang="en-US" smtClean="0"/>
              <a:t>51</a:t>
            </a:fld>
            <a:endParaRPr lang="en-US" dirty="0"/>
          </a:p>
        </p:txBody>
      </p:sp>
      <p:graphicFrame>
        <p:nvGraphicFramePr>
          <p:cNvPr id="4" name="Table 3">
            <a:extLst>
              <a:ext uri="{FF2B5EF4-FFF2-40B4-BE49-F238E27FC236}">
                <a16:creationId xmlns:a16="http://schemas.microsoft.com/office/drawing/2014/main" id="{042DA084-A05F-E5F5-721D-9B6F90A1C2A5}"/>
              </a:ext>
            </a:extLst>
          </p:cNvPr>
          <p:cNvGraphicFramePr>
            <a:graphicFrameLocks noGrp="1"/>
          </p:cNvGraphicFramePr>
          <p:nvPr>
            <p:extLst>
              <p:ext uri="{D42A27DB-BD31-4B8C-83A1-F6EECF244321}">
                <p14:modId xmlns:p14="http://schemas.microsoft.com/office/powerpoint/2010/main" val="524127645"/>
              </p:ext>
            </p:extLst>
          </p:nvPr>
        </p:nvGraphicFramePr>
        <p:xfrm>
          <a:off x="838200" y="2829717"/>
          <a:ext cx="10274787" cy="3025960"/>
        </p:xfrm>
        <a:graphic>
          <a:graphicData uri="http://schemas.openxmlformats.org/drawingml/2006/table">
            <a:tbl>
              <a:tblPr firstRow="1" firstCol="1" bandRow="1"/>
              <a:tblGrid>
                <a:gridCol w="3095010">
                  <a:extLst>
                    <a:ext uri="{9D8B030D-6E8A-4147-A177-3AD203B41FA5}">
                      <a16:colId xmlns:a16="http://schemas.microsoft.com/office/drawing/2014/main" val="1570155595"/>
                    </a:ext>
                  </a:extLst>
                </a:gridCol>
                <a:gridCol w="2648981">
                  <a:extLst>
                    <a:ext uri="{9D8B030D-6E8A-4147-A177-3AD203B41FA5}">
                      <a16:colId xmlns:a16="http://schemas.microsoft.com/office/drawing/2014/main" val="1940963143"/>
                    </a:ext>
                  </a:extLst>
                </a:gridCol>
                <a:gridCol w="4530796">
                  <a:extLst>
                    <a:ext uri="{9D8B030D-6E8A-4147-A177-3AD203B41FA5}">
                      <a16:colId xmlns:a16="http://schemas.microsoft.com/office/drawing/2014/main" val="4068051495"/>
                    </a:ext>
                  </a:extLst>
                </a:gridCol>
              </a:tblGrid>
              <a:tr h="660103">
                <a:tc>
                  <a:txBody>
                    <a:bodyPr/>
                    <a:lstStyle/>
                    <a:p>
                      <a:pPr marL="0" marR="0" algn="l" fontAlgn="t">
                        <a:lnSpc>
                          <a:spcPct val="107000"/>
                        </a:lnSpc>
                        <a:spcBef>
                          <a:spcPts val="0"/>
                        </a:spcBef>
                        <a:spcAft>
                          <a:spcPts val="0"/>
                        </a:spcAft>
                      </a:pPr>
                      <a:r>
                        <a:rPr lang="en-US" sz="21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Subjects</a:t>
                      </a:r>
                      <a:endParaRPr lang="en-US" sz="3400" b="0" i="0" u="none" strike="noStrike" dirty="0">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fontAlgn="t">
                        <a:lnSpc>
                          <a:spcPct val="107000"/>
                        </a:lnSpc>
                        <a:spcBef>
                          <a:spcPts val="0"/>
                        </a:spcBef>
                        <a:spcAft>
                          <a:spcPts val="0"/>
                        </a:spcAft>
                      </a:pPr>
                      <a:r>
                        <a:rPr lang="en-US" sz="2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Types of Booklets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l" fontAlgn="t">
                        <a:lnSpc>
                          <a:spcPct val="107000"/>
                        </a:lnSpc>
                        <a:spcBef>
                          <a:spcPts val="0"/>
                        </a:spcBef>
                        <a:spcAft>
                          <a:spcPts val="0"/>
                        </a:spcAft>
                      </a:pPr>
                      <a:r>
                        <a:rPr lang="en-US" sz="2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Number of Booklets and Description</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949732076"/>
                  </a:ext>
                </a:extLst>
              </a:tr>
              <a:tr h="1207793">
                <a:tc>
                  <a:txBody>
                    <a:bodyPr/>
                    <a:lstStyle/>
                    <a:p>
                      <a:pPr marL="0" marR="0" algn="l" fontAlgn="t">
                        <a:lnSpc>
                          <a:spcPct val="107000"/>
                        </a:lnSpc>
                        <a:spcBef>
                          <a:spcPts val="0"/>
                        </a:spcBef>
                        <a:spcAft>
                          <a:spcPts val="0"/>
                        </a:spcAft>
                      </a:pPr>
                      <a:r>
                        <a:rPr lang="en-US" sz="2100" b="1" i="0" u="none" strike="noStrike" dirty="0">
                          <a:effectLst/>
                          <a:latin typeface="Calibri" panose="020F0502020204030204" pitchFamily="34" charset="0"/>
                          <a:ea typeface="Calibri" panose="020F0502020204030204" pitchFamily="34" charset="0"/>
                          <a:cs typeface="Times New Roman" panose="02020603050405020304" pitchFamily="18" charset="0"/>
                        </a:rPr>
                        <a:t>Biology and Introductory Physics</a:t>
                      </a:r>
                      <a:endParaRPr lang="en-US" sz="3400" b="0" i="0" u="none" strike="noStrike" dirty="0">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dirty="0">
                          <a:effectLst/>
                          <a:latin typeface="Calibri" panose="020F0502020204030204" pitchFamily="34" charset="0"/>
                          <a:ea typeface="Calibri" panose="020F0502020204030204" pitchFamily="34" charset="0"/>
                          <a:cs typeface="Times New Roman" panose="02020603050405020304" pitchFamily="18" charset="0"/>
                        </a:rPr>
                        <a:t>Combined test &amp; answer booklets</a:t>
                      </a:r>
                      <a:endParaRPr lang="en-US" sz="3400" b="0" i="0" u="none" strike="noStrike" dirty="0">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dirty="0">
                          <a:effectLst/>
                          <a:latin typeface="Calibri" panose="020F0502020204030204" pitchFamily="34" charset="0"/>
                          <a:ea typeface="Calibri" panose="020F0502020204030204" pitchFamily="34" charset="0"/>
                          <a:cs typeface="Times New Roman" panose="02020603050405020304" pitchFamily="18" charset="0"/>
                        </a:rPr>
                        <a:t>For each subject, one combined test &amp; answer booklet for each session (two booklets total)</a:t>
                      </a:r>
                      <a:endParaRPr lang="en-US" sz="3400" b="0" i="0" u="none" strike="noStrike" dirty="0">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5754252"/>
                  </a:ext>
                </a:extLst>
              </a:tr>
              <a:tr h="1158064">
                <a:tc>
                  <a:txBody>
                    <a:bodyPr/>
                    <a:lstStyle/>
                    <a:p>
                      <a:pPr marL="0" marR="0" algn="l" fontAlgn="t">
                        <a:lnSpc>
                          <a:spcPct val="107000"/>
                        </a:lnSpc>
                        <a:spcBef>
                          <a:spcPts val="0"/>
                        </a:spcBef>
                        <a:spcAft>
                          <a:spcPts val="0"/>
                        </a:spcAft>
                      </a:pPr>
                      <a:r>
                        <a:rPr lang="en-US" sz="2100" b="1" i="0" u="none" strike="noStrike">
                          <a:effectLst/>
                          <a:latin typeface="Calibri" panose="020F0502020204030204" pitchFamily="34" charset="0"/>
                          <a:ea typeface="Calibri" panose="020F0502020204030204" pitchFamily="34" charset="0"/>
                          <a:cs typeface="Times New Roman" panose="02020603050405020304" pitchFamily="18" charset="0"/>
                        </a:rPr>
                        <a:t>Biology and Introductory Physics – Spanish/English editions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a:effectLst/>
                          <a:latin typeface="Calibri" panose="020F0502020204030204" pitchFamily="34" charset="0"/>
                          <a:ea typeface="Calibri" panose="020F0502020204030204" pitchFamily="34" charset="0"/>
                          <a:cs typeface="Times New Roman" panose="02020603050405020304" pitchFamily="18" charset="0"/>
                        </a:rPr>
                        <a:t>Separate test booklets and answer booklets</a:t>
                      </a:r>
                      <a:endParaRPr lang="en-US" sz="3400" b="0" i="0" u="none" strike="noStrike">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l" fontAlgn="t">
                        <a:lnSpc>
                          <a:spcPct val="107000"/>
                        </a:lnSpc>
                        <a:spcBef>
                          <a:spcPts val="0"/>
                        </a:spcBef>
                        <a:spcAft>
                          <a:spcPts val="0"/>
                        </a:spcAft>
                      </a:pPr>
                      <a:r>
                        <a:rPr lang="en-US" sz="2100" b="0" i="0" u="none" strike="noStrike" dirty="0">
                          <a:effectLst/>
                          <a:latin typeface="Calibri" panose="020F0502020204030204" pitchFamily="34" charset="0"/>
                          <a:ea typeface="Calibri" panose="020F0502020204030204" pitchFamily="34" charset="0"/>
                          <a:cs typeface="Times New Roman" panose="02020603050405020304" pitchFamily="18" charset="0"/>
                        </a:rPr>
                        <a:t>For each subject, one test booklet and one answer booklet for each session (four booklets total)</a:t>
                      </a:r>
                      <a:endParaRPr lang="en-US" sz="3400" b="0" i="0" u="none" strike="noStrike" dirty="0">
                        <a:effectLst/>
                        <a:latin typeface="Arial" panose="020B0604020202020204" pitchFamily="34" charset="0"/>
                      </a:endParaRPr>
                    </a:p>
                  </a:txBody>
                  <a:tcPr marL="128854" marR="128854" marT="1789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4184965"/>
                  </a:ext>
                </a:extLst>
              </a:tr>
            </a:tbl>
          </a:graphicData>
        </a:graphic>
      </p:graphicFrame>
      <p:sp>
        <p:nvSpPr>
          <p:cNvPr id="5" name="TextBox 4">
            <a:extLst>
              <a:ext uri="{FF2B5EF4-FFF2-40B4-BE49-F238E27FC236}">
                <a16:creationId xmlns:a16="http://schemas.microsoft.com/office/drawing/2014/main" id="{B6E67D3F-0440-AC3E-14C9-89C8FA7B1AE4}"/>
              </a:ext>
            </a:extLst>
          </p:cNvPr>
          <p:cNvSpPr txBox="1"/>
          <p:nvPr/>
        </p:nvSpPr>
        <p:spPr>
          <a:xfrm>
            <a:off x="4609962" y="1998592"/>
            <a:ext cx="2731261" cy="523220"/>
          </a:xfrm>
          <a:prstGeom prst="rect">
            <a:avLst/>
          </a:prstGeom>
          <a:noFill/>
        </p:spPr>
        <p:txBody>
          <a:bodyPr wrap="none" rtlCol="0">
            <a:spAutoFit/>
          </a:bodyPr>
          <a:lstStyle/>
          <a:p>
            <a:r>
              <a:rPr lang="en-US" sz="2800" dirty="0"/>
              <a:t>Types of Booklets</a:t>
            </a:r>
          </a:p>
        </p:txBody>
      </p:sp>
      <p:sp>
        <p:nvSpPr>
          <p:cNvPr id="12" name="Title 11">
            <a:extLst>
              <a:ext uri="{FF2B5EF4-FFF2-40B4-BE49-F238E27FC236}">
                <a16:creationId xmlns:a16="http://schemas.microsoft.com/office/drawing/2014/main" id="{F428DBF6-73A3-B16D-28B0-5140A2FD1D61}"/>
              </a:ext>
            </a:extLst>
          </p:cNvPr>
          <p:cNvSpPr txBox="1">
            <a:spLocks noGrp="1"/>
          </p:cNvSpPr>
          <p:nvPr>
            <p:ph type="title" idx="4294967295"/>
          </p:nvPr>
        </p:nvSpPr>
        <p:spPr>
          <a:xfrm>
            <a:off x="3670300" y="859690"/>
            <a:ext cx="5588000"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n-lt"/>
                <a:ea typeface="+mn-ea"/>
                <a:cs typeface="+mn-cs"/>
              </a:rPr>
              <a:t>Paper-Based</a:t>
            </a:r>
            <a:r>
              <a:rPr kumimoji="0" lang="en-US" sz="1800" b="0" i="0" u="none" strike="noStrike" kern="1200" cap="none" spc="0" normalizeH="0" baseline="0" noProof="0" dirty="0">
                <a:ln>
                  <a:noFill/>
                </a:ln>
                <a:solidFill>
                  <a:schemeClr val="tx1"/>
                </a:solidFill>
                <a:effectLst/>
                <a:uLnTx/>
                <a:uFillTx/>
                <a:latin typeface="+mn-lt"/>
                <a:ea typeface="+mn-ea"/>
                <a:cs typeface="+mn-cs"/>
              </a:rPr>
              <a:t> </a:t>
            </a:r>
            <a:r>
              <a:rPr kumimoji="0" lang="en-US" sz="4800" b="0" i="0" u="none" strike="noStrike" kern="1200" cap="none" spc="0" normalizeH="0" baseline="0" noProof="0" dirty="0">
                <a:ln>
                  <a:noFill/>
                </a:ln>
                <a:solidFill>
                  <a:schemeClr val="tx1"/>
                </a:solidFill>
                <a:effectLst/>
                <a:uLnTx/>
                <a:uFillTx/>
                <a:latin typeface="+mn-lt"/>
                <a:ea typeface="+mn-ea"/>
                <a:cs typeface="+mn-cs"/>
              </a:rPr>
              <a:t>Testing</a:t>
            </a:r>
          </a:p>
        </p:txBody>
      </p:sp>
    </p:spTree>
    <p:extLst>
      <p:ext uri="{BB962C8B-B14F-4D97-AF65-F5344CB8AC3E}">
        <p14:creationId xmlns:p14="http://schemas.microsoft.com/office/powerpoint/2010/main" val="29386487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656-A833-4E25-9FE9-26E880B31499}"/>
              </a:ext>
            </a:extLst>
          </p:cNvPr>
          <p:cNvSpPr>
            <a:spLocks noGrp="1"/>
          </p:cNvSpPr>
          <p:nvPr>
            <p:ph type="title"/>
          </p:nvPr>
        </p:nvSpPr>
        <p:spPr/>
        <p:txBody>
          <a:bodyPr/>
          <a:lstStyle/>
          <a:p>
            <a:r>
              <a:rPr lang="en-US"/>
              <a:t>Questions and Answers</a:t>
            </a:r>
          </a:p>
        </p:txBody>
      </p:sp>
      <p:sp>
        <p:nvSpPr>
          <p:cNvPr id="3" name="Content Placeholder 2">
            <a:extLst>
              <a:ext uri="{FF2B5EF4-FFF2-40B4-BE49-F238E27FC236}">
                <a16:creationId xmlns:a16="http://schemas.microsoft.com/office/drawing/2014/main" id="{5F70B52F-ED5C-4769-B95C-4B8AC2CA6B7D}"/>
              </a:ext>
            </a:extLst>
          </p:cNvPr>
          <p:cNvSpPr>
            <a:spLocks noGrp="1"/>
          </p:cNvSpPr>
          <p:nvPr>
            <p:ph idx="1"/>
          </p:nvPr>
        </p:nvSpPr>
        <p:spPr/>
        <p:txBody>
          <a:bodyPr/>
          <a:lstStyle/>
          <a:p>
            <a:r>
              <a:rPr lang="en-US"/>
              <a:t>Opportunity for questions on material covered</a:t>
            </a:r>
          </a:p>
          <a:p>
            <a:r>
              <a:rPr lang="en-US">
                <a:solidFill>
                  <a:srgbClr val="FF0000"/>
                </a:solidFill>
              </a:rPr>
              <a:t>Additional topics as needed</a:t>
            </a:r>
          </a:p>
        </p:txBody>
      </p:sp>
      <p:sp>
        <p:nvSpPr>
          <p:cNvPr id="4" name="Slide Number Placeholder 3">
            <a:extLst>
              <a:ext uri="{FF2B5EF4-FFF2-40B4-BE49-F238E27FC236}">
                <a16:creationId xmlns:a16="http://schemas.microsoft.com/office/drawing/2014/main" id="{5BB4E20F-4536-4DC0-A450-47F3D9F61E99}"/>
              </a:ext>
            </a:extLst>
          </p:cNvPr>
          <p:cNvSpPr>
            <a:spLocks noGrp="1"/>
          </p:cNvSpPr>
          <p:nvPr>
            <p:ph type="sldNum" sz="quarter" idx="12"/>
          </p:nvPr>
        </p:nvSpPr>
        <p:spPr/>
        <p:txBody>
          <a:bodyPr/>
          <a:lstStyle/>
          <a:p>
            <a:fld id="{D0E3412F-6B7A-41B5-A4C8-E6A30A4D26B3}" type="slidenum">
              <a:rPr lang="en-US" smtClean="0"/>
              <a:t>52</a:t>
            </a:fld>
            <a:endParaRPr lang="en-US"/>
          </a:p>
        </p:txBody>
      </p:sp>
    </p:spTree>
    <p:extLst>
      <p:ext uri="{BB962C8B-B14F-4D97-AF65-F5344CB8AC3E}">
        <p14:creationId xmlns:p14="http://schemas.microsoft.com/office/powerpoint/2010/main" val="3773109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1FBB8-20EF-4D42-B8EE-9E125E6CDDF8}"/>
              </a:ext>
            </a:extLst>
          </p:cNvPr>
          <p:cNvSpPr>
            <a:spLocks noGrp="1"/>
          </p:cNvSpPr>
          <p:nvPr>
            <p:ph type="title"/>
          </p:nvPr>
        </p:nvSpPr>
        <p:spPr/>
        <p:txBody>
          <a:bodyPr/>
          <a:lstStyle/>
          <a:p>
            <a:r>
              <a:rPr lang="en-US" dirty="0"/>
              <a:t>Test Administration Dates</a:t>
            </a:r>
          </a:p>
        </p:txBody>
      </p:sp>
      <p:sp>
        <p:nvSpPr>
          <p:cNvPr id="3" name="Content Placeholder 2">
            <a:extLst>
              <a:ext uri="{FF2B5EF4-FFF2-40B4-BE49-F238E27FC236}">
                <a16:creationId xmlns:a16="http://schemas.microsoft.com/office/drawing/2014/main" id="{A0B76551-1D84-4CB3-AF88-7519CC100A30}"/>
              </a:ext>
            </a:extLst>
          </p:cNvPr>
          <p:cNvSpPr>
            <a:spLocks noGrp="1"/>
          </p:cNvSpPr>
          <p:nvPr>
            <p:ph idx="1"/>
          </p:nvPr>
        </p:nvSpPr>
        <p:spPr/>
        <p:txBody>
          <a:bodyPr>
            <a:normAutofit/>
          </a:bodyPr>
          <a:lstStyle/>
          <a:p>
            <a:r>
              <a:rPr lang="en-US" dirty="0">
                <a:solidFill>
                  <a:srgbClr val="FF0000"/>
                </a:solidFill>
              </a:rPr>
              <a:t>Insert dates for student tutorial, if applicable</a:t>
            </a:r>
          </a:p>
          <a:p>
            <a:r>
              <a:rPr lang="en-US" dirty="0">
                <a:solidFill>
                  <a:srgbClr val="FF0000"/>
                </a:solidFill>
              </a:rPr>
              <a:t>Insert dates for practice tests, if applicable</a:t>
            </a:r>
          </a:p>
          <a:p>
            <a:r>
              <a:rPr lang="en-US" dirty="0"/>
              <a:t>Test Administration Dates</a:t>
            </a:r>
          </a:p>
          <a:p>
            <a:pPr lvl="1"/>
            <a:r>
              <a:rPr lang="en-US" dirty="0"/>
              <a:t>Session 1 – February 6</a:t>
            </a:r>
          </a:p>
          <a:p>
            <a:pPr lvl="1"/>
            <a:r>
              <a:rPr lang="en-US" dirty="0"/>
              <a:t>Session 2 – February 7</a:t>
            </a:r>
          </a:p>
          <a:p>
            <a:r>
              <a:rPr lang="en-US" dirty="0">
                <a:solidFill>
                  <a:srgbClr val="FF0000"/>
                </a:solidFill>
              </a:rPr>
              <a:t>Make-up testing dates</a:t>
            </a:r>
          </a:p>
          <a:p>
            <a:endParaRPr lang="en-US" dirty="0"/>
          </a:p>
        </p:txBody>
      </p:sp>
      <p:sp>
        <p:nvSpPr>
          <p:cNvPr id="4" name="Slide Number Placeholder 3">
            <a:extLst>
              <a:ext uri="{FF2B5EF4-FFF2-40B4-BE49-F238E27FC236}">
                <a16:creationId xmlns:a16="http://schemas.microsoft.com/office/drawing/2014/main" id="{25813574-D827-4DE1-B64D-5F4C94C0C929}"/>
              </a:ext>
            </a:extLst>
          </p:cNvPr>
          <p:cNvSpPr>
            <a:spLocks noGrp="1"/>
          </p:cNvSpPr>
          <p:nvPr>
            <p:ph type="sldNum" sz="quarter" idx="12"/>
          </p:nvPr>
        </p:nvSpPr>
        <p:spPr/>
        <p:txBody>
          <a:bodyPr/>
          <a:lstStyle/>
          <a:p>
            <a:fld id="{D0E3412F-6B7A-41B5-A4C8-E6A30A4D26B3}" type="slidenum">
              <a:rPr lang="en-US" smtClean="0"/>
              <a:t>5</a:t>
            </a:fld>
            <a:endParaRPr lang="en-US" dirty="0"/>
          </a:p>
        </p:txBody>
      </p:sp>
    </p:spTree>
    <p:extLst>
      <p:ext uri="{BB962C8B-B14F-4D97-AF65-F5344CB8AC3E}">
        <p14:creationId xmlns:p14="http://schemas.microsoft.com/office/powerpoint/2010/main" val="2099555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7F41C-76AD-4776-9CFE-1BF6A10A2965}"/>
              </a:ext>
            </a:extLst>
          </p:cNvPr>
          <p:cNvSpPr>
            <a:spLocks noGrp="1"/>
          </p:cNvSpPr>
          <p:nvPr>
            <p:ph type="title"/>
          </p:nvPr>
        </p:nvSpPr>
        <p:spPr/>
        <p:txBody>
          <a:bodyPr/>
          <a:lstStyle/>
          <a:p>
            <a:r>
              <a:rPr lang="en-US" dirty="0"/>
              <a:t>Local Procedures related to Testing Times</a:t>
            </a:r>
          </a:p>
        </p:txBody>
      </p:sp>
      <p:sp>
        <p:nvSpPr>
          <p:cNvPr id="3" name="Content Placeholder 2">
            <a:extLst>
              <a:ext uri="{FF2B5EF4-FFF2-40B4-BE49-F238E27FC236}">
                <a16:creationId xmlns:a16="http://schemas.microsoft.com/office/drawing/2014/main" id="{2E59BBC9-63FD-46F7-AE54-7A38908FA577}"/>
              </a:ext>
            </a:extLst>
          </p:cNvPr>
          <p:cNvSpPr>
            <a:spLocks noGrp="1"/>
          </p:cNvSpPr>
          <p:nvPr>
            <p:ph idx="1"/>
          </p:nvPr>
        </p:nvSpPr>
        <p:spPr/>
        <p:txBody>
          <a:bodyPr>
            <a:normAutofit fontScale="92500" lnSpcReduction="10000"/>
          </a:bodyPr>
          <a:lstStyle/>
          <a:p>
            <a:r>
              <a:rPr lang="en-US" dirty="0">
                <a:solidFill>
                  <a:srgbClr val="FF0000"/>
                </a:solidFill>
              </a:rPr>
              <a:t>Insert the school’s length of time for each test session. </a:t>
            </a:r>
          </a:p>
          <a:p>
            <a:pPr lvl="1"/>
            <a:r>
              <a:rPr lang="en-US" dirty="0">
                <a:solidFill>
                  <a:srgbClr val="FF0000"/>
                </a:solidFill>
              </a:rPr>
              <a:t>See DESE recommended times on the following slide.</a:t>
            </a:r>
          </a:p>
          <a:p>
            <a:r>
              <a:rPr lang="en-US" dirty="0">
                <a:solidFill>
                  <a:srgbClr val="FF0000"/>
                </a:solidFill>
              </a:rPr>
              <a:t>Describe the procedure for any students who arrive late.</a:t>
            </a:r>
          </a:p>
          <a:p>
            <a:pPr lvl="1"/>
            <a:r>
              <a:rPr lang="en-US" dirty="0">
                <a:solidFill>
                  <a:srgbClr val="FF0000"/>
                </a:solidFill>
              </a:rPr>
              <a:t>Will the test administrator read the script quietly to these students in the room, read it to them outside the room, or will the students instead be scheduled for make-up testing?</a:t>
            </a:r>
          </a:p>
          <a:p>
            <a:r>
              <a:rPr lang="en-US" dirty="0">
                <a:solidFill>
                  <a:srgbClr val="FF0000"/>
                </a:solidFill>
              </a:rPr>
              <a:t>Describe the procedure for students who finish testing early.</a:t>
            </a:r>
          </a:p>
          <a:p>
            <a:pPr lvl="1"/>
            <a:r>
              <a:rPr lang="en-US" dirty="0">
                <a:solidFill>
                  <a:srgbClr val="FF0000"/>
                </a:solidFill>
              </a:rPr>
              <a:t>Will they be allowed to leave the room early, or will they stay in the room until the end of the session?</a:t>
            </a:r>
          </a:p>
          <a:p>
            <a:r>
              <a:rPr lang="en-US" dirty="0">
                <a:solidFill>
                  <a:srgbClr val="FF0000"/>
                </a:solidFill>
              </a:rPr>
              <a:t>Describe the procedure for students who need extended time.</a:t>
            </a:r>
          </a:p>
          <a:p>
            <a:pPr lvl="1"/>
            <a:r>
              <a:rPr lang="en-US" dirty="0">
                <a:solidFill>
                  <a:srgbClr val="FF0000"/>
                </a:solidFill>
              </a:rPr>
              <a:t>Will students who need more time stay in the same room to finish, or will they move to a different room?</a:t>
            </a:r>
          </a:p>
        </p:txBody>
      </p:sp>
      <p:sp>
        <p:nvSpPr>
          <p:cNvPr id="4" name="Slide Number Placeholder 3">
            <a:extLst>
              <a:ext uri="{FF2B5EF4-FFF2-40B4-BE49-F238E27FC236}">
                <a16:creationId xmlns:a16="http://schemas.microsoft.com/office/drawing/2014/main" id="{CA6AA881-5798-42F6-88B1-349C07BABDD5}"/>
              </a:ext>
            </a:extLst>
          </p:cNvPr>
          <p:cNvSpPr>
            <a:spLocks noGrp="1"/>
          </p:cNvSpPr>
          <p:nvPr>
            <p:ph type="sldNum" sz="quarter" idx="12"/>
          </p:nvPr>
        </p:nvSpPr>
        <p:spPr/>
        <p:txBody>
          <a:bodyPr/>
          <a:lstStyle/>
          <a:p>
            <a:fld id="{D0E3412F-6B7A-41B5-A4C8-E6A30A4D26B3}" type="slidenum">
              <a:rPr lang="en-US" smtClean="0"/>
              <a:t>6</a:t>
            </a:fld>
            <a:endParaRPr lang="en-US" dirty="0"/>
          </a:p>
        </p:txBody>
      </p:sp>
    </p:spTree>
    <p:extLst>
      <p:ext uri="{BB962C8B-B14F-4D97-AF65-F5344CB8AC3E}">
        <p14:creationId xmlns:p14="http://schemas.microsoft.com/office/powerpoint/2010/main" val="1348928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2EF8DA8-205A-460A-ACB7-6F51C26E8464}"/>
              </a:ext>
            </a:extLst>
          </p:cNvPr>
          <p:cNvSpPr>
            <a:spLocks noGrp="1"/>
          </p:cNvSpPr>
          <p:nvPr>
            <p:ph type="title"/>
          </p:nvPr>
        </p:nvSpPr>
        <p:spPr>
          <a:xfrm>
            <a:off x="836675" y="703551"/>
            <a:ext cx="10515600" cy="1133693"/>
          </a:xfrm>
        </p:spPr>
        <p:txBody>
          <a:bodyPr>
            <a:normAutofit fontScale="90000"/>
          </a:bodyPr>
          <a:lstStyle/>
          <a:p>
            <a:r>
              <a:rPr lang="en-US" sz="4000" dirty="0"/>
              <a:t>DESE Recommended Testing Times: </a:t>
            </a:r>
            <a:br>
              <a:rPr lang="en-US" sz="4000" dirty="0"/>
            </a:br>
            <a:endParaRPr lang="en-US" sz="4000" dirty="0"/>
          </a:p>
        </p:txBody>
      </p:sp>
      <p:sp>
        <p:nvSpPr>
          <p:cNvPr id="3" name="Slide Number Placeholder 2">
            <a:extLst>
              <a:ext uri="{FF2B5EF4-FFF2-40B4-BE49-F238E27FC236}">
                <a16:creationId xmlns:a16="http://schemas.microsoft.com/office/drawing/2014/main" id="{15E52DE6-426C-472F-A3E7-7968CC6CC515}"/>
              </a:ext>
            </a:extLst>
          </p:cNvPr>
          <p:cNvSpPr>
            <a:spLocks noGrp="1"/>
          </p:cNvSpPr>
          <p:nvPr>
            <p:ph type="sldNum" sz="quarter" idx="12"/>
          </p:nvPr>
        </p:nvSpPr>
        <p:spPr>
          <a:xfrm>
            <a:off x="8610600" y="6356350"/>
            <a:ext cx="2743200" cy="365125"/>
          </a:xfrm>
        </p:spPr>
        <p:txBody>
          <a:bodyPr>
            <a:normAutofit/>
          </a:bodyPr>
          <a:lstStyle/>
          <a:p>
            <a:pPr>
              <a:spcAft>
                <a:spcPts val="600"/>
              </a:spcAft>
            </a:pPr>
            <a:fld id="{D0E3412F-6B7A-41B5-A4C8-E6A30A4D26B3}" type="slidenum">
              <a:rPr lang="en-US" smtClean="0"/>
              <a:pPr>
                <a:spcAft>
                  <a:spcPts val="600"/>
                </a:spcAft>
              </a:pPr>
              <a:t>7</a:t>
            </a:fld>
            <a:endParaRPr lang="en-US" dirty="0"/>
          </a:p>
        </p:txBody>
      </p:sp>
      <p:graphicFrame>
        <p:nvGraphicFramePr>
          <p:cNvPr id="7" name="Content Placeholder 6" descr="Grad 10 testing times">
            <a:extLst>
              <a:ext uri="{FF2B5EF4-FFF2-40B4-BE49-F238E27FC236}">
                <a16:creationId xmlns:a16="http://schemas.microsoft.com/office/drawing/2014/main" id="{B6BC843A-05B4-45D8-92B3-FCD36E227B6A}"/>
              </a:ext>
            </a:extLst>
          </p:cNvPr>
          <p:cNvGraphicFramePr>
            <a:graphicFrameLocks noGrp="1"/>
          </p:cNvGraphicFramePr>
          <p:nvPr>
            <p:ph idx="1"/>
            <p:extLst>
              <p:ext uri="{D42A27DB-BD31-4B8C-83A1-F6EECF244321}">
                <p14:modId xmlns:p14="http://schemas.microsoft.com/office/powerpoint/2010/main" val="702256756"/>
              </p:ext>
            </p:extLst>
          </p:nvPr>
        </p:nvGraphicFramePr>
        <p:xfrm>
          <a:off x="1030705" y="1973769"/>
          <a:ext cx="9687312" cy="3428410"/>
        </p:xfrm>
        <a:graphic>
          <a:graphicData uri="http://schemas.openxmlformats.org/drawingml/2006/table">
            <a:tbl>
              <a:tblPr firstRow="1" firstCol="1" bandRow="1"/>
              <a:tblGrid>
                <a:gridCol w="3399337">
                  <a:extLst>
                    <a:ext uri="{9D8B030D-6E8A-4147-A177-3AD203B41FA5}">
                      <a16:colId xmlns:a16="http://schemas.microsoft.com/office/drawing/2014/main" val="1842086386"/>
                    </a:ext>
                  </a:extLst>
                </a:gridCol>
                <a:gridCol w="2172623">
                  <a:extLst>
                    <a:ext uri="{9D8B030D-6E8A-4147-A177-3AD203B41FA5}">
                      <a16:colId xmlns:a16="http://schemas.microsoft.com/office/drawing/2014/main" val="32569261"/>
                    </a:ext>
                  </a:extLst>
                </a:gridCol>
                <a:gridCol w="4115352">
                  <a:extLst>
                    <a:ext uri="{9D8B030D-6E8A-4147-A177-3AD203B41FA5}">
                      <a16:colId xmlns:a16="http://schemas.microsoft.com/office/drawing/2014/main" val="812508317"/>
                    </a:ext>
                  </a:extLst>
                </a:gridCol>
              </a:tblGrid>
              <a:tr h="1050740">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MCAS Subject Area</a:t>
                      </a:r>
                      <a:endParaRPr lang="en-US" sz="4800" b="0" i="0" u="none" strike="noStrike" dirty="0">
                        <a:effectLst/>
                        <a:latin typeface="Arial" panose="020B0604020202020204" pitchFamily="34" charset="0"/>
                      </a:endParaRPr>
                    </a:p>
                  </a:txBody>
                  <a:tcPr marL="184263" marR="184263" marT="25592" marB="0">
                    <a:lnL w="12700" cap="flat" cmpd="sng" algn="ctr">
                      <a:solidFill>
                        <a:srgbClr val="4472C4"/>
                      </a:solidFill>
                      <a:prstDash val="solid"/>
                      <a:round/>
                      <a:headEnd type="none" w="med" len="med"/>
                      <a:tailEnd type="none" w="med" len="med"/>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Number of Sessions</a:t>
                      </a:r>
                      <a:endParaRPr lang="en-US" sz="4800" b="0" i="0" u="none" strike="noStrike" dirty="0">
                        <a:effectLst/>
                        <a:latin typeface="Arial" panose="020B0604020202020204" pitchFamily="34" charset="0"/>
                      </a:endParaRPr>
                    </a:p>
                  </a:txBody>
                  <a:tcPr marL="184263" marR="184263" marT="25592" marB="0">
                    <a:lnL>
                      <a:noFill/>
                    </a:lnL>
                    <a:lnR>
                      <a:noFill/>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tc>
                  <a:txBody>
                    <a:bodyPr/>
                    <a:lstStyle/>
                    <a:p>
                      <a:pPr marL="0" marR="0" algn="l" fontAlgn="t">
                        <a:lnSpc>
                          <a:spcPct val="107000"/>
                        </a:lnSpc>
                        <a:spcBef>
                          <a:spcPts val="0"/>
                        </a:spcBef>
                        <a:spcAft>
                          <a:spcPts val="0"/>
                        </a:spcAft>
                      </a:pPr>
                      <a:r>
                        <a:rPr lang="en-US" sz="3000" b="1" i="0" u="none" strike="noStrike"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Recommended Testing Time</a:t>
                      </a:r>
                      <a:endParaRPr lang="en-US" sz="4800" b="0" i="0" u="none" strike="noStrike" dirty="0">
                        <a:effectLst/>
                        <a:latin typeface="Arial" panose="020B0604020202020204" pitchFamily="34" charset="0"/>
                      </a:endParaRPr>
                    </a:p>
                  </a:txBody>
                  <a:tcPr marL="184263" marR="184263" marT="25592" marB="0">
                    <a:lnL>
                      <a:noFill/>
                    </a:lnL>
                    <a:lnR w="12700" cap="flat" cmpd="sng" algn="ctr">
                      <a:solidFill>
                        <a:srgbClr val="4472C4"/>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3500014597"/>
                  </a:ext>
                </a:extLst>
              </a:tr>
              <a:tr h="1037864">
                <a:tc>
                  <a:txBody>
                    <a:bodyPr/>
                    <a:lstStyle/>
                    <a:p>
                      <a:pPr marL="0" marR="0" algn="l" fontAlgn="ctr">
                        <a:lnSpc>
                          <a:spcPct val="107000"/>
                        </a:lnSpc>
                        <a:spcBef>
                          <a:spcPts val="0"/>
                        </a:spcBef>
                        <a:spcAft>
                          <a:spcPts val="0"/>
                        </a:spcAft>
                      </a:pPr>
                      <a:r>
                        <a:rPr lang="en-US" sz="3000" b="1"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Biology</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ctr" fontAlgn="ctr">
                        <a:lnSpc>
                          <a:spcPct val="107000"/>
                        </a:lnSpc>
                        <a:spcBef>
                          <a:spcPts val="0"/>
                        </a:spcBef>
                        <a:spcAft>
                          <a:spcPts val="0"/>
                        </a:spcAft>
                      </a:pPr>
                      <a:r>
                        <a:rPr lang="en-US" sz="30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tc>
                  <a:txBody>
                    <a:bodyPr/>
                    <a:lstStyle/>
                    <a:p>
                      <a:pPr marL="0" marR="0" algn="l" fontAlgn="t">
                        <a:lnSpc>
                          <a:spcPct val="107000"/>
                        </a:lnSpc>
                        <a:spcBef>
                          <a:spcPts val="0"/>
                        </a:spcBef>
                        <a:spcAft>
                          <a:spcPts val="0"/>
                        </a:spcAft>
                      </a:pPr>
                      <a:r>
                        <a:rPr lang="en-US" sz="30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1½ hours per session</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4472C4"/>
                      </a:solidFill>
                      <a:prstDash val="solid"/>
                      <a:round/>
                      <a:headEnd type="none" w="med" len="med"/>
                      <a:tailEnd type="none" w="med" len="med"/>
                    </a:lnT>
                    <a:lnB w="12700" cap="flat" cmpd="sng" algn="ctr">
                      <a:solidFill>
                        <a:srgbClr val="8EAADB"/>
                      </a:solidFill>
                      <a:prstDash val="solid"/>
                      <a:round/>
                      <a:headEnd type="none" w="med" len="med"/>
                      <a:tailEnd type="none" w="med" len="med"/>
                    </a:lnB>
                    <a:solidFill>
                      <a:srgbClr val="D9E2F3"/>
                    </a:solidFill>
                  </a:tcPr>
                </a:tc>
                <a:extLst>
                  <a:ext uri="{0D108BD9-81ED-4DB2-BD59-A6C34878D82A}">
                    <a16:rowId xmlns:a16="http://schemas.microsoft.com/office/drawing/2014/main" val="1928053566"/>
                  </a:ext>
                </a:extLst>
              </a:tr>
              <a:tr h="1339806">
                <a:tc>
                  <a:txBody>
                    <a:bodyPr/>
                    <a:lstStyle/>
                    <a:p>
                      <a:pPr marL="0" marR="0" algn="l" fontAlgn="t">
                        <a:lnSpc>
                          <a:spcPct val="107000"/>
                        </a:lnSpc>
                        <a:spcBef>
                          <a:spcPts val="0"/>
                        </a:spcBef>
                        <a:spcAft>
                          <a:spcPts val="0"/>
                        </a:spcAft>
                      </a:pPr>
                      <a:r>
                        <a:rPr lang="en-US" sz="3000" b="1" i="0" u="none" strike="noStrike" dirty="0">
                          <a:effectLst/>
                          <a:latin typeface="Calibri" panose="020F0502020204030204" pitchFamily="34" charset="0"/>
                          <a:cs typeface="Times New Roman" panose="02020603050405020304" pitchFamily="18" charset="0"/>
                        </a:rPr>
                        <a:t>Introductory Physics</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3000" b="0" i="0" u="none" strike="noStrike" dirty="0">
                          <a:effectLst/>
                          <a:latin typeface="Calibri" panose="020F0502020204030204" pitchFamily="34" charset="0"/>
                          <a:ea typeface="Calibri" panose="020F0502020204030204" pitchFamily="34" charset="0"/>
                          <a:cs typeface="Times New Roman" panose="02020603050405020304" pitchFamily="18" charset="0"/>
                        </a:rPr>
                        <a:t>2</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l" fontAlgn="ctr">
                        <a:lnSpc>
                          <a:spcPct val="107000"/>
                        </a:lnSpc>
                        <a:spcBef>
                          <a:spcPts val="0"/>
                        </a:spcBef>
                        <a:spcAft>
                          <a:spcPts val="0"/>
                        </a:spcAft>
                      </a:pPr>
                      <a:r>
                        <a:rPr lang="en-US" sz="3000" b="0" i="0" u="none" strike="noStrike" dirty="0">
                          <a:effectLst/>
                          <a:latin typeface="Calibri" panose="020F0502020204030204" pitchFamily="34" charset="0"/>
                          <a:ea typeface="Calibri" panose="020F0502020204030204" pitchFamily="34" charset="0"/>
                          <a:cs typeface="Times New Roman" panose="02020603050405020304" pitchFamily="18" charset="0"/>
                        </a:rPr>
                        <a:t>1½ hours per session</a:t>
                      </a:r>
                      <a:endParaRPr lang="en-US" sz="4800" b="0" i="0" u="none" strike="noStrike" dirty="0">
                        <a:effectLst/>
                        <a:latin typeface="Arial" panose="020B0604020202020204" pitchFamily="34" charset="0"/>
                      </a:endParaRPr>
                    </a:p>
                  </a:txBody>
                  <a:tcPr marL="184263" marR="184263" marT="25592" marB="0" anchor="ctr">
                    <a:lnL w="12700" cap="flat" cmpd="sng" algn="ctr">
                      <a:solidFill>
                        <a:srgbClr val="8EAADB"/>
                      </a:solidFill>
                      <a:prstDash val="solid"/>
                      <a:round/>
                      <a:headEnd type="none" w="med" len="med"/>
                      <a:tailEnd type="none" w="med" len="med"/>
                    </a:lnL>
                    <a:lnR w="12700" cap="flat" cmpd="sng" algn="ctr">
                      <a:solidFill>
                        <a:srgbClr val="8EAADB"/>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652094397"/>
                  </a:ext>
                </a:extLst>
              </a:tr>
            </a:tbl>
          </a:graphicData>
        </a:graphic>
      </p:graphicFrame>
    </p:spTree>
    <p:extLst>
      <p:ext uri="{BB962C8B-B14F-4D97-AF65-F5344CB8AC3E}">
        <p14:creationId xmlns:p14="http://schemas.microsoft.com/office/powerpoint/2010/main" val="167288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2AE8-48EB-4F11-BCBE-FC6C8E435F12}"/>
              </a:ext>
            </a:extLst>
          </p:cNvPr>
          <p:cNvSpPr>
            <a:spLocks noGrp="1"/>
          </p:cNvSpPr>
          <p:nvPr>
            <p:ph type="title"/>
          </p:nvPr>
        </p:nvSpPr>
        <p:spPr/>
        <p:txBody>
          <a:bodyPr/>
          <a:lstStyle/>
          <a:p>
            <a:r>
              <a:rPr lang="en-US" dirty="0"/>
              <a:t>Breaks during a Session</a:t>
            </a:r>
          </a:p>
        </p:txBody>
      </p:sp>
      <p:sp>
        <p:nvSpPr>
          <p:cNvPr id="3" name="Content Placeholder 2">
            <a:extLst>
              <a:ext uri="{FF2B5EF4-FFF2-40B4-BE49-F238E27FC236}">
                <a16:creationId xmlns:a16="http://schemas.microsoft.com/office/drawing/2014/main" id="{83B241B2-D11F-4231-907D-AC1559FF0B21}"/>
              </a:ext>
            </a:extLst>
          </p:cNvPr>
          <p:cNvSpPr>
            <a:spLocks noGrp="1"/>
          </p:cNvSpPr>
          <p:nvPr>
            <p:ph idx="1"/>
          </p:nvPr>
        </p:nvSpPr>
        <p:spPr>
          <a:xfrm>
            <a:off x="838200" y="1825625"/>
            <a:ext cx="10703312" cy="4351338"/>
          </a:xfrm>
        </p:spPr>
        <p:txBody>
          <a:bodyPr/>
          <a:lstStyle/>
          <a:p>
            <a:r>
              <a:rPr lang="en-US" dirty="0"/>
              <a:t>At the test administrator’s discretion, a break of 3</a:t>
            </a:r>
            <a:r>
              <a:rPr lang="en-US" b="0" i="0" u="none" strike="noStrike" baseline="0" dirty="0"/>
              <a:t>–</a:t>
            </a:r>
            <a:r>
              <a:rPr lang="en-US" dirty="0"/>
              <a:t>5 minutes is allowed approximately halfway through the session.</a:t>
            </a:r>
          </a:p>
          <a:p>
            <a:r>
              <a:rPr lang="en-US" dirty="0"/>
              <a:t>Students should not have conversations during the break.</a:t>
            </a:r>
          </a:p>
          <a:p>
            <a:r>
              <a:rPr lang="en-US" dirty="0">
                <a:solidFill>
                  <a:srgbClr val="FF0000"/>
                </a:solidFill>
              </a:rPr>
              <a:t>Discuss school procedures and what will be allowed/not allowed during breaks</a:t>
            </a:r>
          </a:p>
          <a:p>
            <a:r>
              <a:rPr lang="en-US" dirty="0">
                <a:solidFill>
                  <a:srgbClr val="FF0000"/>
                </a:solidFill>
              </a:rPr>
              <a:t>How will security be maintained during a break?</a:t>
            </a:r>
          </a:p>
          <a:p>
            <a:pPr lvl="1"/>
            <a:r>
              <a:rPr lang="en-US" dirty="0">
                <a:solidFill>
                  <a:srgbClr val="FF0000"/>
                </a:solidFill>
              </a:rPr>
              <a:t>Closing or lowering laptop lids? Placing something (e.g., manila folders) in front of the screens? Turning off computer monitors? Turning tablets face down?</a:t>
            </a:r>
          </a:p>
        </p:txBody>
      </p:sp>
      <p:sp>
        <p:nvSpPr>
          <p:cNvPr id="4" name="Slide Number Placeholder 3">
            <a:extLst>
              <a:ext uri="{FF2B5EF4-FFF2-40B4-BE49-F238E27FC236}">
                <a16:creationId xmlns:a16="http://schemas.microsoft.com/office/drawing/2014/main" id="{6DE91290-BBF5-4D07-97D9-4CF2BE496608}"/>
              </a:ext>
            </a:extLst>
          </p:cNvPr>
          <p:cNvSpPr>
            <a:spLocks noGrp="1"/>
          </p:cNvSpPr>
          <p:nvPr>
            <p:ph type="sldNum" sz="quarter" idx="12"/>
          </p:nvPr>
        </p:nvSpPr>
        <p:spPr/>
        <p:txBody>
          <a:bodyPr/>
          <a:lstStyle/>
          <a:p>
            <a:fld id="{D0E3412F-6B7A-41B5-A4C8-E6A30A4D26B3}" type="slidenum">
              <a:rPr lang="en-US" smtClean="0"/>
              <a:t>8</a:t>
            </a:fld>
            <a:endParaRPr lang="en-US" dirty="0"/>
          </a:p>
        </p:txBody>
      </p:sp>
    </p:spTree>
    <p:extLst>
      <p:ext uri="{BB962C8B-B14F-4D97-AF65-F5344CB8AC3E}">
        <p14:creationId xmlns:p14="http://schemas.microsoft.com/office/powerpoint/2010/main" val="2605586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77133ba-eec1-4d51-86ef-7b6d23495175">
      <Terms xmlns="http://schemas.microsoft.com/office/infopath/2007/PartnerControls"/>
    </lcf76f155ced4ddcb4097134ff3c332f>
    <TaxCatchAll xmlns="049449a1-970d-4061-91c8-87f7c4621d9d"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632492CAC103A49A985C1EA3C99F8E6" ma:contentTypeVersion="12" ma:contentTypeDescription="Create a new document." ma:contentTypeScope="" ma:versionID="3563840b22273f173e4a1eedbb4fb722">
  <xsd:schema xmlns:xsd="http://www.w3.org/2001/XMLSchema" xmlns:xs="http://www.w3.org/2001/XMLSchema" xmlns:p="http://schemas.microsoft.com/office/2006/metadata/properties" xmlns:ns2="e77133ba-eec1-4d51-86ef-7b6d23495175" xmlns:ns3="049449a1-970d-4061-91c8-87f7c4621d9d" targetNamespace="http://schemas.microsoft.com/office/2006/metadata/properties" ma:root="true" ma:fieldsID="7a9148ae09c1dcd685c5da280c706858" ns2:_="" ns3:_="">
    <xsd:import namespace="e77133ba-eec1-4d51-86ef-7b6d23495175"/>
    <xsd:import namespace="049449a1-970d-4061-91c8-87f7c4621d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133ba-eec1-4d51-86ef-7b6d234951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449a1-970d-4061-91c8-87f7c4621d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844dd94a-ad39-4ee4-bc43-d261aca497bd}" ma:internalName="TaxCatchAll" ma:showField="CatchAllData" ma:web="049449a1-970d-4061-91c8-87f7c4621d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CED370-4195-484E-AF55-2C70129E6F96}">
  <ds:schemaRefs>
    <ds:schemaRef ds:uri="http://schemas.microsoft.com/sharepoint/v3/contenttype/forms"/>
  </ds:schemaRefs>
</ds:datastoreItem>
</file>

<file path=customXml/itemProps2.xml><?xml version="1.0" encoding="utf-8"?>
<ds:datastoreItem xmlns:ds="http://schemas.openxmlformats.org/officeDocument/2006/customXml" ds:itemID="{7C4F01F8-6C95-4879-ADD4-EEF52D5424FF}">
  <ds:schemaRefs>
    <ds:schemaRef ds:uri="http://purl.org/dc/elements/1.1/"/>
    <ds:schemaRef ds:uri="http://purl.org/dc/terms/"/>
    <ds:schemaRef ds:uri="e77133ba-eec1-4d51-86ef-7b6d23495175"/>
    <ds:schemaRef ds:uri="http://schemas.microsoft.com/office/infopath/2007/PartnerControls"/>
    <ds:schemaRef ds:uri="049449a1-970d-4061-91c8-87f7c4621d9d"/>
    <ds:schemaRef ds:uri="http://schemas.microsoft.com/office/2006/documentManagement/types"/>
    <ds:schemaRef ds:uri="http://purl.org/dc/dcmityp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4545A73-00A9-49BA-86A8-B96A460AA992}">
  <ds:schemaRefs>
    <ds:schemaRef ds:uri="049449a1-970d-4061-91c8-87f7c4621d9d"/>
    <ds:schemaRef ds:uri="e77133ba-eec1-4d51-86ef-7b6d2349517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14325</TotalTime>
  <Words>5620</Words>
  <Application>Microsoft Office PowerPoint</Application>
  <PresentationFormat>Widescreen</PresentationFormat>
  <Paragraphs>489</Paragraphs>
  <Slides>53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53</vt:i4>
      </vt:variant>
    </vt:vector>
  </HeadingPairs>
  <TitlesOfParts>
    <vt:vector size="57" baseType="lpstr">
      <vt:lpstr>Arial</vt:lpstr>
      <vt:lpstr>Calibri</vt:lpstr>
      <vt:lpstr>Calibri Light</vt:lpstr>
      <vt:lpstr>Office Theme</vt:lpstr>
      <vt:lpstr>Instructions for Using These Slides</vt:lpstr>
      <vt:lpstr>MCAS Test Administration Training Session</vt:lpstr>
      <vt:lpstr>Today’s Agenda</vt:lpstr>
      <vt:lpstr>Goals for This Training </vt:lpstr>
      <vt:lpstr>Training and Documentation Requirement</vt:lpstr>
      <vt:lpstr>Test Administration Dates</vt:lpstr>
      <vt:lpstr>Local Procedures related to Testing Times</vt:lpstr>
      <vt:lpstr>DESE Recommended Testing Times:  </vt:lpstr>
      <vt:lpstr>Breaks during a Session</vt:lpstr>
      <vt:lpstr>Secure Content and Materials</vt:lpstr>
      <vt:lpstr>Sample Student Testing Ticket </vt:lpstr>
      <vt:lpstr>Test content is confidential. The following things are prohibited:</vt:lpstr>
      <vt:lpstr>If a Student Reports a Concern About a Test Question</vt:lpstr>
      <vt:lpstr>Exceptions to Prohibition of Test Administrators Viewing MCAS Content</vt:lpstr>
      <vt:lpstr>Storage of Secure Materials </vt:lpstr>
      <vt:lpstr>Tracking Secure Materials </vt:lpstr>
      <vt:lpstr>Monitoring Students Outside the Testing Room</vt:lpstr>
      <vt:lpstr>A Secure Environment in the Testing Room</vt:lpstr>
      <vt:lpstr>A Secure Environment in the Testing Room (continued)</vt:lpstr>
      <vt:lpstr>Prohibited Materials</vt:lpstr>
      <vt:lpstr>Cell Phones</vt:lpstr>
      <vt:lpstr>Allowable Materials</vt:lpstr>
      <vt:lpstr>Allowable Materials (Continued)</vt:lpstr>
      <vt:lpstr>Test Administrator Day-of-Testing Responsibilities Before Testing Begins </vt:lpstr>
      <vt:lpstr>Avoiding Common Issues during Testing</vt:lpstr>
      <vt:lpstr>Test Administrator Responsibilities During Testing</vt:lpstr>
      <vt:lpstr>Coaching is not permitted on MCAS tests. What is coaching?</vt:lpstr>
      <vt:lpstr>What is permitted?</vt:lpstr>
      <vt:lpstr>Providing Technology-Related Help to Students</vt:lpstr>
      <vt:lpstr>Steps to Take in Case of Technology Problems</vt:lpstr>
      <vt:lpstr>Testing Irregularities</vt:lpstr>
      <vt:lpstr>Responsibilities After the Session is Over</vt:lpstr>
      <vt:lpstr>Other School Procedures </vt:lpstr>
      <vt:lpstr>Other School Procedures (Continued) </vt:lpstr>
      <vt:lpstr>Training Resources for Computer-Based Testing</vt:lpstr>
      <vt:lpstr>      Training Resources for Computer-Based Testing</vt:lpstr>
      <vt:lpstr>Universal and Designated Accessibility Features  for All Students </vt:lpstr>
      <vt:lpstr>Universal Accessibility Features (UFs) – Available to All Students </vt:lpstr>
      <vt:lpstr>Designated Accessibility Features (DFs) –  Available to All Students, at the Principal’s Discretion</vt:lpstr>
      <vt:lpstr>Preparing to Administer Accommodations </vt:lpstr>
      <vt:lpstr>Accommodations for Students with Disabilities  </vt:lpstr>
      <vt:lpstr>List of Accommodations for Students with Disabilities</vt:lpstr>
      <vt:lpstr>Special Access Accommodations </vt:lpstr>
      <vt:lpstr>Accommodations for English Learners</vt:lpstr>
      <vt:lpstr>List of EL Accommodations</vt:lpstr>
      <vt:lpstr>Special Instructions for Human Read-Aloud and Human Signer Accommodations</vt:lpstr>
      <vt:lpstr>Signing in with a Proctor Testing Ticket</vt:lpstr>
      <vt:lpstr>Student Testing Tickets for Human Read-Aloud, Human Signer, TTS</vt:lpstr>
      <vt:lpstr>If a Student Refuses an Accommodation </vt:lpstr>
      <vt:lpstr>Additional Resources for Accommodations</vt:lpstr>
      <vt:lpstr>Paper-Based Testing</vt:lpstr>
      <vt:lpstr>Paper-Based Testing</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MCAS MCAS Feb STE Training ppt</dc:title>
  <dc:creator>DESE</dc:creator>
  <cp:lastModifiedBy>Zou, Dong (EOE)</cp:lastModifiedBy>
  <cp:revision>89</cp:revision>
  <dcterms:created xsi:type="dcterms:W3CDTF">2021-03-01T21:49:11Z</dcterms:created>
  <dcterms:modified xsi:type="dcterms:W3CDTF">2024-01-18T17:15:41Z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Jan 18 2024 12:00AM</vt:lpwstr>
  </property>
</Properties>
</file>