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280" r:id="rId6"/>
    <p:sldId id="284" r:id="rId7"/>
    <p:sldId id="1088" r:id="rId8"/>
    <p:sldId id="747" r:id="rId9"/>
    <p:sldId id="748" r:id="rId10"/>
    <p:sldId id="749" r:id="rId11"/>
    <p:sldId id="744" r:id="rId12"/>
    <p:sldId id="256" r:id="rId13"/>
    <p:sldId id="1133" r:id="rId14"/>
    <p:sldId id="258" r:id="rId15"/>
    <p:sldId id="1106" r:id="rId16"/>
    <p:sldId id="1108" r:id="rId17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lz" initials="j" lastIdx="8" clrIdx="0"/>
  <p:cmAuthor id="7" name="Pennington, Elizabeth" initials="PE [2]" lastIdx="6" clrIdx="7">
    <p:extLst>
      <p:ext uri="{19B8F6BF-5375-455C-9EA6-DF929625EA0E}">
        <p15:presenceInfo xmlns:p15="http://schemas.microsoft.com/office/powerpoint/2012/main" userId="S::Elizabeth.Pennington@pearson.com::e28ec3e6-d01a-48d6-ac9b-0d88e5d6f329" providerId="AD"/>
      </p:ext>
    </p:extLst>
  </p:cmAuthor>
  <p:cmAuthor id="1" name="Zalk, Jodie" initials="ZJ" lastIdx="38" clrIdx="1">
    <p:extLst>
      <p:ext uri="{19B8F6BF-5375-455C-9EA6-DF929625EA0E}">
        <p15:presenceInfo xmlns:p15="http://schemas.microsoft.com/office/powerpoint/2012/main" userId="S-1-5-21-875326689-928589111-1252796590-2668" providerId="AD"/>
      </p:ext>
    </p:extLst>
  </p:cmAuthor>
  <p:cmAuthor id="8" name="Pelychaty, Robert (DESE)" initials="PR(" lastIdx="5" clrIdx="8">
    <p:extLst>
      <p:ext uri="{19B8F6BF-5375-455C-9EA6-DF929625EA0E}">
        <p15:presenceInfo xmlns:p15="http://schemas.microsoft.com/office/powerpoint/2012/main" userId="S::RPelychaty@doe.mass.edu::4b7f82dc-9b90-4364-a63e-8be2ecd61eb5" providerId="AD"/>
      </p:ext>
    </p:extLst>
  </p:cmAuthor>
  <p:cmAuthor id="2" name="Pelychaty, Robert" initials="PR" lastIdx="4" clrIdx="2">
    <p:extLst>
      <p:ext uri="{19B8F6BF-5375-455C-9EA6-DF929625EA0E}">
        <p15:presenceInfo xmlns:p15="http://schemas.microsoft.com/office/powerpoint/2012/main" userId="S-1-5-21-875326689-928589111-1252796590-18778" providerId="AD"/>
      </p:ext>
    </p:extLst>
  </p:cmAuthor>
  <p:cmAuthor id="3" name="Kelley, R. Scott (ESE)" initials="KRS(" lastIdx="1" clrIdx="3">
    <p:extLst>
      <p:ext uri="{19B8F6BF-5375-455C-9EA6-DF929625EA0E}">
        <p15:presenceInfo xmlns:p15="http://schemas.microsoft.com/office/powerpoint/2012/main" userId="S-1-5-21-875326689-928589111-1252796590-4559" providerId="AD"/>
      </p:ext>
    </p:extLst>
  </p:cmAuthor>
  <p:cmAuthor id="4" name="Scott Kelley" initials="sk" lastIdx="9" clrIdx="4">
    <p:extLst>
      <p:ext uri="{19B8F6BF-5375-455C-9EA6-DF929625EA0E}">
        <p15:presenceInfo xmlns:p15="http://schemas.microsoft.com/office/powerpoint/2012/main" userId="Scott Kelley" providerId="None"/>
      </p:ext>
    </p:extLst>
  </p:cmAuthor>
  <p:cmAuthor id="5" name="Zalk, Jodie" initials="ZJ [2]" lastIdx="36" clrIdx="5">
    <p:extLst>
      <p:ext uri="{19B8F6BF-5375-455C-9EA6-DF929625EA0E}">
        <p15:presenceInfo xmlns:p15="http://schemas.microsoft.com/office/powerpoint/2012/main" userId="S::JZalk@doe.mass.edu::e1452584-4588-4fe8-8e76-c634323654f0" providerId="AD"/>
      </p:ext>
    </p:extLst>
  </p:cmAuthor>
  <p:cmAuthor id="6" name="Pennington, Elizabeth" initials="PE" lastIdx="1" clrIdx="6">
    <p:extLst>
      <p:ext uri="{19B8F6BF-5375-455C-9EA6-DF929625EA0E}">
        <p15:presenceInfo xmlns:p15="http://schemas.microsoft.com/office/powerpoint/2012/main" userId="Pennington, Elizabe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215" autoAdjust="0"/>
    <p:restoredTop sz="96357" autoAdjust="0"/>
  </p:normalViewPr>
  <p:slideViewPr>
    <p:cSldViewPr snapToGrid="0">
      <p:cViewPr varScale="1">
        <p:scale>
          <a:sx n="90" d="100"/>
          <a:sy n="90" d="100"/>
        </p:scale>
        <p:origin x="102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2020/3/27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2020/3/27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275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F406DF-9B43-44E9-B3C7-398A43171C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  <p:sp>
        <p:nvSpPr>
          <p:cNvPr id="4403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Massachusetts Department of Elementary and Secondary Education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33184c7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33184c7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2406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33184c71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33184c71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1973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3526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3063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 descr="Date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3/27/2020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  <p:sldLayoutId id="2147483666" r:id="rId12"/>
    <p:sldLayoutId id="2147483667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spreadsheets/d/15AE-Ebld5EYpTDf20j0_P8pgtJutZRBg_tTtMW5tFmI/copy?usp=sharing" TargetMode="External"/><Relationship Id="rId3" Type="http://schemas.openxmlformats.org/officeDocument/2006/relationships/hyperlink" Target="https://docs.google.com/document/d/16pQyoOkcD-SaqIB_P06yUIs7lXUr5CkF9SQUK3shMCs/edit?usp=sharing" TargetMode="External"/><Relationship Id="rId7" Type="http://schemas.openxmlformats.org/officeDocument/2006/relationships/hyperlink" Target="https://docs.google.com/document/d/1l29qeIqf8EdDrnBDwaxMfnSbYStPROLbpIk_K4SfsmI/edit?usp=sharing" TargetMode="External"/><Relationship Id="rId2" Type="http://schemas.openxmlformats.org/officeDocument/2006/relationships/hyperlink" Target="https://tinyurl.com/2019DESEMCAS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rive.google.com/drive/folders/1WlyLmQ8jm-1VGKzhZ8Bji_Ry2kfma84x" TargetMode="External"/><Relationship Id="rId5" Type="http://schemas.openxmlformats.org/officeDocument/2006/relationships/hyperlink" Target="http://www.doe.mass.edu/mcas/testadmin/schoolsamples/" TargetMode="External"/><Relationship Id="rId4" Type="http://schemas.openxmlformats.org/officeDocument/2006/relationships/hyperlink" Target="https://docs.google.com/document/d/1z10OYs-LdDUb7qZ01Wr55H7zuHV1JWry34aGRTXdCdA/edit?usp=sharing" TargetMode="Externa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orter@swampscott.k12.ma.us" TargetMode="External"/><Relationship Id="rId2" Type="http://schemas.openxmlformats.org/officeDocument/2006/relationships/hyperlink" Target="mailto:mackey@swampscott.k12.ma.us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ocs.google.com/document/d/1DWDDIT2ToOHTISiyo5PCS3mAALG1aWa2t53veNAuxDs/edit?usp=sharing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inyurl.com/MCAS-scav-hunt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GMT72nfPcYJCF85I0Wqd7mE6jq5AT4J4H2abOo3RiVk" TargetMode="External"/><Relationship Id="rId2" Type="http://schemas.openxmlformats.org/officeDocument/2006/relationships/hyperlink" Target="https://drive.google.com/open?id=130NjqsX61WbRDK8i77wqoiL73VALUIoA5vWbPNWVxS8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hyperlink" Target="https://ma.testnav.com/client/index.html#login?username=LGN046141535&amp;password=2BLSVJL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6654" y="1958195"/>
            <a:ext cx="6678954" cy="2450031"/>
          </a:xfrm>
        </p:spPr>
        <p:txBody>
          <a:bodyPr/>
          <a:lstStyle/>
          <a:p>
            <a:r>
              <a:rPr lang="en-US" altLang="zh-CN" dirty="0"/>
              <a:t>A District’s Perspective: </a:t>
            </a:r>
            <a:br>
              <a:rPr lang="en-US" altLang="zh-CN" dirty="0"/>
            </a:br>
            <a:r>
              <a:rPr lang="en-US" altLang="zh-CN" dirty="0"/>
              <a:t>Swampscott Public Schools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7389" y="4565311"/>
            <a:ext cx="6659592" cy="826214"/>
          </a:xfrm>
        </p:spPr>
        <p:txBody>
          <a:bodyPr/>
          <a:lstStyle/>
          <a:p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November 20, 2019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Picture 5" descr="Swampscott logo">
            <a:extLst>
              <a:ext uri="{FF2B5EF4-FFF2-40B4-BE49-F238E27FC236}">
                <a16:creationId xmlns:a16="http://schemas.microsoft.com/office/drawing/2014/main" id="{AC34F75B-A6D8-4889-BAB1-A1FF15D738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7" t="8586" r="4096" b="13564"/>
          <a:stretch/>
        </p:blipFill>
        <p:spPr>
          <a:xfrm>
            <a:off x="9448801" y="5878286"/>
            <a:ext cx="2107474" cy="7489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415600" y="500575"/>
            <a:ext cx="11360800" cy="13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5400" dirty="0">
                <a:latin typeface="Baloo"/>
                <a:ea typeface="Baloo"/>
                <a:cs typeface="Baloo"/>
                <a:sym typeface="Baloo"/>
              </a:rPr>
              <a:t>Sample from the </a:t>
            </a:r>
            <a:r>
              <a:rPr lang="en" sz="5400" dirty="0">
                <a:latin typeface="Baloo"/>
                <a:ea typeface="Baloo"/>
                <a:cs typeface="Baloo"/>
                <a:sym typeface="Baloo"/>
              </a:rPr>
              <a:t>MCAS Scavenger Hunt</a:t>
            </a:r>
            <a:endParaRPr sz="6400" dirty="0">
              <a:latin typeface="Baloo"/>
              <a:ea typeface="Baloo"/>
              <a:cs typeface="Baloo"/>
              <a:sym typeface="Baloo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01598" indent="0">
              <a:lnSpc>
                <a:spcPct val="200000"/>
              </a:lnSpc>
              <a:buClr>
                <a:srgbClr val="000000"/>
              </a:buClr>
              <a:buSzPts val="2400"/>
              <a:buNone/>
            </a:pPr>
            <a:r>
              <a:rPr lang="en" sz="3600" dirty="0">
                <a:solidFill>
                  <a:srgbClr val="203B6A"/>
                </a:solidFill>
                <a:latin typeface="Baloo"/>
                <a:ea typeface="Baloo"/>
                <a:cs typeface="Baloo"/>
                <a:sym typeface="Baloo"/>
              </a:rPr>
              <a:t>Go to Slide 6</a:t>
            </a:r>
            <a:endParaRPr lang="en" sz="3600" dirty="0">
              <a:solidFill>
                <a:srgbClr val="000000"/>
              </a:solidFill>
              <a:latin typeface="McLaren"/>
              <a:ea typeface="McLaren"/>
              <a:cs typeface="McLaren"/>
              <a:sym typeface="McLaren"/>
            </a:endParaRPr>
          </a:p>
          <a:p>
            <a:pPr indent="-507987">
              <a:lnSpc>
                <a:spcPct val="200000"/>
              </a:lnSpc>
              <a:buClr>
                <a:srgbClr val="000000"/>
              </a:buClr>
              <a:buSzPts val="2400"/>
              <a:buFont typeface="McLaren"/>
              <a:buAutoNum type="alphaLcPeriod"/>
            </a:pPr>
            <a:r>
              <a:rPr lang="en" dirty="0">
                <a:solidFill>
                  <a:srgbClr val="000000"/>
                </a:solidFill>
                <a:latin typeface="McLaren"/>
                <a:ea typeface="McLaren"/>
                <a:cs typeface="McLaren"/>
                <a:sym typeface="McLaren"/>
              </a:rPr>
              <a:t>What is one way you can go to slide 6?</a:t>
            </a:r>
            <a:endParaRPr dirty="0">
              <a:solidFill>
                <a:srgbClr val="000000"/>
              </a:solidFill>
              <a:latin typeface="McLaren"/>
              <a:ea typeface="McLaren"/>
              <a:cs typeface="McLaren"/>
              <a:sym typeface="McLaren"/>
            </a:endParaRPr>
          </a:p>
          <a:p>
            <a:pPr indent="-507987">
              <a:lnSpc>
                <a:spcPct val="200000"/>
              </a:lnSpc>
              <a:buClr>
                <a:srgbClr val="000000"/>
              </a:buClr>
              <a:buSzPts val="2400"/>
              <a:buFont typeface="McLaren"/>
              <a:buAutoNum type="alphaLcPeriod"/>
            </a:pPr>
            <a:r>
              <a:rPr lang="en" dirty="0">
                <a:solidFill>
                  <a:srgbClr val="000000"/>
                </a:solidFill>
                <a:latin typeface="McLaren"/>
                <a:ea typeface="McLaren"/>
                <a:cs typeface="McLaren"/>
                <a:sym typeface="McLaren"/>
              </a:rPr>
              <a:t>What is a different way you can go to slide 6?</a:t>
            </a:r>
            <a:endParaRPr dirty="0">
              <a:solidFill>
                <a:srgbClr val="000000"/>
              </a:solidFill>
              <a:latin typeface="McLaren"/>
              <a:ea typeface="McLaren"/>
              <a:cs typeface="McLaren"/>
              <a:sym typeface="McLaren"/>
            </a:endParaRPr>
          </a:p>
          <a:p>
            <a:pPr indent="-507987">
              <a:lnSpc>
                <a:spcPct val="200000"/>
              </a:lnSpc>
              <a:buClr>
                <a:srgbClr val="000000"/>
              </a:buClr>
              <a:buSzPts val="2400"/>
              <a:buFont typeface="McLaren"/>
              <a:buAutoNum type="alphaLcPeriod"/>
            </a:pPr>
            <a:r>
              <a:rPr lang="en" u="sng" dirty="0">
                <a:solidFill>
                  <a:srgbClr val="000000"/>
                </a:solidFill>
                <a:latin typeface="McLaren"/>
                <a:ea typeface="McLaren"/>
                <a:cs typeface="McLaren"/>
                <a:sym typeface="McLaren"/>
              </a:rPr>
              <a:t>Bookmark Slide 6</a:t>
            </a:r>
            <a:endParaRPr u="sng" dirty="0">
              <a:solidFill>
                <a:srgbClr val="000000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pic>
        <p:nvPicPr>
          <p:cNvPr id="2" name="Picture 1" descr="Swampscott logo">
            <a:extLst>
              <a:ext uri="{FF2B5EF4-FFF2-40B4-BE49-F238E27FC236}">
                <a16:creationId xmlns:a16="http://schemas.microsoft.com/office/drawing/2014/main" id="{8B2ED5B3-0F80-4229-95BD-40EAA669F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025" y="5000625"/>
            <a:ext cx="7800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99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68BA7-9929-42D1-947F-16C8A946F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&amp; Suggestions from the Swampscott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F9FAF-D07D-4E2B-B9C4-33393C79D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43" y="1137717"/>
            <a:ext cx="11370972" cy="5049746"/>
          </a:xfrm>
        </p:spPr>
        <p:txBody>
          <a:bodyPr/>
          <a:lstStyle/>
          <a:p>
            <a:r>
              <a:rPr lang="en-US" sz="2600" dirty="0"/>
              <a:t>Resources </a:t>
            </a:r>
          </a:p>
          <a:p>
            <a:pPr lvl="1"/>
            <a:r>
              <a:rPr lang="en-US" sz="2200" dirty="0">
                <a:hlinkClick r:id="rId2"/>
              </a:rPr>
              <a:t>Training slides</a:t>
            </a:r>
            <a:endParaRPr lang="en-US" sz="2200" dirty="0"/>
          </a:p>
          <a:p>
            <a:pPr lvl="1"/>
            <a:r>
              <a:rPr lang="en-US" sz="2200" dirty="0">
                <a:hlinkClick r:id="rId3"/>
              </a:rPr>
              <a:t>Swampscott Infrastructure Trial Guide</a:t>
            </a:r>
            <a:endParaRPr lang="en-US" sz="2200" dirty="0"/>
          </a:p>
          <a:p>
            <a:pPr lvl="1"/>
            <a:r>
              <a:rPr lang="en-US" sz="2200" dirty="0">
                <a:hlinkClick r:id="rId4"/>
              </a:rPr>
              <a:t>Swampscott Infrastructure Trial script for students</a:t>
            </a:r>
          </a:p>
          <a:p>
            <a:pPr lvl="1"/>
            <a:r>
              <a:rPr lang="en-US" sz="2200" dirty="0">
                <a:hlinkClick r:id="rId5"/>
              </a:rPr>
              <a:t>Sample Materials for Coordinating MCAS Test Administration</a:t>
            </a:r>
            <a:endParaRPr lang="en-US" sz="2200" dirty="0"/>
          </a:p>
          <a:p>
            <a:pPr lvl="1"/>
            <a:r>
              <a:rPr lang="en-US" sz="2200" dirty="0">
                <a:hlinkClick r:id="rId6"/>
              </a:rPr>
              <a:t>Student Training Materials Folder</a:t>
            </a:r>
            <a:endParaRPr lang="en-US" sz="2200" dirty="0"/>
          </a:p>
          <a:p>
            <a:pPr lvl="1"/>
            <a:r>
              <a:rPr lang="en-US" sz="2200" dirty="0">
                <a:hlinkClick r:id="rId7"/>
              </a:rPr>
              <a:t>Helpful Checklist</a:t>
            </a:r>
            <a:r>
              <a:rPr lang="en-US" sz="2200" dirty="0"/>
              <a:t> of principals’ responsibilities vs. the technology department.</a:t>
            </a:r>
          </a:p>
          <a:p>
            <a:pPr lvl="2"/>
            <a:r>
              <a:rPr lang="en-US" sz="2000" dirty="0"/>
              <a:t>Tech team should NEVER answer accommodation or security questions. </a:t>
            </a:r>
          </a:p>
          <a:p>
            <a:r>
              <a:rPr lang="en-US" sz="2600" dirty="0"/>
              <a:t>Suggestions</a:t>
            </a:r>
            <a:r>
              <a:rPr lang="en-US" sz="2800" dirty="0"/>
              <a:t> </a:t>
            </a:r>
          </a:p>
          <a:p>
            <a:pPr lvl="1"/>
            <a:r>
              <a:rPr lang="en-US" sz="2200" dirty="0"/>
              <a:t>Create </a:t>
            </a:r>
            <a:r>
              <a:rPr lang="en-US" sz="2200" dirty="0">
                <a:hlinkClick r:id="rId8"/>
              </a:rPr>
              <a:t>spreadsheets</a:t>
            </a:r>
            <a:r>
              <a:rPr lang="en-US" sz="2200" dirty="0"/>
              <a:t> with test information - color code by test administrator to easily see home room groups.</a:t>
            </a:r>
          </a:p>
          <a:p>
            <a:pPr lvl="1"/>
            <a:r>
              <a:rPr lang="en-US" sz="2200" dirty="0"/>
              <a:t>Despite it being computer-based testing, students still need paper and pencils.</a:t>
            </a:r>
          </a:p>
          <a:p>
            <a:pPr lvl="1"/>
            <a:r>
              <a:rPr lang="en-US" sz="2200" dirty="0"/>
              <a:t>Learn to filter and sort your views in PearsonAccess Next.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275A3-8AA2-4CF4-82AB-605F28291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pic>
        <p:nvPicPr>
          <p:cNvPr id="5" name="Picture 4" descr="Swampscott logo">
            <a:extLst>
              <a:ext uri="{FF2B5EF4-FFF2-40B4-BE49-F238E27FC236}">
                <a16:creationId xmlns:a16="http://schemas.microsoft.com/office/drawing/2014/main" id="{951D5DFD-F018-4892-B2E3-8B1A7F42C02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97" t="8586" r="4096" b="13564"/>
          <a:stretch/>
        </p:blipFill>
        <p:spPr>
          <a:xfrm>
            <a:off x="9947564" y="288924"/>
            <a:ext cx="1548384" cy="55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30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53834-2D73-7B47-AF79-579CEEF7F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 for Swampscott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6536E-4633-BE4A-9D69-5218332DC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Lytania Mackey Knowles</a:t>
            </a:r>
          </a:p>
          <a:p>
            <a:pPr lvl="1"/>
            <a:r>
              <a:rPr lang="en-US" dirty="0"/>
              <a:t>Director of Technology, Digital Learning, and  Innovation</a:t>
            </a:r>
          </a:p>
          <a:p>
            <a:pPr lvl="1"/>
            <a:r>
              <a:rPr lang="en-US" dirty="0">
                <a:hlinkClick r:id="rId2"/>
              </a:rPr>
              <a:t>mackey@swampscott.k12.ma.us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Catie Porter Roberts</a:t>
            </a:r>
          </a:p>
          <a:p>
            <a:pPr lvl="1"/>
            <a:r>
              <a:rPr lang="en-US" dirty="0"/>
              <a:t>Digital Learning Specialist &amp; Elementary STEM Consulting Teacher</a:t>
            </a:r>
          </a:p>
          <a:p>
            <a:pPr lvl="1"/>
            <a:r>
              <a:rPr lang="en-US" dirty="0">
                <a:hlinkClick r:id="rId3"/>
              </a:rPr>
              <a:t>porter@swampscott.k12.ma.us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40F47-8E17-BE49-A118-C3F18F3C7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pic>
        <p:nvPicPr>
          <p:cNvPr id="5" name="Picture 4" descr="Swampscott logo">
            <a:extLst>
              <a:ext uri="{FF2B5EF4-FFF2-40B4-BE49-F238E27FC236}">
                <a16:creationId xmlns:a16="http://schemas.microsoft.com/office/drawing/2014/main" id="{2ADF6894-640C-4B6F-8CEA-27C8819B1E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97" t="8586" r="4096" b="13564"/>
          <a:stretch/>
        </p:blipFill>
        <p:spPr>
          <a:xfrm>
            <a:off x="9947564" y="288924"/>
            <a:ext cx="1548384" cy="55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30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7173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Swampscott MCAS Team:</a:t>
            </a:r>
          </a:p>
          <a:p>
            <a:pPr lvl="1"/>
            <a:r>
              <a:rPr lang="en-US" dirty="0"/>
              <a:t>Lytania Mackey Knowles</a:t>
            </a:r>
          </a:p>
          <a:p>
            <a:pPr lvl="2"/>
            <a:r>
              <a:rPr lang="en-US" dirty="0"/>
              <a:t>Director of Technology &amp; Digital Learning</a:t>
            </a:r>
          </a:p>
          <a:p>
            <a:pPr lvl="1"/>
            <a:r>
              <a:rPr lang="en-US" dirty="0"/>
              <a:t>Catie Porter Roberts</a:t>
            </a:r>
          </a:p>
          <a:p>
            <a:pPr lvl="2"/>
            <a:r>
              <a:rPr lang="en-US" dirty="0"/>
              <a:t>Digital Learning Specialist &amp; Elementary STEM Consulting Teacher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8185-97CB-44E3-AB43-049A70E20DA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 descr="Swampscott logo">
            <a:extLst>
              <a:ext uri="{FF2B5EF4-FFF2-40B4-BE49-F238E27FC236}">
                <a16:creationId xmlns:a16="http://schemas.microsoft.com/office/drawing/2014/main" id="{D874B4D5-1EE5-40B1-B067-4D78B55E47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7" t="8586" r="4096" b="13564"/>
          <a:stretch/>
        </p:blipFill>
        <p:spPr>
          <a:xfrm>
            <a:off x="10300824" y="353751"/>
            <a:ext cx="1548384" cy="5502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BCF4-4861-4889-A1FB-F8BA7777A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Winter Timeline – Swampscott’s Perspective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98D64-16B7-41E9-A971-F91084803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December/January:</a:t>
            </a:r>
          </a:p>
          <a:p>
            <a:pPr lvl="1"/>
            <a:r>
              <a:rPr lang="en-US" dirty="0"/>
              <a:t>Map out access points for Wi-Fi coverage for each building. </a:t>
            </a:r>
          </a:p>
          <a:p>
            <a:pPr lvl="2"/>
            <a:r>
              <a:rPr lang="en-US" dirty="0"/>
              <a:t>Often, technology adds new things to the infrastructure of a network that a building principal or leader does not know about. </a:t>
            </a:r>
          </a:p>
          <a:p>
            <a:pPr lvl="1"/>
            <a:r>
              <a:rPr lang="en-US" dirty="0"/>
              <a:t>Book your dates &amp; times district-wide and get organized. </a:t>
            </a:r>
          </a:p>
          <a:p>
            <a:pPr lvl="2"/>
            <a:r>
              <a:rPr lang="en-US" u="sng" dirty="0">
                <a:hlinkClick r:id="rId2"/>
              </a:rPr>
              <a:t>Here is our handout from 2018.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These decisions are made at the district level with all principals together because we have to share tech team resources &amp; time.</a:t>
            </a:r>
          </a:p>
          <a:p>
            <a:r>
              <a:rPr lang="en-US" sz="3600" b="1" dirty="0"/>
              <a:t>February:</a:t>
            </a:r>
          </a:p>
          <a:p>
            <a:pPr lvl="1"/>
            <a:r>
              <a:rPr lang="en-US" dirty="0"/>
              <a:t>Administer student tutorial/scavenger hunt.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CCDAF-F6CC-4037-8691-27DA2BB1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pic>
        <p:nvPicPr>
          <p:cNvPr id="8" name="Picture 7" descr="Swampscott logo">
            <a:extLst>
              <a:ext uri="{FF2B5EF4-FFF2-40B4-BE49-F238E27FC236}">
                <a16:creationId xmlns:a16="http://schemas.microsoft.com/office/drawing/2014/main" id="{3B9FDE5C-A008-4537-90E6-9AA7F3295C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7" t="8586" r="4096" b="13564"/>
          <a:stretch/>
        </p:blipFill>
        <p:spPr>
          <a:xfrm>
            <a:off x="10300824" y="353751"/>
            <a:ext cx="1548384" cy="55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6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B468D-F712-6043-A1AF-EB5A746BC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Planning – Swampscott’s Perspective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2CAA-BE00-DD4B-BF11-B50146E77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400" dirty="0"/>
              <a:t>Our biggest concern was – Could our network handle the load of students accessing the TestNav app at once? </a:t>
            </a:r>
          </a:p>
          <a:p>
            <a:pPr lvl="1"/>
            <a:r>
              <a:rPr lang="en-US" dirty="0"/>
              <a:t>We often struggle with shared access points when students in two classrooms next to each other are attempting to get online. </a:t>
            </a:r>
          </a:p>
          <a:p>
            <a:pPr lvl="1"/>
            <a:r>
              <a:rPr lang="en-US" dirty="0"/>
              <a:t>We test in five schools, but not at the same time. The maximum number of students testing at a time is only 400.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400" dirty="0"/>
              <a:t>Solution: We created coverage maps of access points to identify potential areas of weakness before testing (see next slides).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3F86F-3FE1-4B43-A842-2B262AC1C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pic>
        <p:nvPicPr>
          <p:cNvPr id="5" name="Picture 4" descr="Swampscott logo">
            <a:extLst>
              <a:ext uri="{FF2B5EF4-FFF2-40B4-BE49-F238E27FC236}">
                <a16:creationId xmlns:a16="http://schemas.microsoft.com/office/drawing/2014/main" id="{D720CC1C-11CD-314C-818B-4554400B18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7" t="8586" r="4096" b="13564"/>
          <a:stretch/>
        </p:blipFill>
        <p:spPr>
          <a:xfrm>
            <a:off x="9831977" y="288925"/>
            <a:ext cx="1966452" cy="69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3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90C0A-8838-E44B-A3ED-097A9ED83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with Adequate Wi-Fi Coverage </a:t>
            </a:r>
            <a:r>
              <a:rPr lang="en-US" sz="2400" dirty="0"/>
              <a:t>– </a:t>
            </a:r>
            <a:r>
              <a:rPr lang="en-US" sz="2400" i="1" dirty="0"/>
              <a:t>easily able to identify potential problem areas</a:t>
            </a:r>
            <a:endParaRPr lang="en-US" sz="2400" dirty="0"/>
          </a:p>
        </p:txBody>
      </p:sp>
      <p:pic>
        <p:nvPicPr>
          <p:cNvPr id="6" name="Content Placeholder 5" descr="Wi-Fi coverage map">
            <a:extLst>
              <a:ext uri="{FF2B5EF4-FFF2-40B4-BE49-F238E27FC236}">
                <a16:creationId xmlns:a16="http://schemas.microsoft.com/office/drawing/2014/main" id="{6845BCB5-AF3F-1644-9631-085623B71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208" y="1097280"/>
            <a:ext cx="9290303" cy="525906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D7EFF-28CD-6844-A580-4BBD2040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6137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E0CDC-4669-934B-BE54-36846AB9B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with Poor Wi-Fi Coverage </a:t>
            </a:r>
            <a:r>
              <a:rPr lang="en-US" i="1" dirty="0"/>
              <a:t>– will need to add additional access points</a:t>
            </a:r>
          </a:p>
        </p:txBody>
      </p:sp>
      <p:pic>
        <p:nvPicPr>
          <p:cNvPr id="6" name="Content Placeholder 5" descr="locations with poor wi-fi">
            <a:extLst>
              <a:ext uri="{FF2B5EF4-FFF2-40B4-BE49-F238E27FC236}">
                <a16:creationId xmlns:a16="http://schemas.microsoft.com/office/drawing/2014/main" id="{0288D640-C5D9-6047-B83C-5EC639442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1080299"/>
            <a:ext cx="8892189" cy="516458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24A53-95DC-E947-8D56-0C806A28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1743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B33E0-292A-4412-BF80-5176C013C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Tutorial – Swampscott’s Perspective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C19E6-0F39-46F2-B387-899B5326A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94" y="1201298"/>
            <a:ext cx="11370972" cy="5049746"/>
          </a:xfrm>
        </p:spPr>
        <p:txBody>
          <a:bodyPr/>
          <a:lstStyle/>
          <a:p>
            <a:r>
              <a:rPr lang="en-US" sz="2800" dirty="0"/>
              <a:t>Swampscott </a:t>
            </a:r>
            <a:r>
              <a:rPr lang="en-US" sz="2800" dirty="0">
                <a:hlinkClick r:id="rId2"/>
              </a:rPr>
              <a:t>student tutorial “scavenger hunt”</a:t>
            </a:r>
            <a:r>
              <a:rPr lang="en-US" sz="2800" dirty="0"/>
              <a:t>   </a:t>
            </a:r>
            <a:br>
              <a:rPr lang="en-US" sz="2800" dirty="0"/>
            </a:br>
            <a:r>
              <a:rPr lang="en-US" sz="2000" b="1" i="1" dirty="0"/>
              <a:t>Note: </a:t>
            </a:r>
            <a:r>
              <a:rPr lang="en-US" sz="2000" dirty="0"/>
              <a:t>scavenger hunt updated for 2020 for grades 3–5 only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Scavenger hunt keeps students in grades 3–8 engaged and active.</a:t>
            </a:r>
          </a:p>
          <a:p>
            <a:pPr lvl="1"/>
            <a:r>
              <a:rPr lang="en-US" sz="2400" dirty="0"/>
              <a:t>Make sure students know how to navigate the test – e.g., </a:t>
            </a:r>
          </a:p>
          <a:p>
            <a:pPr lvl="2"/>
            <a:r>
              <a:rPr lang="en-US" sz="2200" dirty="0"/>
              <a:t>bookmark questions</a:t>
            </a:r>
          </a:p>
          <a:p>
            <a:pPr lvl="2"/>
            <a:r>
              <a:rPr lang="en-US" sz="2200" dirty="0"/>
              <a:t>answer different question types</a:t>
            </a:r>
          </a:p>
          <a:p>
            <a:pPr lvl="2"/>
            <a:r>
              <a:rPr lang="en-US" sz="2200" dirty="0"/>
              <a:t>properly sign out</a:t>
            </a:r>
          </a:p>
          <a:p>
            <a:endParaRPr lang="en-US" sz="20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071D0-E730-4F1F-AE3F-A754992D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pic>
        <p:nvPicPr>
          <p:cNvPr id="5" name="Picture 4" descr="Swampscott logo">
            <a:extLst>
              <a:ext uri="{FF2B5EF4-FFF2-40B4-BE49-F238E27FC236}">
                <a16:creationId xmlns:a16="http://schemas.microsoft.com/office/drawing/2014/main" id="{A1372289-FCF9-49C3-86CB-808FE89F83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7" t="8586" r="4096" b="13564"/>
          <a:stretch/>
        </p:blipFill>
        <p:spPr>
          <a:xfrm>
            <a:off x="9831977" y="288925"/>
            <a:ext cx="1966452" cy="698822"/>
          </a:xfrm>
          <a:prstGeom prst="rect">
            <a:avLst/>
          </a:prstGeom>
        </p:spPr>
      </p:pic>
      <p:pic>
        <p:nvPicPr>
          <p:cNvPr id="6" name="Picture 5" descr="scavenger hunt screen">
            <a:extLst>
              <a:ext uri="{FF2B5EF4-FFF2-40B4-BE49-F238E27FC236}">
                <a16:creationId xmlns:a16="http://schemas.microsoft.com/office/drawing/2014/main" id="{5F92D7ED-A485-4C86-8F29-A8B820CA7A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100"/>
          <a:stretch/>
        </p:blipFill>
        <p:spPr>
          <a:xfrm>
            <a:off x="3805075" y="3889816"/>
            <a:ext cx="6613888" cy="264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56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8000" dirty="0">
                <a:latin typeface="Baloo"/>
                <a:ea typeface="Baloo"/>
                <a:cs typeface="Baloo"/>
                <a:sym typeface="Baloo"/>
              </a:rPr>
              <a:t>MCAS Scavenger Hunt</a:t>
            </a:r>
            <a:endParaRPr sz="8000" dirty="0">
              <a:latin typeface="Baloo"/>
              <a:ea typeface="Baloo"/>
              <a:cs typeface="Baloo"/>
              <a:sym typeface="Baloo"/>
            </a:endParaRPr>
          </a:p>
        </p:txBody>
      </p:sp>
      <p:pic>
        <p:nvPicPr>
          <p:cNvPr id="2" name="Picture 1" descr="Swampscott logo">
            <a:extLst>
              <a:ext uri="{FF2B5EF4-FFF2-40B4-BE49-F238E27FC236}">
                <a16:creationId xmlns:a16="http://schemas.microsoft.com/office/drawing/2014/main" id="{7C46AC28-7373-45A0-B25B-E9705A8C4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025" y="5000625"/>
            <a:ext cx="7800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47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68BA7-9929-42D1-947F-16C8A946F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200" dirty="0">
                <a:latin typeface="Baloo"/>
                <a:ea typeface="Baloo"/>
                <a:cs typeface="Baloo"/>
                <a:sym typeface="Baloo"/>
              </a:rPr>
              <a:t>MCAS Scavenger Hunt </a:t>
            </a:r>
            <a:r>
              <a:rPr lang="en-US" sz="3200" dirty="0">
                <a:latin typeface="Baloo"/>
                <a:ea typeface="Baloo"/>
                <a:cs typeface="Baloo"/>
                <a:sym typeface="Baloo"/>
              </a:rPr>
              <a:t>Instructions for Teachers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F9FAF-D07D-4E2B-B9C4-33393C79D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the students access the app on their computers:  </a:t>
            </a:r>
          </a:p>
          <a:p>
            <a:pPr lvl="1"/>
            <a:r>
              <a:rPr lang="en-US" dirty="0">
                <a:hlinkClick r:id="rId2"/>
              </a:rPr>
              <a:t>Accessing the Student Tutorial for Mac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Accessing Student Tutorial for Chromebooks </a:t>
            </a:r>
            <a:endParaRPr lang="en-US" dirty="0"/>
          </a:p>
          <a:p>
            <a:endParaRPr lang="en-US" dirty="0"/>
          </a:p>
          <a:p>
            <a:r>
              <a:rPr lang="en-US" dirty="0"/>
              <a:t>You may need to restart the </a:t>
            </a:r>
            <a:r>
              <a:rPr lang="en-US" dirty="0">
                <a:hlinkClick r:id="rId4"/>
              </a:rPr>
              <a:t>Tutorial</a:t>
            </a:r>
            <a:r>
              <a:rPr lang="en-US" dirty="0"/>
              <a:t> on your computer.</a:t>
            </a:r>
          </a:p>
          <a:p>
            <a:r>
              <a:rPr lang="en-US" dirty="0"/>
              <a:t>Guide the students to select “Start Test Now” and “Start Session.”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275A3-8AA2-4CF4-82AB-605F28291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pic>
        <p:nvPicPr>
          <p:cNvPr id="5" name="Picture 4" descr="Swampscott logo">
            <a:extLst>
              <a:ext uri="{FF2B5EF4-FFF2-40B4-BE49-F238E27FC236}">
                <a16:creationId xmlns:a16="http://schemas.microsoft.com/office/drawing/2014/main" id="{951D5DFD-F018-4892-B2E3-8B1A7F42C0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97" t="8586" r="4096" b="13564"/>
          <a:stretch/>
        </p:blipFill>
        <p:spPr>
          <a:xfrm>
            <a:off x="9947564" y="288924"/>
            <a:ext cx="1548384" cy="55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24890"/>
      </p:ext>
    </p:extLst>
  </p:cSld>
  <p:clrMapOvr>
    <a:masterClrMapping/>
  </p:clrMapOvr>
</p:sld>
</file>

<file path=ppt/theme/theme1.xml><?xml version="1.0" encoding="utf-8"?>
<a:theme xmlns:a="http://schemas.openxmlformats.org/drawingml/2006/main" name="ESE PowerPoint Template 2017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DESE-231-58632</_dlc_DocId>
    <_dlc_DocIdUrl xmlns="733efe1c-5bbe-4968-87dc-d400e65c879f">
      <Url>https://sharepoint.doemass.org/ese/webteam/cps/_layouts/DocIdRedir.aspx?ID=DESE-231-58632</Url>
      <Description>DESE-231-58632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1a175f6fd76af162c8631baf02b0c7de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18e3a758e1be3a571da4157f53c3d381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description="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73D385-6E42-453E-ADA3-EF6403B66A91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0a4e05da-b9bc-4326-ad73-01ef31b95567"/>
    <ds:schemaRef ds:uri="http://schemas.openxmlformats.org/package/2006/metadata/core-properties"/>
    <ds:schemaRef ds:uri="733efe1c-5bbe-4968-87dc-d400e65c879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79F645F-916D-4089-B329-239FB2AE1C1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10BCC8D-5F2F-46EF-AC77-6524229F5C9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F7E3C02-E015-4FFE-8919-F1E948FEDC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2840</TotalTime>
  <Words>467</Words>
  <Application>Microsoft Office PowerPoint</Application>
  <PresentationFormat>Widescreen</PresentationFormat>
  <Paragraphs>81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等线</vt:lpstr>
      <vt:lpstr>Arial</vt:lpstr>
      <vt:lpstr>Baloo</vt:lpstr>
      <vt:lpstr>Courier New</vt:lpstr>
      <vt:lpstr>McLaren</vt:lpstr>
      <vt:lpstr>Segoe</vt:lpstr>
      <vt:lpstr>Segoe SemiBold</vt:lpstr>
      <vt:lpstr>Segoe UI</vt:lpstr>
      <vt:lpstr>Segoe UI Semibold</vt:lpstr>
      <vt:lpstr>Wingdings</vt:lpstr>
      <vt:lpstr>ESE PowerPoint Template 2017</vt:lpstr>
      <vt:lpstr>A District’s Perspective:  Swampscott Public Schools</vt:lpstr>
      <vt:lpstr>Presenters</vt:lpstr>
      <vt:lpstr>Winter Timeline – Swampscott’s Perspective </vt:lpstr>
      <vt:lpstr>Network Planning – Swampscott’s Perspective </vt:lpstr>
      <vt:lpstr>Building with Adequate Wi-Fi Coverage – easily able to identify potential problem areas</vt:lpstr>
      <vt:lpstr>Building with Poor Wi-Fi Coverage – will need to add additional access points</vt:lpstr>
      <vt:lpstr>Student Tutorial – Swampscott’s Perspective </vt:lpstr>
      <vt:lpstr>MCAS Scavenger Hunt</vt:lpstr>
      <vt:lpstr>MCAS Scavenger Hunt Instructions for Teachers </vt:lpstr>
      <vt:lpstr>Sample from the MCAS Scavenger Hunt</vt:lpstr>
      <vt:lpstr>Resources &amp; Suggestions from the Swampscott Team</vt:lpstr>
      <vt:lpstr>Contact Information for Swampscott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MCAS 2020 Swampscott High Sample Materials</dc:title>
  <dc:creator>DESE</dc:creator>
  <cp:lastModifiedBy>Zou, Dong (EOE)</cp:lastModifiedBy>
  <cp:revision>383</cp:revision>
  <cp:lastPrinted>2019-11-19T23:02:32Z</cp:lastPrinted>
  <dcterms:created xsi:type="dcterms:W3CDTF">2017-12-27T20:29:39Z</dcterms:created>
  <dcterms:modified xsi:type="dcterms:W3CDTF">2020-03-27T18:08:34Z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Mar 27 2020</vt:lpwstr>
  </property>
</Properties>
</file>