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8"/>
  </p:notesMasterIdLst>
  <p:sldIdLst>
    <p:sldId id="256" r:id="rId2"/>
    <p:sldId id="257" r:id="rId3"/>
    <p:sldId id="260" r:id="rId4"/>
    <p:sldId id="500" r:id="rId5"/>
    <p:sldId id="521" r:id="rId6"/>
    <p:sldId id="398" r:id="rId7"/>
    <p:sldId id="262" r:id="rId8"/>
    <p:sldId id="266" r:id="rId9"/>
    <p:sldId id="530" r:id="rId10"/>
    <p:sldId id="411" r:id="rId11"/>
    <p:sldId id="412" r:id="rId12"/>
    <p:sldId id="524" r:id="rId13"/>
    <p:sldId id="520" r:id="rId14"/>
    <p:sldId id="444" r:id="rId15"/>
    <p:sldId id="413" r:id="rId16"/>
    <p:sldId id="271" r:id="rId17"/>
    <p:sldId id="434" r:id="rId18"/>
    <p:sldId id="274" r:id="rId19"/>
    <p:sldId id="435" r:id="rId20"/>
    <p:sldId id="519" r:id="rId21"/>
    <p:sldId id="468" r:id="rId22"/>
    <p:sldId id="510" r:id="rId23"/>
    <p:sldId id="523" r:id="rId24"/>
    <p:sldId id="522" r:id="rId25"/>
    <p:sldId id="527" r:id="rId26"/>
    <p:sldId id="504" r:id="rId27"/>
    <p:sldId id="422" r:id="rId28"/>
    <p:sldId id="503" r:id="rId29"/>
    <p:sldId id="424" r:id="rId30"/>
    <p:sldId id="513" r:id="rId31"/>
    <p:sldId id="518" r:id="rId32"/>
    <p:sldId id="529" r:id="rId33"/>
    <p:sldId id="526" r:id="rId34"/>
    <p:sldId id="525" r:id="rId35"/>
    <p:sldId id="528" r:id="rId36"/>
    <p:sldId id="283" r:id="rId37"/>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3D1"/>
    <a:srgbClr val="EAC9C4"/>
    <a:srgbClr val="B8E18B"/>
    <a:srgbClr val="FAF0F7"/>
    <a:srgbClr val="F7E5F3"/>
    <a:srgbClr val="FDF9FC"/>
    <a:srgbClr val="FFFFD9"/>
    <a:srgbClr val="C9E7A7"/>
    <a:srgbClr val="E6F2FE"/>
    <a:srgbClr val="D5C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2336-E462-49EF-843E-E1ECD9D518E4}" v="1" dt="2022-11-16T19:15:38.204"/>
  </p1510:revLst>
</p1510:revInfo>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3772" autoAdjust="0"/>
  </p:normalViewPr>
  <p:slideViewPr>
    <p:cSldViewPr snapToGrid="0">
      <p:cViewPr varScale="1">
        <p:scale>
          <a:sx n="136" d="100"/>
          <a:sy n="136" d="100"/>
        </p:scale>
        <p:origin x="1026"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7" d="100"/>
          <a:sy n="47" d="100"/>
        </p:scale>
        <p:origin x="191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s, Shelagh (DESE)" userId="30e4376d-90d2-4e3f-a1ac-d39e1e9ac773" providerId="ADAL" clId="{733ABD60-8327-4B82-B8E9-79B925261CE5}"/>
    <pc:docChg chg="modSld">
      <pc:chgData name="Peoples, Shelagh (DESE)" userId="30e4376d-90d2-4e3f-a1ac-d39e1e9ac773" providerId="ADAL" clId="{733ABD60-8327-4B82-B8E9-79B925261CE5}" dt="2022-11-14T17:59:46.348" v="17" actId="2711"/>
      <pc:docMkLst>
        <pc:docMk/>
      </pc:docMkLst>
      <pc:sldChg chg="modSp mod">
        <pc:chgData name="Peoples, Shelagh (DESE)" userId="30e4376d-90d2-4e3f-a1ac-d39e1e9ac773" providerId="ADAL" clId="{733ABD60-8327-4B82-B8E9-79B925261CE5}" dt="2022-11-14T17:59:46.348" v="17" actId="2711"/>
        <pc:sldMkLst>
          <pc:docMk/>
          <pc:sldMk cId="0" sldId="256"/>
        </pc:sldMkLst>
        <pc:spChg chg="mod">
          <ac:chgData name="Peoples, Shelagh (DESE)" userId="30e4376d-90d2-4e3f-a1ac-d39e1e9ac773" providerId="ADAL" clId="{733ABD60-8327-4B82-B8E9-79B925261CE5}" dt="2022-11-14T17:59:46.348" v="17" actId="2711"/>
          <ac:spMkLst>
            <pc:docMk/>
            <pc:sldMk cId="0" sldId="256"/>
            <ac:spMk id="126" creationId="{00000000-0000-0000-0000-000000000000}"/>
          </ac:spMkLst>
        </pc:spChg>
        <pc:spChg chg="mod">
          <ac:chgData name="Peoples, Shelagh (DESE)" userId="30e4376d-90d2-4e3f-a1ac-d39e1e9ac773" providerId="ADAL" clId="{733ABD60-8327-4B82-B8E9-79B925261CE5}" dt="2022-11-14T17:59:39.357" v="16" actId="2711"/>
          <ac:spMkLst>
            <pc:docMk/>
            <pc:sldMk cId="0" sldId="256"/>
            <ac:spMk id="127" creationId="{00000000-0000-0000-0000-000000000000}"/>
          </ac:spMkLst>
        </pc:spChg>
      </pc:sldChg>
      <pc:sldChg chg="modSp mod">
        <pc:chgData name="Peoples, Shelagh (DESE)" userId="30e4376d-90d2-4e3f-a1ac-d39e1e9ac773" providerId="ADAL" clId="{733ABD60-8327-4B82-B8E9-79B925261CE5}" dt="2022-11-14T16:55:07.224" v="3" actId="20577"/>
        <pc:sldMkLst>
          <pc:docMk/>
          <pc:sldMk cId="757112335" sldId="521"/>
        </pc:sldMkLst>
        <pc:spChg chg="mod">
          <ac:chgData name="Peoples, Shelagh (DESE)" userId="30e4376d-90d2-4e3f-a1ac-d39e1e9ac773" providerId="ADAL" clId="{733ABD60-8327-4B82-B8E9-79B925261CE5}" dt="2022-11-14T16:55:07.224" v="3" actId="20577"/>
          <ac:spMkLst>
            <pc:docMk/>
            <pc:sldMk cId="757112335" sldId="521"/>
            <ac:spMk id="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326582977668325"/>
          <c:w val="0.95514780835881752"/>
          <c:h val="0.8767341702233167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3-80E0-41A2-99CC-42ECE89A0C12}"/>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4-80E0-41A2-99CC-42ECE89A0C12}"/>
              </c:ext>
            </c:extLst>
          </c:dPt>
          <c:dPt>
            <c:idx val="2"/>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5-80E0-41A2-99CC-42ECE89A0C12}"/>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6-80E0-41A2-99CC-42ECE89A0C12}"/>
              </c:ext>
            </c:extLst>
          </c:dPt>
          <c:dPt>
            <c:idx val="4"/>
            <c:invertIfNegative val="0"/>
            <c:bubble3D val="0"/>
            <c:spPr>
              <a:solidFill>
                <a:srgbClr val="DEEEFE"/>
              </a:solidFill>
              <a:ln>
                <a:noFill/>
              </a:ln>
              <a:effectLst/>
            </c:spPr>
            <c:extLst>
              <c:ext xmlns:c16="http://schemas.microsoft.com/office/drawing/2014/chart" uri="{C3380CC4-5D6E-409C-BE32-E72D297353CC}">
                <c16:uniqueId val="{00000007-80E0-41A2-99CC-42ECE89A0C12}"/>
              </c:ext>
            </c:extLst>
          </c:dPt>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8-80E0-41A2-99CC-42ECE89A0C12}"/>
              </c:ext>
            </c:extLst>
          </c:dPt>
          <c:dPt>
            <c:idx val="6"/>
            <c:invertIfNegative val="0"/>
            <c:bubble3D val="0"/>
            <c:spPr>
              <a:solidFill>
                <a:srgbClr val="0873DE"/>
              </a:solidFill>
              <a:ln>
                <a:noFill/>
              </a:ln>
              <a:effectLst/>
            </c:spPr>
            <c:extLst>
              <c:ext xmlns:c16="http://schemas.microsoft.com/office/drawing/2014/chart" uri="{C3380CC4-5D6E-409C-BE32-E72D297353CC}">
                <c16:uniqueId val="{00000009-80E0-41A2-99CC-42ECE89A0C12}"/>
              </c:ext>
            </c:extLst>
          </c:dPt>
          <c:dPt>
            <c:idx val="7"/>
            <c:invertIfNegative val="0"/>
            <c:bubble3D val="0"/>
            <c:spPr>
              <a:solidFill>
                <a:srgbClr val="094771"/>
              </a:solidFill>
              <a:ln>
                <a:noFill/>
              </a:ln>
              <a:effectLst/>
            </c:spPr>
            <c:extLst>
              <c:ext xmlns:c16="http://schemas.microsoft.com/office/drawing/2014/chart" uri="{C3380CC4-5D6E-409C-BE32-E72D297353CC}">
                <c16:uniqueId val="{0000000A-80E0-41A2-99CC-42ECE89A0C12}"/>
              </c:ext>
            </c:extLst>
          </c:dPt>
          <c:dPt>
            <c:idx val="8"/>
            <c:invertIfNegative val="0"/>
            <c:bubble3D val="0"/>
            <c:spPr>
              <a:solidFill>
                <a:srgbClr val="04223E"/>
              </a:solidFill>
              <a:ln>
                <a:noFill/>
              </a:ln>
              <a:effectLst/>
            </c:spPr>
            <c:extLst>
              <c:ext xmlns:c16="http://schemas.microsoft.com/office/drawing/2014/chart" uri="{C3380CC4-5D6E-409C-BE32-E72D297353CC}">
                <c16:uniqueId val="{0000000B-80E0-41A2-99CC-42ECE89A0C12}"/>
              </c:ext>
            </c:extLst>
          </c:dPt>
          <c:cat>
            <c:strRef>
              <c:f>Sheet1!$A$2:$A$10</c:f>
              <c:strCache>
                <c:ptCount val="9"/>
                <c:pt idx="0">
                  <c:v>RSK4</c:v>
                </c:pt>
                <c:pt idx="1">
                  <c:v>RSK7</c:v>
                </c:pt>
                <c:pt idx="2">
                  <c:v>RSK2</c:v>
                </c:pt>
                <c:pt idx="3">
                  <c:v>RSK8</c:v>
                </c:pt>
                <c:pt idx="4">
                  <c:v>RSK1</c:v>
                </c:pt>
                <c:pt idx="5">
                  <c:v>RSK9</c:v>
                </c:pt>
                <c:pt idx="6">
                  <c:v>RSK5</c:v>
                </c:pt>
                <c:pt idx="7">
                  <c:v>RSK3</c:v>
                </c:pt>
                <c:pt idx="8">
                  <c:v>RSK6</c:v>
                </c:pt>
              </c:strCache>
            </c:strRef>
          </c:cat>
          <c:val>
            <c:numRef>
              <c:f>Sheet1!$B$2:$B$10</c:f>
              <c:numCache>
                <c:formatCode>General</c:formatCode>
                <c:ptCount val="9"/>
                <c:pt idx="0">
                  <c:v>1.1000000000000001</c:v>
                </c:pt>
                <c:pt idx="1">
                  <c:v>0.77</c:v>
                </c:pt>
                <c:pt idx="2">
                  <c:v>0.47</c:v>
                </c:pt>
                <c:pt idx="3">
                  <c:v>0.09</c:v>
                </c:pt>
                <c:pt idx="4">
                  <c:v>-0.31</c:v>
                </c:pt>
                <c:pt idx="5">
                  <c:v>-0.36</c:v>
                </c:pt>
                <c:pt idx="6">
                  <c:v>-0.39</c:v>
                </c:pt>
                <c:pt idx="7">
                  <c:v>-0.72</c:v>
                </c:pt>
                <c:pt idx="8">
                  <c:v>-0.95</c:v>
                </c:pt>
              </c:numCache>
            </c:numRef>
          </c:val>
          <c:extLst>
            <c:ext xmlns:c16="http://schemas.microsoft.com/office/drawing/2014/chart" uri="{C3380CC4-5D6E-409C-BE32-E72D297353CC}">
              <c16:uniqueId val="{00000000-80E0-41A2-99CC-42ECE89A0C12}"/>
            </c:ext>
          </c:extLst>
        </c:ser>
        <c:dLbls>
          <c:showLegendKey val="0"/>
          <c:showVal val="0"/>
          <c:showCatName val="0"/>
          <c:showSerName val="0"/>
          <c:showPercent val="0"/>
          <c:showBubbleSize val="0"/>
        </c:dLbls>
        <c:gapWidth val="182"/>
        <c:axId val="657632480"/>
        <c:axId val="657629200"/>
      </c:barChart>
      <c:catAx>
        <c:axId val="657632480"/>
        <c:scaling>
          <c:orientation val="minMax"/>
        </c:scaling>
        <c:delete val="1"/>
        <c:axPos val="b"/>
        <c:numFmt formatCode="General" sourceLinked="1"/>
        <c:majorTickMark val="none"/>
        <c:minorTickMark val="none"/>
        <c:tickLblPos val="nextTo"/>
        <c:crossAx val="657629200"/>
        <c:crosses val="autoZero"/>
        <c:auto val="1"/>
        <c:lblAlgn val="ctr"/>
        <c:lblOffset val="100"/>
        <c:noMultiLvlLbl val="0"/>
      </c:catAx>
      <c:valAx>
        <c:axId val="657629200"/>
        <c:scaling>
          <c:orientation val="minMax"/>
          <c:min val="-1"/>
        </c:scaling>
        <c:delete val="1"/>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crossAx val="65763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300" dirty="0">
                <a:solidFill>
                  <a:sysClr val="windowText" lastClr="000000"/>
                </a:solidFill>
                <a:latin typeface="Times New Roman" panose="02020603050405020304" pitchFamily="18" charset="0"/>
                <a:cs typeface="Times New Roman" panose="02020603050405020304" pitchFamily="18" charset="0"/>
              </a:rPr>
              <a:t>Percent of students within</a:t>
            </a:r>
            <a:r>
              <a:rPr lang="en-US" sz="1300" baseline="0" dirty="0">
                <a:solidFill>
                  <a:sysClr val="windowText" lastClr="000000"/>
                </a:solidFill>
                <a:latin typeface="Times New Roman" panose="02020603050405020304" pitchFamily="18" charset="0"/>
                <a:cs typeface="Times New Roman" panose="02020603050405020304" pitchFamily="18" charset="0"/>
              </a:rPr>
              <a:t> each climate category</a:t>
            </a:r>
            <a:endParaRPr lang="en-US" sz="1300"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3845534795699174"/>
          <c:y val="2.335636791912152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Least favorable
(&lt;=30)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Sheet1!$B$2</c:f>
              <c:numCache>
                <c:formatCode>General</c:formatCode>
                <c:ptCount val="1"/>
                <c:pt idx="0">
                  <c:v>8</c:v>
                </c:pt>
              </c:numCache>
            </c:numRef>
          </c:val>
          <c:extLst>
            <c:ext xmlns:c16="http://schemas.microsoft.com/office/drawing/2014/chart" uri="{C3380CC4-5D6E-409C-BE32-E72D297353CC}">
              <c16:uniqueId val="{00000000-0B68-4F32-91B8-E44122B633B5}"/>
            </c:ext>
          </c:extLst>
        </c:ser>
        <c:ser>
          <c:idx val="1"/>
          <c:order val="1"/>
          <c:tx>
            <c:strRef>
              <c:f>Sheet1!$C$1</c:f>
              <c:strCache>
                <c:ptCount val="1"/>
                <c:pt idx="0">
                  <c:v>Somewhat favorable
(31 - 50)</c:v>
                </c:pt>
              </c:strCache>
            </c:strRef>
          </c:tx>
          <c:spPr>
            <a:solidFill>
              <a:srgbClr val="5D7F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Sheet1!$C$2</c:f>
              <c:numCache>
                <c:formatCode>General</c:formatCode>
                <c:ptCount val="1"/>
                <c:pt idx="0">
                  <c:v>28</c:v>
                </c:pt>
              </c:numCache>
            </c:numRef>
          </c:val>
          <c:extLst>
            <c:ext xmlns:c16="http://schemas.microsoft.com/office/drawing/2014/chart" uri="{C3380CC4-5D6E-409C-BE32-E72D297353CC}">
              <c16:uniqueId val="{00000001-0B68-4F32-91B8-E44122B633B5}"/>
            </c:ext>
          </c:extLst>
        </c:ser>
        <c:ser>
          <c:idx val="2"/>
          <c:order val="2"/>
          <c:tx>
            <c:strRef>
              <c:f>Sheet1!$D$1</c:f>
              <c:strCache>
                <c:ptCount val="1"/>
                <c:pt idx="0">
                  <c:v>Favorable
(51 - 70)</c:v>
                </c:pt>
              </c:strCache>
            </c:strRef>
          </c:tx>
          <c:spPr>
            <a:solidFill>
              <a:srgbClr val="AEC5E0"/>
            </a:solidFill>
            <a:ln>
              <a:noFill/>
            </a:ln>
            <a:effectLst/>
          </c:spPr>
          <c:invertIfNegative val="0"/>
          <c:dLbls>
            <c:dLbl>
              <c:idx val="1"/>
              <c:layout>
                <c:manualLayout>
                  <c:x val="0"/>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68-4F32-91B8-E44122B633B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Sheet1!$D$2</c:f>
              <c:numCache>
                <c:formatCode>General</c:formatCode>
                <c:ptCount val="1"/>
                <c:pt idx="0">
                  <c:v>40</c:v>
                </c:pt>
              </c:numCache>
            </c:numRef>
          </c:val>
          <c:extLst>
            <c:ext xmlns:c16="http://schemas.microsoft.com/office/drawing/2014/chart" uri="{C3380CC4-5D6E-409C-BE32-E72D297353CC}">
              <c16:uniqueId val="{00000003-0B68-4F32-91B8-E44122B633B5}"/>
            </c:ext>
          </c:extLst>
        </c:ser>
        <c:ser>
          <c:idx val="3"/>
          <c:order val="3"/>
          <c:tx>
            <c:strRef>
              <c:f>Sheet1!$E$1</c:f>
              <c:strCache>
                <c:ptCount val="1"/>
                <c:pt idx="0">
                  <c:v>Most favorable
(&gt;70)</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Sheet1!$E$2</c:f>
              <c:numCache>
                <c:formatCode>General</c:formatCode>
                <c:ptCount val="1"/>
                <c:pt idx="0">
                  <c:v>24</c:v>
                </c:pt>
              </c:numCache>
            </c:numRef>
          </c:val>
          <c:extLst>
            <c:ext xmlns:c16="http://schemas.microsoft.com/office/drawing/2014/chart" uri="{C3380CC4-5D6E-409C-BE32-E72D297353CC}">
              <c16:uniqueId val="{00000004-0B68-4F32-91B8-E44122B633B5}"/>
            </c:ext>
          </c:extLst>
        </c:ser>
        <c:dLbls>
          <c:showLegendKey val="0"/>
          <c:showVal val="0"/>
          <c:showCatName val="0"/>
          <c:showSerName val="0"/>
          <c:showPercent val="0"/>
          <c:showBubbleSize val="0"/>
        </c:dLbls>
        <c:gapWidth val="219"/>
        <c:overlap val="-27"/>
        <c:axId val="945089135"/>
        <c:axId val="945089551"/>
      </c:barChart>
      <c:catAx>
        <c:axId val="94508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5089551"/>
        <c:crosses val="autoZero"/>
        <c:auto val="1"/>
        <c:lblAlgn val="ctr"/>
        <c:lblOffset val="100"/>
        <c:noMultiLvlLbl val="0"/>
      </c:catAx>
      <c:valAx>
        <c:axId val="945089551"/>
        <c:scaling>
          <c:orientation val="minMax"/>
          <c:max val="1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solidFill>
                      <a:sysClr val="windowText" lastClr="000000"/>
                    </a:solidFill>
                    <a:latin typeface="Times New Roman" panose="02020603050405020304" pitchFamily="18" charset="0"/>
                    <a:cs typeface="Times New Roman" panose="02020603050405020304" pitchFamily="18" charset="0"/>
                  </a:rPr>
                  <a:t>Percent</a:t>
                </a:r>
              </a:p>
            </c:rich>
          </c:tx>
          <c:layout>
            <c:manualLayout>
              <c:xMode val="edge"/>
              <c:yMode val="edge"/>
              <c:x val="2.5821596244131457E-2"/>
              <c:y val="0.461501776000397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5089135"/>
        <c:crosses val="autoZero"/>
        <c:crossBetween val="between"/>
        <c:majorUnit val="20"/>
      </c:valAx>
      <c:spPr>
        <a:noFill/>
        <a:ln>
          <a:solidFill>
            <a:schemeClr val="bg1">
              <a:lumMod val="95000"/>
            </a:schemeClr>
          </a:solidFill>
        </a:ln>
        <a:effectLst/>
      </c:spPr>
    </c:plotArea>
    <c:legend>
      <c:legendPos val="t"/>
      <c:layout>
        <c:manualLayout>
          <c:xMode val="edge"/>
          <c:yMode val="edge"/>
          <c:x val="7.6611912924458805E-2"/>
          <c:y val="0.15676186641755116"/>
          <c:w val="0.89999990977408328"/>
          <c:h val="0.1404369455078975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dirty="0">
                <a:solidFill>
                  <a:sysClr val="windowText" lastClr="000000"/>
                </a:solidFill>
                <a:latin typeface="Times New Roman" panose="02020603050405020304" pitchFamily="18" charset="0"/>
                <a:cs typeface="Times New Roman" panose="02020603050405020304" pitchFamily="18" charset="0"/>
              </a:rPr>
              <a:t>Percent of students within</a:t>
            </a:r>
            <a:r>
              <a:rPr lang="en-US" sz="1200" baseline="0" dirty="0">
                <a:solidFill>
                  <a:sysClr val="windowText" lastClr="000000"/>
                </a:solidFill>
                <a:latin typeface="Times New Roman" panose="02020603050405020304" pitchFamily="18" charset="0"/>
                <a:cs typeface="Times New Roman" panose="02020603050405020304" pitchFamily="18" charset="0"/>
              </a:rPr>
              <a:t> each climate category</a:t>
            </a:r>
            <a:endParaRPr lang="en-US" sz="1200"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8405553983685424"/>
          <c:y val="2.335636791912152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Least favorable
(&lt;=30)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Sheet1!$B$2</c:f>
              <c:numCache>
                <c:formatCode>General</c:formatCode>
                <c:ptCount val="1"/>
                <c:pt idx="0">
                  <c:v>4</c:v>
                </c:pt>
              </c:numCache>
            </c:numRef>
          </c:val>
          <c:extLst>
            <c:ext xmlns:c16="http://schemas.microsoft.com/office/drawing/2014/chart" uri="{C3380CC4-5D6E-409C-BE32-E72D297353CC}">
              <c16:uniqueId val="{00000000-EEE0-4712-8F71-89475607E9EC}"/>
            </c:ext>
          </c:extLst>
        </c:ser>
        <c:ser>
          <c:idx val="1"/>
          <c:order val="1"/>
          <c:tx>
            <c:strRef>
              <c:f>Sheet1!$C$1</c:f>
              <c:strCache>
                <c:ptCount val="1"/>
                <c:pt idx="0">
                  <c:v>Somewhat favorable
(31 - 50)</c:v>
                </c:pt>
              </c:strCache>
            </c:strRef>
          </c:tx>
          <c:spPr>
            <a:solidFill>
              <a:srgbClr val="5D7F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Sheet1!$C$2</c:f>
              <c:numCache>
                <c:formatCode>General</c:formatCode>
                <c:ptCount val="1"/>
                <c:pt idx="0">
                  <c:v>20</c:v>
                </c:pt>
              </c:numCache>
            </c:numRef>
          </c:val>
          <c:extLst>
            <c:ext xmlns:c16="http://schemas.microsoft.com/office/drawing/2014/chart" uri="{C3380CC4-5D6E-409C-BE32-E72D297353CC}">
              <c16:uniqueId val="{00000001-EEE0-4712-8F71-89475607E9EC}"/>
            </c:ext>
          </c:extLst>
        </c:ser>
        <c:ser>
          <c:idx val="2"/>
          <c:order val="2"/>
          <c:tx>
            <c:strRef>
              <c:f>Sheet1!$D$1</c:f>
              <c:strCache>
                <c:ptCount val="1"/>
                <c:pt idx="0">
                  <c:v>Favorable
(51 - 70)</c:v>
                </c:pt>
              </c:strCache>
            </c:strRef>
          </c:tx>
          <c:spPr>
            <a:solidFill>
              <a:srgbClr val="AEC5E0"/>
            </a:solidFill>
            <a:ln>
              <a:noFill/>
            </a:ln>
            <a:effectLst/>
          </c:spPr>
          <c:invertIfNegative val="0"/>
          <c:dLbls>
            <c:dLbl>
              <c:idx val="1"/>
              <c:layout>
                <c:manualLayout>
                  <c:x val="0"/>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E0-4712-8F71-89475607E9E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Sheet1!$D$2</c:f>
              <c:numCache>
                <c:formatCode>General</c:formatCode>
                <c:ptCount val="1"/>
                <c:pt idx="0">
                  <c:v>48</c:v>
                </c:pt>
              </c:numCache>
            </c:numRef>
          </c:val>
          <c:extLst>
            <c:ext xmlns:c16="http://schemas.microsoft.com/office/drawing/2014/chart" uri="{C3380CC4-5D6E-409C-BE32-E72D297353CC}">
              <c16:uniqueId val="{00000003-EEE0-4712-8F71-89475607E9EC}"/>
            </c:ext>
          </c:extLst>
        </c:ser>
        <c:ser>
          <c:idx val="3"/>
          <c:order val="3"/>
          <c:tx>
            <c:strRef>
              <c:f>Sheet1!$E$1</c:f>
              <c:strCache>
                <c:ptCount val="1"/>
                <c:pt idx="0">
                  <c:v>Most favorable
(&gt;70)</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Grade 5</c:v>
                </c:pt>
              </c:strCache>
            </c:strRef>
          </c:cat>
          <c:val>
            <c:numRef>
              <c:f>Sheet1!$E$2</c:f>
              <c:numCache>
                <c:formatCode>General</c:formatCode>
                <c:ptCount val="1"/>
                <c:pt idx="0">
                  <c:v>28</c:v>
                </c:pt>
              </c:numCache>
            </c:numRef>
          </c:val>
          <c:extLst>
            <c:ext xmlns:c16="http://schemas.microsoft.com/office/drawing/2014/chart" uri="{C3380CC4-5D6E-409C-BE32-E72D297353CC}">
              <c16:uniqueId val="{00000004-EEE0-4712-8F71-89475607E9EC}"/>
            </c:ext>
          </c:extLst>
        </c:ser>
        <c:dLbls>
          <c:showLegendKey val="0"/>
          <c:showVal val="0"/>
          <c:showCatName val="0"/>
          <c:showSerName val="0"/>
          <c:showPercent val="0"/>
          <c:showBubbleSize val="0"/>
        </c:dLbls>
        <c:gapWidth val="219"/>
        <c:overlap val="-27"/>
        <c:axId val="945089135"/>
        <c:axId val="945089551"/>
      </c:barChart>
      <c:catAx>
        <c:axId val="94508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5089551"/>
        <c:crosses val="autoZero"/>
        <c:auto val="1"/>
        <c:lblAlgn val="ctr"/>
        <c:lblOffset val="100"/>
        <c:noMultiLvlLbl val="0"/>
      </c:catAx>
      <c:valAx>
        <c:axId val="945089551"/>
        <c:scaling>
          <c:orientation val="minMax"/>
          <c:max val="1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a:solidFill>
                      <a:sysClr val="windowText" lastClr="000000"/>
                    </a:solidFill>
                    <a:latin typeface="Times New Roman" panose="02020603050405020304" pitchFamily="18" charset="0"/>
                    <a:cs typeface="Times New Roman" panose="02020603050405020304" pitchFamily="18" charset="0"/>
                  </a:rPr>
                  <a:t>Percent</a:t>
                </a:r>
              </a:p>
            </c:rich>
          </c:tx>
          <c:layout>
            <c:manualLayout>
              <c:xMode val="edge"/>
              <c:yMode val="edge"/>
              <c:x val="2.5821596244131457E-2"/>
              <c:y val="0.461501776000397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45089135"/>
        <c:crosses val="autoZero"/>
        <c:crossBetween val="between"/>
        <c:majorUnit val="20"/>
      </c:valAx>
      <c:spPr>
        <a:noFill/>
        <a:ln>
          <a:solidFill>
            <a:schemeClr val="bg1">
              <a:lumMod val="95000"/>
            </a:schemeClr>
          </a:solidFill>
        </a:ln>
        <a:effectLst/>
      </c:spPr>
    </c:plotArea>
    <c:legend>
      <c:legendPos val="t"/>
      <c:layout>
        <c:manualLayout>
          <c:xMode val="edge"/>
          <c:yMode val="edge"/>
          <c:x val="8.5731951300431306E-2"/>
          <c:y val="0.14311448327640355"/>
          <c:w val="0.89999990977408328"/>
          <c:h val="0.1402248916806125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300" b="0" i="0" baseline="0" dirty="0">
                <a:effectLst/>
              </a:rPr>
              <a:t>Trend in school climate student views by grade*</a:t>
            </a:r>
            <a:endParaRPr lang="en-US" sz="1300" dirty="0">
              <a:effectLst/>
            </a:endParaRPr>
          </a:p>
        </c:rich>
      </c:tx>
      <c:layout>
        <c:manualLayout>
          <c:xMode val="edge"/>
          <c:yMode val="edge"/>
          <c:x val="0.1818302230293502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903040734366036"/>
          <c:y val="0.11931828018917424"/>
          <c:w val="0.85654618473895583"/>
          <c:h val="0.60660908523970958"/>
        </c:manualLayout>
      </c:layout>
      <c:lineChart>
        <c:grouping val="standard"/>
        <c:varyColors val="0"/>
        <c:ser>
          <c:idx val="0"/>
          <c:order val="0"/>
          <c:tx>
            <c:strRef>
              <c:f>Sheet1!$C$2</c:f>
              <c:strCache>
                <c:ptCount val="1"/>
                <c:pt idx="0">
                  <c:v>All students</c:v>
                </c:pt>
              </c:strCache>
            </c:strRef>
          </c:tx>
          <c:spPr>
            <a:ln w="158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3.098106712564546E-2"/>
                  <c:y val="-4.8238725600179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C7-4D11-AD3D-4ADDC8C6B1E9}"/>
                </c:ext>
              </c:extLst>
            </c:dLbl>
            <c:dLbl>
              <c:idx val="1"/>
              <c:layout>
                <c:manualLayout>
                  <c:x val="-2.8686173264486518E-2"/>
                  <c:y val="-3.926407897689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C7-4D11-AD3D-4ADDC8C6B1E9}"/>
                </c:ext>
              </c:extLst>
            </c:dLbl>
            <c:dLbl>
              <c:idx val="3"/>
              <c:layout>
                <c:manualLayout>
                  <c:x val="-3.3275960986804444E-2"/>
                  <c:y val="-3.92640789768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C7-4D11-AD3D-4ADDC8C6B1E9}"/>
                </c:ext>
              </c:extLst>
            </c:dLbl>
            <c:dLbl>
              <c:idx val="4"/>
              <c:layout>
                <c:manualLayout>
                  <c:x val="-1.5767128583368858E-2"/>
                  <c:y val="-2.8938896983265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C7-4D11-AD3D-4ADDC8C6B1E9}"/>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Sheet1!$D$1:$H$1</c:f>
              <c:numCache>
                <c:formatCode>General</c:formatCode>
                <c:ptCount val="5"/>
                <c:pt idx="0">
                  <c:v>2018</c:v>
                </c:pt>
                <c:pt idx="1">
                  <c:v>2019</c:v>
                </c:pt>
                <c:pt idx="2">
                  <c:v>2020</c:v>
                </c:pt>
                <c:pt idx="3">
                  <c:v>2021</c:v>
                </c:pt>
                <c:pt idx="4">
                  <c:v>2022</c:v>
                </c:pt>
              </c:numCache>
            </c:numRef>
          </c:cat>
          <c:val>
            <c:numRef>
              <c:f>Sheet1!$D$2:$H$2</c:f>
              <c:numCache>
                <c:formatCode>General</c:formatCode>
                <c:ptCount val="5"/>
                <c:pt idx="0">
                  <c:v>50</c:v>
                </c:pt>
                <c:pt idx="1">
                  <c:v>51</c:v>
                </c:pt>
                <c:pt idx="3">
                  <c:v>57</c:v>
                </c:pt>
                <c:pt idx="4">
                  <c:v>52</c:v>
                </c:pt>
              </c:numCache>
            </c:numRef>
          </c:val>
          <c:smooth val="0"/>
          <c:extLst>
            <c:ext xmlns:c16="http://schemas.microsoft.com/office/drawing/2014/chart" uri="{C3380CC4-5D6E-409C-BE32-E72D297353CC}">
              <c16:uniqueId val="{00000004-FEC7-4D11-AD3D-4ADDC8C6B1E9}"/>
            </c:ext>
          </c:extLst>
        </c:ser>
        <c:ser>
          <c:idx val="1"/>
          <c:order val="1"/>
          <c:tx>
            <c:strRef>
              <c:f>Sheet1!$C$3</c:f>
              <c:strCache>
                <c:ptCount val="1"/>
                <c:pt idx="0">
                  <c:v>Grade 4</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098106712564544E-2"/>
                  <c:y val="-3.9264078976890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C7-4D11-AD3D-4ADDC8C6B1E9}"/>
                </c:ext>
              </c:extLst>
            </c:dLbl>
            <c:dLbl>
              <c:idx val="4"/>
              <c:layout>
                <c:manualLayout>
                  <c:x val="-1.5505531688057066E-2"/>
                  <c:y val="-3.3426318681221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C7-4D11-AD3D-4ADDC8C6B1E9}"/>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Sheet1!$D$1:$H$1</c:f>
              <c:numCache>
                <c:formatCode>General</c:formatCode>
                <c:ptCount val="5"/>
                <c:pt idx="0">
                  <c:v>2018</c:v>
                </c:pt>
                <c:pt idx="1">
                  <c:v>2019</c:v>
                </c:pt>
                <c:pt idx="2">
                  <c:v>2020</c:v>
                </c:pt>
                <c:pt idx="3">
                  <c:v>2021</c:v>
                </c:pt>
                <c:pt idx="4">
                  <c:v>2022</c:v>
                </c:pt>
              </c:numCache>
            </c:numRef>
          </c:cat>
          <c:val>
            <c:numRef>
              <c:f>Sheet1!$D$3:$H$3</c:f>
              <c:numCache>
                <c:formatCode>General</c:formatCode>
                <c:ptCount val="5"/>
                <c:pt idx="1">
                  <c:v>61</c:v>
                </c:pt>
                <c:pt idx="3">
                  <c:v>67</c:v>
                </c:pt>
                <c:pt idx="4">
                  <c:v>61</c:v>
                </c:pt>
              </c:numCache>
            </c:numRef>
          </c:val>
          <c:smooth val="0"/>
          <c:extLst>
            <c:ext xmlns:c16="http://schemas.microsoft.com/office/drawing/2014/chart" uri="{C3380CC4-5D6E-409C-BE32-E72D297353CC}">
              <c16:uniqueId val="{00000007-FEC7-4D11-AD3D-4ADDC8C6B1E9}"/>
            </c:ext>
          </c:extLst>
        </c:ser>
        <c:ser>
          <c:idx val="2"/>
          <c:order val="2"/>
          <c:tx>
            <c:strRef>
              <c:f>Sheet1!$C$4</c:f>
              <c:strCache>
                <c:ptCount val="1"/>
                <c:pt idx="0">
                  <c:v>Grade 5</c:v>
                </c:pt>
              </c:strCache>
            </c:strRef>
          </c:tx>
          <c:spPr>
            <a:ln w="158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0"/>
              <c:layout>
                <c:manualLayout>
                  <c:x val="-2.6391279403327597E-2"/>
                  <c:y val="-4.3751402288534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C7-4D11-AD3D-4ADDC8C6B1E9}"/>
                </c:ext>
              </c:extLst>
            </c:dLbl>
            <c:dLbl>
              <c:idx val="1"/>
              <c:layout>
                <c:manualLayout>
                  <c:x val="-3.3275960986804402E-2"/>
                  <c:y val="-3.92640789768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C7-4D11-AD3D-4ADDC8C6B1E9}"/>
                </c:ext>
              </c:extLst>
            </c:dLbl>
            <c:dLbl>
              <c:idx val="3"/>
              <c:layout>
                <c:manualLayout>
                  <c:x val="-3.3275960986804444E-2"/>
                  <c:y val="-3.4776755665245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C7-4D11-AD3D-4ADDC8C6B1E9}"/>
                </c:ext>
              </c:extLst>
            </c:dLbl>
            <c:dLbl>
              <c:idx val="4"/>
              <c:layout>
                <c:manualLayout>
                  <c:x val="-1.5505531688057066E-2"/>
                  <c:y val="-2.4851644497993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C7-4D11-AD3D-4ADDC8C6B1E9}"/>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Sheet1!$D$1:$H$1</c:f>
              <c:numCache>
                <c:formatCode>General</c:formatCode>
                <c:ptCount val="5"/>
                <c:pt idx="0">
                  <c:v>2018</c:v>
                </c:pt>
                <c:pt idx="1">
                  <c:v>2019</c:v>
                </c:pt>
                <c:pt idx="2">
                  <c:v>2020</c:v>
                </c:pt>
                <c:pt idx="3">
                  <c:v>2021</c:v>
                </c:pt>
                <c:pt idx="4">
                  <c:v>2022</c:v>
                </c:pt>
              </c:numCache>
            </c:numRef>
          </c:cat>
          <c:val>
            <c:numRef>
              <c:f>Sheet1!$D$4:$H$4</c:f>
              <c:numCache>
                <c:formatCode>General</c:formatCode>
                <c:ptCount val="5"/>
                <c:pt idx="0">
                  <c:v>58</c:v>
                </c:pt>
                <c:pt idx="1">
                  <c:v>57</c:v>
                </c:pt>
                <c:pt idx="3">
                  <c:v>63</c:v>
                </c:pt>
                <c:pt idx="4">
                  <c:v>57</c:v>
                </c:pt>
              </c:numCache>
            </c:numRef>
          </c:val>
          <c:smooth val="0"/>
          <c:extLst>
            <c:ext xmlns:c16="http://schemas.microsoft.com/office/drawing/2014/chart" uri="{C3380CC4-5D6E-409C-BE32-E72D297353CC}">
              <c16:uniqueId val="{0000000C-FEC7-4D11-AD3D-4ADDC8C6B1E9}"/>
            </c:ext>
          </c:extLst>
        </c:ser>
        <c:ser>
          <c:idx val="3"/>
          <c:order val="3"/>
          <c:tx>
            <c:strRef>
              <c:f>Sheet1!$C$5</c:f>
              <c:strCache>
                <c:ptCount val="1"/>
                <c:pt idx="0">
                  <c:v>Grade 8</c:v>
                </c:pt>
              </c:strCache>
            </c:strRef>
          </c:tx>
          <c:spPr>
            <a:ln w="158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098106712564546E-2"/>
                  <c:y val="-3.926407897689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C7-4D11-AD3D-4ADDC8C6B1E9}"/>
                </c:ext>
              </c:extLst>
            </c:dLbl>
            <c:dLbl>
              <c:idx val="1"/>
              <c:layout>
                <c:manualLayout>
                  <c:x val="1.2128560448744833E-3"/>
                  <c:y val="3.5369762979546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EC7-4D11-AD3D-4ADDC8C6B1E9}"/>
                </c:ext>
              </c:extLst>
            </c:dLbl>
            <c:dLbl>
              <c:idx val="3"/>
              <c:layout>
                <c:manualLayout>
                  <c:x val="-3.098106712564544E-2"/>
                  <c:y val="-4.8238725600179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C7-4D11-AD3D-4ADDC8C6B1E9}"/>
                </c:ext>
              </c:extLst>
            </c:dLbl>
            <c:dLbl>
              <c:idx val="4"/>
              <c:layout>
                <c:manualLayout>
                  <c:x val="-1.2128560448745277E-3"/>
                  <c:y val="1.8220786989463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EC7-4D11-AD3D-4ADDC8C6B1E9}"/>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numRef>
              <c:f>Sheet1!$D$1:$H$1</c:f>
              <c:numCache>
                <c:formatCode>General</c:formatCode>
                <c:ptCount val="5"/>
                <c:pt idx="0">
                  <c:v>2018</c:v>
                </c:pt>
                <c:pt idx="1">
                  <c:v>2019</c:v>
                </c:pt>
                <c:pt idx="2">
                  <c:v>2020</c:v>
                </c:pt>
                <c:pt idx="3">
                  <c:v>2021</c:v>
                </c:pt>
                <c:pt idx="4">
                  <c:v>2022</c:v>
                </c:pt>
              </c:numCache>
            </c:numRef>
          </c:cat>
          <c:val>
            <c:numRef>
              <c:f>Sheet1!$D$5:$H$5</c:f>
              <c:numCache>
                <c:formatCode>General</c:formatCode>
                <c:ptCount val="5"/>
                <c:pt idx="0">
                  <c:v>46</c:v>
                </c:pt>
                <c:pt idx="1">
                  <c:v>43</c:v>
                </c:pt>
                <c:pt idx="3">
                  <c:v>49</c:v>
                </c:pt>
                <c:pt idx="4">
                  <c:v>43</c:v>
                </c:pt>
              </c:numCache>
            </c:numRef>
          </c:val>
          <c:smooth val="0"/>
          <c:extLst>
            <c:ext xmlns:c16="http://schemas.microsoft.com/office/drawing/2014/chart" uri="{C3380CC4-5D6E-409C-BE32-E72D297353CC}">
              <c16:uniqueId val="{00000011-FEC7-4D11-AD3D-4ADDC8C6B1E9}"/>
            </c:ext>
          </c:extLst>
        </c:ser>
        <c:ser>
          <c:idx val="4"/>
          <c:order val="4"/>
          <c:tx>
            <c:strRef>
              <c:f>Sheet1!$C$6</c:f>
              <c:strCache>
                <c:ptCount val="1"/>
                <c:pt idx="0">
                  <c:v>Grade 10</c:v>
                </c:pt>
              </c:strCache>
            </c:strRef>
          </c:tx>
          <c:spPr>
            <a:ln w="15875" cap="rnd">
              <a:solidFill>
                <a:srgbClr val="002060"/>
              </a:solidFill>
              <a:round/>
            </a:ln>
            <a:effectLst/>
          </c:spPr>
          <c:marker>
            <c:symbol val="circle"/>
            <c:size val="5"/>
            <c:spPr>
              <a:solidFill>
                <a:srgbClr val="002060"/>
              </a:solidFill>
              <a:ln w="9525">
                <a:solidFill>
                  <a:srgbClr val="002060"/>
                </a:solidFill>
              </a:ln>
              <a:effectLst/>
            </c:spPr>
          </c:marker>
          <c:dLbls>
            <c:dLbl>
              <c:idx val="0"/>
              <c:layout>
                <c:manualLayout>
                  <c:x val="-3.098106712564546E-2"/>
                  <c:y val="4.3751402288534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EC7-4D11-AD3D-4ADDC8C6B1E9}"/>
                </c:ext>
              </c:extLst>
            </c:dLbl>
            <c:dLbl>
              <c:idx val="1"/>
              <c:layout>
                <c:manualLayout>
                  <c:x val="-3.2354570136564252E-2"/>
                  <c:y val="-4.354399608507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EC7-4D11-AD3D-4ADDC8C6B1E9}"/>
                </c:ext>
              </c:extLst>
            </c:dLbl>
            <c:dLbl>
              <c:idx val="3"/>
              <c:layout>
                <c:manualLayout>
                  <c:x val="-3.098106712564544E-2"/>
                  <c:y val="3.9264078976890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EC7-4D11-AD3D-4ADDC8C6B1E9}"/>
                </c:ext>
              </c:extLst>
            </c:dLbl>
            <c:dLbl>
              <c:idx val="4"/>
              <c:layout>
                <c:manualLayout>
                  <c:x val="-1.8585206969610895E-2"/>
                  <c:y val="-3.9056672773430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EC7-4D11-AD3D-4ADDC8C6B1E9}"/>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cat>
            <c:numRef>
              <c:f>Sheet1!$D$1:$H$1</c:f>
              <c:numCache>
                <c:formatCode>General</c:formatCode>
                <c:ptCount val="5"/>
                <c:pt idx="0">
                  <c:v>2018</c:v>
                </c:pt>
                <c:pt idx="1">
                  <c:v>2019</c:v>
                </c:pt>
                <c:pt idx="2">
                  <c:v>2020</c:v>
                </c:pt>
                <c:pt idx="3">
                  <c:v>2021</c:v>
                </c:pt>
                <c:pt idx="4">
                  <c:v>2022</c:v>
                </c:pt>
              </c:numCache>
            </c:numRef>
          </c:cat>
          <c:val>
            <c:numRef>
              <c:f>Sheet1!$D$6:$H$6</c:f>
              <c:numCache>
                <c:formatCode>General</c:formatCode>
                <c:ptCount val="5"/>
                <c:pt idx="0">
                  <c:v>45</c:v>
                </c:pt>
                <c:pt idx="1">
                  <c:v>44</c:v>
                </c:pt>
                <c:pt idx="3">
                  <c:v>47</c:v>
                </c:pt>
                <c:pt idx="4">
                  <c:v>44</c:v>
                </c:pt>
              </c:numCache>
            </c:numRef>
          </c:val>
          <c:smooth val="0"/>
          <c:extLst>
            <c:ext xmlns:c16="http://schemas.microsoft.com/office/drawing/2014/chart" uri="{C3380CC4-5D6E-409C-BE32-E72D297353CC}">
              <c16:uniqueId val="{00000016-FEC7-4D11-AD3D-4ADDC8C6B1E9}"/>
            </c:ext>
          </c:extLst>
        </c:ser>
        <c:dLbls>
          <c:showLegendKey val="0"/>
          <c:showVal val="0"/>
          <c:showCatName val="0"/>
          <c:showSerName val="0"/>
          <c:showPercent val="0"/>
          <c:showBubbleSize val="0"/>
        </c:dLbls>
        <c:marker val="1"/>
        <c:smooth val="0"/>
        <c:axId val="892285824"/>
        <c:axId val="892282496"/>
      </c:lineChart>
      <c:catAx>
        <c:axId val="89228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92282496"/>
        <c:crosses val="autoZero"/>
        <c:auto val="1"/>
        <c:lblAlgn val="ctr"/>
        <c:lblOffset val="100"/>
        <c:noMultiLvlLbl val="0"/>
      </c:catAx>
      <c:valAx>
        <c:axId val="89228249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Average school climate score</a:t>
                </a:r>
              </a:p>
            </c:rich>
          </c:tx>
          <c:layout>
            <c:manualLayout>
              <c:xMode val="edge"/>
              <c:yMode val="edge"/>
              <c:x val="5.6364038832495333E-3"/>
              <c:y val="0.1434674995892509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9228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203B6A"/>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0.64781</cdr:y>
    </cdr:from>
    <cdr:to>
      <cdr:x>1</cdr:x>
      <cdr:y>0.64781</cdr:y>
    </cdr:to>
    <cdr:cxnSp macro="">
      <cdr:nvCxnSpPr>
        <cdr:cNvPr id="3" name="Straight Connector 2">
          <a:extLst xmlns:a="http://schemas.openxmlformats.org/drawingml/2006/main">
            <a:ext uri="{FF2B5EF4-FFF2-40B4-BE49-F238E27FC236}">
              <a16:creationId xmlns:a16="http://schemas.microsoft.com/office/drawing/2014/main" id="{4FEC8946-217A-4EB4-9C87-1E24F4C4BF35}"/>
            </a:ext>
          </a:extLst>
        </cdr:cNvPr>
        <cdr:cNvCxnSpPr/>
      </cdr:nvCxnSpPr>
      <cdr:spPr>
        <a:xfrm xmlns:a="http://schemas.openxmlformats.org/drawingml/2006/main">
          <a:off x="0" y="1468348"/>
          <a:ext cx="6229349" cy="0"/>
        </a:xfrm>
        <a:prstGeom xmlns:a="http://schemas.openxmlformats.org/drawingml/2006/main" prst="line">
          <a:avLst/>
        </a:prstGeom>
        <a:ln xmlns:a="http://schemas.openxmlformats.org/drawingml/2006/main" w="12700">
          <a:solidFill>
            <a:srgbClr val="7030A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3" tIns="94203" rIns="94203" bIns="9420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 name="Slide Image Placeholder 1">
            <a:extLst>
              <a:ext uri="{FF2B5EF4-FFF2-40B4-BE49-F238E27FC236}">
                <a16:creationId xmlns:a16="http://schemas.microsoft.com/office/drawing/2014/main" id="{62DEAFB8-1874-4293-A656-7781D147BCE0}"/>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endParaRPr sz="1800" dirty="0"/>
          </a:p>
        </p:txBody>
      </p:sp>
      <p:sp>
        <p:nvSpPr>
          <p:cNvPr id="124" name="Google Shape;124;g5bbc137530_2_71: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bbc137530_2_196:notes"/>
          <p:cNvSpPr txBox="1">
            <a:spLocks noGrp="1"/>
          </p:cNvSpPr>
          <p:nvPr>
            <p:ph type="body" idx="1"/>
          </p:nvPr>
        </p:nvSpPr>
        <p:spPr>
          <a:xfrm>
            <a:off x="710248" y="4518202"/>
            <a:ext cx="6197169" cy="4136699"/>
          </a:xfrm>
          <a:prstGeom prst="rect">
            <a:avLst/>
          </a:prstGeom>
        </p:spPr>
        <p:txBody>
          <a:bodyPr spcFirstLastPara="1" wrap="square" lIns="91524" tIns="91524" rIns="91524" bIns="91524" anchor="t" anchorCtr="0">
            <a:noAutofit/>
          </a:bodyPr>
          <a:lstStyle/>
          <a:p>
            <a:pPr marL="228600" indent="-228600">
              <a:buFont typeface="+mj-lt"/>
              <a:buAutoNum type="arabicPeriod"/>
            </a:pPr>
            <a:r>
              <a:rPr lang="en-US" sz="1100" dirty="0"/>
              <a:t>Two types of error in measurement: measurement error was discussed on the previous slide and what is called systematic error. </a:t>
            </a:r>
          </a:p>
          <a:p>
            <a:pPr marL="228600" indent="-228600">
              <a:buFont typeface="+mj-lt"/>
              <a:buAutoNum type="arabicPeriod"/>
            </a:pPr>
            <a:r>
              <a:rPr lang="en-US" b="1" dirty="0"/>
              <a:t>Bullseye #1: </a:t>
            </a:r>
            <a:r>
              <a:rPr lang="en-US" dirty="0"/>
              <a:t>Ruler is a valid (hits the bullseye; the ruler is measuring what it is intended to measure, i.e., length on an object). It is also precise as repeated measures (red </a:t>
            </a:r>
            <a:r>
              <a:rPr lang="en-US" dirty="0">
                <a:solidFill>
                  <a:srgbClr val="FF0000"/>
                </a:solidFill>
              </a:rPr>
              <a:t>x</a:t>
            </a:r>
            <a:r>
              <a:rPr lang="en-US" dirty="0"/>
              <a:t>s in the bullseye) are tightly clustered indicating its measures are precise and reproducible i.e., it is reliable measure of length.</a:t>
            </a:r>
            <a:endParaRPr lang="en-US" sz="1100" dirty="0"/>
          </a:p>
          <a:p>
            <a:pPr marL="228600" indent="-228600">
              <a:buFont typeface="+mj-lt"/>
              <a:buAutoNum type="arabicPeriod"/>
            </a:pPr>
            <a:r>
              <a:rPr lang="en-US" sz="1100" b="1" dirty="0"/>
              <a:t>Bullseye #2: Story of walk used to explain systematic error</a:t>
            </a:r>
            <a:r>
              <a:rPr lang="en-US" sz="1100" dirty="0"/>
              <a:t>. Person 1 uses iPhone to measure distance </a:t>
            </a:r>
            <a:r>
              <a:rPr lang="en-US" dirty="0"/>
              <a:t>walked; Person 2 uses Fitbit. Both do the same walk together repeatedly. The iPhone consistently says that Person 1 walked 3.5 miles; the Fitbit consistently reports that Person 2 walked 4.2 miles. Both are precise measures of distance walked. However, one (or potentially both) are not a “valid” measure of the “true” distance walked. So, we miss the bullseye and are off target! So, either the Fitbit or the iPhone is systematically in error and not a valid measure of distance. The repeated measures for both are tightly clustered so both are providing a reliable measure but one or potentially both are not providing a valid measure of distance walked. </a:t>
            </a:r>
            <a:r>
              <a:rPr lang="en-US" sz="1100" b="1" dirty="0"/>
              <a:t>Example of systematic error in survey work </a:t>
            </a:r>
            <a:r>
              <a:rPr lang="en-US" sz="1100" dirty="0"/>
              <a:t>is when items are biased and not viewed or interpreted by different student groups in the same way. Use psychometric analyses to test for bias and systematic errors in item responses. </a:t>
            </a:r>
          </a:p>
          <a:p>
            <a:pPr marL="228600" indent="-228600">
              <a:buFont typeface="+mj-lt"/>
              <a:buAutoNum type="arabicPeriod"/>
            </a:pPr>
            <a:r>
              <a:rPr lang="en-US" sz="1100" b="1" dirty="0"/>
              <a:t>Bullseyes #3 &amp; #4: </a:t>
            </a:r>
            <a:r>
              <a:rPr lang="en-US" sz="1100" dirty="0"/>
              <a:t>So. what about surveys? Perception data by its nature is subjective. One cohort of students could be the “glass half full” type and the next year “glass half empty”. We will never get the objectivity and precision of a ruler, but what we want to avoid is the, “bad and the ugly” where we are not measuring what we intended (not </a:t>
            </a:r>
            <a:r>
              <a:rPr lang="en-US" dirty="0"/>
              <a:t>a valid instrument) or doing so with little precision (repeated measures are all over the place). </a:t>
            </a:r>
            <a:r>
              <a:rPr lang="en-US" sz="1100" dirty="0"/>
              <a:t>So how do we go about making inherently more subjective survey data as objective as we can?</a:t>
            </a:r>
          </a:p>
          <a:p>
            <a:pPr marL="0" indent="0">
              <a:buNone/>
            </a:pPr>
            <a:endParaRPr dirty="0"/>
          </a:p>
        </p:txBody>
      </p:sp>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52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bbc137530_2_196: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228600" indent="-228600">
              <a:buFont typeface="+mj-lt"/>
              <a:buAutoNum type="arabicPeriod"/>
            </a:pPr>
            <a:r>
              <a:rPr lang="en-US" sz="1000" dirty="0"/>
              <a:t>In terms of ensuring we have a valid measure of school climate and students’ views of school climate we need to use research-based and evidence-based methods to develop items for the survey.</a:t>
            </a:r>
          </a:p>
          <a:p>
            <a:pPr marL="228600" indent="-228600">
              <a:buFont typeface="+mj-lt"/>
              <a:buAutoNum type="arabicPeriod"/>
            </a:pPr>
            <a:r>
              <a:rPr lang="en-US" sz="1000" dirty="0"/>
              <a:t>DESE started by using the U.S. Dept. of Educations’ conceptual framework and some of their survey items, so the VOCAL survey has a strong foundation.</a:t>
            </a:r>
          </a:p>
          <a:p>
            <a:pPr marL="228600" indent="-228600">
              <a:buFont typeface="+mj-lt"/>
              <a:buAutoNum type="arabicPeriod"/>
            </a:pPr>
            <a:r>
              <a:rPr lang="en-US" sz="1000" dirty="0"/>
              <a:t>Research, experts, and MA students were involved in the development and review of items.</a:t>
            </a:r>
          </a:p>
          <a:p>
            <a:pPr marL="228600" indent="-228600">
              <a:buFont typeface="+mj-lt"/>
              <a:buAutoNum type="arabicPeriod"/>
            </a:pPr>
            <a:r>
              <a:rPr lang="en-US" sz="1000" dirty="0"/>
              <a:t>The VOCAL survey was piloted in 2017 and improved for 2018, the baseline year.</a:t>
            </a:r>
          </a:p>
          <a:p>
            <a:pPr marL="228600" indent="-228600">
              <a:buFont typeface="+mj-lt"/>
              <a:buAutoNum type="arabicPeriod"/>
            </a:pPr>
            <a:r>
              <a:rPr lang="en-US" sz="1000" dirty="0"/>
              <a:t>Items were designed to target school climate and to capture the breadth of student views i.e., items that are foundational to a positive school climate were used and items (practices, behaviors, systems) that exemplified a strong positive school climate were included (targeting the top end of the scale).</a:t>
            </a:r>
          </a:p>
          <a:p>
            <a:pPr marL="228600" indent="-228600">
              <a:buFont typeface="+mj-lt"/>
              <a:buAutoNum type="arabicPeriod"/>
            </a:pPr>
            <a:r>
              <a:rPr lang="en-US" sz="1000" dirty="0"/>
              <a:t>Using research and evidence-based methods to develop and/or use publicly available items ensured that we developed a survey that was measuring what we intended to measure (students’ perceptions of school climate). We hit the bullseye and have a valid instrument to measure these perceptions.</a:t>
            </a:r>
            <a:endParaRPr sz="1000" dirty="0"/>
          </a:p>
        </p:txBody>
      </p:sp>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58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40991-65AE-4F70-BD41-8902AEEE3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9AF65-3693-4519-9644-AF1233341C3A}"/>
              </a:ext>
            </a:extLst>
          </p:cNvPr>
          <p:cNvSpPr>
            <a:spLocks noGrp="1"/>
          </p:cNvSpPr>
          <p:nvPr>
            <p:ph type="body" idx="1"/>
          </p:nvPr>
        </p:nvSpPr>
        <p:spPr/>
        <p:txBody>
          <a:bodyPr/>
          <a:lstStyle/>
          <a:p>
            <a:pPr>
              <a:buFont typeface="+mj-lt"/>
              <a:buAutoNum type="arabicPeriod"/>
            </a:pPr>
            <a:r>
              <a:rPr lang="en-US" sz="1000" dirty="0"/>
              <a:t>Another essential goal for VOCAL is that we have an instrument that can provide scores on a scale that are reliable (precise and reproducible) and can be used to compare scores across schools, grades, and/or student groups.</a:t>
            </a:r>
          </a:p>
          <a:p>
            <a:pPr>
              <a:buFont typeface="+mj-lt"/>
              <a:buAutoNum type="arabicPeriod"/>
            </a:pPr>
            <a:r>
              <a:rPr lang="en-US" sz="1000" dirty="0"/>
              <a:t>To accomplish this, we want to adhere to the properties that make the ruler such a reliable and objective instrument for measuring the length of an object. One of the ruler’s essential properties is that the meaning of a difference at the top end of the scale (31 to 34 inches) has the same interpretation as it does at the bottom end of the scale (2 to 5 inches). The gradations of the ruler are of equal interval and linear across the scale (from 0 to 36 inches). </a:t>
            </a:r>
          </a:p>
          <a:p>
            <a:pPr>
              <a:buFont typeface="+mj-lt"/>
              <a:buAutoNum type="arabicPeriod"/>
            </a:pPr>
            <a:r>
              <a:rPr lang="en-US" sz="1000" dirty="0"/>
              <a:t>Once we have an equal interval and linear scale, we can calculate averages and make reliable comparisons (e.g., the white rod is 2x the length of the black rod). </a:t>
            </a:r>
          </a:p>
          <a:p>
            <a:pPr>
              <a:buFont typeface="+mj-lt"/>
              <a:buAutoNum type="arabicPeriod"/>
            </a:pPr>
            <a:r>
              <a:rPr lang="en-US" sz="1000" dirty="0"/>
              <a:t>As best we can, we want the survey scores to be precise and on a scale that is equal interval and linear, so we can take averages and make group comparisons for our VOCAL scaled scores.</a:t>
            </a:r>
          </a:p>
          <a:p>
            <a:pPr>
              <a:buFont typeface="+mj-lt"/>
              <a:buAutoNum type="arabicPeriod"/>
            </a:pPr>
            <a:r>
              <a:rPr lang="en-US" sz="1000" dirty="0"/>
              <a:t>To reach this goal, we first need to understand the nature of the data we are dealing with when we collect student responses through a survey.</a:t>
            </a:r>
          </a:p>
        </p:txBody>
      </p:sp>
    </p:spTree>
    <p:extLst>
      <p:ext uri="{BB962C8B-B14F-4D97-AF65-F5344CB8AC3E}">
        <p14:creationId xmlns:p14="http://schemas.microsoft.com/office/powerpoint/2010/main" val="224526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bbc137530_2_222:notes"/>
          <p:cNvSpPr txBox="1">
            <a:spLocks noGrp="1"/>
          </p:cNvSpPr>
          <p:nvPr>
            <p:ph type="body" idx="1"/>
          </p:nvPr>
        </p:nvSpPr>
        <p:spPr>
          <a:xfrm>
            <a:off x="710248" y="4518202"/>
            <a:ext cx="5681980" cy="4452062"/>
          </a:xfrm>
          <a:prstGeom prst="rect">
            <a:avLst/>
          </a:prstGeom>
        </p:spPr>
        <p:txBody>
          <a:bodyPr spcFirstLastPara="1" wrap="square" lIns="91524" tIns="91524" rIns="91524" bIns="91524" anchor="t" anchorCtr="0">
            <a:noAutofit/>
          </a:bodyPr>
          <a:lstStyle/>
          <a:p>
            <a:pPr marL="233363" indent="-233363">
              <a:buFont typeface="+mj-lt"/>
              <a:buAutoNum type="arabicPeriod"/>
            </a:pPr>
            <a:r>
              <a:rPr lang="en-US" sz="1000" dirty="0"/>
              <a:t>Many vendors report out and use students’ raw response data for making comparisons (e.g., percent of students responding in the two most favorable categories; average of raw category points for each item). </a:t>
            </a:r>
          </a:p>
          <a:p>
            <a:pPr marL="233363" indent="-233363">
              <a:buFont typeface="+mj-lt"/>
              <a:buAutoNum type="arabicPeriod"/>
            </a:pPr>
            <a:r>
              <a:rPr lang="en-US" sz="1000" dirty="0"/>
              <a:t>There are two issues that make using student raw response data problematic and could lead educators to make erroneous interpretations of student views of their school building. One issue is highlighted on this slide.</a:t>
            </a:r>
          </a:p>
          <a:p>
            <a:pPr marL="233363" indent="-233363">
              <a:buFont typeface="+mj-lt"/>
              <a:buAutoNum type="arabicPeriod"/>
            </a:pPr>
            <a:r>
              <a:rPr lang="en-US" sz="1000" dirty="0"/>
              <a:t>Not all items are created equal! Some practices/behaviors/systems (measured by items) needed to create a positive school climate are not equally easy to engender within a school building. We can use some of the bullying items to illustrate this. If we look at item 1 (students try to stop bullying) and item 6 (If I tell a teacher my classmate is being bullied……), there is an innate difference in what is being asked. To foster an environment where students are not bystanders to bullying is much harder to engender than one where teachers will intervene if informed about a bullying incident (one would expect a teacher to intervene). The first item is much harder, on average, for all students to respond, “Always true” or “Mostly true” to, than the sixth item. </a:t>
            </a:r>
          </a:p>
          <a:p>
            <a:pPr marL="233363" indent="-233363">
              <a:buFont typeface="+mj-lt"/>
              <a:buAutoNum type="arabicPeriod"/>
            </a:pPr>
            <a:r>
              <a:rPr lang="en-US" sz="1000" dirty="0"/>
              <a:t>If we used the raw responses (% responding in the two most favorable categories), this distinction between the difficulty of engendering these two practices is not accounted for and could lead to unreliable and inaccurate comparisons.</a:t>
            </a:r>
          </a:p>
          <a:p>
            <a:pPr marL="233363" indent="-233363">
              <a:buFont typeface="+mj-lt"/>
              <a:buAutoNum type="arabicPeriod"/>
            </a:pPr>
            <a:r>
              <a:rPr lang="en-US" sz="1000" dirty="0"/>
              <a:t>This is comparable to two students who take a math test, and both receive 60%. However, one student got the multiplication items right (harder items on average) and the other only got the addition items right (easier items on average) and, on face value, makes one think they have equal math ability. The results ignore the fact that the student who got the multiplication items right has a higher mathematics ability than the one who only got the easier items right. Analyzing the test results using percent correct is not providing an accurate picture of the two students’ abilities.</a:t>
            </a:r>
          </a:p>
          <a:p>
            <a:pPr marL="233363" indent="-233363">
              <a:buFont typeface="+mj-lt"/>
              <a:buAutoNum type="arabicPeriod"/>
            </a:pPr>
            <a:r>
              <a:rPr lang="en-US" sz="1000" dirty="0"/>
              <a:t>A school whose students respond, “Always true”, or “Mostly true” to the harder items will, on average, have higher scores than schools whose students respond only, “Always true” or “Mostly true” to the easier items (practices, behaviors, systems).</a:t>
            </a:r>
          </a:p>
          <a:p>
            <a:pPr marL="233363" indent="-233363">
              <a:buFont typeface="+mj-lt"/>
              <a:buAutoNum type="arabicPeriod"/>
            </a:pPr>
            <a:endParaRPr lang="en-US" sz="1000" dirty="0"/>
          </a:p>
        </p:txBody>
      </p:sp>
      <p:sp>
        <p:nvSpPr>
          <p:cNvPr id="252" name="Google Shape;252;g5bbc137530_2_222: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A0B69-EBB9-4D34-9C0E-D8C776526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CFB91-17CE-4B8C-80A1-EDCE253CE0B7}"/>
              </a:ext>
            </a:extLst>
          </p:cNvPr>
          <p:cNvSpPr>
            <a:spLocks noGrp="1"/>
          </p:cNvSpPr>
          <p:nvPr>
            <p:ph type="body" idx="1"/>
          </p:nvPr>
        </p:nvSpPr>
        <p:spPr>
          <a:xfrm>
            <a:off x="710248" y="4459525"/>
            <a:ext cx="5807510" cy="4534349"/>
          </a:xfrm>
        </p:spPr>
        <p:txBody>
          <a:bodyPr/>
          <a:lstStyle/>
          <a:p>
            <a:pPr marL="169863" indent="-169863">
              <a:buFont typeface="+mj-lt"/>
              <a:buAutoNum type="arabicPeriod"/>
            </a:pPr>
            <a:r>
              <a:rPr lang="en-US" sz="1000" dirty="0"/>
              <a:t>The fundamental measurement problem with using raw survey responses (% responding in the two most favorable categories) is that survey data is “ordinal” in nature and not equal-interval. </a:t>
            </a:r>
          </a:p>
          <a:p>
            <a:pPr marL="169863" indent="-169863">
              <a:buFont typeface="+mj-lt"/>
              <a:buAutoNum type="arabicPeriod"/>
            </a:pPr>
            <a:r>
              <a:rPr lang="en-US" sz="1000" dirty="0"/>
              <a:t>When a student interacts with the items, the student has three decision points to consider when responding to any one item; they need to decide between, “Never true” and “Mostly untrue”. If the school climate is more positive for them in relation to that practice/behavior/system, they will then decide between “Mostly untrue” and “Mostly true”; if the school climate is again more positive for that practice/behavior/system, they will then decide between, “Mostly true” and “Always true” (the most favorable response for most items on the survey). </a:t>
            </a:r>
          </a:p>
          <a:p>
            <a:pPr marL="169863" indent="-169863">
              <a:buFont typeface="+mj-lt"/>
              <a:buAutoNum type="arabicPeriod"/>
            </a:pPr>
            <a:r>
              <a:rPr lang="en-US" sz="1000" dirty="0"/>
              <a:t>However, with this type of data, all we are certain of is, “Always true” is a more favorable response than “Mostly true”, which in turn, is a more favorable response than “Mostly untrue”, which again is a more favorable response than “Never true”. How students move across the three decision points will differ for each item. On easier items, students will, on average, quickly discount the least favorable options and move rapidly to responding in the two most favorable categories. On harder items, the school climate will have to be very favorable for them to discount the two least favorable options and for them to move to respond using the two most favorable response options. As a result, the distance between student responses on the four-response option scale are NOT of equal-interval and will vary by item, and hence any scale (ruler) created by the student item responses will not be of equal interval. Because the item responses are not equal interval, we cannot take averages of items even when we score the responses 3,2,1, and 0.</a:t>
            </a:r>
          </a:p>
          <a:p>
            <a:pPr marL="169863" indent="-169863">
              <a:buFont typeface="+mj-lt"/>
              <a:buAutoNum type="arabicPeriod"/>
            </a:pPr>
            <a:r>
              <a:rPr lang="en-US" sz="1000" dirty="0"/>
              <a:t>We need a scale that will be linear and equal interval so we can aggregate and average student scores in order to make reliable and accurate comparisons. We do this by mathematically transforming the student response into a linear, equal-interval scale.</a:t>
            </a:r>
          </a:p>
        </p:txBody>
      </p:sp>
    </p:spTree>
    <p:extLst>
      <p:ext uri="{BB962C8B-B14F-4D97-AF65-F5344CB8AC3E}">
        <p14:creationId xmlns:p14="http://schemas.microsoft.com/office/powerpoint/2010/main" val="231529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bbc137530_2_196: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228600" indent="-228600">
              <a:buFont typeface="+mj-lt"/>
              <a:buAutoNum type="arabicPeriod"/>
            </a:pPr>
            <a:r>
              <a:rPr lang="en-US" sz="1000" dirty="0"/>
              <a:t>To recap, the student responses are transformed into an equal-interval, linear scale (like our ruler) with all items and all students placed on the same scale.</a:t>
            </a:r>
          </a:p>
          <a:p>
            <a:pPr marL="228600" indent="-228600">
              <a:buFont typeface="+mj-lt"/>
              <a:buAutoNum type="arabicPeriod"/>
            </a:pPr>
            <a:r>
              <a:rPr lang="en-US" sz="1000" dirty="0"/>
              <a:t>The scores provided account for the fact that some practices/behaviors/systems needed to engender a positive school climate are harder than others for students to endorse.</a:t>
            </a:r>
          </a:p>
          <a:p>
            <a:pPr marL="228600" indent="-228600">
              <a:buFont typeface="+mj-lt"/>
              <a:buAutoNum type="arabicPeriod"/>
            </a:pPr>
            <a:r>
              <a:rPr lang="en-US" sz="1000" dirty="0"/>
              <a:t>When all items and all students are on the same equal-interval, linear scale, we can start to use the index scaled scores (for the overall school climate, the three dimensions of school climate, and the topic areas of school climate) to make comparisons across schools, grades, and student groups. </a:t>
            </a:r>
          </a:p>
          <a:p>
            <a:pPr marL="228600" indent="-228600">
              <a:buFont typeface="+mj-lt"/>
              <a:buAutoNum type="arabicPeriod"/>
            </a:pPr>
            <a:r>
              <a:rPr lang="en-US" sz="1000" dirty="0"/>
              <a:t>The transformation of raw student responses and the placing of all students and all items onto the same scale allows us to produce reliable scores for schools and districts. </a:t>
            </a:r>
            <a:endParaRPr sz="1000" dirty="0"/>
          </a:p>
        </p:txBody>
      </p:sp>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14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bbc137530_2_210:notes"/>
          <p:cNvSpPr txBox="1">
            <a:spLocks noGrp="1"/>
          </p:cNvSpPr>
          <p:nvPr>
            <p:ph type="body" idx="1"/>
          </p:nvPr>
        </p:nvSpPr>
        <p:spPr>
          <a:xfrm>
            <a:off x="710248" y="4518202"/>
            <a:ext cx="5681980" cy="4079887"/>
          </a:xfrm>
          <a:prstGeom prst="rect">
            <a:avLst/>
          </a:prstGeom>
        </p:spPr>
        <p:txBody>
          <a:bodyPr spcFirstLastPara="1" wrap="square" lIns="91524" tIns="91524" rIns="91524" bIns="91524" anchor="t" anchorCtr="0">
            <a:noAutofit/>
          </a:bodyPr>
          <a:lstStyle/>
          <a:p>
            <a:pPr marL="228600" indent="-228600">
              <a:buFont typeface="+mj-lt"/>
              <a:buAutoNum type="arabicPeriod"/>
            </a:pPr>
            <a:r>
              <a:rPr lang="en-US" sz="1000" dirty="0"/>
              <a:t>This is an example of real data from a school. It shows how you can misinterpret the data unless you use the appropriate transformed index scaled scores.</a:t>
            </a:r>
          </a:p>
          <a:p>
            <a:pPr marL="228600" indent="-228600">
              <a:buFont typeface="+mj-lt"/>
              <a:buAutoNum type="arabicPeriod"/>
            </a:pPr>
            <a:r>
              <a:rPr lang="en-US" sz="1000" dirty="0"/>
              <a:t>In the bottom left table, we average the percentage of students responding in the two most favorable response categories across the15 items of the Safety dimension and, separately, across the 12 items of the Environment dimension. There appears to be a large difference (20% difference). This difference is equivalent to ~34 percentiles (a very large difference). </a:t>
            </a:r>
          </a:p>
          <a:p>
            <a:pPr marL="228600" indent="-228600">
              <a:buFont typeface="+mj-lt"/>
              <a:buAutoNum type="arabicPeriod"/>
            </a:pPr>
            <a:r>
              <a:rPr lang="en-US" sz="1000" dirty="0"/>
              <a:t>Another way to use the raw response data is shown in the table on the right. The most favorable response is assigned 3 points with the least favorable response assigned 0 points. When students’ scored responses to the 15 safety items are averaged and, separately, the 12 environment items are averaged, there is a 0.5-point difference; this again is equivalent to a ~36-percentile difference (a very large difference). </a:t>
            </a:r>
          </a:p>
          <a:p>
            <a:pPr marL="228600" indent="-228600">
              <a:buFont typeface="+mj-lt"/>
              <a:buAutoNum type="arabicPeriod"/>
            </a:pPr>
            <a:r>
              <a:rPr lang="en-US" sz="1000" dirty="0"/>
              <a:t>After transforming the items onto an equal-interval scale, ( and accounting for item difficulty) the results show that the actual difference is not meaningful. </a:t>
            </a:r>
          </a:p>
          <a:p>
            <a:pPr marL="228600" indent="-228600">
              <a:buFont typeface="+mj-lt"/>
              <a:buAutoNum type="arabicPeriod"/>
            </a:pPr>
            <a:r>
              <a:rPr lang="en-US" sz="1000" dirty="0"/>
              <a:t>The percent data or the averaging of raw points does not account for the “difficulty” of the items (practice/behavior/systems). As a result, these raw scoring methods ignore the fact that, on average, many of the safety practices/behaviors/systems are easier to engender than many of the environment ones. It also doesn’t account for the fact that item response data is ordinal, not interval-level and ordinal data should NOT be averaged. </a:t>
            </a:r>
          </a:p>
          <a:p>
            <a:pPr marL="228600" indent="-228600">
              <a:buFont typeface="+mj-lt"/>
              <a:buAutoNum type="arabicPeriod"/>
            </a:pPr>
            <a:r>
              <a:rPr lang="en-US" sz="1000" b="1" dirty="0"/>
              <a:t>It is important to always use the index scaled scores to make comparisons across schools, grades, and/or student groups.</a:t>
            </a:r>
          </a:p>
          <a:p>
            <a:pPr marL="228600" indent="-228600">
              <a:buFont typeface="+mj-lt"/>
              <a:buAutoNum type="arabicPeriod"/>
            </a:pPr>
            <a:endParaRPr lang="en-US" dirty="0"/>
          </a:p>
          <a:p>
            <a:pPr marL="228600" indent="-228600">
              <a:buFont typeface="+mj-lt"/>
              <a:buAutoNum type="arabicPeriod"/>
            </a:pPr>
            <a:endParaRPr dirty="0"/>
          </a:p>
        </p:txBody>
      </p:sp>
      <p:sp>
        <p:nvSpPr>
          <p:cNvPr id="306" name="Google Shape;306;g5bbc137530_2_21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3052A-EEC5-4405-9A69-B25E66703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F8E8F-7E5B-4D39-8CF4-D44A1CEDC066}"/>
              </a:ext>
            </a:extLst>
          </p:cNvPr>
          <p:cNvSpPr>
            <a:spLocks noGrp="1"/>
          </p:cNvSpPr>
          <p:nvPr>
            <p:ph type="body" idx="1"/>
          </p:nvPr>
        </p:nvSpPr>
        <p:spPr/>
        <p:txBody>
          <a:bodyPr/>
          <a:lstStyle/>
          <a:p>
            <a:pPr>
              <a:buFont typeface="+mj-lt"/>
              <a:buAutoNum type="arabicPeriod"/>
            </a:pPr>
            <a:r>
              <a:rPr lang="en-US" sz="1000" dirty="0"/>
              <a:t>This slide recaps the benefits of why we want to use index scaled scores to make comparisons. </a:t>
            </a:r>
          </a:p>
        </p:txBody>
      </p:sp>
    </p:spTree>
    <p:extLst>
      <p:ext uri="{BB962C8B-B14F-4D97-AF65-F5344CB8AC3E}">
        <p14:creationId xmlns:p14="http://schemas.microsoft.com/office/powerpoint/2010/main" val="200403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cf3ac939e_1_13:notes"/>
          <p:cNvSpPr>
            <a:spLocks noGrp="1" noRot="1" noChangeAspect="1"/>
          </p:cNvSpPr>
          <p:nvPr>
            <p:ph type="sldImg" idx="2"/>
          </p:nvPr>
        </p:nvSpPr>
        <p:spPr>
          <a:xfrm>
            <a:off x="385763" y="687388"/>
            <a:ext cx="6111875" cy="3438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Google Shape;623;g3cf3ac939e_1_13:notes"/>
          <p:cNvSpPr txBox="1">
            <a:spLocks noGrp="1"/>
          </p:cNvSpPr>
          <p:nvPr>
            <p:ph type="body" idx="1"/>
          </p:nvPr>
        </p:nvSpPr>
        <p:spPr>
          <a:xfrm>
            <a:off x="688261" y="4355182"/>
            <a:ext cx="5506091" cy="4125963"/>
          </a:xfrm>
          <a:prstGeom prst="rect">
            <a:avLst/>
          </a:prstGeom>
        </p:spPr>
        <p:txBody>
          <a:bodyPr spcFirstLastPara="1" wrap="square" lIns="91699" tIns="91699" rIns="91699" bIns="91699" anchor="t" anchorCtr="0">
            <a:noAutofit/>
          </a:bodyPr>
          <a:lstStyle/>
          <a:p>
            <a:pPr marL="228600" indent="-228600">
              <a:buFont typeface="+mj-lt"/>
              <a:buAutoNum type="arabicPeriod"/>
            </a:pPr>
            <a:r>
              <a:rPr lang="en-US" sz="1000" dirty="0"/>
              <a:t>Districts and schools receive 3 dimension scaled scores (Engagement, Safety, and Environment) and 3 topic-level scaled scores (Participation, Bullying, and Instructional Environment). These scores are based on items designed and targeted to measure each aspect of school climate.</a:t>
            </a:r>
          </a:p>
          <a:p>
            <a:pPr marL="228600" indent="-228600">
              <a:buFont typeface="+mj-lt"/>
              <a:buAutoNum type="arabicPeriod"/>
            </a:pPr>
            <a:r>
              <a:rPr lang="en-US" sz="1000" dirty="0"/>
              <a:t>Districts and schools also receive an overall school climate score that is based on student responses to all items on the survey.</a:t>
            </a:r>
          </a:p>
          <a:p>
            <a:pPr marL="228600" indent="-228600">
              <a:buFont typeface="+mj-lt"/>
              <a:buAutoNum type="arabicPeriod"/>
            </a:pPr>
            <a:r>
              <a:rPr lang="en-US" sz="1000" dirty="0"/>
              <a:t>These scores can be used to compare schools within a district, grades within and district or school, and student groups within a district or school.</a:t>
            </a:r>
            <a:endParaRPr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r>
              <a:rPr lang="en-US" sz="1400" dirty="0"/>
              <a:t>The third part will provide some guidance on how to interpret VOCAL score differences. </a:t>
            </a:r>
          </a:p>
          <a:p>
            <a:pPr marL="0" indent="0">
              <a:buNone/>
            </a:pPr>
            <a:endParaRPr sz="1400" dirty="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19</a:t>
            </a:fld>
            <a:endParaRPr/>
          </a:p>
        </p:txBody>
      </p:sp>
    </p:spTree>
    <p:extLst>
      <p:ext uri="{BB962C8B-B14F-4D97-AF65-F5344CB8AC3E}">
        <p14:creationId xmlns:p14="http://schemas.microsoft.com/office/powerpoint/2010/main" val="336237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5bbc137530_2_79:notes"/>
          <p:cNvSpPr txBox="1">
            <a:spLocks noGrp="1"/>
          </p:cNvSpPr>
          <p:nvPr>
            <p:ph type="body" idx="1"/>
          </p:nvPr>
        </p:nvSpPr>
        <p:spPr>
          <a:xfrm>
            <a:off x="710248" y="4518203"/>
            <a:ext cx="5812734" cy="3966364"/>
          </a:xfrm>
          <a:prstGeom prst="rect">
            <a:avLst/>
          </a:prstGeom>
          <a:noFill/>
          <a:ln>
            <a:noFill/>
          </a:ln>
        </p:spPr>
        <p:txBody>
          <a:bodyPr spcFirstLastPara="1" wrap="square" lIns="94022" tIns="47012" rIns="94022" bIns="47012" anchor="t" anchorCtr="0">
            <a:noAutofit/>
          </a:bodyPr>
          <a:lstStyle/>
          <a:p>
            <a:pPr marL="340088" indent="-340088">
              <a:buAutoNum type="arabicPeriod"/>
            </a:pPr>
            <a:r>
              <a:rPr lang="en-US" sz="1400" dirty="0"/>
              <a:t>The first part goes through the basics of how the VOCAL survey is designed</a:t>
            </a:r>
          </a:p>
          <a:p>
            <a:pPr marL="340088" indent="-340088">
              <a:buAutoNum type="arabicPeriod"/>
            </a:pPr>
            <a:r>
              <a:rPr lang="en-US" sz="1400" dirty="0"/>
              <a:t>The second part is technical, but I hope it helps educators understand the nature of survey perception data</a:t>
            </a:r>
          </a:p>
          <a:p>
            <a:pPr marL="340088" indent="-340088">
              <a:buAutoNum type="arabicPeriod"/>
            </a:pPr>
            <a:r>
              <a:rPr lang="en-US" sz="1400" dirty="0"/>
              <a:t>The third part will provide some guidance on how to interpret VOCAL score differences. </a:t>
            </a:r>
          </a:p>
          <a:p>
            <a:pPr marL="340088" indent="-340088">
              <a:buAutoNum type="arabicPeriod"/>
            </a:pPr>
            <a:r>
              <a:rPr lang="en-US" sz="1400" dirty="0"/>
              <a:t>The fourth parts looks at the appropriate use of the two types of scores provided in the VOCAL reports.</a:t>
            </a:r>
          </a:p>
          <a:p>
            <a:pPr marL="340088" indent="-340088">
              <a:buAutoNum type="arabicPeriod"/>
            </a:pPr>
            <a:r>
              <a:rPr lang="en-US" sz="1400" dirty="0"/>
              <a:t>The fifth part looks forward and gives some preliminary information on what to expect in the third webinar of the series.</a:t>
            </a:r>
          </a:p>
          <a:p>
            <a:pPr marL="0" indent="0">
              <a:buNone/>
            </a:pPr>
            <a:endParaRPr sz="1400" dirty="0"/>
          </a:p>
        </p:txBody>
      </p:sp>
      <p:sp>
        <p:nvSpPr>
          <p:cNvPr id="132" name="Google Shape;132;g5bbc137530_2_79: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1" name="Google Shape;231;g5bbc137530_2_196: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a:extLst>
              <a:ext uri="{FF2B5EF4-FFF2-40B4-BE49-F238E27FC236}">
                <a16:creationId xmlns:a16="http://schemas.microsoft.com/office/drawing/2014/main" id="{D7E383BD-78AC-44B4-A53A-B1FBFFB86912}"/>
              </a:ext>
            </a:extLst>
          </p:cNvPr>
          <p:cNvSpPr>
            <a:spLocks noGrp="1"/>
          </p:cNvSpPr>
          <p:nvPr>
            <p:ph type="body" idx="1"/>
          </p:nvPr>
        </p:nvSpPr>
        <p:spPr/>
        <p:txBody>
          <a:bodyPr/>
          <a:lstStyle/>
          <a:p>
            <a:pPr indent="-173038">
              <a:buFont typeface="+mj-lt"/>
              <a:buAutoNum type="arabicPeriod"/>
            </a:pPr>
            <a:r>
              <a:rPr lang="en-US" sz="1000" dirty="0"/>
              <a:t>2018 was the baseline year. In that year, the scale (for all students across all grades and all items) was set up to range from 1 to 99 with an average of 50 and a standard deviation of 20.</a:t>
            </a:r>
          </a:p>
          <a:p>
            <a:pPr indent="-173038">
              <a:buFont typeface="+mj-lt"/>
              <a:buAutoNum type="arabicPeriod"/>
            </a:pPr>
            <a:r>
              <a:rPr lang="en-US" sz="1000" dirty="0"/>
              <a:t>All future years after 2018 are anchored on this scale.</a:t>
            </a:r>
          </a:p>
          <a:p>
            <a:pPr indent="-173038">
              <a:buFont typeface="+mj-lt"/>
              <a:buAutoNum type="arabicPeriod"/>
            </a:pPr>
            <a:r>
              <a:rPr lang="en-US" sz="1000" dirty="0"/>
              <a:t>Students whose scores are higher on the scale are reporting a more positive climate; this is the case for all dimensions and topic areas.</a:t>
            </a:r>
          </a:p>
          <a:p>
            <a:pPr indent="-173038">
              <a:buFont typeface="+mj-lt"/>
              <a:buAutoNum type="arabicPeriod"/>
            </a:pPr>
            <a:r>
              <a:rPr lang="en-US" sz="1000" b="1" dirty="0"/>
              <a:t>A higher average bullying score means that the climate is safer for students.</a:t>
            </a:r>
          </a:p>
        </p:txBody>
      </p:sp>
    </p:spTree>
    <p:extLst>
      <p:ext uri="{BB962C8B-B14F-4D97-AF65-F5344CB8AC3E}">
        <p14:creationId xmlns:p14="http://schemas.microsoft.com/office/powerpoint/2010/main" val="363633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Notes Placeholder 3">
            <a:extLst>
              <a:ext uri="{FF2B5EF4-FFF2-40B4-BE49-F238E27FC236}">
                <a16:creationId xmlns:a16="http://schemas.microsoft.com/office/drawing/2014/main" id="{7B623392-9A32-4192-949B-26732BC10FAD}"/>
              </a:ext>
            </a:extLst>
          </p:cNvPr>
          <p:cNvSpPr>
            <a:spLocks noGrp="1"/>
          </p:cNvSpPr>
          <p:nvPr>
            <p:ph type="body" idx="1"/>
          </p:nvPr>
        </p:nvSpPr>
        <p:spPr>
          <a:xfrm>
            <a:off x="422275" y="4459526"/>
            <a:ext cx="6259513" cy="4224814"/>
          </a:xfrm>
        </p:spPr>
        <p:txBody>
          <a:bodyPr/>
          <a:lstStyle/>
          <a:p>
            <a:pPr>
              <a:buFont typeface="+mj-lt"/>
              <a:buAutoNum type="arabicPeriod"/>
            </a:pPr>
            <a:r>
              <a:rPr lang="en-US" sz="1000" dirty="0"/>
              <a:t>This is a table that can give you a quick and reasonably accurate sense of whether a difference you observe in index scaled scores is meaningful. It omits the need to do statistical tests such as t-tests. </a:t>
            </a:r>
          </a:p>
          <a:p>
            <a:pPr>
              <a:buFont typeface="+mj-lt"/>
              <a:buAutoNum type="arabicPeriod"/>
            </a:pPr>
            <a:r>
              <a:rPr lang="en-US" sz="1000" dirty="0"/>
              <a:t>It is a rough guide but sufficient to interpret differences.</a:t>
            </a:r>
          </a:p>
          <a:p>
            <a:pPr>
              <a:buFont typeface="+mj-lt"/>
              <a:buAutoNum type="arabicPeriod"/>
            </a:pPr>
            <a:r>
              <a:rPr lang="en-US" sz="1000" dirty="0"/>
              <a:t>If schools and districts see a </a:t>
            </a:r>
            <a:r>
              <a:rPr lang="en-US" sz="1000" u="sng" dirty="0"/>
              <a:t>consistent </a:t>
            </a:r>
            <a:r>
              <a:rPr lang="en-US" sz="1000" dirty="0"/>
              <a:t>3-point average difference in an index scaled score comparison, that indicates that student views are differing, and you will likely see some differences at the item level. The difference is small in magnitude, but if the difference replicates over time, it warrants further analyses (e.g., looking to see if it is only certain student group scores that differ and/or item-level analyses)</a:t>
            </a:r>
          </a:p>
          <a:p>
            <a:pPr>
              <a:buFont typeface="+mj-lt"/>
              <a:buAutoNum type="arabicPeriod"/>
            </a:pPr>
            <a:r>
              <a:rPr lang="en-US" sz="1000" dirty="0"/>
              <a:t>Differences of 4 to 5 points are of a moderate size and warrant further (e.g., looking to see if it is only certain student group scores that differ and/or item-level analyses)</a:t>
            </a:r>
          </a:p>
          <a:p>
            <a:pPr>
              <a:buFont typeface="+mj-lt"/>
              <a:buAutoNum type="arabicPeriod"/>
            </a:pPr>
            <a:r>
              <a:rPr lang="en-US" sz="1000" dirty="0"/>
              <a:t>Differences of 6 points or more are large in magnitude and warrant further analyses (e.g., looking to see if it is only certain student group scores that differ and/or item-level analyses).</a:t>
            </a:r>
          </a:p>
        </p:txBody>
      </p:sp>
    </p:spTree>
    <p:extLst>
      <p:ext uri="{BB962C8B-B14F-4D97-AF65-F5344CB8AC3E}">
        <p14:creationId xmlns:p14="http://schemas.microsoft.com/office/powerpoint/2010/main" val="190885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5" y="4395518"/>
            <a:ext cx="6259512" cy="4224814"/>
          </a:xfrm>
        </p:spPr>
        <p:txBody>
          <a:bodyPr/>
          <a:lstStyle/>
          <a:p>
            <a:pPr indent="-228600">
              <a:buFont typeface="+mj-lt"/>
              <a:buAutoNum type="arabicPeriod"/>
            </a:pPr>
            <a:r>
              <a:rPr lang="en-US" sz="1000" dirty="0"/>
              <a:t>Item-level data is rich qualitative/contextual data that you can use to make meaning of any index scaled score differences observed in your analyses. It is this data that can inform conversations within schools and districts on how to set goals to improve the school climate for students.</a:t>
            </a:r>
          </a:p>
          <a:p>
            <a:pPr indent="-228600">
              <a:buFont typeface="+mj-lt"/>
              <a:buAutoNum type="arabicPeriod"/>
            </a:pPr>
            <a:r>
              <a:rPr lang="en-US" sz="1000" dirty="0"/>
              <a:t>In district and school reports, the percent of students responding, “Always true” or “Mostly true” are compared across student groups.</a:t>
            </a:r>
          </a:p>
          <a:p>
            <a:pPr indent="-228600">
              <a:buFont typeface="+mj-lt"/>
              <a:buAutoNum type="arabicPeriod"/>
            </a:pPr>
            <a:r>
              <a:rPr lang="en-US" sz="1000" b="1" dirty="0"/>
              <a:t>Item-level data is COHORT specific and should only be used to make meaning of index scaled score differences within the same year.</a:t>
            </a:r>
          </a:p>
          <a:p>
            <a:pPr indent="-228600">
              <a:buFont typeface="+mj-lt"/>
              <a:buAutoNum type="arabicPeriod"/>
            </a:pPr>
            <a:r>
              <a:rPr lang="en-US" sz="1000" dirty="0"/>
              <a:t>In the slide, we see a large 10-point difference between the average scaled score of African American students (32) and the average score for “All students” in the school (42). A review of the safety items shows that differences in student perceptions of their safety within the school were contributing to the difference in scaled score between the two groups (for the sake of the presentation, only a small number of items are shown). </a:t>
            </a:r>
          </a:p>
          <a:p>
            <a:pPr indent="-228600">
              <a:buFont typeface="+mj-lt"/>
              <a:buAutoNum type="arabicPeriod"/>
            </a:pPr>
            <a:r>
              <a:rPr lang="en-US" sz="1000" dirty="0"/>
              <a:t>DESE has highlighted cells using either orange (less favorable response) or blue (more favorable response) in order to make analyses of the item level data easier. </a:t>
            </a:r>
          </a:p>
          <a:p>
            <a:pPr indent="-228600">
              <a:buFont typeface="+mj-lt"/>
              <a:buAutoNum type="arabicPeriod"/>
            </a:pPr>
            <a:r>
              <a:rPr lang="en-US" sz="1000" dirty="0"/>
              <a:t>All four safety items are color coded orange for African American students as the scores differ by more than 7% points between these students and “All students”. </a:t>
            </a:r>
          </a:p>
          <a:p>
            <a:pPr indent="-228600">
              <a:buFont typeface="+mj-lt"/>
              <a:buAutoNum type="arabicPeriod"/>
            </a:pPr>
            <a:r>
              <a:rPr lang="en-US" sz="1000" dirty="0"/>
              <a:t>Note that the bullying behavior item is also colored coded orange; a higher percentage of students responding “Always true” or “Mostly true” to this item indicates a less safe climate and less favorable response. </a:t>
            </a:r>
          </a:p>
          <a:p>
            <a:pPr>
              <a:buFont typeface="+mj-lt"/>
              <a:buAutoNum type="arabicPeriod"/>
            </a:pPr>
            <a:endParaRPr lang="en-US" dirty="0"/>
          </a:p>
        </p:txBody>
      </p:sp>
    </p:spTree>
    <p:extLst>
      <p:ext uri="{BB962C8B-B14F-4D97-AF65-F5344CB8AC3E}">
        <p14:creationId xmlns:p14="http://schemas.microsoft.com/office/powerpoint/2010/main" val="136273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4" y="4460398"/>
            <a:ext cx="6259513" cy="4224814"/>
          </a:xfrm>
        </p:spPr>
        <p:txBody>
          <a:bodyPr/>
          <a:lstStyle/>
          <a:p>
            <a:pPr>
              <a:buFont typeface="+mj-lt"/>
              <a:buAutoNum type="arabicPeriod"/>
            </a:pPr>
            <a:r>
              <a:rPr lang="en-US" sz="1000" dirty="0"/>
              <a:t>Another way to make meaning of your data is to use the favorability distribution data provided. This data is only available from 2022 onwards and is grade specific.</a:t>
            </a:r>
          </a:p>
          <a:p>
            <a:pPr>
              <a:buFont typeface="+mj-lt"/>
              <a:buAutoNum type="arabicPeriod"/>
            </a:pPr>
            <a:r>
              <a:rPr lang="en-US" sz="1000" dirty="0"/>
              <a:t>The index scaled score distribution is divided into four scoring categories using 3 cut points (30, 50, and 70). Students who score 30 points or less are in the “least favorable” category; students who score 31 to 50 points are in the “somewhat favorable” category; students who score 51 to 70 are in the “favorable” category; and students who score above 70 are within the “most favorable” category.</a:t>
            </a:r>
          </a:p>
          <a:p>
            <a:pPr>
              <a:buFont typeface="+mj-lt"/>
              <a:buAutoNum type="arabicPeriod"/>
            </a:pPr>
            <a:r>
              <a:rPr lang="en-US" sz="1000" dirty="0"/>
              <a:t>A school can compare their distribution to the district and/or state to get a sense of how students view their school climate compared to their peers. </a:t>
            </a:r>
          </a:p>
          <a:p>
            <a:pPr>
              <a:buFont typeface="+mj-lt"/>
              <a:buAutoNum type="arabicPeriod"/>
            </a:pPr>
            <a:r>
              <a:rPr lang="en-US" sz="1000" dirty="0"/>
              <a:t>This type of data display could be used, for example, to help assess the impact of a school-based intervention designed to improve school climate. The hope would be to see a higher percentage of students score within the two most favorable categories post-intervention.</a:t>
            </a:r>
          </a:p>
        </p:txBody>
      </p:sp>
    </p:spTree>
    <p:extLst>
      <p:ext uri="{BB962C8B-B14F-4D97-AF65-F5344CB8AC3E}">
        <p14:creationId xmlns:p14="http://schemas.microsoft.com/office/powerpoint/2010/main" val="4205305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5" y="4460398"/>
            <a:ext cx="6259512" cy="4224814"/>
          </a:xfrm>
        </p:spPr>
        <p:txBody>
          <a:bodyPr/>
          <a:lstStyle/>
          <a:p>
            <a:pPr>
              <a:buFont typeface="+mj-lt"/>
              <a:buAutoNum type="arabicPeriod"/>
            </a:pPr>
            <a:r>
              <a:rPr lang="en-US" sz="1000" b="1" dirty="0"/>
              <a:t>THE ONE DISPLAYED IS A DRAFT: </a:t>
            </a:r>
            <a:r>
              <a:rPr lang="en-US" sz="1000" dirty="0"/>
              <a:t>The narratives will be revised to make differentiating bolded words more consistent across the three narratives.</a:t>
            </a:r>
          </a:p>
          <a:p>
            <a:pPr>
              <a:buFont typeface="+mj-lt"/>
              <a:buAutoNum type="arabicPeriod"/>
            </a:pPr>
            <a:r>
              <a:rPr lang="en-US" sz="1000" dirty="0"/>
              <a:t>On the slide is a profile of student responses at the three cut scores (30, 50, and 70). It is a summary narrative of students’ responses at these three cut points and is based on actual responses to all the items on the survey related to each grade. They are grade specific.</a:t>
            </a:r>
          </a:p>
          <a:p>
            <a:pPr>
              <a:buFont typeface="+mj-lt"/>
              <a:buAutoNum type="arabicPeriod"/>
            </a:pPr>
            <a:r>
              <a:rPr lang="en-US" sz="1000" dirty="0"/>
              <a:t>These are designed to help educators understand what practices/behaviors/systems (items) are contributing to differences in student’s perceptions when the student is in a school that has a relatively unfavorable school climate (30) to one that has a relatively favorable school climate (70).</a:t>
            </a:r>
          </a:p>
          <a:p>
            <a:pPr>
              <a:buFont typeface="+mj-lt"/>
              <a:buAutoNum type="arabicPeriod"/>
            </a:pPr>
            <a:r>
              <a:rPr lang="en-US" sz="1000" dirty="0"/>
              <a:t>Words bolded are designed to help highlight the differences in responses across the three score points on the scale.</a:t>
            </a:r>
          </a:p>
          <a:p>
            <a:pPr>
              <a:buFont typeface="+mj-lt"/>
              <a:buAutoNum type="arabicPeriod"/>
            </a:pPr>
            <a:endParaRPr lang="en-US" dirty="0"/>
          </a:p>
        </p:txBody>
      </p:sp>
    </p:spTree>
    <p:extLst>
      <p:ext uri="{BB962C8B-B14F-4D97-AF65-F5344CB8AC3E}">
        <p14:creationId xmlns:p14="http://schemas.microsoft.com/office/powerpoint/2010/main" val="252039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r>
              <a:rPr lang="en-US" sz="1400" dirty="0"/>
              <a:t>The fourth parts looks at the appropriate use of the two types of scores provided in the VOCAL reports.</a:t>
            </a:r>
          </a:p>
          <a:p>
            <a:pPr marL="0" indent="0">
              <a:buNone/>
            </a:pPr>
            <a:endParaRPr sz="1400" dirty="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25</a:t>
            </a:fld>
            <a:endParaRPr/>
          </a:p>
        </p:txBody>
      </p:sp>
    </p:spTree>
    <p:extLst>
      <p:ext uri="{BB962C8B-B14F-4D97-AF65-F5344CB8AC3E}">
        <p14:creationId xmlns:p14="http://schemas.microsoft.com/office/powerpoint/2010/main" val="94131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81fe883d_3_188:notes"/>
          <p:cNvSpPr txBox="1">
            <a:spLocks noGrp="1"/>
          </p:cNvSpPr>
          <p:nvPr>
            <p:ph type="body" idx="1"/>
          </p:nvPr>
        </p:nvSpPr>
        <p:spPr>
          <a:xfrm>
            <a:off x="688261" y="4412488"/>
            <a:ext cx="5506091" cy="3610217"/>
          </a:xfrm>
          <a:prstGeom prst="rect">
            <a:avLst/>
          </a:prstGeom>
        </p:spPr>
        <p:txBody>
          <a:bodyPr spcFirstLastPara="1" wrap="square" lIns="89869" tIns="89869" rIns="89869" bIns="89869" anchor="t" anchorCtr="0">
            <a:noAutofit/>
          </a:bodyPr>
          <a:lstStyle/>
          <a:p>
            <a:pPr marL="0" indent="0">
              <a:buNone/>
            </a:pPr>
            <a:r>
              <a:rPr lang="en-US" sz="1000" dirty="0"/>
              <a:t>LOOKING WITHIN ONE YEAR AND ONE </a:t>
            </a:r>
            <a:r>
              <a:rPr lang="en-US" sz="1000" b="1" dirty="0"/>
              <a:t>COHORT </a:t>
            </a:r>
            <a:r>
              <a:rPr lang="en-US" sz="1000" dirty="0"/>
              <a:t>AT </a:t>
            </a:r>
            <a:r>
              <a:rPr lang="en-US" sz="1000" dirty="0">
                <a:solidFill>
                  <a:srgbClr val="C00000"/>
                </a:solidFill>
              </a:rPr>
              <a:t>SCHOOL</a:t>
            </a:r>
            <a:r>
              <a:rPr lang="en-US" sz="1000" dirty="0"/>
              <a:t> LEVEL</a:t>
            </a:r>
          </a:p>
          <a:p>
            <a:pPr marL="0" indent="0">
              <a:buNone/>
            </a:pPr>
            <a:endParaRPr lang="en-US" sz="1000" dirty="0"/>
          </a:p>
          <a:p>
            <a:pPr marL="228600" indent="-228600">
              <a:buFont typeface="+mj-lt"/>
              <a:buAutoNum type="arabicPeriod"/>
            </a:pPr>
            <a:r>
              <a:rPr lang="en-US" sz="1000" dirty="0"/>
              <a:t>Use index scaled scores to make comparisons.</a:t>
            </a:r>
          </a:p>
          <a:p>
            <a:pPr marL="228600" indent="-228600">
              <a:buFont typeface="+mj-lt"/>
              <a:buAutoNum type="arabicPeriod"/>
            </a:pPr>
            <a:r>
              <a:rPr lang="en-US" sz="1000" dirty="0"/>
              <a:t>Index data: 3- to 4-point difference is educationally meaningful. Can use this benchmark when comparing student groups, school to district, school to state. A 3- to 4-point difference is roughly equivalent to 6 to 8 percentile difference. It is small but meaningful </a:t>
            </a:r>
            <a:r>
              <a:rPr lang="en-US" sz="1000" b="1" dirty="0"/>
              <a:t>especially if the difference observed is replicated over time</a:t>
            </a:r>
          </a:p>
          <a:p>
            <a:pPr marL="228600" indent="-228600">
              <a:buFont typeface="+mj-lt"/>
              <a:buAutoNum type="arabicPeriod"/>
            </a:pPr>
            <a:r>
              <a:rPr lang="en-US" sz="1000" dirty="0"/>
              <a:t>Use item-response data to make meaning of index scaled score differences.</a:t>
            </a:r>
          </a:p>
          <a:p>
            <a:pPr marL="228600" indent="-228600">
              <a:buFont typeface="+mj-lt"/>
              <a:buAutoNum type="arabicPeriod"/>
            </a:pPr>
            <a:r>
              <a:rPr lang="en-US" sz="1000" dirty="0"/>
              <a:t>When comparing item response data, a 7%-point difference is likely meaningful and can help explain any differences found in index score comparisons. </a:t>
            </a:r>
          </a:p>
          <a:p>
            <a:pPr marL="228600" indent="-228600">
              <a:buFont typeface="+mj-lt"/>
              <a:buAutoNum type="arabicPeriod"/>
            </a:pPr>
            <a:r>
              <a:rPr lang="en-US" sz="1000" dirty="0"/>
              <a:t>Item response data are cohort specific.</a:t>
            </a:r>
          </a:p>
          <a:p>
            <a:pPr marL="0" indent="0">
              <a:buNone/>
            </a:pPr>
            <a:endParaRPr dirty="0"/>
          </a:p>
        </p:txBody>
      </p:sp>
      <p:sp>
        <p:nvSpPr>
          <p:cNvPr id="518" name="Google Shape;518;g3381fe883d_3_188:notes"/>
          <p:cNvSpPr>
            <a:spLocks noGrp="1" noRot="1" noChangeAspect="1"/>
          </p:cNvSpPr>
          <p:nvPr>
            <p:ph type="sldImg" idx="2"/>
          </p:nvPr>
        </p:nvSpPr>
        <p:spPr>
          <a:xfrm>
            <a:off x="692150" y="1146175"/>
            <a:ext cx="5499100" cy="3094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056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81fe883d_3_188:notes"/>
          <p:cNvSpPr txBox="1">
            <a:spLocks noGrp="1"/>
          </p:cNvSpPr>
          <p:nvPr>
            <p:ph type="body" idx="1"/>
          </p:nvPr>
        </p:nvSpPr>
        <p:spPr>
          <a:xfrm>
            <a:off x="688261" y="4412488"/>
            <a:ext cx="5506091" cy="3610217"/>
          </a:xfrm>
          <a:prstGeom prst="rect">
            <a:avLst/>
          </a:prstGeom>
        </p:spPr>
        <p:txBody>
          <a:bodyPr spcFirstLastPara="1" wrap="square" lIns="89869" tIns="89869" rIns="89869" bIns="89869" anchor="t" anchorCtr="0">
            <a:noAutofit/>
          </a:bodyPr>
          <a:lstStyle/>
          <a:p>
            <a:pPr marL="0" indent="0">
              <a:buNone/>
            </a:pPr>
            <a:r>
              <a:rPr lang="en-US" sz="1000" dirty="0">
                <a:latin typeface="+mn-lt"/>
              </a:rPr>
              <a:t>NOTE: Trend data is currently difficult to analyze as there was no survey administration in 2020 and the 2021 data needs to be viewed with caution. In 2021, students were just returning to in-person learning at the time of the survey and students’ average scores went up across all grades. It is likely that students were happy to be back with their teachers and peers. </a:t>
            </a:r>
            <a:r>
              <a:rPr lang="en-US" sz="1000" b="1" dirty="0">
                <a:latin typeface="+mn-lt"/>
              </a:rPr>
              <a:t>We do not have three consecutive years to analyze but we can look at data within each year and compare across time (including 2021 data). </a:t>
            </a:r>
          </a:p>
          <a:p>
            <a:pPr marL="228600" indent="-228600">
              <a:buFont typeface="+mj-lt"/>
              <a:buAutoNum type="arabicPeriod"/>
            </a:pPr>
            <a:r>
              <a:rPr lang="en-US" sz="1000" dirty="0">
                <a:latin typeface="+mn-lt"/>
              </a:rPr>
              <a:t>The table shows available data for a school from 2018 to 2022.</a:t>
            </a:r>
          </a:p>
          <a:p>
            <a:pPr marL="228600" indent="-228600">
              <a:buFont typeface="+mj-lt"/>
              <a:buAutoNum type="arabicPeriod"/>
            </a:pPr>
            <a:r>
              <a:rPr lang="en-US" sz="1000" dirty="0">
                <a:latin typeface="+mn-lt"/>
              </a:rPr>
              <a:t>What is interesting is that t</a:t>
            </a:r>
            <a:r>
              <a:rPr lang="en-US" sz="1000" dirty="0">
                <a:latin typeface="+mn-lt"/>
                <a:cs typeface="Segoe UI" panose="020B0502040204020203" pitchFamily="34" charset="0"/>
              </a:rPr>
              <a:t>he average engagement score and safety score is 3 and 4 points higher than the environment score in 2018 and in 2019 and has widened in 2021 and 2022. This pattern of results has replicated across all years so it suggests that the school may want to focus and develop goals around the environment dimension and dig into the item-level data to determine what produced this pattern of results in all years. </a:t>
            </a:r>
          </a:p>
          <a:p>
            <a:pPr marL="228600" indent="-228600">
              <a:buFont typeface="+mj-lt"/>
              <a:buAutoNum type="arabicPeriod"/>
            </a:pPr>
            <a:r>
              <a:rPr lang="en-US" sz="1000" b="1" dirty="0">
                <a:latin typeface="+mn-lt"/>
                <a:cs typeface="Segoe UI" panose="020B0502040204020203" pitchFamily="34" charset="0"/>
              </a:rPr>
              <a:t>When results replicate there is more validity to stating that the difference is real and of concern.</a:t>
            </a:r>
            <a:endParaRPr lang="en-US" sz="1000" dirty="0">
              <a:latin typeface="+mn-lt"/>
              <a:cs typeface="Segoe UI" panose="020B0502040204020203" pitchFamily="34" charset="0"/>
            </a:endParaRPr>
          </a:p>
          <a:p>
            <a:pPr marL="228600" indent="-228600">
              <a:buFont typeface="+mj-lt"/>
              <a:buAutoNum type="arabicPeriod"/>
            </a:pPr>
            <a:r>
              <a:rPr lang="en-US" sz="1000" b="1" dirty="0">
                <a:latin typeface="+mn-lt"/>
                <a:cs typeface="Segoe UI" panose="020B0502040204020203" pitchFamily="34" charset="0"/>
              </a:rPr>
              <a:t>Best way to look at trend data is to compare patterns of scaled score differences from one year to the next.</a:t>
            </a:r>
          </a:p>
          <a:p>
            <a:pPr marL="228600" indent="-228600">
              <a:buFont typeface="+mj-lt"/>
              <a:buAutoNum type="arabicPeriod"/>
            </a:pPr>
            <a:r>
              <a:rPr lang="en-US" sz="1000" dirty="0">
                <a:latin typeface="+mn-lt"/>
                <a:cs typeface="Segoe UI" panose="020B0502040204020203" pitchFamily="34" charset="0"/>
              </a:rPr>
              <a:t>Do not directly compare item response data across years, only compare index scaled scores (see slide 31 for more guidance) .</a:t>
            </a:r>
          </a:p>
          <a:p>
            <a:pPr marL="228600" indent="-228600">
              <a:buFont typeface="+mj-lt"/>
              <a:buAutoNum type="arabicPeriod"/>
            </a:pPr>
            <a:r>
              <a:rPr lang="en-US" sz="1000" dirty="0">
                <a:latin typeface="+mn-lt"/>
                <a:cs typeface="Segoe UI" panose="020B0502040204020203" pitchFamily="34" charset="0"/>
              </a:rPr>
              <a:t>We will only three consecutive years of topic-level data for Participation and Environment in 2024.</a:t>
            </a:r>
            <a:endParaRPr lang="en-US" sz="1000" dirty="0">
              <a:latin typeface="+mn-lt"/>
            </a:endParaRPr>
          </a:p>
          <a:p>
            <a:pPr marL="0" indent="0">
              <a:buNone/>
            </a:pPr>
            <a:endParaRPr dirty="0"/>
          </a:p>
        </p:txBody>
      </p:sp>
      <p:sp>
        <p:nvSpPr>
          <p:cNvPr id="518" name="Google Shape;518;g3381fe883d_3_188:notes"/>
          <p:cNvSpPr>
            <a:spLocks noGrp="1" noRot="1" noChangeAspect="1"/>
          </p:cNvSpPr>
          <p:nvPr>
            <p:ph type="sldImg" idx="2"/>
          </p:nvPr>
        </p:nvSpPr>
        <p:spPr>
          <a:xfrm>
            <a:off x="692150" y="1146175"/>
            <a:ext cx="5499100" cy="3094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371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5" y="4460398"/>
            <a:ext cx="6259512" cy="4224814"/>
          </a:xfrm>
        </p:spPr>
        <p:txBody>
          <a:bodyPr/>
          <a:lstStyle/>
          <a:p>
            <a:pPr>
              <a:buFont typeface="+mj-lt"/>
              <a:buAutoNum type="arabicPeriod"/>
            </a:pPr>
            <a:r>
              <a:rPr lang="en-US" sz="1000" dirty="0"/>
              <a:t>When viewing your VOCAL data, it is important to keep in mind the context in which your data was collected.</a:t>
            </a:r>
          </a:p>
          <a:p>
            <a:pPr>
              <a:buFont typeface="+mj-lt"/>
              <a:buAutoNum type="arabicPeriod"/>
            </a:pPr>
            <a:r>
              <a:rPr lang="en-US" sz="1000" dirty="0"/>
              <a:t>All schools will see a drop in scores between the younger grades and older grades; this is a state and national trend so not unsurprising.</a:t>
            </a:r>
          </a:p>
          <a:p>
            <a:pPr>
              <a:buFont typeface="+mj-lt"/>
              <a:buAutoNum type="arabicPeriod"/>
            </a:pPr>
            <a:r>
              <a:rPr lang="en-US" sz="1000" dirty="0"/>
              <a:t>The 2021 average scores will, for most schools, be higher than previous years’; this jump in average scores in all grades is likely due to students returning to in-person learning at the time of the survey administration. Students experienced enormous disruption in their learning for that whole year and were likely excited to be back with their teachers and peers.</a:t>
            </a:r>
          </a:p>
          <a:p>
            <a:pPr>
              <a:buFont typeface="+mj-lt"/>
              <a:buAutoNum type="arabicPeriod"/>
            </a:pPr>
            <a:endParaRPr lang="en-US" dirty="0"/>
          </a:p>
          <a:p>
            <a:pPr marL="158750" indent="0">
              <a:buNone/>
            </a:pPr>
            <a:endParaRPr lang="en-US" dirty="0"/>
          </a:p>
        </p:txBody>
      </p:sp>
    </p:spTree>
    <p:extLst>
      <p:ext uri="{BB962C8B-B14F-4D97-AF65-F5344CB8AC3E}">
        <p14:creationId xmlns:p14="http://schemas.microsoft.com/office/powerpoint/2010/main" val="2360512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81fe883d_3_188:notes"/>
          <p:cNvSpPr txBox="1">
            <a:spLocks noGrp="1"/>
          </p:cNvSpPr>
          <p:nvPr>
            <p:ph type="body" idx="1"/>
          </p:nvPr>
        </p:nvSpPr>
        <p:spPr>
          <a:xfrm>
            <a:off x="688261" y="4412488"/>
            <a:ext cx="5506091" cy="3610217"/>
          </a:xfrm>
          <a:prstGeom prst="rect">
            <a:avLst/>
          </a:prstGeom>
        </p:spPr>
        <p:txBody>
          <a:bodyPr spcFirstLastPara="1" wrap="square" lIns="89869" tIns="89869" rIns="89869" bIns="89869" anchor="t" anchorCtr="0">
            <a:noAutofit/>
          </a:bodyPr>
          <a:lstStyle/>
          <a:p>
            <a:pPr marL="228600" indent="-228600">
              <a:buFont typeface="+mj-lt"/>
              <a:buAutoNum type="arabicPeriod"/>
            </a:pPr>
            <a:r>
              <a:rPr lang="en-US" sz="1000" dirty="0"/>
              <a:t>Another context which needs to be kept in mind is that smaller schools will likely experience more fluctuation in their scores than larger schools. When you have more students providing feedback, the scores are more precise and reliable. In small schools, one student can really influence the average score and there is more potential for measurement error. </a:t>
            </a:r>
          </a:p>
          <a:p>
            <a:pPr marL="228600" indent="-228600">
              <a:buFont typeface="+mj-lt"/>
              <a:buAutoNum type="arabicPeriod"/>
            </a:pPr>
            <a:r>
              <a:rPr lang="en-US" sz="1000" dirty="0"/>
              <a:t>Small schools should consider doing a 2-year rolling average i.e., average 2018 and 2019; 2019 and 2022 (recommend not using 2021 data); next year take an average of 2022 and 2023.</a:t>
            </a:r>
          </a:p>
          <a:p>
            <a:pPr marL="228600" indent="-228600">
              <a:buFont typeface="+mj-lt"/>
              <a:buAutoNum type="arabicPeriod"/>
            </a:pPr>
            <a:endParaRPr dirty="0"/>
          </a:p>
        </p:txBody>
      </p:sp>
      <p:sp>
        <p:nvSpPr>
          <p:cNvPr id="518" name="Google Shape;518;g3381fe883d_3_188:notes"/>
          <p:cNvSpPr>
            <a:spLocks noGrp="1" noRot="1" noChangeAspect="1"/>
          </p:cNvSpPr>
          <p:nvPr>
            <p:ph type="sldImg" idx="2"/>
          </p:nvPr>
        </p:nvSpPr>
        <p:spPr>
          <a:xfrm>
            <a:off x="692150" y="1146175"/>
            <a:ext cx="5499100" cy="3094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07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bc137530_2_12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5bbc137530_2_12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r>
              <a:rPr lang="en-US" sz="1400" dirty="0"/>
              <a:t>The first part goes through the basics of how the VOCAL survey is designed </a:t>
            </a:r>
          </a:p>
          <a:p>
            <a:pPr marL="0" indent="0">
              <a:buNone/>
            </a:pPr>
            <a:endParaRPr sz="1400" dirty="0"/>
          </a:p>
        </p:txBody>
      </p:sp>
      <p:sp>
        <p:nvSpPr>
          <p:cNvPr id="172" name="Google Shape;172;g5bbc137530_2_12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5" y="4460398"/>
            <a:ext cx="6259512" cy="4224814"/>
          </a:xfrm>
        </p:spPr>
        <p:txBody>
          <a:bodyPr/>
          <a:lstStyle/>
          <a:p>
            <a:pPr>
              <a:buFont typeface="+mj-lt"/>
              <a:buAutoNum type="arabicPeriod"/>
            </a:pPr>
            <a:r>
              <a:rPr lang="en-US" sz="1000" dirty="0"/>
              <a:t>This slide summarizes how to appropriately use the index scaled scores provided to schools and districts and some cautionary advice on how not to use or overreact to the scores.</a:t>
            </a:r>
          </a:p>
          <a:p>
            <a:pPr>
              <a:buFont typeface="+mj-lt"/>
              <a:buAutoNum type="arabicPeriod"/>
            </a:pPr>
            <a:r>
              <a:rPr lang="en-US" sz="1000" dirty="0"/>
              <a:t>ALWAYS keep in mind the number of students responding to the survey (overall participation rates) and the number of students within your student groups.</a:t>
            </a:r>
          </a:p>
          <a:p>
            <a:pPr>
              <a:buFont typeface="+mj-lt"/>
              <a:buAutoNum type="arabicPeriod"/>
            </a:pPr>
            <a:r>
              <a:rPr lang="en-US" sz="1000" dirty="0"/>
              <a:t>The fewer students in a data comparison, the less reliable the data. When there are small N sizes, make sure you don’t overreact or over interpret the data. </a:t>
            </a:r>
            <a:r>
              <a:rPr lang="en-US" sz="1000" b="1" dirty="0"/>
              <a:t>REPLICATION is key to data interpretation. </a:t>
            </a:r>
            <a:r>
              <a:rPr lang="en-US" sz="1000" dirty="0"/>
              <a:t>You don’t want to use resources to address a concern when the concern may be highlighted by data based on too small an N size. </a:t>
            </a:r>
          </a:p>
        </p:txBody>
      </p:sp>
    </p:spTree>
    <p:extLst>
      <p:ext uri="{BB962C8B-B14F-4D97-AF65-F5344CB8AC3E}">
        <p14:creationId xmlns:p14="http://schemas.microsoft.com/office/powerpoint/2010/main" val="1503325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422274" y="4460398"/>
            <a:ext cx="6259513" cy="4224814"/>
          </a:xfrm>
        </p:spPr>
        <p:txBody>
          <a:bodyPr/>
          <a:lstStyle/>
          <a:p>
            <a:pPr>
              <a:buFont typeface="+mj-lt"/>
              <a:buAutoNum type="arabicPeriod"/>
            </a:pPr>
            <a:r>
              <a:rPr lang="en-US" sz="1000" dirty="0"/>
              <a:t>This summarizes the Dos and Don’ts for item response data. </a:t>
            </a:r>
          </a:p>
          <a:p>
            <a:pPr>
              <a:buFont typeface="+mj-lt"/>
              <a:buAutoNum type="arabicPeriod"/>
            </a:pPr>
            <a:r>
              <a:rPr lang="en-US" sz="1000" dirty="0"/>
              <a:t>BIGGEST TAKE-AWAY: ONLY USE ITEM RESPONSE DATA TO HELP EXPLAIN DIFFERENCES OBSERVED IN INDEX SCALED SCORE COMPARISONS AND ONLY USE WITHIN A COHORT YEAR.</a:t>
            </a:r>
          </a:p>
          <a:p>
            <a:pPr>
              <a:buFont typeface="+mj-lt"/>
              <a:buAutoNum type="arabicPeriod"/>
            </a:pPr>
            <a:r>
              <a:rPr lang="en-US" sz="1000" b="1" dirty="0"/>
              <a:t>YOU CAN: </a:t>
            </a:r>
            <a:r>
              <a:rPr lang="en-US" sz="1000" dirty="0"/>
              <a:t>if index scaled score differences are replicating over time, it is okay to identify and state that item-related content differences (that explain the scaled score difference within each year) are also replicating and use that data to inform goals and plans for improvement.</a:t>
            </a:r>
          </a:p>
          <a:p>
            <a:pPr>
              <a:buFont typeface="+mj-lt"/>
              <a:buAutoNum type="arabicPeriod"/>
            </a:pPr>
            <a:endParaRPr lang="en-US" b="1" dirty="0"/>
          </a:p>
        </p:txBody>
      </p:sp>
    </p:spTree>
    <p:extLst>
      <p:ext uri="{BB962C8B-B14F-4D97-AF65-F5344CB8AC3E}">
        <p14:creationId xmlns:p14="http://schemas.microsoft.com/office/powerpoint/2010/main" val="2340319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00" dirty="0"/>
              <a:t>Including students and educators in the analyses and interpretation of data will help enrich the data. The data is collected at one moment in time so any additional  feedback from students and educators will only enrich the data and help develop goals and school improvement planning.</a:t>
            </a:r>
          </a:p>
          <a:p>
            <a:pPr marL="228600" indent="-228600">
              <a:buFont typeface="+mj-lt"/>
              <a:buAutoNum type="arabicPeriod"/>
            </a:pPr>
            <a:r>
              <a:rPr lang="en-US" sz="1000" dirty="0"/>
              <a:t>VOCAL data should never be used in isolation. To get a holistic view of your school, other data should be included, e.g., EWIS data, attendance data, discipline data, MCAS data etc.</a:t>
            </a:r>
          </a:p>
        </p:txBody>
      </p:sp>
    </p:spTree>
    <p:extLst>
      <p:ext uri="{BB962C8B-B14F-4D97-AF65-F5344CB8AC3E}">
        <p14:creationId xmlns:p14="http://schemas.microsoft.com/office/powerpoint/2010/main" val="3677228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r>
              <a:rPr lang="en-US" sz="1400" dirty="0"/>
              <a:t>The fifth part looks forward and gives some preliminary information on what to expect in the third webinar of the series.</a:t>
            </a:r>
          </a:p>
          <a:p>
            <a:pPr marL="0" indent="0">
              <a:buNone/>
            </a:pPr>
            <a:endParaRPr sz="1400" dirty="0"/>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33</a:t>
            </a:fld>
            <a:endParaRPr/>
          </a:p>
        </p:txBody>
      </p:sp>
    </p:spTree>
    <p:extLst>
      <p:ext uri="{BB962C8B-B14F-4D97-AF65-F5344CB8AC3E}">
        <p14:creationId xmlns:p14="http://schemas.microsoft.com/office/powerpoint/2010/main" val="1362822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cf3ac939e_1_13:notes"/>
          <p:cNvSpPr>
            <a:spLocks noGrp="1" noRot="1" noChangeAspect="1"/>
          </p:cNvSpPr>
          <p:nvPr>
            <p:ph type="sldImg" idx="2"/>
          </p:nvPr>
        </p:nvSpPr>
        <p:spPr>
          <a:xfrm>
            <a:off x="385763" y="687388"/>
            <a:ext cx="6111875" cy="3438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Google Shape;623;g3cf3ac939e_1_13:notes"/>
          <p:cNvSpPr txBox="1">
            <a:spLocks noGrp="1"/>
          </p:cNvSpPr>
          <p:nvPr>
            <p:ph type="body" idx="1"/>
          </p:nvPr>
        </p:nvSpPr>
        <p:spPr>
          <a:xfrm>
            <a:off x="385763" y="4309462"/>
            <a:ext cx="6111875" cy="4125963"/>
          </a:xfrm>
          <a:prstGeom prst="rect">
            <a:avLst/>
          </a:prstGeom>
        </p:spPr>
        <p:txBody>
          <a:bodyPr spcFirstLastPara="1" wrap="square" lIns="91699" tIns="91699" rIns="91699" bIns="91699" anchor="t" anchorCtr="0">
            <a:noAutofit/>
          </a:bodyPr>
          <a:lstStyle/>
          <a:p>
            <a:pPr marL="228600" indent="-228600">
              <a:buFont typeface="+mj-lt"/>
              <a:buAutoNum type="arabicPeriod"/>
            </a:pPr>
            <a:r>
              <a:rPr lang="en-US" sz="1000" dirty="0"/>
              <a:t>This webinar is the second in the series of three webinars. Each webinar is intended to build on the prior one.</a:t>
            </a:r>
          </a:p>
          <a:p>
            <a:pPr marL="228600" indent="-228600">
              <a:buFont typeface="+mj-lt"/>
              <a:buAutoNum type="arabicPeriod"/>
            </a:pPr>
            <a:r>
              <a:rPr lang="en-US" sz="1000" dirty="0"/>
              <a:t>This slide shows a preview of how we will go through a systematic analyses of a school’s VOCAL data – the topic of the third webinar.</a:t>
            </a:r>
          </a:p>
          <a:p>
            <a:pPr marL="228600" indent="-228600">
              <a:buFont typeface="+mj-lt"/>
              <a:buAutoNum type="arabicPeriod"/>
            </a:pPr>
            <a:r>
              <a:rPr lang="en-US" sz="1000" dirty="0"/>
              <a:t>The analyses is like a funnel; start broadly to get an overall sense of how your students view their school (compared to district or state) and then funnel down to the student group level and, when index-scaled score differences are observed, funnel down to the item level.</a:t>
            </a:r>
          </a:p>
          <a:p>
            <a:pPr marL="228600" indent="-228600">
              <a:buFont typeface="+mj-lt"/>
              <a:buAutoNum type="arabicPeriod"/>
            </a:pPr>
            <a:r>
              <a:rPr lang="en-US" sz="1000" dirty="0"/>
              <a:t>Guiding questions are available in the information buttons (green !) on each page of the VOCAL dashboard. Examples of the types of questions are shown on the slide.</a:t>
            </a:r>
          </a:p>
          <a:p>
            <a:pPr marL="228600" indent="-228600">
              <a:buFont typeface="+mj-lt"/>
              <a:buAutoNum type="arabicPeriod"/>
            </a:pPr>
            <a:r>
              <a:rPr lang="en-US" sz="1000" dirty="0"/>
              <a:t>Using a systematic analytical methodology helps you make meaning of your data without getting overwhelmed by the data.</a:t>
            </a:r>
            <a:endParaRPr sz="10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r>
              <a:rPr lang="en-US" dirty="0"/>
              <a:t>Hope to see you</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92504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0" indent="0">
              <a:buNone/>
            </a:pPr>
            <a:r>
              <a:rPr lang="en-US" dirty="0"/>
              <a:t>Best way to reach me is via email. Any questions about the survey, how to go about the analyses are welcome. Hopefully, the third webinar and the in-person workshop will help with your analyses.</a:t>
            </a:r>
            <a:endParaRPr dirty="0"/>
          </a:p>
        </p:txBody>
      </p:sp>
      <p:sp>
        <p:nvSpPr>
          <p:cNvPr id="410" name="Google Shape;410;g5bbc137530_2_273: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22275" y="4459526"/>
            <a:ext cx="6259513" cy="4224814"/>
          </a:xfrm>
        </p:spPr>
        <p:txBody>
          <a:bodyPr/>
          <a:lstStyle/>
          <a:p>
            <a:pPr marL="231775" indent="-231775">
              <a:buFont typeface="+mj-lt"/>
              <a:buAutoNum type="arabicPeriod"/>
            </a:pPr>
            <a:r>
              <a:rPr lang="en-US" sz="1000" dirty="0"/>
              <a:t>It is not possible to measure student perceptions of school climate like you would when you measure an object using a ruler. School climate is a psychological construct. Student feelings cannot be directly observed and measured; educators can’t look at a student and tell how the student feels about school climate just by looking at the student. Students’ attitudes towards their school are not observable. So, to get at what we want to measure (student perceptions of school climate), we develop items that are designed to measure each aspect of school climate. </a:t>
            </a:r>
          </a:p>
          <a:p>
            <a:pPr marL="231775" indent="-231775">
              <a:buFont typeface="+mj-lt"/>
              <a:buAutoNum type="arabicPeriod"/>
            </a:pPr>
            <a:r>
              <a:rPr lang="en-US" sz="1000" dirty="0"/>
              <a:t>The VOCAL survey is designed to measure three dimensions of school climate: student engagement, school safety, and how the environment supports student learning and well-being.</a:t>
            </a:r>
          </a:p>
          <a:p>
            <a:pPr marL="231775" indent="-231775">
              <a:buFont typeface="+mj-lt"/>
              <a:buAutoNum type="arabicPeriod"/>
            </a:pPr>
            <a:r>
              <a:rPr lang="en-US" sz="1000" dirty="0"/>
              <a:t>Each of the three dimensions is composed of three topic areas. </a:t>
            </a:r>
          </a:p>
          <a:p>
            <a:pPr marL="460375" lvl="1" indent="-228600">
              <a:buFont typeface="+mj-lt"/>
              <a:buAutoNum type="alphaLcPeriod"/>
            </a:pPr>
            <a:r>
              <a:rPr lang="en-US" sz="1000" dirty="0"/>
              <a:t>Engagement is composed of Cultural competence (e.g., do all students see themselves in the curriculum?; Participation (e.g., do students feel engaged, challenged, supported, owners of their classroom learning?); and Relationships (e.g., are relationships respectful and caring?).</a:t>
            </a:r>
          </a:p>
          <a:p>
            <a:pPr marL="460375" lvl="1" indent="-228600">
              <a:buFont typeface="+mj-lt"/>
              <a:buAutoNum type="alphaLcPeriod"/>
            </a:pPr>
            <a:r>
              <a:rPr lang="en-US" sz="1000" dirty="0"/>
              <a:t>Environment is composed of Discipline environment (e.g., is discipline fair, consistent across all students?); Instructional environment (e.g., are the conditions for learning supportive of students); Mental Health environment (e.g., are the emotional support systems in place accessible, supportive and effective?)</a:t>
            </a:r>
          </a:p>
          <a:p>
            <a:pPr marL="460375" lvl="1" indent="-228600">
              <a:buFont typeface="+mj-lt"/>
              <a:buAutoNum type="alphaLcPeriod"/>
            </a:pPr>
            <a:r>
              <a:rPr lang="en-US" sz="1000" dirty="0"/>
              <a:t>Safety is composed of Bullying (e.g., what types and prevalence of bullying goes on; prevention?); Emotional safety (e.g.,, do students feel emotionally secure and supported in school?); Physical safety (e.g., do students feel physically safe or do they experience or observe violence in school?)</a:t>
            </a:r>
          </a:p>
          <a:p>
            <a:pPr marL="231775" indent="-231775">
              <a:buFont typeface="+mj-lt"/>
              <a:buAutoNum type="arabicPeriod"/>
            </a:pPr>
            <a:r>
              <a:rPr lang="en-US" sz="1000" dirty="0"/>
              <a:t>This conceptual framework was designed and implemented by the U.S. Dept. of Education. DESE took advantage of the USED’s item bank; many of these items were revised by MA students before they were administered. </a:t>
            </a:r>
          </a:p>
          <a:p>
            <a:pPr marL="159704" indent="0">
              <a:buNone/>
            </a:pPr>
            <a:endParaRPr lang="en-US" dirty="0"/>
          </a:p>
        </p:txBody>
      </p:sp>
    </p:spTree>
    <p:extLst>
      <p:ext uri="{BB962C8B-B14F-4D97-AF65-F5344CB8AC3E}">
        <p14:creationId xmlns:p14="http://schemas.microsoft.com/office/powerpoint/2010/main" val="353235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Notes Placeholder 4">
            <a:extLst>
              <a:ext uri="{FF2B5EF4-FFF2-40B4-BE49-F238E27FC236}">
                <a16:creationId xmlns:a16="http://schemas.microsoft.com/office/drawing/2014/main" id="{1787D485-27DE-488D-BA6D-DD6D4BA9A79A}"/>
              </a:ext>
            </a:extLst>
          </p:cNvPr>
          <p:cNvSpPr>
            <a:spLocks noGrp="1"/>
          </p:cNvSpPr>
          <p:nvPr>
            <p:ph type="body" idx="1"/>
          </p:nvPr>
        </p:nvSpPr>
        <p:spPr>
          <a:xfrm>
            <a:off x="422275" y="4459526"/>
            <a:ext cx="6259513" cy="4224814"/>
          </a:xfrm>
        </p:spPr>
        <p:txBody>
          <a:bodyPr/>
          <a:lstStyle/>
          <a:p>
            <a:pPr marL="169863" indent="-169863">
              <a:buFont typeface="+mj-lt"/>
              <a:buAutoNum type="arabicPeriod"/>
            </a:pPr>
            <a:r>
              <a:rPr lang="en-US" sz="1000" dirty="0"/>
              <a:t>On this slide are examples of items in each dimension (and topic) of school climate. </a:t>
            </a:r>
          </a:p>
          <a:p>
            <a:pPr marL="169863" indent="-169863">
              <a:buFont typeface="+mj-lt"/>
              <a:buAutoNum type="arabicPeriod"/>
            </a:pPr>
            <a:endParaRPr lang="en-US" sz="1000" dirty="0"/>
          </a:p>
          <a:p>
            <a:pPr marL="169863" indent="-169863">
              <a:spcAft>
                <a:spcPts val="600"/>
              </a:spcAft>
              <a:buFont typeface="+mj-lt"/>
              <a:buAutoNum type="arabicPeriod"/>
            </a:pPr>
            <a:r>
              <a:rPr lang="en-US" sz="1000" dirty="0"/>
              <a:t>I want to point out that all these topics combine to help foster safe and supportive schools. The relationship between some of these topics are more intertwined than others. For example, the mental-health environment is closely linked to students’ emotional security or safety; one looks at the effectiveness of the systems in place to support students’ emotional safety whereas the other looks at whether students feel emotionally secure within school. Another example of closely related topics can be found between the instructional environment and student participation (an engagement topic). Are the conditions for learning (instructional environment) set up to support students’ learning in class and do students feel meaningfully engaged (intellectually, behaviorally, emotionally) in their schoolwork (Participation)?</a:t>
            </a:r>
          </a:p>
          <a:p>
            <a:pPr marL="169863" indent="-169863">
              <a:spcAft>
                <a:spcPts val="600"/>
              </a:spcAft>
              <a:buFont typeface="+mj-lt"/>
              <a:buAutoNum type="arabicPeriod"/>
            </a:pPr>
            <a:r>
              <a:rPr lang="en-US" sz="1000" dirty="0"/>
              <a:t>Students interact with each item whilst taking the survey and use 1 of 4 response options to respond: “Always true”, “Mostly true”, “Mostly untrue”, or “Never true”. For most items on the survey, the most favorable response is, “Always true”, and would be scored 3. The least favorable response for most items is, “Never true” and that is scored 0 with responses, “Mostly true” and “Mostly untrue” scored 2 and 1, respectively. </a:t>
            </a:r>
          </a:p>
          <a:p>
            <a:pPr marL="169863" indent="-169863">
              <a:spcAft>
                <a:spcPts val="600"/>
              </a:spcAft>
              <a:buFont typeface="+mj-lt"/>
              <a:buAutoNum type="arabicPeriod"/>
            </a:pPr>
            <a:r>
              <a:rPr lang="en-US" sz="1000" dirty="0"/>
              <a:t>For some items such as the bullying behavior items (flagged with the red asterisk), a response of, “Always true” is not a favorable response and indicates a less safe school climate. These types of items are reverse scored so “Always true” receives a score of 0 and “Never true” is scored 3.</a:t>
            </a:r>
          </a:p>
          <a:p>
            <a:pPr marL="169863" indent="-169863">
              <a:spcAft>
                <a:spcPts val="600"/>
              </a:spcAft>
              <a:buFont typeface="+mj-lt"/>
              <a:buAutoNum type="arabicPeriod"/>
            </a:pPr>
            <a:r>
              <a:rPr lang="en-US" sz="1000" dirty="0"/>
              <a:t>Assigning numeric scores to students’ responses helps us to start make sense of student perceptions.</a:t>
            </a:r>
          </a:p>
          <a:p>
            <a:pPr marL="169863" indent="-169863">
              <a:spcAft>
                <a:spcPts val="600"/>
              </a:spcAft>
              <a:buFont typeface="+mj-lt"/>
              <a:buAutoNum type="arabicPeriod"/>
            </a:pPr>
            <a:endParaRPr lang="en-US" sz="1000" dirty="0"/>
          </a:p>
          <a:p>
            <a:pPr marL="169863" indent="-169863">
              <a:buFont typeface="+mj-lt"/>
              <a:buAutoNum type="arabicPeriod"/>
            </a:pPr>
            <a:endParaRPr lang="en-US" sz="1000" dirty="0"/>
          </a:p>
          <a:p>
            <a:pPr marL="159226" indent="0">
              <a:buNone/>
            </a:pPr>
            <a:endParaRPr lang="en-US" sz="1000" dirty="0"/>
          </a:p>
          <a:p>
            <a:pPr marL="159226" indent="0">
              <a:buNone/>
            </a:pPr>
            <a:endParaRPr lang="en-US" sz="1000" dirty="0"/>
          </a:p>
        </p:txBody>
      </p:sp>
    </p:spTree>
    <p:extLst>
      <p:ext uri="{BB962C8B-B14F-4D97-AF65-F5344CB8AC3E}">
        <p14:creationId xmlns:p14="http://schemas.microsoft.com/office/powerpoint/2010/main" val="353235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p:txBody>
          <a:bodyPr/>
          <a:lstStyle/>
          <a:p>
            <a:pPr marL="159226" indent="0">
              <a:buNone/>
            </a:pPr>
            <a:endParaRPr lang="en-US" dirty="0"/>
          </a:p>
          <a:p>
            <a:pPr marL="159226" indent="0">
              <a:buNone/>
            </a:pPr>
            <a:endParaRPr lang="en-US" dirty="0"/>
          </a:p>
        </p:txBody>
      </p:sp>
      <p:sp>
        <p:nvSpPr>
          <p:cNvPr id="5" name="Notes Placeholder 4">
            <a:extLst>
              <a:ext uri="{FF2B5EF4-FFF2-40B4-BE49-F238E27FC236}">
                <a16:creationId xmlns:a16="http://schemas.microsoft.com/office/drawing/2014/main" id="{B1B595A6-EFF5-493C-B9AD-A489909C7D62}"/>
              </a:ext>
            </a:extLst>
          </p:cNvPr>
          <p:cNvSpPr txBox="1">
            <a:spLocks/>
          </p:cNvSpPr>
          <p:nvPr/>
        </p:nvSpPr>
        <p:spPr>
          <a:xfrm>
            <a:off x="330126" y="4459526"/>
            <a:ext cx="6259513" cy="4224814"/>
          </a:xfrm>
          <a:prstGeom prst="rect">
            <a:avLst/>
          </a:prstGeom>
          <a:noFill/>
          <a:ln>
            <a:noFill/>
          </a:ln>
        </p:spPr>
        <p:txBody>
          <a:bodyPr spcFirstLastPara="1" wrap="square" lIns="94203" tIns="94203" rIns="94203" bIns="94203"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marL="233363" indent="-233363">
              <a:buFont typeface="+mj-lt"/>
              <a:buAutoNum type="arabicPeriod"/>
            </a:pPr>
            <a:r>
              <a:rPr lang="en-US" sz="1000" dirty="0"/>
              <a:t>In 2022, students in the early grades (G4 and G5) responded to 46 items in total; students in the older grades (G8 and G10) responded to 48 items in total.</a:t>
            </a:r>
          </a:p>
          <a:p>
            <a:pPr marL="233363" indent="-233363">
              <a:buFont typeface="+mj-lt"/>
              <a:buAutoNum type="arabicPeriod"/>
            </a:pPr>
            <a:r>
              <a:rPr lang="en-US" sz="1000" dirty="0"/>
              <a:t>Some items on each grade’s survey are unique to that grade; a typical high school climate is very different in many respects to that of a typical middle school’s or elementary school’s climate, so these unique items help to capture these differences. Some items on the grade 10 survey for example are not developmentally appropriate for the younger grades, so only appear on the G10 form. </a:t>
            </a:r>
          </a:p>
          <a:p>
            <a:pPr marL="233363" indent="-233363">
              <a:spcAft>
                <a:spcPts val="600"/>
              </a:spcAft>
              <a:buFont typeface="+mj-lt"/>
              <a:buAutoNum type="arabicPeriod"/>
            </a:pPr>
            <a:r>
              <a:rPr lang="en-US" sz="1000" dirty="0"/>
              <a:t>Many items are common to all grades, or to some combination of grades. The G4 and G5 survey are very similar with 36 of the 46 items in common. The link between grade 8’s and grade 10’s survey is also strong; there are 26 items in total that appear on both the G8 and G10 survey. There are 5 items that appear on all four grade surveys. </a:t>
            </a:r>
          </a:p>
          <a:p>
            <a:pPr marL="233363" indent="-233363">
              <a:spcAft>
                <a:spcPts val="600"/>
              </a:spcAft>
              <a:buFont typeface="+mj-lt"/>
              <a:buAutoNum type="arabicPeriod"/>
            </a:pPr>
            <a:r>
              <a:rPr lang="en-US" sz="1000" dirty="0"/>
              <a:t>The items that appear on more than one survey are called common items.</a:t>
            </a:r>
          </a:p>
          <a:p>
            <a:pPr marL="233363" indent="-233363">
              <a:buFont typeface="+mj-lt"/>
              <a:buAutoNum type="arabicPeriod"/>
            </a:pPr>
            <a:r>
              <a:rPr lang="en-US" sz="1000" dirty="0"/>
              <a:t>These common items are special as they are used to place all students (from all four grades) and all items onto the same scale. What this allows us to do is to compare VOCAL index scaled scores directly across schools, grades, or student groups. So, for example, if you are a K-8 school, you can see if your grade 4, 5, and 8 students have similar views of their school climate.</a:t>
            </a:r>
          </a:p>
          <a:p>
            <a:pPr marL="169863" indent="-169863">
              <a:spcAft>
                <a:spcPts val="600"/>
              </a:spcAft>
              <a:buFont typeface="+mj-lt"/>
              <a:buAutoNum type="arabicPeriod"/>
            </a:pPr>
            <a:endParaRPr lang="en-US" sz="1000" dirty="0"/>
          </a:p>
          <a:p>
            <a:pPr marL="169863" indent="-169863">
              <a:buFont typeface="+mj-lt"/>
              <a:buAutoNum type="arabicPeriod"/>
            </a:pPr>
            <a:endParaRPr lang="en-US" sz="1000" dirty="0"/>
          </a:p>
          <a:p>
            <a:pPr marL="159226" indent="0">
              <a:buFont typeface="Arial"/>
              <a:buNone/>
            </a:pPr>
            <a:endParaRPr lang="en-US" sz="1000" dirty="0"/>
          </a:p>
          <a:p>
            <a:pPr marL="159226" indent="0">
              <a:buFont typeface="Arial"/>
              <a:buNone/>
            </a:pPr>
            <a:endParaRPr lang="en-US" sz="1000" dirty="0"/>
          </a:p>
        </p:txBody>
      </p:sp>
    </p:spTree>
    <p:extLst>
      <p:ext uri="{BB962C8B-B14F-4D97-AF65-F5344CB8AC3E}">
        <p14:creationId xmlns:p14="http://schemas.microsoft.com/office/powerpoint/2010/main" val="161354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bbc137530_2_141:notes"/>
          <p:cNvSpPr txBox="1">
            <a:spLocks noGrp="1"/>
          </p:cNvSpPr>
          <p:nvPr>
            <p:ph type="body" idx="1"/>
          </p:nvPr>
        </p:nvSpPr>
        <p:spPr>
          <a:xfrm>
            <a:off x="710248" y="4518203"/>
            <a:ext cx="5681980" cy="3696712"/>
          </a:xfrm>
          <a:prstGeom prst="rect">
            <a:avLst/>
          </a:prstGeom>
        </p:spPr>
        <p:txBody>
          <a:bodyPr spcFirstLastPara="1" wrap="square" lIns="91524" tIns="91524" rIns="91524" bIns="91524" anchor="t" anchorCtr="0">
            <a:noAutofit/>
          </a:bodyPr>
          <a:lstStyle/>
          <a:p>
            <a:pPr marL="228600" indent="-228600">
              <a:buFont typeface="+mj-lt"/>
              <a:buAutoNum type="arabicPeriod"/>
            </a:pPr>
            <a:r>
              <a:rPr lang="en-US" sz="1000" dirty="0"/>
              <a:t>The common items also come in handy if you want to measure students’ perceptions over time. </a:t>
            </a:r>
          </a:p>
          <a:p>
            <a:pPr marL="228600" indent="-228600">
              <a:buFont typeface="+mj-lt"/>
              <a:buAutoNum type="arabicPeriod"/>
            </a:pPr>
            <a:r>
              <a:rPr lang="en-US" sz="1000" dirty="0"/>
              <a:t>We have a total of 113 items across the four grades on the 2022 scale. Of these, we use 55 common items embedded in the 2022 and 2018 survey to anchor student responses from 2022 to the 2018 scale (our baseline year for trends).</a:t>
            </a:r>
          </a:p>
          <a:p>
            <a:pPr marL="228600" indent="-228600">
              <a:buFont typeface="+mj-lt"/>
              <a:buAutoNum type="arabicPeriod"/>
            </a:pPr>
            <a:r>
              <a:rPr lang="en-US" sz="1000" dirty="0"/>
              <a:t>The cohort of students are different, but the common items are the same in each year and can be used to link future student responses on to the same scale as the baseline student responses. </a:t>
            </a:r>
          </a:p>
          <a:p>
            <a:pPr marL="228600" indent="-228600">
              <a:buFont typeface="+mj-lt"/>
              <a:buAutoNum type="arabicPeriod"/>
            </a:pPr>
            <a:r>
              <a:rPr lang="en-US" sz="1000" dirty="0"/>
              <a:t>We do this process, so we accurately measure student perceptions over time and provide data to schools for continuous improvement. </a:t>
            </a:r>
          </a:p>
          <a:p>
            <a:pPr marL="228600" indent="-228600">
              <a:buFont typeface="+mj-lt"/>
              <a:buAutoNum type="arabicPeriod"/>
            </a:pPr>
            <a:r>
              <a:rPr lang="en-US" sz="1000" dirty="0"/>
              <a:t>The items are used for the anchoring; if students’ views change over time, this is captured. </a:t>
            </a:r>
            <a:endParaRPr sz="1000" dirty="0"/>
          </a:p>
        </p:txBody>
      </p:sp>
      <p:sp>
        <p:nvSpPr>
          <p:cNvPr id="188" name="Google Shape;188;g5bbc137530_2_141: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10248" y="4518203"/>
            <a:ext cx="5681980" cy="3696712"/>
          </a:xfrm>
          <a:prstGeom prst="rect">
            <a:avLst/>
          </a:prstGeom>
          <a:noFill/>
          <a:ln>
            <a:noFill/>
          </a:ln>
        </p:spPr>
        <p:txBody>
          <a:bodyPr spcFirstLastPara="1" wrap="square" lIns="94022" tIns="47012" rIns="94022" bIns="47012" anchor="t" anchorCtr="0">
            <a:noAutofit/>
          </a:bodyPr>
          <a:lstStyle/>
          <a:p>
            <a:pPr marL="0" indent="0">
              <a:buNone/>
            </a:pPr>
            <a:r>
              <a:rPr lang="en-US" sz="1400" dirty="0"/>
              <a:t>The second part is technical, but I hope it helps educators understand the nature of survey perception data.</a:t>
            </a:r>
          </a:p>
        </p:txBody>
      </p:sp>
      <p:sp>
        <p:nvSpPr>
          <p:cNvPr id="225" name="Google Shape;225;g5bbc137530_2_190:notes"/>
          <p:cNvSpPr txBox="1">
            <a:spLocks noGrp="1"/>
          </p:cNvSpPr>
          <p:nvPr>
            <p:ph type="sldNum" idx="12"/>
          </p:nvPr>
        </p:nvSpPr>
        <p:spPr>
          <a:xfrm>
            <a:off x="4023093" y="8917423"/>
            <a:ext cx="3077740" cy="471052"/>
          </a:xfrm>
          <a:prstGeom prst="rect">
            <a:avLst/>
          </a:prstGeom>
          <a:noFill/>
          <a:ln>
            <a:noFill/>
          </a:ln>
        </p:spPr>
        <p:txBody>
          <a:bodyPr spcFirstLastPara="1" wrap="square" lIns="94022" tIns="47012" rIns="94022" bIns="47012" anchor="b" anchorCtr="0">
            <a:noAutofit/>
          </a:bodyPr>
          <a:lstStyle/>
          <a:p>
            <a:pPr algn="r"/>
            <a:fld id="{00000000-1234-1234-1234-123412341234}" type="slidenum">
              <a:rPr lang="en"/>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0;g5bbc137530_2_196:notes">
            <a:extLst>
              <a:ext uri="{FF2B5EF4-FFF2-40B4-BE49-F238E27FC236}">
                <a16:creationId xmlns:a16="http://schemas.microsoft.com/office/drawing/2014/main" id="{513E6CE7-82B9-47D0-AE99-AB0E081C3FD4}"/>
              </a:ext>
            </a:extLst>
          </p:cNvPr>
          <p:cNvSpPr txBox="1">
            <a:spLocks noGrp="1"/>
          </p:cNvSpPr>
          <p:nvPr>
            <p:ph type="body" idx="1"/>
          </p:nvPr>
        </p:nvSpPr>
        <p:spPr>
          <a:xfrm>
            <a:off x="710248" y="4518203"/>
            <a:ext cx="6197169" cy="4870272"/>
          </a:xfrm>
          <a:prstGeom prst="rect">
            <a:avLst/>
          </a:prstGeom>
        </p:spPr>
        <p:txBody>
          <a:bodyPr spcFirstLastPara="1" wrap="square" lIns="91524" tIns="91524" rIns="91524" bIns="91524" anchor="t" anchorCtr="0">
            <a:noAutofit/>
          </a:bodyPr>
          <a:lstStyle/>
          <a:p>
            <a:pPr marL="228600" indent="-228600">
              <a:spcAft>
                <a:spcPts val="600"/>
              </a:spcAft>
              <a:buFont typeface="+mj-lt"/>
              <a:buAutoNum type="arabicPeriod"/>
            </a:pPr>
            <a:r>
              <a:rPr lang="en-US" sz="1000" dirty="0"/>
              <a:t>As mentioned, we cannot observe a student’s views of school climate directly, so we measure the psychological construct using items. Inherent in this, is the fact that perception data is by its nature subjective. But what we want to achieve is an objective measure of students’ views of their school climate. What do I mean by that!</a:t>
            </a:r>
          </a:p>
          <a:p>
            <a:pPr marL="228600" indent="-228600">
              <a:spcAft>
                <a:spcPts val="600"/>
              </a:spcAft>
              <a:buFont typeface="+mj-lt"/>
              <a:buAutoNum type="arabicPeriod"/>
            </a:pPr>
            <a:r>
              <a:rPr lang="en-US" sz="1000" dirty="0"/>
              <a:t>The ruler here is observable, this instrument is targeted to measure the construct of “distance” or “length”.  No one disputes that the ruler is a </a:t>
            </a:r>
            <a:r>
              <a:rPr lang="en-US" sz="1000" b="1" dirty="0"/>
              <a:t>valid</a:t>
            </a:r>
            <a:r>
              <a:rPr lang="en-US" sz="1000" dirty="0"/>
              <a:t> measure of length – we have hit the bullseye for validity (yellow bullseye #1 on next slide). We can use it for example to measure the length of these two rods. </a:t>
            </a:r>
          </a:p>
          <a:p>
            <a:pPr marL="228600" indent="-228600">
              <a:spcAft>
                <a:spcPts val="600"/>
              </a:spcAft>
              <a:buFont typeface="+mj-lt"/>
              <a:buAutoNum type="arabicPeriod"/>
            </a:pPr>
            <a:r>
              <a:rPr lang="en-US" sz="1000" dirty="0"/>
              <a:t>The ruler is divided into equal interval divisions so we can get a precise measure of both rods. Equal interval means that the divisions of the ruler have the same meaning at the top end of the scale as they do at the bottom end – 3 inches demarcate 31 to 34 inches on the scale and similarly demarcates 2 to 5 inches and this difference has the same interpretation. </a:t>
            </a:r>
          </a:p>
          <a:p>
            <a:pPr marL="228600" indent="-228600">
              <a:spcAft>
                <a:spcPts val="600"/>
              </a:spcAft>
              <a:buFont typeface="+mj-lt"/>
              <a:buAutoNum type="arabicPeriod"/>
            </a:pPr>
            <a:r>
              <a:rPr lang="en-US" sz="1000" dirty="0"/>
              <a:t>When we have equal interval measures, we can then start making statements such as this white rod is twice the length of the black rod. The ruler is objective because it is a fairly precise measure of “length”. </a:t>
            </a:r>
          </a:p>
          <a:p>
            <a:pPr marL="228600" indent="-228600">
              <a:spcAft>
                <a:spcPts val="600"/>
              </a:spcAft>
              <a:buFont typeface="+mj-lt"/>
              <a:buAutoNum type="arabicPeriod"/>
            </a:pPr>
            <a:r>
              <a:rPr lang="en-US" sz="1000" dirty="0"/>
              <a:t>There will be some </a:t>
            </a:r>
            <a:r>
              <a:rPr lang="en-US" sz="1000" b="1" dirty="0"/>
              <a:t>measurement error </a:t>
            </a:r>
            <a:r>
              <a:rPr lang="en-US" sz="1000" dirty="0"/>
              <a:t>– one person might say this rod is 36 1/8 inches- another person might say it is 35 7/8 inches. But over 10 tries to measure the rod, the variation in results will be very little and they will center around 36. So, the measurements are tightly clustered in the bullseye (red </a:t>
            </a:r>
            <a:r>
              <a:rPr lang="en-US" sz="1000" dirty="0">
                <a:solidFill>
                  <a:srgbClr val="FF0000"/>
                </a:solidFill>
              </a:rPr>
              <a:t>xs</a:t>
            </a:r>
            <a:r>
              <a:rPr lang="en-US" sz="1000" dirty="0"/>
              <a:t> in the bullseye #1), and are precise, reproducible and thus reliable.</a:t>
            </a:r>
          </a:p>
          <a:p>
            <a:pPr marL="0" indent="0">
              <a:buNone/>
            </a:pPr>
            <a:endParaRPr dirty="0"/>
          </a:p>
        </p:txBody>
      </p:sp>
      <p:sp>
        <p:nvSpPr>
          <p:cNvPr id="3" name="Google Shape;231;g5bbc137530_2_196:notes">
            <a:extLst>
              <a:ext uri="{FF2B5EF4-FFF2-40B4-BE49-F238E27FC236}">
                <a16:creationId xmlns:a16="http://schemas.microsoft.com/office/drawing/2014/main" id="{0E07CD63-C53A-402D-A8D7-3AB4C3414D20}"/>
              </a:ext>
            </a:extLst>
          </p:cNvPr>
          <p:cNvSpPr>
            <a:spLocks noGrp="1" noRot="1" noChangeAspect="1"/>
          </p:cNvSpPr>
          <p:nvPr>
            <p:ph type="sldImg" idx="2"/>
          </p:nvPr>
        </p:nvSpPr>
        <p:spPr>
          <a:xfrm>
            <a:off x="736600" y="1173163"/>
            <a:ext cx="5629275"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1679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2"/>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59" name="Google Shape;59;p14"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4" descr="The star in the ESE logo."/>
          <p:cNvPicPr preferRelativeResize="0"/>
          <p:nvPr/>
        </p:nvPicPr>
        <p:blipFill rotWithShape="1">
          <a:blip r:embed="rId3">
            <a:alphaModFix/>
          </a:blip>
          <a:srcRect/>
          <a:stretch/>
        </p:blipFill>
        <p:spPr>
          <a:xfrm rot="-361683">
            <a:off x="8133083" y="4599264"/>
            <a:ext cx="567434" cy="583646"/>
          </a:xfrm>
          <a:prstGeom prst="rect">
            <a:avLst/>
          </a:prstGeom>
          <a:noFill/>
          <a:ln>
            <a:noFill/>
          </a:ln>
        </p:spPr>
      </p:pic>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4"/>
          <p:cNvSpPr txBox="1"/>
          <p:nvPr/>
        </p:nvSpPr>
        <p:spPr>
          <a:xfrm>
            <a:off x="17934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4599264"/>
            <a:ext cx="567434" cy="583646"/>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159545"/>
            <a:ext cx="187778" cy="62422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159545"/>
            <a:ext cx="8817428" cy="6242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1642057"/>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002379"/>
            <a:ext cx="4089043" cy="582527"/>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16694"/>
            <a:ext cx="8575318" cy="509929"/>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187778" y="4764107"/>
            <a:ext cx="5785029" cy="253916"/>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050" baseline="0" dirty="0">
                <a:latin typeface="Segoe"/>
              </a:rPr>
              <a:t> </a:t>
            </a:r>
            <a:r>
              <a:rPr lang="en-US" sz="900" kern="1200" dirty="0">
                <a:solidFill>
                  <a:schemeClr val="tx1">
                    <a:tint val="75000"/>
                  </a:schemeClr>
                </a:solidFill>
                <a:latin typeface="Segoe"/>
                <a:ea typeface="+mn-ea"/>
                <a:cs typeface="+mn-cs"/>
              </a:rPr>
              <a:t>Elementary</a:t>
            </a:r>
            <a:r>
              <a:rPr lang="en-US" sz="1050" baseline="0" dirty="0">
                <a:latin typeface="Segoe"/>
              </a:rPr>
              <a:t> </a:t>
            </a:r>
            <a:r>
              <a:rPr lang="en-US" sz="900" kern="1200" dirty="0">
                <a:solidFill>
                  <a:schemeClr val="tx1">
                    <a:tint val="75000"/>
                  </a:schemeClr>
                </a:solidFill>
                <a:latin typeface="Segoe"/>
                <a:ea typeface="+mn-ea"/>
                <a:cs typeface="+mn-cs"/>
              </a:rPr>
              <a:t>and</a:t>
            </a:r>
            <a:r>
              <a:rPr lang="en-US" sz="1050" baseline="0" dirty="0">
                <a:latin typeface="Segoe"/>
              </a:rPr>
              <a:t> </a:t>
            </a:r>
            <a:r>
              <a:rPr lang="en-US" sz="900" kern="1200" dirty="0">
                <a:solidFill>
                  <a:schemeClr val="tx1">
                    <a:tint val="75000"/>
                  </a:schemeClr>
                </a:solidFill>
                <a:latin typeface="Segoe"/>
                <a:ea typeface="+mn-ea"/>
                <a:cs typeface="+mn-cs"/>
              </a:rPr>
              <a:t>Secondary</a:t>
            </a:r>
            <a:r>
              <a:rPr lang="en-US" sz="1050" baseline="0" dirty="0">
                <a:latin typeface="Segoe"/>
              </a:rPr>
              <a:t> </a:t>
            </a:r>
            <a:r>
              <a:rPr lang="en-US" sz="9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1653269"/>
            <a:ext cx="4089043" cy="2849450"/>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229278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1" y="-1"/>
            <a:ext cx="2105696" cy="5143501"/>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1" y="1461407"/>
            <a:ext cx="1526146" cy="1502228"/>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80" name="Google Shape;80;p18"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8"/>
          <p:cNvSpPr txBox="1"/>
          <p:nvPr/>
        </p:nvSpPr>
        <p:spPr>
          <a:xfrm>
            <a:off x="18777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6"/>
            <a:ext cx="1813026" cy="881731"/>
          </a:xfrm>
          <a:prstGeom prst="rect">
            <a:avLst/>
          </a:prstGeom>
          <a:noFill/>
          <a:ln>
            <a:noFill/>
          </a:ln>
        </p:spPr>
      </p:pic>
      <p:sp>
        <p:nvSpPr>
          <p:cNvPr id="88" name="Google Shape;88;p19" descr="Colored background box."/>
          <p:cNvSpPr/>
          <p:nvPr/>
        </p:nvSpPr>
        <p:spPr>
          <a:xfrm>
            <a:off x="0" y="618212"/>
            <a:ext cx="9144000" cy="1623434"/>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6" y="1441408"/>
            <a:ext cx="3051425" cy="1922974"/>
          </a:xfrm>
          <a:prstGeom prst="rect">
            <a:avLst/>
          </a:prstGeom>
          <a:noFill/>
          <a:ln>
            <a:noFill/>
          </a:ln>
        </p:spPr>
      </p:pic>
      <p:sp>
        <p:nvSpPr>
          <p:cNvPr id="94" name="Google Shape;94;p20" descr="Colored blackground box."/>
          <p:cNvSpPr/>
          <p:nvPr/>
        </p:nvSpPr>
        <p:spPr>
          <a:xfrm>
            <a:off x="3976098" y="1441408"/>
            <a:ext cx="5167901"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3" y="1642293"/>
            <a:ext cx="5004706" cy="154657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3" y="3414345"/>
            <a:ext cx="5004706" cy="34624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98"/>
        <p:cNvGrpSpPr/>
        <p:nvPr/>
      </p:nvGrpSpPr>
      <p:grpSpPr>
        <a:xfrm>
          <a:off x="0" y="0"/>
          <a:ext cx="0" cy="0"/>
          <a:chOff x="0" y="0"/>
          <a:chExt cx="0" cy="0"/>
        </a:xfrm>
      </p:grpSpPr>
      <p:pic>
        <p:nvPicPr>
          <p:cNvPr id="99" name="Google Shape;99;p21"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0" name="Google Shape;100;p21"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1" name="Google Shape;101;p21"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02" name="Google Shape;102;p21"/>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425807" y="922802"/>
            <a:ext cx="8528229" cy="3787309"/>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1"/>
          <p:cNvSpPr txBox="1"/>
          <p:nvPr/>
        </p:nvSpPr>
        <p:spPr>
          <a:xfrm>
            <a:off x="187778" y="4767263"/>
            <a:ext cx="5785029"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4"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8"/>
            <a:ext cx="2949178" cy="2348762"/>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descr="Colored background box."/>
          <p:cNvSpPr/>
          <p:nvPr/>
        </p:nvSpPr>
        <p:spPr>
          <a:xfrm>
            <a:off x="0" y="159545"/>
            <a:ext cx="187778" cy="624228"/>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2" y="159545"/>
            <a:ext cx="8817428" cy="624228"/>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7"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8" cy="94165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8" y="4764107"/>
            <a:ext cx="5785029" cy="276999"/>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survey.alchemer.com/s3/6972055/VOCAL-School-Climate-Webinar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survey.alchemer.com/s3/7038355/Fall-2022-EWIS-AND-VOCAL-IMPLEMENTAT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0" y="1468647"/>
            <a:ext cx="5009215" cy="124220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700"/>
              <a:buFont typeface="Quattrocento Sans"/>
              <a:buNone/>
            </a:pPr>
            <a:r>
              <a:rPr lang="en-US" sz="2700" dirty="0">
                <a:latin typeface="Segoe UI" panose="020B0502040204020203" pitchFamily="34" charset="0"/>
                <a:cs typeface="Segoe UI" panose="020B0502040204020203" pitchFamily="34" charset="0"/>
                <a:sym typeface="Quattrocento Sans"/>
              </a:rPr>
              <a:t>Views of Climate and Learning (VOCAL):</a:t>
            </a:r>
            <a:r>
              <a:rPr lang="en" sz="2700" dirty="0">
                <a:latin typeface="Segoe UI" panose="020B0502040204020203" pitchFamily="34" charset="0"/>
                <a:cs typeface="Segoe UI" panose="020B0502040204020203" pitchFamily="34" charset="0"/>
                <a:sym typeface="Quattrocento Sans"/>
              </a:rPr>
              <a:t> </a:t>
            </a:r>
            <a:r>
              <a:rPr lang="en-US" sz="2700" dirty="0">
                <a:latin typeface="Segoe UI" panose="020B0502040204020203" pitchFamily="34" charset="0"/>
                <a:cs typeface="Segoe UI" panose="020B0502040204020203" pitchFamily="34" charset="0"/>
                <a:sym typeface="Quattrocento Sans"/>
              </a:rPr>
              <a:t>Data Fundamentals</a:t>
            </a:r>
            <a:endParaRPr sz="1100" dirty="0">
              <a:latin typeface="Segoe UI" panose="020B0502040204020203" pitchFamily="34" charset="0"/>
              <a:cs typeface="Segoe UI" panose="020B0502040204020203" pitchFamily="34" charset="0"/>
            </a:endParaRPr>
          </a:p>
        </p:txBody>
      </p:sp>
      <p:sp>
        <p:nvSpPr>
          <p:cNvPr id="127" name="Google Shape;127;p25"/>
          <p:cNvSpPr txBox="1">
            <a:spLocks noGrp="1"/>
          </p:cNvSpPr>
          <p:nvPr>
            <p:ph type="subTitle" idx="1"/>
          </p:nvPr>
        </p:nvSpPr>
        <p:spPr>
          <a:xfrm>
            <a:off x="4063042" y="2738171"/>
            <a:ext cx="4994694" cy="61966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800"/>
              <a:buNone/>
            </a:pPr>
            <a:r>
              <a:rPr lang="en-US" dirty="0">
                <a:latin typeface="Segoe UI" panose="020B0502040204020203" pitchFamily="34" charset="0"/>
                <a:cs typeface="Segoe UI" panose="020B0502040204020203" pitchFamily="34" charset="0"/>
              </a:rPr>
              <a:t>Webinar 2: Fall</a:t>
            </a:r>
            <a:r>
              <a:rPr lang="en" dirty="0">
                <a:latin typeface="Segoe UI" panose="020B0502040204020203" pitchFamily="34" charset="0"/>
                <a:cs typeface="Segoe UI" panose="020B0502040204020203" pitchFamily="34" charset="0"/>
              </a:rPr>
              <a:t>, 2022</a:t>
            </a:r>
            <a:endParaRPr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9289878"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Survey perception data</a:t>
            </a:r>
            <a:r>
              <a:rPr lang="en" sz="2000" dirty="0">
                <a:latin typeface="Georgia"/>
                <a:ea typeface="Georgia"/>
                <a:cs typeface="Georgia"/>
                <a:sym typeface="Georgia"/>
              </a:rPr>
              <a:t>: </a:t>
            </a:r>
            <a:r>
              <a:rPr lang="en-US" sz="2000" dirty="0">
                <a:latin typeface="Georgia"/>
                <a:ea typeface="Georgia"/>
                <a:cs typeface="Georgia"/>
                <a:sym typeface="Georgia"/>
              </a:rPr>
              <a:t>Objective or subjective?</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138746" y="4794171"/>
            <a:ext cx="397995" cy="309419"/>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Segoe UI" panose="020B0502040204020203" pitchFamily="34" charset="0"/>
                <a:cs typeface="Segoe UI" panose="020B0502040204020203" pitchFamily="34" charset="0"/>
              </a:rPr>
              <a:t>10</a:t>
            </a:fld>
            <a:endParaRPr dirty="0">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B476F99C-9D2C-46C9-8AA3-68CBF509234B}"/>
              </a:ext>
            </a:extLst>
          </p:cNvPr>
          <p:cNvSpPr txBox="1"/>
          <p:nvPr/>
        </p:nvSpPr>
        <p:spPr>
          <a:xfrm>
            <a:off x="5932193" y="1033270"/>
            <a:ext cx="2371471" cy="400110"/>
          </a:xfrm>
          <a:prstGeom prst="rect">
            <a:avLst/>
          </a:prstGeom>
          <a:noFill/>
        </p:spPr>
        <p:txBody>
          <a:bodyPr wrap="square" rtlCol="0">
            <a:spAutoFit/>
          </a:bodyPr>
          <a:lstStyle/>
          <a:p>
            <a:r>
              <a:rPr lang="en-US" sz="2000" dirty="0">
                <a:solidFill>
                  <a:srgbClr val="002060"/>
                </a:solidFill>
                <a:latin typeface="Segoe UI" panose="020B0502040204020203" pitchFamily="34" charset="0"/>
                <a:cs typeface="Segoe UI" panose="020B0502040204020203" pitchFamily="34" charset="0"/>
              </a:rPr>
              <a:t>Perception data (3)</a:t>
            </a:r>
          </a:p>
        </p:txBody>
      </p:sp>
      <p:grpSp>
        <p:nvGrpSpPr>
          <p:cNvPr id="5" name="Group 4" descr="The tight clustering of 10 separate measurements symbolizes that distance can be reliably measured using a ruler. The measurements (red crosses) are all centered in the yellow bullseye which symbolizes that the ruler is a valid instrument to measure distance.">
            <a:extLst>
              <a:ext uri="{FF2B5EF4-FFF2-40B4-BE49-F238E27FC236}">
                <a16:creationId xmlns:a16="http://schemas.microsoft.com/office/drawing/2014/main" id="{3F52C565-5A86-4D41-9045-E7BD1F5B262E}"/>
              </a:ext>
            </a:extLst>
          </p:cNvPr>
          <p:cNvGrpSpPr/>
          <p:nvPr/>
        </p:nvGrpSpPr>
        <p:grpSpPr>
          <a:xfrm>
            <a:off x="179692" y="1861638"/>
            <a:ext cx="1805322" cy="1685580"/>
            <a:chOff x="1028187" y="727306"/>
            <a:chExt cx="1805322" cy="1685580"/>
          </a:xfrm>
        </p:grpSpPr>
        <p:sp>
          <p:nvSpPr>
            <p:cNvPr id="7" name="Circle: Hollow 6">
              <a:extLst>
                <a:ext uri="{FF2B5EF4-FFF2-40B4-BE49-F238E27FC236}">
                  <a16:creationId xmlns:a16="http://schemas.microsoft.com/office/drawing/2014/main" id="{A1BCDE32-2315-4EAB-B10E-A12DFD237D94}"/>
                </a:ext>
              </a:extLst>
            </p:cNvPr>
            <p:cNvSpPr/>
            <p:nvPr/>
          </p:nvSpPr>
          <p:spPr>
            <a:xfrm>
              <a:off x="1028187" y="727306"/>
              <a:ext cx="1805322" cy="1685580"/>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26C5E216-E023-447A-B850-462596CA3696}"/>
                </a:ext>
              </a:extLst>
            </p:cNvPr>
            <p:cNvSpPr/>
            <p:nvPr/>
          </p:nvSpPr>
          <p:spPr>
            <a:xfrm>
              <a:off x="1380868" y="1114133"/>
              <a:ext cx="1049604" cy="95595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0829F569-D11F-488D-A492-2FB6CBD4F663}"/>
                </a:ext>
              </a:extLst>
            </p:cNvPr>
            <p:cNvSpPr/>
            <p:nvPr/>
          </p:nvSpPr>
          <p:spPr>
            <a:xfrm>
              <a:off x="1615978" y="1369651"/>
              <a:ext cx="579382" cy="4708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descr="The 10 separate measurements using either the iPhone or the Fitbit are tightly clustered indicating that both are precise measures of distance walked. The measurements (red crosses) are all off-center which symbolizes that either the iPhone or the Fitbit or both were not valid instruments to measure distance walked.">
            <a:extLst>
              <a:ext uri="{FF2B5EF4-FFF2-40B4-BE49-F238E27FC236}">
                <a16:creationId xmlns:a16="http://schemas.microsoft.com/office/drawing/2014/main" id="{D916C273-3311-412F-9D7D-B47E8DA7D674}"/>
              </a:ext>
            </a:extLst>
          </p:cNvPr>
          <p:cNvGrpSpPr/>
          <p:nvPr/>
        </p:nvGrpSpPr>
        <p:grpSpPr>
          <a:xfrm>
            <a:off x="818296" y="2542399"/>
            <a:ext cx="408336" cy="379476"/>
            <a:chOff x="1115299" y="2542619"/>
            <a:chExt cx="408336" cy="379476"/>
          </a:xfrm>
        </p:grpSpPr>
        <p:sp>
          <p:nvSpPr>
            <p:cNvPr id="12" name="TextBox 11">
              <a:extLst>
                <a:ext uri="{FF2B5EF4-FFF2-40B4-BE49-F238E27FC236}">
                  <a16:creationId xmlns:a16="http://schemas.microsoft.com/office/drawing/2014/main" id="{821BCAF1-E2BD-4A65-804E-79191310914A}"/>
                </a:ext>
              </a:extLst>
            </p:cNvPr>
            <p:cNvSpPr txBox="1"/>
            <p:nvPr/>
          </p:nvSpPr>
          <p:spPr>
            <a:xfrm>
              <a:off x="1179546" y="2552505"/>
              <a:ext cx="218943" cy="215131"/>
            </a:xfrm>
            <a:prstGeom prst="rect">
              <a:avLst/>
            </a:prstGeom>
            <a:noFill/>
          </p:spPr>
          <p:txBody>
            <a:bodyPr wrap="none" rtlCol="0">
              <a:spAutoFit/>
            </a:bodyPr>
            <a:lstStyle/>
            <a:p>
              <a:r>
                <a:rPr lang="en-US" sz="1200" b="1" dirty="0">
                  <a:solidFill>
                    <a:srgbClr val="FF0000"/>
                  </a:solidFill>
                </a:rPr>
                <a:t>X</a:t>
              </a:r>
            </a:p>
          </p:txBody>
        </p:sp>
        <p:sp>
          <p:nvSpPr>
            <p:cNvPr id="26" name="TextBox 25">
              <a:extLst>
                <a:ext uri="{FF2B5EF4-FFF2-40B4-BE49-F238E27FC236}">
                  <a16:creationId xmlns:a16="http://schemas.microsoft.com/office/drawing/2014/main" id="{81D2AB84-CB6D-45BC-A64D-85B57872B281}"/>
                </a:ext>
              </a:extLst>
            </p:cNvPr>
            <p:cNvSpPr txBox="1"/>
            <p:nvPr/>
          </p:nvSpPr>
          <p:spPr>
            <a:xfrm>
              <a:off x="1270512" y="2585303"/>
              <a:ext cx="218943" cy="215131"/>
            </a:xfrm>
            <a:prstGeom prst="rect">
              <a:avLst/>
            </a:prstGeom>
            <a:noFill/>
          </p:spPr>
          <p:txBody>
            <a:bodyPr wrap="none" rtlCol="0">
              <a:spAutoFit/>
            </a:bodyPr>
            <a:lstStyle/>
            <a:p>
              <a:r>
                <a:rPr lang="en-US" sz="1200" b="1" dirty="0">
                  <a:solidFill>
                    <a:srgbClr val="FF0000"/>
                  </a:solidFill>
                </a:rPr>
                <a:t>X</a:t>
              </a:r>
            </a:p>
          </p:txBody>
        </p:sp>
        <p:sp>
          <p:nvSpPr>
            <p:cNvPr id="27" name="TextBox 26">
              <a:extLst>
                <a:ext uri="{FF2B5EF4-FFF2-40B4-BE49-F238E27FC236}">
                  <a16:creationId xmlns:a16="http://schemas.microsoft.com/office/drawing/2014/main" id="{16A44877-0DE2-4C60-AC7F-4F0D0F72102F}"/>
                </a:ext>
              </a:extLst>
            </p:cNvPr>
            <p:cNvSpPr txBox="1"/>
            <p:nvPr/>
          </p:nvSpPr>
          <p:spPr>
            <a:xfrm>
              <a:off x="1133863" y="2584668"/>
              <a:ext cx="218943" cy="215131"/>
            </a:xfrm>
            <a:prstGeom prst="rect">
              <a:avLst/>
            </a:prstGeom>
            <a:noFill/>
          </p:spPr>
          <p:txBody>
            <a:bodyPr wrap="none" rtlCol="0">
              <a:spAutoFit/>
            </a:bodyPr>
            <a:lstStyle/>
            <a:p>
              <a:r>
                <a:rPr lang="en-US" sz="1200" b="1" dirty="0">
                  <a:solidFill>
                    <a:srgbClr val="FF0000"/>
                  </a:solidFill>
                </a:rPr>
                <a:t>X</a:t>
              </a:r>
            </a:p>
          </p:txBody>
        </p:sp>
        <p:sp>
          <p:nvSpPr>
            <p:cNvPr id="28" name="TextBox 27">
              <a:extLst>
                <a:ext uri="{FF2B5EF4-FFF2-40B4-BE49-F238E27FC236}">
                  <a16:creationId xmlns:a16="http://schemas.microsoft.com/office/drawing/2014/main" id="{6A7E5EF3-E795-498C-AE26-093933CC4D1F}"/>
                </a:ext>
              </a:extLst>
            </p:cNvPr>
            <p:cNvSpPr txBox="1"/>
            <p:nvPr/>
          </p:nvSpPr>
          <p:spPr>
            <a:xfrm>
              <a:off x="1183710" y="2625953"/>
              <a:ext cx="218943" cy="215131"/>
            </a:xfrm>
            <a:prstGeom prst="rect">
              <a:avLst/>
            </a:prstGeom>
            <a:noFill/>
          </p:spPr>
          <p:txBody>
            <a:bodyPr wrap="none" rtlCol="0">
              <a:spAutoFit/>
            </a:bodyPr>
            <a:lstStyle/>
            <a:p>
              <a:r>
                <a:rPr lang="en-US" sz="1200" b="1" dirty="0">
                  <a:solidFill>
                    <a:srgbClr val="FF0000"/>
                  </a:solidFill>
                </a:rPr>
                <a:t>X</a:t>
              </a:r>
            </a:p>
          </p:txBody>
        </p:sp>
        <p:sp>
          <p:nvSpPr>
            <p:cNvPr id="29" name="TextBox 28">
              <a:extLst>
                <a:ext uri="{FF2B5EF4-FFF2-40B4-BE49-F238E27FC236}">
                  <a16:creationId xmlns:a16="http://schemas.microsoft.com/office/drawing/2014/main" id="{18AA827F-DF54-43A5-834F-CB6FC6627427}"/>
                </a:ext>
              </a:extLst>
            </p:cNvPr>
            <p:cNvSpPr txBox="1"/>
            <p:nvPr/>
          </p:nvSpPr>
          <p:spPr>
            <a:xfrm>
              <a:off x="1115299" y="2658117"/>
              <a:ext cx="193717" cy="215131"/>
            </a:xfrm>
            <a:prstGeom prst="rect">
              <a:avLst/>
            </a:prstGeom>
            <a:noFill/>
          </p:spPr>
          <p:txBody>
            <a:bodyPr wrap="square" rtlCol="0">
              <a:spAutoFit/>
            </a:bodyPr>
            <a:lstStyle/>
            <a:p>
              <a:r>
                <a:rPr lang="en-US" sz="1200" b="1" dirty="0">
                  <a:solidFill>
                    <a:srgbClr val="FF0000"/>
                  </a:solidFill>
                </a:rPr>
                <a:t>X</a:t>
              </a:r>
            </a:p>
          </p:txBody>
        </p:sp>
        <p:sp>
          <p:nvSpPr>
            <p:cNvPr id="30" name="TextBox 29">
              <a:extLst>
                <a:ext uri="{FF2B5EF4-FFF2-40B4-BE49-F238E27FC236}">
                  <a16:creationId xmlns:a16="http://schemas.microsoft.com/office/drawing/2014/main" id="{FF78BDF2-42A6-45A8-B549-E492AD476D67}"/>
                </a:ext>
              </a:extLst>
            </p:cNvPr>
            <p:cNvSpPr txBox="1"/>
            <p:nvPr/>
          </p:nvSpPr>
          <p:spPr>
            <a:xfrm>
              <a:off x="1179546" y="2673601"/>
              <a:ext cx="218943" cy="215131"/>
            </a:xfrm>
            <a:prstGeom prst="rect">
              <a:avLst/>
            </a:prstGeom>
            <a:noFill/>
          </p:spPr>
          <p:txBody>
            <a:bodyPr wrap="none" rtlCol="0">
              <a:spAutoFit/>
            </a:bodyPr>
            <a:lstStyle/>
            <a:p>
              <a:r>
                <a:rPr lang="en-US" sz="1200" b="1" dirty="0">
                  <a:solidFill>
                    <a:srgbClr val="FF0000"/>
                  </a:solidFill>
                </a:rPr>
                <a:t>X</a:t>
              </a:r>
            </a:p>
          </p:txBody>
        </p:sp>
        <p:sp>
          <p:nvSpPr>
            <p:cNvPr id="31" name="TextBox 30">
              <a:extLst>
                <a:ext uri="{FF2B5EF4-FFF2-40B4-BE49-F238E27FC236}">
                  <a16:creationId xmlns:a16="http://schemas.microsoft.com/office/drawing/2014/main" id="{97231982-ABA5-4ED2-8536-DA744CD78E4C}"/>
                </a:ext>
              </a:extLst>
            </p:cNvPr>
            <p:cNvSpPr txBox="1"/>
            <p:nvPr/>
          </p:nvSpPr>
          <p:spPr>
            <a:xfrm>
              <a:off x="1228214" y="2542619"/>
              <a:ext cx="218943" cy="215131"/>
            </a:xfrm>
            <a:prstGeom prst="rect">
              <a:avLst/>
            </a:prstGeom>
            <a:noFill/>
          </p:spPr>
          <p:txBody>
            <a:bodyPr wrap="none" rtlCol="0">
              <a:spAutoFit/>
            </a:bodyPr>
            <a:lstStyle/>
            <a:p>
              <a:r>
                <a:rPr lang="en-US" sz="1200" b="1" dirty="0">
                  <a:solidFill>
                    <a:srgbClr val="FF0000"/>
                  </a:solidFill>
                </a:rPr>
                <a:t>X</a:t>
              </a:r>
            </a:p>
          </p:txBody>
        </p:sp>
        <p:sp>
          <p:nvSpPr>
            <p:cNvPr id="32" name="TextBox 31">
              <a:extLst>
                <a:ext uri="{FF2B5EF4-FFF2-40B4-BE49-F238E27FC236}">
                  <a16:creationId xmlns:a16="http://schemas.microsoft.com/office/drawing/2014/main" id="{DBC2ADD2-D672-4445-A30F-2AE6995A4AE7}"/>
                </a:ext>
              </a:extLst>
            </p:cNvPr>
            <p:cNvSpPr txBox="1"/>
            <p:nvPr/>
          </p:nvSpPr>
          <p:spPr>
            <a:xfrm>
              <a:off x="1244476" y="2644351"/>
              <a:ext cx="218943" cy="215131"/>
            </a:xfrm>
            <a:prstGeom prst="rect">
              <a:avLst/>
            </a:prstGeom>
            <a:noFill/>
          </p:spPr>
          <p:txBody>
            <a:bodyPr wrap="none" rtlCol="0">
              <a:spAutoFit/>
            </a:bodyPr>
            <a:lstStyle/>
            <a:p>
              <a:r>
                <a:rPr lang="en-US" sz="1200" b="1" dirty="0">
                  <a:solidFill>
                    <a:srgbClr val="FF0000"/>
                  </a:solidFill>
                </a:rPr>
                <a:t>X</a:t>
              </a:r>
            </a:p>
          </p:txBody>
        </p:sp>
        <p:sp>
          <p:nvSpPr>
            <p:cNvPr id="33" name="TextBox 32">
              <a:extLst>
                <a:ext uri="{FF2B5EF4-FFF2-40B4-BE49-F238E27FC236}">
                  <a16:creationId xmlns:a16="http://schemas.microsoft.com/office/drawing/2014/main" id="{05E175B8-1C35-4D82-97DA-2567B96A8E1B}"/>
                </a:ext>
              </a:extLst>
            </p:cNvPr>
            <p:cNvSpPr txBox="1"/>
            <p:nvPr/>
          </p:nvSpPr>
          <p:spPr>
            <a:xfrm>
              <a:off x="1293144" y="2706964"/>
              <a:ext cx="218943" cy="215131"/>
            </a:xfrm>
            <a:prstGeom prst="rect">
              <a:avLst/>
            </a:prstGeom>
            <a:noFill/>
          </p:spPr>
          <p:txBody>
            <a:bodyPr wrap="none" rtlCol="0">
              <a:spAutoFit/>
            </a:bodyPr>
            <a:lstStyle/>
            <a:p>
              <a:r>
                <a:rPr lang="en-US" sz="1200" b="1" dirty="0">
                  <a:solidFill>
                    <a:srgbClr val="FF0000"/>
                  </a:solidFill>
                </a:rPr>
                <a:t>X</a:t>
              </a:r>
            </a:p>
          </p:txBody>
        </p:sp>
        <p:sp>
          <p:nvSpPr>
            <p:cNvPr id="64" name="TextBox 63">
              <a:extLst>
                <a:ext uri="{FF2B5EF4-FFF2-40B4-BE49-F238E27FC236}">
                  <a16:creationId xmlns:a16="http://schemas.microsoft.com/office/drawing/2014/main" id="{4461D712-004E-4AA8-B300-C84D3AACB2E8}"/>
                </a:ext>
              </a:extLst>
            </p:cNvPr>
            <p:cNvSpPr txBox="1"/>
            <p:nvPr/>
          </p:nvSpPr>
          <p:spPr>
            <a:xfrm>
              <a:off x="1304692" y="2605531"/>
              <a:ext cx="218943" cy="215131"/>
            </a:xfrm>
            <a:prstGeom prst="rect">
              <a:avLst/>
            </a:prstGeom>
            <a:noFill/>
          </p:spPr>
          <p:txBody>
            <a:bodyPr wrap="none" rtlCol="0">
              <a:spAutoFit/>
            </a:bodyPr>
            <a:lstStyle/>
            <a:p>
              <a:r>
                <a:rPr lang="en-US" sz="1200" b="1" dirty="0">
                  <a:solidFill>
                    <a:srgbClr val="FF0000"/>
                  </a:solidFill>
                </a:rPr>
                <a:t>X</a:t>
              </a:r>
            </a:p>
          </p:txBody>
        </p:sp>
      </p:grpSp>
      <p:grpSp>
        <p:nvGrpSpPr>
          <p:cNvPr id="20" name="Group 19" descr="The looser clustering of 10 separate measurements symbolizes that surveys are less reliable measures of student perceptions when compared to a ruler measuring distance. The measurements (red crosses) are all mostly centered in the yellow bullseye which symbolizes that the survey is a valid instrument and is measuring what it is intended to measure.">
            <a:extLst>
              <a:ext uri="{FF2B5EF4-FFF2-40B4-BE49-F238E27FC236}">
                <a16:creationId xmlns:a16="http://schemas.microsoft.com/office/drawing/2014/main" id="{F214E691-D998-4D77-9BE3-90EF289B22A3}"/>
              </a:ext>
            </a:extLst>
          </p:cNvPr>
          <p:cNvGrpSpPr/>
          <p:nvPr/>
        </p:nvGrpSpPr>
        <p:grpSpPr>
          <a:xfrm>
            <a:off x="4853722" y="1980188"/>
            <a:ext cx="1866475" cy="1668242"/>
            <a:chOff x="2395623" y="915649"/>
            <a:chExt cx="2263682" cy="2148288"/>
          </a:xfrm>
        </p:grpSpPr>
        <p:grpSp>
          <p:nvGrpSpPr>
            <p:cNvPr id="16" name="Group 15">
              <a:extLst>
                <a:ext uri="{FF2B5EF4-FFF2-40B4-BE49-F238E27FC236}">
                  <a16:creationId xmlns:a16="http://schemas.microsoft.com/office/drawing/2014/main" id="{D3D1A116-65EC-46B8-95F9-E852F7C861EB}"/>
                </a:ext>
              </a:extLst>
            </p:cNvPr>
            <p:cNvGrpSpPr/>
            <p:nvPr/>
          </p:nvGrpSpPr>
          <p:grpSpPr>
            <a:xfrm>
              <a:off x="2395623" y="915649"/>
              <a:ext cx="2263682" cy="2148288"/>
              <a:chOff x="4257595" y="1080185"/>
              <a:chExt cx="2263682" cy="2148288"/>
            </a:xfrm>
          </p:grpSpPr>
          <p:sp>
            <p:nvSpPr>
              <p:cNvPr id="49" name="Circle: Hollow 48">
                <a:extLst>
                  <a:ext uri="{FF2B5EF4-FFF2-40B4-BE49-F238E27FC236}">
                    <a16:creationId xmlns:a16="http://schemas.microsoft.com/office/drawing/2014/main" id="{492787AB-D3EE-4F07-B409-34F910A696DE}"/>
                  </a:ext>
                </a:extLst>
              </p:cNvPr>
              <p:cNvSpPr/>
              <p:nvPr/>
            </p:nvSpPr>
            <p:spPr>
              <a:xfrm>
                <a:off x="4257595" y="1080185"/>
                <a:ext cx="2263682" cy="2148288"/>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ircle: Hollow 49">
                <a:extLst>
                  <a:ext uri="{FF2B5EF4-FFF2-40B4-BE49-F238E27FC236}">
                    <a16:creationId xmlns:a16="http://schemas.microsoft.com/office/drawing/2014/main" id="{687D41C0-12F6-44E7-A6A9-27A4F9CE1FAF}"/>
                  </a:ext>
                </a:extLst>
              </p:cNvPr>
              <p:cNvSpPr/>
              <p:nvPr/>
            </p:nvSpPr>
            <p:spPr>
              <a:xfrm>
                <a:off x="4752447" y="1539346"/>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CD5614C2-91E7-42BF-ACC5-646109FF5B32}"/>
                  </a:ext>
                </a:extLst>
              </p:cNvPr>
              <p:cNvSpPr/>
              <p:nvPr/>
            </p:nvSpPr>
            <p:spPr>
              <a:xfrm>
                <a:off x="5047251" y="1865006"/>
                <a:ext cx="726484" cy="600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DD935C5-1067-4F90-B1DD-3A9AB4E403E2}"/>
                </a:ext>
              </a:extLst>
            </p:cNvPr>
            <p:cNvGrpSpPr/>
            <p:nvPr/>
          </p:nvGrpSpPr>
          <p:grpSpPr>
            <a:xfrm>
              <a:off x="3084524" y="1556691"/>
              <a:ext cx="812852" cy="904855"/>
              <a:chOff x="5805882" y="2261457"/>
              <a:chExt cx="812852" cy="904855"/>
            </a:xfrm>
          </p:grpSpPr>
          <p:sp>
            <p:nvSpPr>
              <p:cNvPr id="59" name="TextBox 58">
                <a:extLst>
                  <a:ext uri="{FF2B5EF4-FFF2-40B4-BE49-F238E27FC236}">
                    <a16:creationId xmlns:a16="http://schemas.microsoft.com/office/drawing/2014/main" id="{84A371A8-3F76-4C19-B848-1B0578D1F83F}"/>
                  </a:ext>
                </a:extLst>
              </p:cNvPr>
              <p:cNvSpPr txBox="1"/>
              <p:nvPr/>
            </p:nvSpPr>
            <p:spPr>
              <a:xfrm>
                <a:off x="6282849" y="2261457"/>
                <a:ext cx="274531" cy="274187"/>
              </a:xfrm>
              <a:prstGeom prst="rect">
                <a:avLst/>
              </a:prstGeom>
              <a:noFill/>
            </p:spPr>
            <p:txBody>
              <a:bodyPr wrap="none" rtlCol="0">
                <a:spAutoFit/>
              </a:bodyPr>
              <a:lstStyle/>
              <a:p>
                <a:r>
                  <a:rPr lang="en-US" sz="1200" b="1" dirty="0">
                    <a:solidFill>
                      <a:srgbClr val="FF0000"/>
                    </a:solidFill>
                  </a:rPr>
                  <a:t>X</a:t>
                </a:r>
              </a:p>
            </p:txBody>
          </p:sp>
          <p:grpSp>
            <p:nvGrpSpPr>
              <p:cNvPr id="18" name="Group 17">
                <a:extLst>
                  <a:ext uri="{FF2B5EF4-FFF2-40B4-BE49-F238E27FC236}">
                    <a16:creationId xmlns:a16="http://schemas.microsoft.com/office/drawing/2014/main" id="{341A1039-6DA7-4172-B079-14BECEC8CD21}"/>
                  </a:ext>
                </a:extLst>
              </p:cNvPr>
              <p:cNvGrpSpPr/>
              <p:nvPr/>
            </p:nvGrpSpPr>
            <p:grpSpPr>
              <a:xfrm>
                <a:off x="5805882" y="2282441"/>
                <a:ext cx="812852" cy="883871"/>
                <a:chOff x="5984342" y="2257391"/>
                <a:chExt cx="812852" cy="883871"/>
              </a:xfrm>
            </p:grpSpPr>
            <p:sp>
              <p:nvSpPr>
                <p:cNvPr id="52" name="TextBox 51">
                  <a:extLst>
                    <a:ext uri="{FF2B5EF4-FFF2-40B4-BE49-F238E27FC236}">
                      <a16:creationId xmlns:a16="http://schemas.microsoft.com/office/drawing/2014/main" id="{6B91CD23-913C-460E-B633-0FDC679D0B1B}"/>
                    </a:ext>
                  </a:extLst>
                </p:cNvPr>
                <p:cNvSpPr txBox="1"/>
                <p:nvPr/>
              </p:nvSpPr>
              <p:spPr>
                <a:xfrm>
                  <a:off x="6158060" y="2530710"/>
                  <a:ext cx="274531" cy="274187"/>
                </a:xfrm>
                <a:prstGeom prst="rect">
                  <a:avLst/>
                </a:prstGeom>
                <a:noFill/>
              </p:spPr>
              <p:txBody>
                <a:bodyPr wrap="none" rtlCol="0">
                  <a:spAutoFit/>
                </a:bodyPr>
                <a:lstStyle/>
                <a:p>
                  <a:r>
                    <a:rPr lang="en-US" sz="1200" b="1" dirty="0">
                      <a:solidFill>
                        <a:srgbClr val="FF0000"/>
                      </a:solidFill>
                    </a:rPr>
                    <a:t>X</a:t>
                  </a:r>
                </a:p>
              </p:txBody>
            </p:sp>
            <p:sp>
              <p:nvSpPr>
                <p:cNvPr id="53" name="TextBox 52">
                  <a:extLst>
                    <a:ext uri="{FF2B5EF4-FFF2-40B4-BE49-F238E27FC236}">
                      <a16:creationId xmlns:a16="http://schemas.microsoft.com/office/drawing/2014/main" id="{426D061D-B2E8-4226-BDB3-23692C2947E9}"/>
                    </a:ext>
                  </a:extLst>
                </p:cNvPr>
                <p:cNvSpPr txBox="1"/>
                <p:nvPr/>
              </p:nvSpPr>
              <p:spPr>
                <a:xfrm>
                  <a:off x="6272121" y="2572511"/>
                  <a:ext cx="274531" cy="274187"/>
                </a:xfrm>
                <a:prstGeom prst="rect">
                  <a:avLst/>
                </a:prstGeom>
                <a:noFill/>
              </p:spPr>
              <p:txBody>
                <a:bodyPr wrap="none" rtlCol="0">
                  <a:spAutoFit/>
                </a:bodyPr>
                <a:lstStyle/>
                <a:p>
                  <a:r>
                    <a:rPr lang="en-US" sz="1200" b="1" dirty="0">
                      <a:solidFill>
                        <a:srgbClr val="FF0000"/>
                      </a:solidFill>
                    </a:rPr>
                    <a:t>X</a:t>
                  </a:r>
                </a:p>
              </p:txBody>
            </p:sp>
            <p:sp>
              <p:nvSpPr>
                <p:cNvPr id="54" name="TextBox 53">
                  <a:extLst>
                    <a:ext uri="{FF2B5EF4-FFF2-40B4-BE49-F238E27FC236}">
                      <a16:creationId xmlns:a16="http://schemas.microsoft.com/office/drawing/2014/main" id="{5D6141E3-1984-4EC6-ACB1-19AB5891024F}"/>
                    </a:ext>
                  </a:extLst>
                </p:cNvPr>
                <p:cNvSpPr txBox="1"/>
                <p:nvPr/>
              </p:nvSpPr>
              <p:spPr>
                <a:xfrm>
                  <a:off x="6489747" y="2823224"/>
                  <a:ext cx="274531" cy="274187"/>
                </a:xfrm>
                <a:prstGeom prst="rect">
                  <a:avLst/>
                </a:prstGeom>
                <a:noFill/>
              </p:spPr>
              <p:txBody>
                <a:bodyPr wrap="none" rtlCol="0">
                  <a:spAutoFit/>
                </a:bodyPr>
                <a:lstStyle/>
                <a:p>
                  <a:r>
                    <a:rPr lang="en-US" sz="1200" b="1" dirty="0">
                      <a:solidFill>
                        <a:srgbClr val="FF0000"/>
                      </a:solidFill>
                    </a:rPr>
                    <a:t>X</a:t>
                  </a:r>
                </a:p>
              </p:txBody>
            </p:sp>
            <p:sp>
              <p:nvSpPr>
                <p:cNvPr id="55" name="TextBox 54">
                  <a:extLst>
                    <a:ext uri="{FF2B5EF4-FFF2-40B4-BE49-F238E27FC236}">
                      <a16:creationId xmlns:a16="http://schemas.microsoft.com/office/drawing/2014/main" id="{FDA5F4A2-35C9-4771-A3FC-A2AC1D33FD5D}"/>
                    </a:ext>
                  </a:extLst>
                </p:cNvPr>
                <p:cNvSpPr txBox="1"/>
                <p:nvPr/>
              </p:nvSpPr>
              <p:spPr>
                <a:xfrm>
                  <a:off x="6321214" y="2373503"/>
                  <a:ext cx="219941" cy="274186"/>
                </a:xfrm>
                <a:prstGeom prst="rect">
                  <a:avLst/>
                </a:prstGeom>
                <a:noFill/>
              </p:spPr>
              <p:txBody>
                <a:bodyPr wrap="square" rtlCol="0">
                  <a:spAutoFit/>
                </a:bodyPr>
                <a:lstStyle/>
                <a:p>
                  <a:r>
                    <a:rPr lang="en-US" sz="1200" b="1" dirty="0">
                      <a:solidFill>
                        <a:srgbClr val="FF0000"/>
                      </a:solidFill>
                    </a:rPr>
                    <a:t>X</a:t>
                  </a:r>
                </a:p>
              </p:txBody>
            </p:sp>
            <p:sp>
              <p:nvSpPr>
                <p:cNvPr id="56" name="TextBox 55">
                  <a:extLst>
                    <a:ext uri="{FF2B5EF4-FFF2-40B4-BE49-F238E27FC236}">
                      <a16:creationId xmlns:a16="http://schemas.microsoft.com/office/drawing/2014/main" id="{7B89F5E0-6BF2-4C18-80E9-342E939C815C}"/>
                    </a:ext>
                  </a:extLst>
                </p:cNvPr>
                <p:cNvSpPr txBox="1"/>
                <p:nvPr/>
              </p:nvSpPr>
              <p:spPr>
                <a:xfrm>
                  <a:off x="6077501" y="2817985"/>
                  <a:ext cx="242900" cy="274187"/>
                </a:xfrm>
                <a:prstGeom prst="rect">
                  <a:avLst/>
                </a:prstGeom>
                <a:noFill/>
              </p:spPr>
              <p:txBody>
                <a:bodyPr wrap="square" rtlCol="0">
                  <a:spAutoFit/>
                </a:bodyPr>
                <a:lstStyle/>
                <a:p>
                  <a:r>
                    <a:rPr lang="en-US" sz="1200" b="1" dirty="0">
                      <a:solidFill>
                        <a:srgbClr val="FF0000"/>
                      </a:solidFill>
                    </a:rPr>
                    <a:t>X</a:t>
                  </a:r>
                </a:p>
              </p:txBody>
            </p:sp>
            <p:sp>
              <p:nvSpPr>
                <p:cNvPr id="57" name="TextBox 56">
                  <a:extLst>
                    <a:ext uri="{FF2B5EF4-FFF2-40B4-BE49-F238E27FC236}">
                      <a16:creationId xmlns:a16="http://schemas.microsoft.com/office/drawing/2014/main" id="{74F44963-50CD-4274-BE91-B1D1F6136A48}"/>
                    </a:ext>
                  </a:extLst>
                </p:cNvPr>
                <p:cNvSpPr txBox="1"/>
                <p:nvPr/>
              </p:nvSpPr>
              <p:spPr>
                <a:xfrm>
                  <a:off x="6004014" y="2257391"/>
                  <a:ext cx="274531" cy="274187"/>
                </a:xfrm>
                <a:prstGeom prst="rect">
                  <a:avLst/>
                </a:prstGeom>
                <a:noFill/>
              </p:spPr>
              <p:txBody>
                <a:bodyPr wrap="none" rtlCol="0">
                  <a:spAutoFit/>
                </a:bodyPr>
                <a:lstStyle/>
                <a:p>
                  <a:r>
                    <a:rPr lang="en-US" sz="1200" b="1" dirty="0">
                      <a:solidFill>
                        <a:srgbClr val="FF0000"/>
                      </a:solidFill>
                    </a:rPr>
                    <a:t>X</a:t>
                  </a:r>
                </a:p>
              </p:txBody>
            </p:sp>
            <p:sp>
              <p:nvSpPr>
                <p:cNvPr id="58" name="TextBox 57">
                  <a:extLst>
                    <a:ext uri="{FF2B5EF4-FFF2-40B4-BE49-F238E27FC236}">
                      <a16:creationId xmlns:a16="http://schemas.microsoft.com/office/drawing/2014/main" id="{9FF2CEF9-B675-4196-A2CF-685CE037D3FE}"/>
                    </a:ext>
                  </a:extLst>
                </p:cNvPr>
                <p:cNvSpPr txBox="1"/>
                <p:nvPr/>
              </p:nvSpPr>
              <p:spPr>
                <a:xfrm>
                  <a:off x="6219084" y="2867075"/>
                  <a:ext cx="274531" cy="274187"/>
                </a:xfrm>
                <a:prstGeom prst="rect">
                  <a:avLst/>
                </a:prstGeom>
                <a:noFill/>
              </p:spPr>
              <p:txBody>
                <a:bodyPr wrap="none" rtlCol="0">
                  <a:spAutoFit/>
                </a:bodyPr>
                <a:lstStyle/>
                <a:p>
                  <a:r>
                    <a:rPr lang="en-US" sz="1200" b="1" dirty="0">
                      <a:solidFill>
                        <a:srgbClr val="FF0000"/>
                      </a:solidFill>
                    </a:rPr>
                    <a:t>X</a:t>
                  </a:r>
                </a:p>
              </p:txBody>
            </p:sp>
            <p:sp>
              <p:nvSpPr>
                <p:cNvPr id="60" name="TextBox 59">
                  <a:extLst>
                    <a:ext uri="{FF2B5EF4-FFF2-40B4-BE49-F238E27FC236}">
                      <a16:creationId xmlns:a16="http://schemas.microsoft.com/office/drawing/2014/main" id="{A6872E01-D275-44DB-8384-17EF6FD26E6A}"/>
                    </a:ext>
                  </a:extLst>
                </p:cNvPr>
                <p:cNvSpPr txBox="1"/>
                <p:nvPr/>
              </p:nvSpPr>
              <p:spPr>
                <a:xfrm>
                  <a:off x="6522663" y="2603532"/>
                  <a:ext cx="274531" cy="274187"/>
                </a:xfrm>
                <a:prstGeom prst="rect">
                  <a:avLst/>
                </a:prstGeom>
                <a:noFill/>
              </p:spPr>
              <p:txBody>
                <a:bodyPr wrap="none" rtlCol="0">
                  <a:spAutoFit/>
                </a:bodyPr>
                <a:lstStyle/>
                <a:p>
                  <a:r>
                    <a:rPr lang="en-US" sz="1200" b="1" dirty="0">
                      <a:solidFill>
                        <a:srgbClr val="FF0000"/>
                      </a:solidFill>
                    </a:rPr>
                    <a:t>X</a:t>
                  </a:r>
                </a:p>
              </p:txBody>
            </p:sp>
            <p:sp>
              <p:nvSpPr>
                <p:cNvPr id="66" name="TextBox 65">
                  <a:extLst>
                    <a:ext uri="{FF2B5EF4-FFF2-40B4-BE49-F238E27FC236}">
                      <a16:creationId xmlns:a16="http://schemas.microsoft.com/office/drawing/2014/main" id="{92BF3B69-71BE-453A-BEA7-58CDCBDD7053}"/>
                    </a:ext>
                  </a:extLst>
                </p:cNvPr>
                <p:cNvSpPr txBox="1"/>
                <p:nvPr/>
              </p:nvSpPr>
              <p:spPr>
                <a:xfrm>
                  <a:off x="5984342" y="2630829"/>
                  <a:ext cx="274530" cy="257314"/>
                </a:xfrm>
                <a:prstGeom prst="rect">
                  <a:avLst/>
                </a:prstGeom>
                <a:noFill/>
              </p:spPr>
              <p:txBody>
                <a:bodyPr wrap="square" rtlCol="0">
                  <a:spAutoFit/>
                </a:bodyPr>
                <a:lstStyle/>
                <a:p>
                  <a:r>
                    <a:rPr lang="en-US" sz="1200" b="1" dirty="0">
                      <a:solidFill>
                        <a:srgbClr val="FF0000"/>
                      </a:solidFill>
                    </a:rPr>
                    <a:t>X</a:t>
                  </a:r>
                </a:p>
              </p:txBody>
            </p:sp>
          </p:grpSp>
        </p:grpSp>
      </p:grpSp>
      <p:sp>
        <p:nvSpPr>
          <p:cNvPr id="25" name="TextBox 24">
            <a:extLst>
              <a:ext uri="{FF2B5EF4-FFF2-40B4-BE49-F238E27FC236}">
                <a16:creationId xmlns:a16="http://schemas.microsoft.com/office/drawing/2014/main" id="{52063089-7B47-4195-8AD8-0F00AC9756FD}"/>
              </a:ext>
            </a:extLst>
          </p:cNvPr>
          <p:cNvSpPr txBox="1"/>
          <p:nvPr/>
        </p:nvSpPr>
        <p:spPr>
          <a:xfrm>
            <a:off x="176171" y="3663550"/>
            <a:ext cx="2004075" cy="1169551"/>
          </a:xfrm>
          <a:prstGeom prst="rect">
            <a:avLst/>
          </a:prstGeom>
          <a:noFill/>
        </p:spPr>
        <p:txBody>
          <a:bodyPr wrap="none" rtlCol="0">
            <a:spAutoFit/>
          </a:bodyPr>
          <a:lstStyle/>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Objective</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Measures target</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Precise </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Reproducible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Valid and Reliable</a:t>
            </a:r>
          </a:p>
        </p:txBody>
      </p:sp>
      <p:sp>
        <p:nvSpPr>
          <p:cNvPr id="68" name="TextBox 67">
            <a:extLst>
              <a:ext uri="{FF2B5EF4-FFF2-40B4-BE49-F238E27FC236}">
                <a16:creationId xmlns:a16="http://schemas.microsoft.com/office/drawing/2014/main" id="{D23F0EC3-AC87-4893-97B1-3B43DF18AAB6}"/>
              </a:ext>
            </a:extLst>
          </p:cNvPr>
          <p:cNvSpPr txBox="1"/>
          <p:nvPr/>
        </p:nvSpPr>
        <p:spPr>
          <a:xfrm>
            <a:off x="2679036" y="3682201"/>
            <a:ext cx="2268570" cy="1169551"/>
          </a:xfrm>
          <a:prstGeom prst="rect">
            <a:avLst/>
          </a:prstGeom>
          <a:noFill/>
        </p:spPr>
        <p:txBody>
          <a:bodyPr wrap="none" rtlCol="0">
            <a:spAutoFit/>
          </a:bodyPr>
          <a:lstStyle/>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Objective?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Misses target</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Precise </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Reproducible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Not valid but reliable</a:t>
            </a:r>
          </a:p>
        </p:txBody>
      </p:sp>
      <p:sp>
        <p:nvSpPr>
          <p:cNvPr id="69" name="TextBox 68">
            <a:extLst>
              <a:ext uri="{FF2B5EF4-FFF2-40B4-BE49-F238E27FC236}">
                <a16:creationId xmlns:a16="http://schemas.microsoft.com/office/drawing/2014/main" id="{3B7AE934-C829-4D05-BB4E-CC29B5F708BD}"/>
              </a:ext>
            </a:extLst>
          </p:cNvPr>
          <p:cNvSpPr txBox="1"/>
          <p:nvPr/>
        </p:nvSpPr>
        <p:spPr>
          <a:xfrm>
            <a:off x="4998415" y="3724611"/>
            <a:ext cx="1866475" cy="1169551"/>
          </a:xfrm>
          <a:prstGeom prst="rect">
            <a:avLst/>
          </a:prstGeom>
          <a:noFill/>
        </p:spPr>
        <p:txBody>
          <a:bodyPr wrap="square" rtlCol="0">
            <a:spAutoFit/>
          </a:bodyPr>
          <a:lstStyle/>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Subjective</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On target?</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Precise? </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Reproducible?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Valid? Reliable?</a:t>
            </a:r>
          </a:p>
        </p:txBody>
      </p:sp>
      <p:grpSp>
        <p:nvGrpSpPr>
          <p:cNvPr id="23" name="Group 22" descr="The very loose clustering of 10 separate measurements symbolizes that survey is not a reliable measure of student perceptions when compared to a ruler measuring distance. The measurements (red crosses) are off center from the yellow bullseye which symbolizes that the survey is likely not a valid instrument and is not likely measuring what it is intended to measure.">
            <a:extLst>
              <a:ext uri="{FF2B5EF4-FFF2-40B4-BE49-F238E27FC236}">
                <a16:creationId xmlns:a16="http://schemas.microsoft.com/office/drawing/2014/main" id="{66F477F3-E417-49AA-B7EC-743EC9DC0C42}"/>
              </a:ext>
            </a:extLst>
          </p:cNvPr>
          <p:cNvGrpSpPr/>
          <p:nvPr/>
        </p:nvGrpSpPr>
        <p:grpSpPr>
          <a:xfrm>
            <a:off x="7073748" y="2007133"/>
            <a:ext cx="1783220" cy="1685579"/>
            <a:chOff x="4224318" y="909587"/>
            <a:chExt cx="2263682" cy="2148287"/>
          </a:xfrm>
        </p:grpSpPr>
        <p:grpSp>
          <p:nvGrpSpPr>
            <p:cNvPr id="21" name="Group 20">
              <a:extLst>
                <a:ext uri="{FF2B5EF4-FFF2-40B4-BE49-F238E27FC236}">
                  <a16:creationId xmlns:a16="http://schemas.microsoft.com/office/drawing/2014/main" id="{F60F5A66-B815-402F-A7B9-CBF45D12402B}"/>
                </a:ext>
              </a:extLst>
            </p:cNvPr>
            <p:cNvGrpSpPr/>
            <p:nvPr/>
          </p:nvGrpSpPr>
          <p:grpSpPr>
            <a:xfrm>
              <a:off x="4224318" y="909587"/>
              <a:ext cx="2263682" cy="2148287"/>
              <a:chOff x="5459365" y="987864"/>
              <a:chExt cx="2263682" cy="2148287"/>
            </a:xfrm>
          </p:grpSpPr>
          <p:sp>
            <p:nvSpPr>
              <p:cNvPr id="71" name="Circle: Hollow 70">
                <a:extLst>
                  <a:ext uri="{FF2B5EF4-FFF2-40B4-BE49-F238E27FC236}">
                    <a16:creationId xmlns:a16="http://schemas.microsoft.com/office/drawing/2014/main" id="{51981E5E-6D81-412D-8A0F-AEED7958759E}"/>
                  </a:ext>
                </a:extLst>
              </p:cNvPr>
              <p:cNvSpPr/>
              <p:nvPr/>
            </p:nvSpPr>
            <p:spPr>
              <a:xfrm>
                <a:off x="5459365" y="987864"/>
                <a:ext cx="2263682" cy="2148287"/>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ircle: Hollow 71">
                <a:extLst>
                  <a:ext uri="{FF2B5EF4-FFF2-40B4-BE49-F238E27FC236}">
                    <a16:creationId xmlns:a16="http://schemas.microsoft.com/office/drawing/2014/main" id="{C7056AE5-B7ED-4468-AA05-7D18A1466B34}"/>
                  </a:ext>
                </a:extLst>
              </p:cNvPr>
              <p:cNvSpPr/>
              <p:nvPr/>
            </p:nvSpPr>
            <p:spPr>
              <a:xfrm>
                <a:off x="5954216" y="1447025"/>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694DCF2B-CC5E-48E5-9C92-0C73154144AD}"/>
                  </a:ext>
                </a:extLst>
              </p:cNvPr>
              <p:cNvSpPr/>
              <p:nvPr/>
            </p:nvSpPr>
            <p:spPr>
              <a:xfrm>
                <a:off x="6249021" y="1772685"/>
                <a:ext cx="726484" cy="6001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5F264DB-C380-4347-8751-5FDE28CE6835}"/>
                </a:ext>
              </a:extLst>
            </p:cNvPr>
            <p:cNvGrpSpPr/>
            <p:nvPr/>
          </p:nvGrpSpPr>
          <p:grpSpPr>
            <a:xfrm>
              <a:off x="5057395" y="1946158"/>
              <a:ext cx="1375964" cy="988105"/>
              <a:chOff x="7448085" y="2727225"/>
              <a:chExt cx="1375964" cy="988105"/>
            </a:xfrm>
          </p:grpSpPr>
          <p:sp>
            <p:nvSpPr>
              <p:cNvPr id="74" name="TextBox 73">
                <a:extLst>
                  <a:ext uri="{FF2B5EF4-FFF2-40B4-BE49-F238E27FC236}">
                    <a16:creationId xmlns:a16="http://schemas.microsoft.com/office/drawing/2014/main" id="{3CD2503C-5F25-4ADE-B61A-AF0E059816F8}"/>
                  </a:ext>
                </a:extLst>
              </p:cNvPr>
              <p:cNvSpPr txBox="1"/>
              <p:nvPr/>
            </p:nvSpPr>
            <p:spPr>
              <a:xfrm>
                <a:off x="7448085" y="3160783"/>
                <a:ext cx="274531" cy="277000"/>
              </a:xfrm>
              <a:prstGeom prst="rect">
                <a:avLst/>
              </a:prstGeom>
              <a:noFill/>
            </p:spPr>
            <p:txBody>
              <a:bodyPr wrap="square" rtlCol="0">
                <a:spAutoFit/>
              </a:bodyPr>
              <a:lstStyle/>
              <a:p>
                <a:r>
                  <a:rPr lang="en-US" sz="1200" b="1" dirty="0">
                    <a:solidFill>
                      <a:srgbClr val="FF0000"/>
                    </a:solidFill>
                  </a:rPr>
                  <a:t>X</a:t>
                </a:r>
              </a:p>
            </p:txBody>
          </p:sp>
          <p:sp>
            <p:nvSpPr>
              <p:cNvPr id="75" name="TextBox 74">
                <a:extLst>
                  <a:ext uri="{FF2B5EF4-FFF2-40B4-BE49-F238E27FC236}">
                    <a16:creationId xmlns:a16="http://schemas.microsoft.com/office/drawing/2014/main" id="{58208EF9-F56B-498A-A3CB-E5115453A69A}"/>
                  </a:ext>
                </a:extLst>
              </p:cNvPr>
              <p:cNvSpPr txBox="1"/>
              <p:nvPr/>
            </p:nvSpPr>
            <p:spPr>
              <a:xfrm>
                <a:off x="8393220" y="2727225"/>
                <a:ext cx="430829" cy="353038"/>
              </a:xfrm>
              <a:prstGeom prst="rect">
                <a:avLst/>
              </a:prstGeom>
              <a:noFill/>
            </p:spPr>
            <p:txBody>
              <a:bodyPr wrap="square" rtlCol="0">
                <a:spAutoFit/>
              </a:bodyPr>
              <a:lstStyle/>
              <a:p>
                <a:r>
                  <a:rPr lang="en-US" sz="1200" b="1" dirty="0">
                    <a:solidFill>
                      <a:srgbClr val="FF0000"/>
                    </a:solidFill>
                  </a:rPr>
                  <a:t>X</a:t>
                </a:r>
              </a:p>
            </p:txBody>
          </p:sp>
          <p:sp>
            <p:nvSpPr>
              <p:cNvPr id="76" name="TextBox 75">
                <a:extLst>
                  <a:ext uri="{FF2B5EF4-FFF2-40B4-BE49-F238E27FC236}">
                    <a16:creationId xmlns:a16="http://schemas.microsoft.com/office/drawing/2014/main" id="{41AF62EC-9ECF-44EA-AA4F-D2DC60B32D5A}"/>
                  </a:ext>
                </a:extLst>
              </p:cNvPr>
              <p:cNvSpPr txBox="1"/>
              <p:nvPr/>
            </p:nvSpPr>
            <p:spPr>
              <a:xfrm>
                <a:off x="8220998" y="3104817"/>
                <a:ext cx="274531" cy="274187"/>
              </a:xfrm>
              <a:prstGeom prst="rect">
                <a:avLst/>
              </a:prstGeom>
              <a:noFill/>
            </p:spPr>
            <p:txBody>
              <a:bodyPr wrap="none" rtlCol="0">
                <a:spAutoFit/>
              </a:bodyPr>
              <a:lstStyle/>
              <a:p>
                <a:r>
                  <a:rPr lang="en-US" sz="1200" b="1" dirty="0">
                    <a:solidFill>
                      <a:srgbClr val="FF0000"/>
                    </a:solidFill>
                  </a:rPr>
                  <a:t>X</a:t>
                </a:r>
              </a:p>
            </p:txBody>
          </p:sp>
          <p:sp>
            <p:nvSpPr>
              <p:cNvPr id="77" name="TextBox 76">
                <a:extLst>
                  <a:ext uri="{FF2B5EF4-FFF2-40B4-BE49-F238E27FC236}">
                    <a16:creationId xmlns:a16="http://schemas.microsoft.com/office/drawing/2014/main" id="{391BD41F-30DE-4315-B384-9FA37D61BA9D}"/>
                  </a:ext>
                </a:extLst>
              </p:cNvPr>
              <p:cNvSpPr txBox="1"/>
              <p:nvPr/>
            </p:nvSpPr>
            <p:spPr>
              <a:xfrm>
                <a:off x="8191512" y="3329045"/>
                <a:ext cx="458270" cy="353038"/>
              </a:xfrm>
              <a:prstGeom prst="rect">
                <a:avLst/>
              </a:prstGeom>
              <a:noFill/>
            </p:spPr>
            <p:txBody>
              <a:bodyPr wrap="square" rtlCol="0">
                <a:spAutoFit/>
              </a:bodyPr>
              <a:lstStyle/>
              <a:p>
                <a:r>
                  <a:rPr lang="en-US" sz="1200" b="1" dirty="0">
                    <a:solidFill>
                      <a:srgbClr val="FF0000"/>
                    </a:solidFill>
                  </a:rPr>
                  <a:t>X</a:t>
                </a:r>
              </a:p>
            </p:txBody>
          </p:sp>
          <p:sp>
            <p:nvSpPr>
              <p:cNvPr id="78" name="TextBox 77">
                <a:extLst>
                  <a:ext uri="{FF2B5EF4-FFF2-40B4-BE49-F238E27FC236}">
                    <a16:creationId xmlns:a16="http://schemas.microsoft.com/office/drawing/2014/main" id="{9BB05014-BFAE-46B7-88E6-DA102070FCA2}"/>
                  </a:ext>
                </a:extLst>
              </p:cNvPr>
              <p:cNvSpPr txBox="1"/>
              <p:nvPr/>
            </p:nvSpPr>
            <p:spPr>
              <a:xfrm>
                <a:off x="7712914" y="2877351"/>
                <a:ext cx="508083" cy="276999"/>
              </a:xfrm>
              <a:prstGeom prst="rect">
                <a:avLst/>
              </a:prstGeom>
              <a:noFill/>
            </p:spPr>
            <p:txBody>
              <a:bodyPr wrap="square" rtlCol="0">
                <a:spAutoFit/>
              </a:bodyPr>
              <a:lstStyle/>
              <a:p>
                <a:r>
                  <a:rPr lang="en-US" sz="1200" b="1" dirty="0">
                    <a:solidFill>
                      <a:srgbClr val="FF0000"/>
                    </a:solidFill>
                  </a:rPr>
                  <a:t>X</a:t>
                </a:r>
              </a:p>
            </p:txBody>
          </p:sp>
          <p:sp>
            <p:nvSpPr>
              <p:cNvPr id="79" name="TextBox 78">
                <a:extLst>
                  <a:ext uri="{FF2B5EF4-FFF2-40B4-BE49-F238E27FC236}">
                    <a16:creationId xmlns:a16="http://schemas.microsoft.com/office/drawing/2014/main" id="{5EA312D3-557F-42D9-9FA0-5D6F92FE0DEA}"/>
                  </a:ext>
                </a:extLst>
              </p:cNvPr>
              <p:cNvSpPr txBox="1"/>
              <p:nvPr/>
            </p:nvSpPr>
            <p:spPr>
              <a:xfrm>
                <a:off x="7502898" y="3441145"/>
                <a:ext cx="274531" cy="274185"/>
              </a:xfrm>
              <a:prstGeom prst="rect">
                <a:avLst/>
              </a:prstGeom>
              <a:noFill/>
            </p:spPr>
            <p:txBody>
              <a:bodyPr wrap="none" rtlCol="0">
                <a:spAutoFit/>
              </a:bodyPr>
              <a:lstStyle/>
              <a:p>
                <a:r>
                  <a:rPr lang="en-US" sz="1200" b="1" dirty="0">
                    <a:solidFill>
                      <a:srgbClr val="FF0000"/>
                    </a:solidFill>
                  </a:rPr>
                  <a:t>X</a:t>
                </a:r>
              </a:p>
            </p:txBody>
          </p:sp>
          <p:sp>
            <p:nvSpPr>
              <p:cNvPr id="80" name="TextBox 79">
                <a:extLst>
                  <a:ext uri="{FF2B5EF4-FFF2-40B4-BE49-F238E27FC236}">
                    <a16:creationId xmlns:a16="http://schemas.microsoft.com/office/drawing/2014/main" id="{64CF2FD4-8DF6-41A5-A77E-0F581FAA0194}"/>
                  </a:ext>
                </a:extLst>
              </p:cNvPr>
              <p:cNvSpPr txBox="1"/>
              <p:nvPr/>
            </p:nvSpPr>
            <p:spPr>
              <a:xfrm>
                <a:off x="7966955" y="3125706"/>
                <a:ext cx="274531" cy="274186"/>
              </a:xfrm>
              <a:prstGeom prst="rect">
                <a:avLst/>
              </a:prstGeom>
              <a:noFill/>
            </p:spPr>
            <p:txBody>
              <a:bodyPr wrap="none" rtlCol="0">
                <a:spAutoFit/>
              </a:bodyPr>
              <a:lstStyle/>
              <a:p>
                <a:r>
                  <a:rPr lang="en-US" sz="1200" b="1" dirty="0">
                    <a:solidFill>
                      <a:srgbClr val="FF0000"/>
                    </a:solidFill>
                  </a:rPr>
                  <a:t>X</a:t>
                </a:r>
              </a:p>
            </p:txBody>
          </p:sp>
          <p:sp>
            <p:nvSpPr>
              <p:cNvPr id="81" name="TextBox 80">
                <a:extLst>
                  <a:ext uri="{FF2B5EF4-FFF2-40B4-BE49-F238E27FC236}">
                    <a16:creationId xmlns:a16="http://schemas.microsoft.com/office/drawing/2014/main" id="{E7775C5A-DCD0-44ED-BF4D-540B030CC245}"/>
                  </a:ext>
                </a:extLst>
              </p:cNvPr>
              <p:cNvSpPr txBox="1"/>
              <p:nvPr/>
            </p:nvSpPr>
            <p:spPr>
              <a:xfrm>
                <a:off x="7901777" y="3431549"/>
                <a:ext cx="274531" cy="274187"/>
              </a:xfrm>
              <a:prstGeom prst="rect">
                <a:avLst/>
              </a:prstGeom>
              <a:noFill/>
            </p:spPr>
            <p:txBody>
              <a:bodyPr wrap="none" rtlCol="0">
                <a:spAutoFit/>
              </a:bodyPr>
              <a:lstStyle/>
              <a:p>
                <a:r>
                  <a:rPr lang="en-US" sz="1200" b="1" dirty="0">
                    <a:solidFill>
                      <a:srgbClr val="FF0000"/>
                    </a:solidFill>
                  </a:rPr>
                  <a:t>X</a:t>
                </a:r>
              </a:p>
            </p:txBody>
          </p:sp>
          <p:sp>
            <p:nvSpPr>
              <p:cNvPr id="82" name="TextBox 81">
                <a:extLst>
                  <a:ext uri="{FF2B5EF4-FFF2-40B4-BE49-F238E27FC236}">
                    <a16:creationId xmlns:a16="http://schemas.microsoft.com/office/drawing/2014/main" id="{33199FD0-53CD-4B6B-AD67-1E736B2C0EC0}"/>
                  </a:ext>
                </a:extLst>
              </p:cNvPr>
              <p:cNvSpPr txBox="1"/>
              <p:nvPr/>
            </p:nvSpPr>
            <p:spPr>
              <a:xfrm>
                <a:off x="8462888" y="3011813"/>
                <a:ext cx="274531" cy="274185"/>
              </a:xfrm>
              <a:prstGeom prst="rect">
                <a:avLst/>
              </a:prstGeom>
              <a:noFill/>
            </p:spPr>
            <p:txBody>
              <a:bodyPr wrap="none" rtlCol="0">
                <a:spAutoFit/>
              </a:bodyPr>
              <a:lstStyle/>
              <a:p>
                <a:r>
                  <a:rPr lang="en-US" sz="1200" b="1" dirty="0">
                    <a:solidFill>
                      <a:srgbClr val="FF0000"/>
                    </a:solidFill>
                  </a:rPr>
                  <a:t>X</a:t>
                </a:r>
              </a:p>
            </p:txBody>
          </p:sp>
          <p:sp>
            <p:nvSpPr>
              <p:cNvPr id="70" name="TextBox 69">
                <a:extLst>
                  <a:ext uri="{FF2B5EF4-FFF2-40B4-BE49-F238E27FC236}">
                    <a16:creationId xmlns:a16="http://schemas.microsoft.com/office/drawing/2014/main" id="{B64A7E26-B273-4195-9261-7E84C54A2BD5}"/>
                  </a:ext>
                </a:extLst>
              </p:cNvPr>
              <p:cNvSpPr txBox="1"/>
              <p:nvPr/>
            </p:nvSpPr>
            <p:spPr>
              <a:xfrm>
                <a:off x="8025425" y="2742257"/>
                <a:ext cx="274531" cy="257313"/>
              </a:xfrm>
              <a:prstGeom prst="rect">
                <a:avLst/>
              </a:prstGeom>
              <a:noFill/>
            </p:spPr>
            <p:txBody>
              <a:bodyPr wrap="square" rtlCol="0">
                <a:spAutoFit/>
              </a:bodyPr>
              <a:lstStyle/>
              <a:p>
                <a:r>
                  <a:rPr lang="en-US" sz="1200" b="1" dirty="0">
                    <a:solidFill>
                      <a:srgbClr val="FF0000"/>
                    </a:solidFill>
                  </a:rPr>
                  <a:t>X</a:t>
                </a:r>
              </a:p>
            </p:txBody>
          </p:sp>
        </p:grpSp>
      </p:grpSp>
      <p:sp>
        <p:nvSpPr>
          <p:cNvPr id="84" name="TextBox 83">
            <a:extLst>
              <a:ext uri="{FF2B5EF4-FFF2-40B4-BE49-F238E27FC236}">
                <a16:creationId xmlns:a16="http://schemas.microsoft.com/office/drawing/2014/main" id="{4EF34F1C-9AA5-4736-B033-0932838D443C}"/>
              </a:ext>
            </a:extLst>
          </p:cNvPr>
          <p:cNvSpPr txBox="1"/>
          <p:nvPr/>
        </p:nvSpPr>
        <p:spPr>
          <a:xfrm>
            <a:off x="7011260" y="1628368"/>
            <a:ext cx="2012089" cy="307777"/>
          </a:xfrm>
          <a:prstGeom prst="rect">
            <a:avLst/>
          </a:prstGeom>
          <a:noFill/>
        </p:spPr>
        <p:txBody>
          <a:bodyPr wrap="none" rtlCol="0">
            <a:spAutoFit/>
          </a:bodyPr>
          <a:lstStyle/>
          <a:p>
            <a:r>
              <a:rPr lang="en-US" b="1" dirty="0">
                <a:solidFill>
                  <a:srgbClr val="002060"/>
                </a:solidFill>
                <a:latin typeface="Segoe UI" panose="020B0502040204020203" pitchFamily="34" charset="0"/>
                <a:cs typeface="Segoe UI" panose="020B0502040204020203" pitchFamily="34" charset="0"/>
              </a:rPr>
              <a:t>The Bad and the Ugly</a:t>
            </a:r>
          </a:p>
        </p:txBody>
      </p:sp>
      <p:grpSp>
        <p:nvGrpSpPr>
          <p:cNvPr id="224" name="Group 223" descr="The tight clustering of 10 separate measurements symbolizes that both the iPhone and Fitbit are reliably measuring distance walked. The measurements (red crosses) are all off center from the yellow bullseye which symbolizes that either the iPhone or the Fitbit or both are not a valid measure of distance walked.">
            <a:extLst>
              <a:ext uri="{FF2B5EF4-FFF2-40B4-BE49-F238E27FC236}">
                <a16:creationId xmlns:a16="http://schemas.microsoft.com/office/drawing/2014/main" id="{31E81E42-3D51-4779-9292-FA0503421DE1}"/>
              </a:ext>
            </a:extLst>
          </p:cNvPr>
          <p:cNvGrpSpPr/>
          <p:nvPr/>
        </p:nvGrpSpPr>
        <p:grpSpPr>
          <a:xfrm>
            <a:off x="2423265" y="1878498"/>
            <a:ext cx="1861080" cy="1685579"/>
            <a:chOff x="2423265" y="1878498"/>
            <a:chExt cx="1861080" cy="1685579"/>
          </a:xfrm>
        </p:grpSpPr>
        <p:grpSp>
          <p:nvGrpSpPr>
            <p:cNvPr id="9" name="Group 8">
              <a:extLst>
                <a:ext uri="{FF2B5EF4-FFF2-40B4-BE49-F238E27FC236}">
                  <a16:creationId xmlns:a16="http://schemas.microsoft.com/office/drawing/2014/main" id="{9F9C4F14-A07F-4DA6-9B29-881DFD4C659F}"/>
                </a:ext>
              </a:extLst>
            </p:cNvPr>
            <p:cNvGrpSpPr/>
            <p:nvPr/>
          </p:nvGrpSpPr>
          <p:grpSpPr>
            <a:xfrm>
              <a:off x="2423265" y="1878498"/>
              <a:ext cx="1861080" cy="1685579"/>
              <a:chOff x="3658346" y="810171"/>
              <a:chExt cx="2300900" cy="2132077"/>
            </a:xfrm>
          </p:grpSpPr>
          <p:sp>
            <p:nvSpPr>
              <p:cNvPr id="36" name="Circle: Hollow 35">
                <a:extLst>
                  <a:ext uri="{FF2B5EF4-FFF2-40B4-BE49-F238E27FC236}">
                    <a16:creationId xmlns:a16="http://schemas.microsoft.com/office/drawing/2014/main" id="{24C0270E-E799-4142-AE27-E1AF00F2375E}"/>
                  </a:ext>
                </a:extLst>
              </p:cNvPr>
              <p:cNvSpPr/>
              <p:nvPr/>
            </p:nvSpPr>
            <p:spPr>
              <a:xfrm>
                <a:off x="3658346" y="810171"/>
                <a:ext cx="2300900" cy="2132077"/>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6AA05BDF-730D-4624-9EBD-6F38499A0D94}"/>
                  </a:ext>
                </a:extLst>
              </p:cNvPr>
              <p:cNvSpPr/>
              <p:nvPr/>
            </p:nvSpPr>
            <p:spPr>
              <a:xfrm>
                <a:off x="4161335" y="1265868"/>
                <a:ext cx="1337730" cy="1209185"/>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a:extLst>
                  <a:ext uri="{FF2B5EF4-FFF2-40B4-BE49-F238E27FC236}">
                    <a16:creationId xmlns:a16="http://schemas.microsoft.com/office/drawing/2014/main" id="{AED41B19-13B4-4DEF-A34A-960664BF58AE}"/>
                  </a:ext>
                </a:extLst>
              </p:cNvPr>
              <p:cNvSpPr/>
              <p:nvPr/>
            </p:nvSpPr>
            <p:spPr>
              <a:xfrm>
                <a:off x="4460985" y="1589070"/>
                <a:ext cx="738428" cy="5955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077BE0BA-3BB7-453C-B049-6B0979056E0A}"/>
                </a:ext>
              </a:extLst>
            </p:cNvPr>
            <p:cNvGrpSpPr/>
            <p:nvPr/>
          </p:nvGrpSpPr>
          <p:grpSpPr>
            <a:xfrm>
              <a:off x="2778165" y="2858346"/>
              <a:ext cx="408336" cy="379476"/>
              <a:chOff x="1115299" y="2542619"/>
              <a:chExt cx="408336" cy="379476"/>
            </a:xfrm>
          </p:grpSpPr>
          <p:sp>
            <p:nvSpPr>
              <p:cNvPr id="88" name="TextBox 87">
                <a:extLst>
                  <a:ext uri="{FF2B5EF4-FFF2-40B4-BE49-F238E27FC236}">
                    <a16:creationId xmlns:a16="http://schemas.microsoft.com/office/drawing/2014/main" id="{6F89C47A-9DB0-47CE-9270-7EBD0BBF52F8}"/>
                  </a:ext>
                </a:extLst>
              </p:cNvPr>
              <p:cNvSpPr txBox="1"/>
              <p:nvPr/>
            </p:nvSpPr>
            <p:spPr>
              <a:xfrm>
                <a:off x="1179546" y="2552505"/>
                <a:ext cx="218943" cy="215131"/>
              </a:xfrm>
              <a:prstGeom prst="rect">
                <a:avLst/>
              </a:prstGeom>
              <a:noFill/>
            </p:spPr>
            <p:txBody>
              <a:bodyPr wrap="none" rtlCol="0">
                <a:spAutoFit/>
              </a:bodyPr>
              <a:lstStyle/>
              <a:p>
                <a:r>
                  <a:rPr lang="en-US" sz="1200" b="1" dirty="0">
                    <a:solidFill>
                      <a:srgbClr val="FF0000"/>
                    </a:solidFill>
                  </a:rPr>
                  <a:t>X</a:t>
                </a:r>
              </a:p>
            </p:txBody>
          </p:sp>
          <p:sp>
            <p:nvSpPr>
              <p:cNvPr id="89" name="TextBox 88">
                <a:extLst>
                  <a:ext uri="{FF2B5EF4-FFF2-40B4-BE49-F238E27FC236}">
                    <a16:creationId xmlns:a16="http://schemas.microsoft.com/office/drawing/2014/main" id="{4B87B071-C7D9-47B3-96A7-DDBC5DA26E2C}"/>
                  </a:ext>
                </a:extLst>
              </p:cNvPr>
              <p:cNvSpPr txBox="1"/>
              <p:nvPr/>
            </p:nvSpPr>
            <p:spPr>
              <a:xfrm>
                <a:off x="1270512" y="2585303"/>
                <a:ext cx="218943" cy="215131"/>
              </a:xfrm>
              <a:prstGeom prst="rect">
                <a:avLst/>
              </a:prstGeom>
              <a:noFill/>
            </p:spPr>
            <p:txBody>
              <a:bodyPr wrap="none" rtlCol="0">
                <a:spAutoFit/>
              </a:bodyPr>
              <a:lstStyle/>
              <a:p>
                <a:r>
                  <a:rPr lang="en-US" sz="1200" b="1" dirty="0">
                    <a:solidFill>
                      <a:srgbClr val="FF0000"/>
                    </a:solidFill>
                  </a:rPr>
                  <a:t>X</a:t>
                </a:r>
              </a:p>
            </p:txBody>
          </p:sp>
          <p:sp>
            <p:nvSpPr>
              <p:cNvPr id="90" name="TextBox 89">
                <a:extLst>
                  <a:ext uri="{FF2B5EF4-FFF2-40B4-BE49-F238E27FC236}">
                    <a16:creationId xmlns:a16="http://schemas.microsoft.com/office/drawing/2014/main" id="{355AC424-CF1A-403E-9B14-85DAD7FD1896}"/>
                  </a:ext>
                </a:extLst>
              </p:cNvPr>
              <p:cNvSpPr txBox="1"/>
              <p:nvPr/>
            </p:nvSpPr>
            <p:spPr>
              <a:xfrm>
                <a:off x="1133863" y="2584668"/>
                <a:ext cx="218943" cy="215131"/>
              </a:xfrm>
              <a:prstGeom prst="rect">
                <a:avLst/>
              </a:prstGeom>
              <a:noFill/>
            </p:spPr>
            <p:txBody>
              <a:bodyPr wrap="none" rtlCol="0">
                <a:spAutoFit/>
              </a:bodyPr>
              <a:lstStyle/>
              <a:p>
                <a:r>
                  <a:rPr lang="en-US" sz="1200" b="1" dirty="0">
                    <a:solidFill>
                      <a:srgbClr val="FF0000"/>
                    </a:solidFill>
                  </a:rPr>
                  <a:t>X</a:t>
                </a:r>
              </a:p>
            </p:txBody>
          </p:sp>
          <p:sp>
            <p:nvSpPr>
              <p:cNvPr id="91" name="TextBox 90">
                <a:extLst>
                  <a:ext uri="{FF2B5EF4-FFF2-40B4-BE49-F238E27FC236}">
                    <a16:creationId xmlns:a16="http://schemas.microsoft.com/office/drawing/2014/main" id="{DD435963-4F8D-4206-8BE5-AC5769D937C1}"/>
                  </a:ext>
                </a:extLst>
              </p:cNvPr>
              <p:cNvSpPr txBox="1"/>
              <p:nvPr/>
            </p:nvSpPr>
            <p:spPr>
              <a:xfrm>
                <a:off x="1183710" y="2625953"/>
                <a:ext cx="218943" cy="215131"/>
              </a:xfrm>
              <a:prstGeom prst="rect">
                <a:avLst/>
              </a:prstGeom>
              <a:noFill/>
            </p:spPr>
            <p:txBody>
              <a:bodyPr wrap="none" rtlCol="0">
                <a:spAutoFit/>
              </a:bodyPr>
              <a:lstStyle/>
              <a:p>
                <a:r>
                  <a:rPr lang="en-US" sz="1200" b="1" dirty="0">
                    <a:solidFill>
                      <a:srgbClr val="FF0000"/>
                    </a:solidFill>
                  </a:rPr>
                  <a:t>X</a:t>
                </a:r>
              </a:p>
            </p:txBody>
          </p:sp>
          <p:sp>
            <p:nvSpPr>
              <p:cNvPr id="92" name="TextBox 91">
                <a:extLst>
                  <a:ext uri="{FF2B5EF4-FFF2-40B4-BE49-F238E27FC236}">
                    <a16:creationId xmlns:a16="http://schemas.microsoft.com/office/drawing/2014/main" id="{8CB574BF-7804-4C51-8554-15C3B41025C2}"/>
                  </a:ext>
                </a:extLst>
              </p:cNvPr>
              <p:cNvSpPr txBox="1"/>
              <p:nvPr/>
            </p:nvSpPr>
            <p:spPr>
              <a:xfrm>
                <a:off x="1115299" y="2658117"/>
                <a:ext cx="193717" cy="215131"/>
              </a:xfrm>
              <a:prstGeom prst="rect">
                <a:avLst/>
              </a:prstGeom>
              <a:noFill/>
            </p:spPr>
            <p:txBody>
              <a:bodyPr wrap="square" rtlCol="0">
                <a:spAutoFit/>
              </a:bodyPr>
              <a:lstStyle/>
              <a:p>
                <a:r>
                  <a:rPr lang="en-US" sz="1200" b="1" dirty="0">
                    <a:solidFill>
                      <a:srgbClr val="FF0000"/>
                    </a:solidFill>
                  </a:rPr>
                  <a:t>X</a:t>
                </a:r>
              </a:p>
            </p:txBody>
          </p:sp>
          <p:sp>
            <p:nvSpPr>
              <p:cNvPr id="93" name="TextBox 92">
                <a:extLst>
                  <a:ext uri="{FF2B5EF4-FFF2-40B4-BE49-F238E27FC236}">
                    <a16:creationId xmlns:a16="http://schemas.microsoft.com/office/drawing/2014/main" id="{D917EC38-61B9-4E1B-BD77-D0B3D45BC312}"/>
                  </a:ext>
                </a:extLst>
              </p:cNvPr>
              <p:cNvSpPr txBox="1"/>
              <p:nvPr/>
            </p:nvSpPr>
            <p:spPr>
              <a:xfrm>
                <a:off x="1179546" y="2673601"/>
                <a:ext cx="218943" cy="215131"/>
              </a:xfrm>
              <a:prstGeom prst="rect">
                <a:avLst/>
              </a:prstGeom>
              <a:noFill/>
            </p:spPr>
            <p:txBody>
              <a:bodyPr wrap="none" rtlCol="0">
                <a:spAutoFit/>
              </a:bodyPr>
              <a:lstStyle/>
              <a:p>
                <a:r>
                  <a:rPr lang="en-US" sz="1200" b="1" dirty="0">
                    <a:solidFill>
                      <a:srgbClr val="FF0000"/>
                    </a:solidFill>
                  </a:rPr>
                  <a:t>X</a:t>
                </a:r>
              </a:p>
            </p:txBody>
          </p:sp>
          <p:sp>
            <p:nvSpPr>
              <p:cNvPr id="94" name="TextBox 93">
                <a:extLst>
                  <a:ext uri="{FF2B5EF4-FFF2-40B4-BE49-F238E27FC236}">
                    <a16:creationId xmlns:a16="http://schemas.microsoft.com/office/drawing/2014/main" id="{CEFF8F3E-817C-487F-8C4C-16350207133E}"/>
                  </a:ext>
                </a:extLst>
              </p:cNvPr>
              <p:cNvSpPr txBox="1"/>
              <p:nvPr/>
            </p:nvSpPr>
            <p:spPr>
              <a:xfrm>
                <a:off x="1228214" y="2542619"/>
                <a:ext cx="218943" cy="215131"/>
              </a:xfrm>
              <a:prstGeom prst="rect">
                <a:avLst/>
              </a:prstGeom>
              <a:noFill/>
            </p:spPr>
            <p:txBody>
              <a:bodyPr wrap="none" rtlCol="0">
                <a:spAutoFit/>
              </a:bodyPr>
              <a:lstStyle/>
              <a:p>
                <a:r>
                  <a:rPr lang="en-US" sz="1200" b="1" dirty="0">
                    <a:solidFill>
                      <a:srgbClr val="FF0000"/>
                    </a:solidFill>
                  </a:rPr>
                  <a:t>X</a:t>
                </a:r>
              </a:p>
            </p:txBody>
          </p:sp>
          <p:sp>
            <p:nvSpPr>
              <p:cNvPr id="95" name="TextBox 94">
                <a:extLst>
                  <a:ext uri="{FF2B5EF4-FFF2-40B4-BE49-F238E27FC236}">
                    <a16:creationId xmlns:a16="http://schemas.microsoft.com/office/drawing/2014/main" id="{13FCA29A-D6FA-41BB-9E4F-EAD0BBD8F89C}"/>
                  </a:ext>
                </a:extLst>
              </p:cNvPr>
              <p:cNvSpPr txBox="1"/>
              <p:nvPr/>
            </p:nvSpPr>
            <p:spPr>
              <a:xfrm>
                <a:off x="1244476" y="2644351"/>
                <a:ext cx="218943" cy="215131"/>
              </a:xfrm>
              <a:prstGeom prst="rect">
                <a:avLst/>
              </a:prstGeom>
              <a:noFill/>
            </p:spPr>
            <p:txBody>
              <a:bodyPr wrap="none" rtlCol="0">
                <a:spAutoFit/>
              </a:bodyPr>
              <a:lstStyle/>
              <a:p>
                <a:r>
                  <a:rPr lang="en-US" sz="1200" b="1" dirty="0">
                    <a:solidFill>
                      <a:srgbClr val="FF0000"/>
                    </a:solidFill>
                  </a:rPr>
                  <a:t>X</a:t>
                </a:r>
              </a:p>
            </p:txBody>
          </p:sp>
          <p:sp>
            <p:nvSpPr>
              <p:cNvPr id="96" name="TextBox 95">
                <a:extLst>
                  <a:ext uri="{FF2B5EF4-FFF2-40B4-BE49-F238E27FC236}">
                    <a16:creationId xmlns:a16="http://schemas.microsoft.com/office/drawing/2014/main" id="{86D0F666-CAC6-4F6A-997B-BC59A510AB4A}"/>
                  </a:ext>
                </a:extLst>
              </p:cNvPr>
              <p:cNvSpPr txBox="1"/>
              <p:nvPr/>
            </p:nvSpPr>
            <p:spPr>
              <a:xfrm>
                <a:off x="1293144" y="2706964"/>
                <a:ext cx="218943" cy="215131"/>
              </a:xfrm>
              <a:prstGeom prst="rect">
                <a:avLst/>
              </a:prstGeom>
              <a:noFill/>
            </p:spPr>
            <p:txBody>
              <a:bodyPr wrap="none" rtlCol="0">
                <a:spAutoFit/>
              </a:bodyPr>
              <a:lstStyle/>
              <a:p>
                <a:r>
                  <a:rPr lang="en-US" sz="1200" b="1" dirty="0">
                    <a:solidFill>
                      <a:srgbClr val="FF0000"/>
                    </a:solidFill>
                  </a:rPr>
                  <a:t>X</a:t>
                </a:r>
              </a:p>
            </p:txBody>
          </p:sp>
          <p:sp>
            <p:nvSpPr>
              <p:cNvPr id="97" name="TextBox 96">
                <a:extLst>
                  <a:ext uri="{FF2B5EF4-FFF2-40B4-BE49-F238E27FC236}">
                    <a16:creationId xmlns:a16="http://schemas.microsoft.com/office/drawing/2014/main" id="{5AD82215-C69A-4EBB-A6EC-4BE52F79393C}"/>
                  </a:ext>
                </a:extLst>
              </p:cNvPr>
              <p:cNvSpPr txBox="1"/>
              <p:nvPr/>
            </p:nvSpPr>
            <p:spPr>
              <a:xfrm>
                <a:off x="1304692" y="2605531"/>
                <a:ext cx="218943" cy="215131"/>
              </a:xfrm>
              <a:prstGeom prst="rect">
                <a:avLst/>
              </a:prstGeom>
              <a:noFill/>
            </p:spPr>
            <p:txBody>
              <a:bodyPr wrap="none" rtlCol="0">
                <a:spAutoFit/>
              </a:bodyPr>
              <a:lstStyle/>
              <a:p>
                <a:r>
                  <a:rPr lang="en-US" sz="1200" b="1" dirty="0">
                    <a:solidFill>
                      <a:srgbClr val="FF0000"/>
                    </a:solidFill>
                  </a:rPr>
                  <a:t>X</a:t>
                </a:r>
              </a:p>
            </p:txBody>
          </p:sp>
        </p:grpSp>
      </p:grpSp>
      <p:sp>
        <p:nvSpPr>
          <p:cNvPr id="99" name="TextBox 98">
            <a:extLst>
              <a:ext uri="{FF2B5EF4-FFF2-40B4-BE49-F238E27FC236}">
                <a16:creationId xmlns:a16="http://schemas.microsoft.com/office/drawing/2014/main" id="{264D6210-26AF-40D3-993B-339B69F84949}"/>
              </a:ext>
            </a:extLst>
          </p:cNvPr>
          <p:cNvSpPr txBox="1"/>
          <p:nvPr/>
        </p:nvSpPr>
        <p:spPr>
          <a:xfrm>
            <a:off x="6864890" y="3744984"/>
            <a:ext cx="2215729" cy="1169551"/>
          </a:xfrm>
          <a:prstGeom prst="rect">
            <a:avLst/>
          </a:prstGeom>
          <a:solidFill>
            <a:schemeClr val="bg1"/>
          </a:solidFill>
        </p:spPr>
        <p:txBody>
          <a:bodyPr wrap="square" rtlCol="0">
            <a:spAutoFit/>
          </a:bodyPr>
          <a:lstStyle/>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Subjective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Misses target</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Imprecise </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Not reproducible</a:t>
            </a:r>
          </a:p>
          <a:p>
            <a:pPr marL="285750" indent="-285750">
              <a:buClr>
                <a:schemeClr val="accent2"/>
              </a:buClr>
              <a:buFont typeface="Wingdings 2" panose="05020102010507070707" pitchFamily="18" charset="2"/>
              <a:buChar char="ê"/>
            </a:pPr>
            <a:r>
              <a:rPr lang="en-US" b="1" dirty="0">
                <a:solidFill>
                  <a:srgbClr val="002060"/>
                </a:solidFill>
                <a:latin typeface="Segoe UI" panose="020B0502040204020203" pitchFamily="34" charset="0"/>
                <a:cs typeface="Segoe UI" panose="020B0502040204020203" pitchFamily="34" charset="0"/>
              </a:rPr>
              <a:t>Not valid or reliable</a:t>
            </a:r>
          </a:p>
        </p:txBody>
      </p:sp>
      <p:sp>
        <p:nvSpPr>
          <p:cNvPr id="83" name="TextBox 82">
            <a:extLst>
              <a:ext uri="{FF2B5EF4-FFF2-40B4-BE49-F238E27FC236}">
                <a16:creationId xmlns:a16="http://schemas.microsoft.com/office/drawing/2014/main" id="{73FF5FF5-286A-4641-840F-7FE1DD08DE87}"/>
              </a:ext>
            </a:extLst>
          </p:cNvPr>
          <p:cNvSpPr txBox="1"/>
          <p:nvPr/>
        </p:nvSpPr>
        <p:spPr>
          <a:xfrm>
            <a:off x="176171" y="842195"/>
            <a:ext cx="1959079" cy="707886"/>
          </a:xfrm>
          <a:prstGeom prst="rect">
            <a:avLst/>
          </a:prstGeom>
          <a:noFill/>
        </p:spPr>
        <p:txBody>
          <a:bodyPr wrap="square" rtlCol="0">
            <a:spAutoFit/>
          </a:bodyPr>
          <a:lstStyle/>
          <a:p>
            <a:pPr algn="ctr"/>
            <a:r>
              <a:rPr lang="en-US" sz="2000" dirty="0">
                <a:solidFill>
                  <a:srgbClr val="002060"/>
                </a:solidFill>
                <a:latin typeface="Segoe UI" panose="020B0502040204020203" pitchFamily="34" charset="0"/>
                <a:cs typeface="Segoe UI" panose="020B0502040204020203" pitchFamily="34" charset="0"/>
              </a:rPr>
              <a:t>Distance</a:t>
            </a:r>
          </a:p>
          <a:p>
            <a:pPr algn="ctr"/>
            <a:r>
              <a:rPr lang="en-US" sz="2000" dirty="0">
                <a:solidFill>
                  <a:srgbClr val="002060"/>
                </a:solidFill>
                <a:latin typeface="Segoe UI" panose="020B0502040204020203" pitchFamily="34" charset="0"/>
                <a:cs typeface="Segoe UI" panose="020B0502040204020203" pitchFamily="34" charset="0"/>
              </a:rPr>
              <a:t>Length (1)</a:t>
            </a:r>
          </a:p>
        </p:txBody>
      </p:sp>
      <p:sp>
        <p:nvSpPr>
          <p:cNvPr id="85" name="TextBox 84">
            <a:extLst>
              <a:ext uri="{FF2B5EF4-FFF2-40B4-BE49-F238E27FC236}">
                <a16:creationId xmlns:a16="http://schemas.microsoft.com/office/drawing/2014/main" id="{9C8F1E4E-74C8-4867-840A-725910D2CF0B}"/>
              </a:ext>
            </a:extLst>
          </p:cNvPr>
          <p:cNvSpPr txBox="1"/>
          <p:nvPr/>
        </p:nvSpPr>
        <p:spPr>
          <a:xfrm>
            <a:off x="2682564" y="866487"/>
            <a:ext cx="1476925" cy="707886"/>
          </a:xfrm>
          <a:prstGeom prst="rect">
            <a:avLst/>
          </a:prstGeom>
          <a:noFill/>
        </p:spPr>
        <p:txBody>
          <a:bodyPr wrap="square" rtlCol="0">
            <a:spAutoFit/>
          </a:bodyPr>
          <a:lstStyle/>
          <a:p>
            <a:r>
              <a:rPr lang="en-US" sz="2000" dirty="0">
                <a:solidFill>
                  <a:srgbClr val="002060"/>
                </a:solidFill>
                <a:latin typeface="Segoe UI" panose="020B0502040204020203" pitchFamily="34" charset="0"/>
                <a:cs typeface="Segoe UI" panose="020B0502040204020203" pitchFamily="34" charset="0"/>
              </a:rPr>
              <a:t>Fitbit or iPhone? (2)</a:t>
            </a:r>
          </a:p>
        </p:txBody>
      </p:sp>
      <p:sp>
        <p:nvSpPr>
          <p:cNvPr id="86" name="TextBox 85">
            <a:extLst>
              <a:ext uri="{FF2B5EF4-FFF2-40B4-BE49-F238E27FC236}">
                <a16:creationId xmlns:a16="http://schemas.microsoft.com/office/drawing/2014/main" id="{8700E1B9-5B9E-407E-BF48-01B2A496D9FE}"/>
              </a:ext>
            </a:extLst>
          </p:cNvPr>
          <p:cNvSpPr txBox="1"/>
          <p:nvPr/>
        </p:nvSpPr>
        <p:spPr>
          <a:xfrm>
            <a:off x="5263089" y="1646427"/>
            <a:ext cx="1018227" cy="307777"/>
          </a:xfrm>
          <a:prstGeom prst="rect">
            <a:avLst/>
          </a:prstGeom>
          <a:noFill/>
        </p:spPr>
        <p:txBody>
          <a:bodyPr wrap="none" rtlCol="0">
            <a:spAutoFit/>
          </a:bodyPr>
          <a:lstStyle/>
          <a:p>
            <a:r>
              <a:rPr lang="en-US" b="1" dirty="0">
                <a:solidFill>
                  <a:srgbClr val="002060"/>
                </a:solidFill>
                <a:latin typeface="Segoe UI" panose="020B0502040204020203" pitchFamily="34" charset="0"/>
                <a:cs typeface="Segoe UI" panose="020B0502040204020203" pitchFamily="34" charset="0"/>
              </a:rPr>
              <a:t>The Good</a:t>
            </a:r>
          </a:p>
        </p:txBody>
      </p:sp>
    </p:spTree>
    <p:extLst>
      <p:ext uri="{BB962C8B-B14F-4D97-AF65-F5344CB8AC3E}">
        <p14:creationId xmlns:p14="http://schemas.microsoft.com/office/powerpoint/2010/main" val="32890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9289878"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Survey perception data</a:t>
            </a:r>
            <a:r>
              <a:rPr lang="en" sz="2000" dirty="0">
                <a:latin typeface="Georgia"/>
                <a:ea typeface="Georgia"/>
                <a:cs typeface="Georgia"/>
                <a:sym typeface="Georgia"/>
              </a:rPr>
              <a:t>: </a:t>
            </a:r>
            <a:r>
              <a:rPr lang="en-US" sz="2000" dirty="0">
                <a:latin typeface="Georgia"/>
                <a:ea typeface="Georgia"/>
                <a:cs typeface="Georgia"/>
                <a:sym typeface="Georgia"/>
              </a:rPr>
              <a:t>Making subjective measures objective</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245784" y="4790653"/>
            <a:ext cx="272282" cy="192658"/>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11</a:t>
            </a:fld>
            <a:endParaRPr sz="1100" dirty="0"/>
          </a:p>
        </p:txBody>
      </p:sp>
      <p:sp>
        <p:nvSpPr>
          <p:cNvPr id="3" name="TextBox 2">
            <a:extLst>
              <a:ext uri="{FF2B5EF4-FFF2-40B4-BE49-F238E27FC236}">
                <a16:creationId xmlns:a16="http://schemas.microsoft.com/office/drawing/2014/main" id="{E4AA4D48-DF36-4035-9F6D-7C825D08D1C1}"/>
              </a:ext>
            </a:extLst>
          </p:cNvPr>
          <p:cNvSpPr txBox="1"/>
          <p:nvPr/>
        </p:nvSpPr>
        <p:spPr>
          <a:xfrm>
            <a:off x="1947864" y="1317941"/>
            <a:ext cx="7196136" cy="3047309"/>
          </a:xfrm>
          <a:prstGeom prst="rect">
            <a:avLst/>
          </a:prstGeom>
          <a:solidFill>
            <a:schemeClr val="bg1"/>
          </a:solidFill>
        </p:spPr>
        <p:txBody>
          <a:bodyPr wrap="square" rtlCol="0">
            <a:spAutoFit/>
          </a:bodyPr>
          <a:lstStyle/>
          <a:p>
            <a:pPr marL="342900" indent="-342900">
              <a:lnSpc>
                <a:spcPct val="150000"/>
              </a:lnSpc>
              <a:buClr>
                <a:schemeClr val="accent2"/>
              </a:buClr>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Make sure items measure what they are intended to measure</a:t>
            </a:r>
          </a:p>
          <a:p>
            <a:pPr marL="628650" lvl="1" indent="-287338">
              <a:lnSpc>
                <a:spcPct val="150000"/>
              </a:lnSpc>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U.S. Dept. of Education conceptual framework</a:t>
            </a:r>
          </a:p>
          <a:p>
            <a:pPr marL="628650" lvl="1" indent="-287338">
              <a:lnSpc>
                <a:spcPct val="150000"/>
              </a:lnSpc>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Research, expert and student consensus, pilot survey</a:t>
            </a:r>
          </a:p>
          <a:p>
            <a:pPr marL="628650" lvl="8" indent="-287338">
              <a:lnSpc>
                <a:spcPct val="150000"/>
              </a:lnSpc>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Develop items targeted to measure behaviors, practices, and systems that characterize positive school climates</a:t>
            </a:r>
          </a:p>
          <a:p>
            <a:pPr marL="628650" lvl="8" indent="-287338">
              <a:lnSpc>
                <a:spcPct val="150000"/>
              </a:lnSpc>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Develop items that are foundational to a positive school climate (easier to endorse) and ones that exemplify a strong, positive climate (harder to endorse)</a:t>
            </a:r>
          </a:p>
        </p:txBody>
      </p:sp>
      <p:sp>
        <p:nvSpPr>
          <p:cNvPr id="4" name="TextBox 3">
            <a:extLst>
              <a:ext uri="{FF2B5EF4-FFF2-40B4-BE49-F238E27FC236}">
                <a16:creationId xmlns:a16="http://schemas.microsoft.com/office/drawing/2014/main" id="{826AA1C0-CAA7-4180-87F5-4A4A7AB4B609}"/>
              </a:ext>
            </a:extLst>
          </p:cNvPr>
          <p:cNvSpPr txBox="1"/>
          <p:nvPr/>
        </p:nvSpPr>
        <p:spPr>
          <a:xfrm>
            <a:off x="961632" y="1151670"/>
            <a:ext cx="794016" cy="369332"/>
          </a:xfrm>
          <a:prstGeom prst="rect">
            <a:avLst/>
          </a:prstGeom>
          <a:noFill/>
        </p:spPr>
        <p:txBody>
          <a:bodyPr wrap="square" rtlCol="0">
            <a:spAutoFit/>
          </a:bodyPr>
          <a:lstStyle/>
          <a:p>
            <a:r>
              <a:rPr lang="en-US" sz="1800" b="1" dirty="0">
                <a:solidFill>
                  <a:srgbClr val="002060"/>
                </a:solidFill>
                <a:latin typeface="Segoe UI" panose="020B0502040204020203" pitchFamily="34" charset="0"/>
                <a:cs typeface="Segoe UI" panose="020B0502040204020203" pitchFamily="34" charset="0"/>
              </a:rPr>
              <a:t>Valid</a:t>
            </a:r>
          </a:p>
        </p:txBody>
      </p:sp>
      <p:sp>
        <p:nvSpPr>
          <p:cNvPr id="113" name="TextBox 112">
            <a:extLst>
              <a:ext uri="{FF2B5EF4-FFF2-40B4-BE49-F238E27FC236}">
                <a16:creationId xmlns:a16="http://schemas.microsoft.com/office/drawing/2014/main" id="{0138D50E-6836-4B4D-B382-6226B2D4C5ED}"/>
              </a:ext>
            </a:extLst>
          </p:cNvPr>
          <p:cNvSpPr txBox="1"/>
          <p:nvPr/>
        </p:nvSpPr>
        <p:spPr>
          <a:xfrm>
            <a:off x="276995" y="3539513"/>
            <a:ext cx="2004075" cy="738664"/>
          </a:xfrm>
          <a:prstGeom prst="rect">
            <a:avLst/>
          </a:prstGeom>
          <a:noFill/>
        </p:spPr>
        <p:txBody>
          <a:bodyPr wrap="none" rtlCol="0">
            <a:spAutoFit/>
          </a:bodyPr>
          <a:lstStyle/>
          <a:p>
            <a:pPr algn="ctr"/>
            <a:r>
              <a:rPr lang="en-US" dirty="0">
                <a:solidFill>
                  <a:srgbClr val="AFCAFF"/>
                </a:solidFill>
              </a:rPr>
              <a:t>Reliable scores</a:t>
            </a:r>
          </a:p>
          <a:p>
            <a:pPr algn="ctr"/>
            <a:r>
              <a:rPr lang="en-US" dirty="0">
                <a:solidFill>
                  <a:srgbClr val="AFCAFF"/>
                </a:solidFill>
              </a:rPr>
              <a:t>(precise, reproducible, </a:t>
            </a:r>
          </a:p>
          <a:p>
            <a:pPr algn="ctr"/>
            <a:r>
              <a:rPr lang="en-US" dirty="0">
                <a:solidFill>
                  <a:srgbClr val="AFCAFF"/>
                </a:solidFill>
              </a:rPr>
              <a:t>minimize error)</a:t>
            </a:r>
          </a:p>
        </p:txBody>
      </p:sp>
      <p:sp>
        <p:nvSpPr>
          <p:cNvPr id="2" name="TextBox 1">
            <a:extLst>
              <a:ext uri="{FF2B5EF4-FFF2-40B4-BE49-F238E27FC236}">
                <a16:creationId xmlns:a16="http://schemas.microsoft.com/office/drawing/2014/main" id="{EE232058-EBC4-40F2-9EC5-F0E505357438}"/>
              </a:ext>
            </a:extLst>
          </p:cNvPr>
          <p:cNvSpPr txBox="1"/>
          <p:nvPr/>
        </p:nvSpPr>
        <p:spPr>
          <a:xfrm>
            <a:off x="2281070" y="849114"/>
            <a:ext cx="3324949" cy="400110"/>
          </a:xfrm>
          <a:prstGeom prst="rect">
            <a:avLst/>
          </a:prstGeom>
          <a:noFill/>
        </p:spPr>
        <p:txBody>
          <a:bodyPr wrap="none" rtlCol="0">
            <a:spAutoFit/>
          </a:bodyPr>
          <a:lstStyle/>
          <a:p>
            <a:r>
              <a:rPr lang="en-US" sz="2000" b="1" dirty="0">
                <a:solidFill>
                  <a:srgbClr val="002060"/>
                </a:solidFill>
                <a:latin typeface="Segoe UI" panose="020B0502040204020203" pitchFamily="34" charset="0"/>
                <a:cs typeface="Segoe UI" panose="020B0502040204020203" pitchFamily="34" charset="0"/>
              </a:rPr>
              <a:t>How do we hit the target?</a:t>
            </a:r>
          </a:p>
        </p:txBody>
      </p:sp>
      <p:grpSp>
        <p:nvGrpSpPr>
          <p:cNvPr id="20" name="Group 19" descr="The looser clustering of 10 separate measurements symbolizes that surveys are less reliable measures of student perceptions when compared to a ruler measuring distance. The measurements (red crosses) are all mostly centered in the yellow bullseye which symbolizes that the survey is a valid instrument and is measuring what it is intended to measure.">
            <a:extLst>
              <a:ext uri="{FF2B5EF4-FFF2-40B4-BE49-F238E27FC236}">
                <a16:creationId xmlns:a16="http://schemas.microsoft.com/office/drawing/2014/main" id="{F214E691-D998-4D77-9BE3-90EF289B22A3}"/>
              </a:ext>
            </a:extLst>
          </p:cNvPr>
          <p:cNvGrpSpPr/>
          <p:nvPr/>
        </p:nvGrpSpPr>
        <p:grpSpPr>
          <a:xfrm>
            <a:off x="410575" y="1736530"/>
            <a:ext cx="1744234" cy="1629622"/>
            <a:chOff x="2395623" y="915649"/>
            <a:chExt cx="2263682" cy="2148288"/>
          </a:xfrm>
        </p:grpSpPr>
        <p:grpSp>
          <p:nvGrpSpPr>
            <p:cNvPr id="16" name="Group 15">
              <a:extLst>
                <a:ext uri="{FF2B5EF4-FFF2-40B4-BE49-F238E27FC236}">
                  <a16:creationId xmlns:a16="http://schemas.microsoft.com/office/drawing/2014/main" id="{D3D1A116-65EC-46B8-95F9-E852F7C861EB}"/>
                </a:ext>
              </a:extLst>
            </p:cNvPr>
            <p:cNvGrpSpPr/>
            <p:nvPr/>
          </p:nvGrpSpPr>
          <p:grpSpPr>
            <a:xfrm>
              <a:off x="2395623" y="915649"/>
              <a:ext cx="2263682" cy="2148288"/>
              <a:chOff x="4257595" y="1080185"/>
              <a:chExt cx="2263682" cy="2148288"/>
            </a:xfrm>
          </p:grpSpPr>
          <p:sp>
            <p:nvSpPr>
              <p:cNvPr id="49" name="Circle: Hollow 48">
                <a:extLst>
                  <a:ext uri="{FF2B5EF4-FFF2-40B4-BE49-F238E27FC236}">
                    <a16:creationId xmlns:a16="http://schemas.microsoft.com/office/drawing/2014/main" id="{492787AB-D3EE-4F07-B409-34F910A696DE}"/>
                  </a:ext>
                </a:extLst>
              </p:cNvPr>
              <p:cNvSpPr/>
              <p:nvPr/>
            </p:nvSpPr>
            <p:spPr>
              <a:xfrm>
                <a:off x="4257595" y="1080185"/>
                <a:ext cx="2263682" cy="2148288"/>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and</a:t>
                </a:r>
              </a:p>
            </p:txBody>
          </p:sp>
          <p:sp>
            <p:nvSpPr>
              <p:cNvPr id="50" name="Circle: Hollow 49">
                <a:extLst>
                  <a:ext uri="{FF2B5EF4-FFF2-40B4-BE49-F238E27FC236}">
                    <a16:creationId xmlns:a16="http://schemas.microsoft.com/office/drawing/2014/main" id="{687D41C0-12F6-44E7-A6A9-27A4F9CE1FAF}"/>
                  </a:ext>
                </a:extLst>
              </p:cNvPr>
              <p:cNvSpPr/>
              <p:nvPr/>
            </p:nvSpPr>
            <p:spPr>
              <a:xfrm>
                <a:off x="4752447" y="1539346"/>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CD5614C2-91E7-42BF-ACC5-646109FF5B32}"/>
                  </a:ext>
                </a:extLst>
              </p:cNvPr>
              <p:cNvSpPr/>
              <p:nvPr/>
            </p:nvSpPr>
            <p:spPr>
              <a:xfrm>
                <a:off x="5047251" y="1865006"/>
                <a:ext cx="726484" cy="600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DD935C5-1067-4F90-B1DD-3A9AB4E403E2}"/>
                </a:ext>
              </a:extLst>
            </p:cNvPr>
            <p:cNvGrpSpPr/>
            <p:nvPr/>
          </p:nvGrpSpPr>
          <p:grpSpPr>
            <a:xfrm>
              <a:off x="3084524" y="1556691"/>
              <a:ext cx="812852" cy="904855"/>
              <a:chOff x="5805882" y="2261457"/>
              <a:chExt cx="812852" cy="904855"/>
            </a:xfrm>
          </p:grpSpPr>
          <p:sp>
            <p:nvSpPr>
              <p:cNvPr id="59" name="TextBox 58">
                <a:extLst>
                  <a:ext uri="{FF2B5EF4-FFF2-40B4-BE49-F238E27FC236}">
                    <a16:creationId xmlns:a16="http://schemas.microsoft.com/office/drawing/2014/main" id="{84A371A8-3F76-4C19-B848-1B0578D1F83F}"/>
                  </a:ext>
                </a:extLst>
              </p:cNvPr>
              <p:cNvSpPr txBox="1"/>
              <p:nvPr/>
            </p:nvSpPr>
            <p:spPr>
              <a:xfrm>
                <a:off x="6282849" y="2261457"/>
                <a:ext cx="274531" cy="274187"/>
              </a:xfrm>
              <a:prstGeom prst="rect">
                <a:avLst/>
              </a:prstGeom>
              <a:noFill/>
            </p:spPr>
            <p:txBody>
              <a:bodyPr wrap="none" rtlCol="0">
                <a:spAutoFit/>
              </a:bodyPr>
              <a:lstStyle/>
              <a:p>
                <a:r>
                  <a:rPr lang="en-US" sz="1200" b="1" dirty="0">
                    <a:solidFill>
                      <a:srgbClr val="FF0000"/>
                    </a:solidFill>
                  </a:rPr>
                  <a:t>X</a:t>
                </a:r>
              </a:p>
            </p:txBody>
          </p:sp>
          <p:grpSp>
            <p:nvGrpSpPr>
              <p:cNvPr id="18" name="Group 17">
                <a:extLst>
                  <a:ext uri="{FF2B5EF4-FFF2-40B4-BE49-F238E27FC236}">
                    <a16:creationId xmlns:a16="http://schemas.microsoft.com/office/drawing/2014/main" id="{341A1039-6DA7-4172-B079-14BECEC8CD21}"/>
                  </a:ext>
                </a:extLst>
              </p:cNvPr>
              <p:cNvGrpSpPr/>
              <p:nvPr/>
            </p:nvGrpSpPr>
            <p:grpSpPr>
              <a:xfrm>
                <a:off x="5805882" y="2282441"/>
                <a:ext cx="812852" cy="883871"/>
                <a:chOff x="5984342" y="2257391"/>
                <a:chExt cx="812852" cy="883871"/>
              </a:xfrm>
            </p:grpSpPr>
            <p:sp>
              <p:nvSpPr>
                <p:cNvPr id="52" name="TextBox 51">
                  <a:extLst>
                    <a:ext uri="{FF2B5EF4-FFF2-40B4-BE49-F238E27FC236}">
                      <a16:creationId xmlns:a16="http://schemas.microsoft.com/office/drawing/2014/main" id="{6B91CD23-913C-460E-B633-0FDC679D0B1B}"/>
                    </a:ext>
                  </a:extLst>
                </p:cNvPr>
                <p:cNvSpPr txBox="1"/>
                <p:nvPr/>
              </p:nvSpPr>
              <p:spPr>
                <a:xfrm>
                  <a:off x="6158060" y="2530710"/>
                  <a:ext cx="274531" cy="274187"/>
                </a:xfrm>
                <a:prstGeom prst="rect">
                  <a:avLst/>
                </a:prstGeom>
                <a:noFill/>
              </p:spPr>
              <p:txBody>
                <a:bodyPr wrap="none" rtlCol="0">
                  <a:spAutoFit/>
                </a:bodyPr>
                <a:lstStyle/>
                <a:p>
                  <a:r>
                    <a:rPr lang="en-US" sz="1200" b="1" dirty="0">
                      <a:solidFill>
                        <a:srgbClr val="FF0000"/>
                      </a:solidFill>
                    </a:rPr>
                    <a:t>X</a:t>
                  </a:r>
                </a:p>
              </p:txBody>
            </p:sp>
            <p:sp>
              <p:nvSpPr>
                <p:cNvPr id="53" name="TextBox 52">
                  <a:extLst>
                    <a:ext uri="{FF2B5EF4-FFF2-40B4-BE49-F238E27FC236}">
                      <a16:creationId xmlns:a16="http://schemas.microsoft.com/office/drawing/2014/main" id="{426D061D-B2E8-4226-BDB3-23692C2947E9}"/>
                    </a:ext>
                  </a:extLst>
                </p:cNvPr>
                <p:cNvSpPr txBox="1"/>
                <p:nvPr/>
              </p:nvSpPr>
              <p:spPr>
                <a:xfrm>
                  <a:off x="6311072" y="2603530"/>
                  <a:ext cx="274531" cy="274187"/>
                </a:xfrm>
                <a:prstGeom prst="rect">
                  <a:avLst/>
                </a:prstGeom>
                <a:noFill/>
              </p:spPr>
              <p:txBody>
                <a:bodyPr wrap="none" rtlCol="0">
                  <a:spAutoFit/>
                </a:bodyPr>
                <a:lstStyle/>
                <a:p>
                  <a:r>
                    <a:rPr lang="en-US" sz="1200" b="1" dirty="0">
                      <a:solidFill>
                        <a:srgbClr val="FF0000"/>
                      </a:solidFill>
                    </a:rPr>
                    <a:t>X</a:t>
                  </a:r>
                </a:p>
              </p:txBody>
            </p:sp>
            <p:sp>
              <p:nvSpPr>
                <p:cNvPr id="54" name="TextBox 53">
                  <a:extLst>
                    <a:ext uri="{FF2B5EF4-FFF2-40B4-BE49-F238E27FC236}">
                      <a16:creationId xmlns:a16="http://schemas.microsoft.com/office/drawing/2014/main" id="{5D6141E3-1984-4EC6-ACB1-19AB5891024F}"/>
                    </a:ext>
                  </a:extLst>
                </p:cNvPr>
                <p:cNvSpPr txBox="1"/>
                <p:nvPr/>
              </p:nvSpPr>
              <p:spPr>
                <a:xfrm>
                  <a:off x="6489747" y="2823224"/>
                  <a:ext cx="274531" cy="274187"/>
                </a:xfrm>
                <a:prstGeom prst="rect">
                  <a:avLst/>
                </a:prstGeom>
                <a:noFill/>
              </p:spPr>
              <p:txBody>
                <a:bodyPr wrap="none" rtlCol="0">
                  <a:spAutoFit/>
                </a:bodyPr>
                <a:lstStyle/>
                <a:p>
                  <a:r>
                    <a:rPr lang="en-US" sz="1200" b="1" dirty="0">
                      <a:solidFill>
                        <a:srgbClr val="FF0000"/>
                      </a:solidFill>
                    </a:rPr>
                    <a:t>X</a:t>
                  </a:r>
                </a:p>
              </p:txBody>
            </p:sp>
            <p:sp>
              <p:nvSpPr>
                <p:cNvPr id="55" name="TextBox 54">
                  <a:extLst>
                    <a:ext uri="{FF2B5EF4-FFF2-40B4-BE49-F238E27FC236}">
                      <a16:creationId xmlns:a16="http://schemas.microsoft.com/office/drawing/2014/main" id="{FDA5F4A2-35C9-4771-A3FC-A2AC1D33FD5D}"/>
                    </a:ext>
                  </a:extLst>
                </p:cNvPr>
                <p:cNvSpPr txBox="1"/>
                <p:nvPr/>
              </p:nvSpPr>
              <p:spPr>
                <a:xfrm>
                  <a:off x="6321214" y="2373503"/>
                  <a:ext cx="219941" cy="274186"/>
                </a:xfrm>
                <a:prstGeom prst="rect">
                  <a:avLst/>
                </a:prstGeom>
                <a:noFill/>
              </p:spPr>
              <p:txBody>
                <a:bodyPr wrap="square" rtlCol="0">
                  <a:spAutoFit/>
                </a:bodyPr>
                <a:lstStyle/>
                <a:p>
                  <a:r>
                    <a:rPr lang="en-US" sz="1200" b="1" dirty="0">
                      <a:solidFill>
                        <a:srgbClr val="FF0000"/>
                      </a:solidFill>
                    </a:rPr>
                    <a:t>X</a:t>
                  </a:r>
                </a:p>
              </p:txBody>
            </p:sp>
            <p:sp>
              <p:nvSpPr>
                <p:cNvPr id="56" name="TextBox 55">
                  <a:extLst>
                    <a:ext uri="{FF2B5EF4-FFF2-40B4-BE49-F238E27FC236}">
                      <a16:creationId xmlns:a16="http://schemas.microsoft.com/office/drawing/2014/main" id="{7B89F5E0-6BF2-4C18-80E9-342E939C815C}"/>
                    </a:ext>
                  </a:extLst>
                </p:cNvPr>
                <p:cNvSpPr txBox="1"/>
                <p:nvPr/>
              </p:nvSpPr>
              <p:spPr>
                <a:xfrm>
                  <a:off x="6077501" y="2817985"/>
                  <a:ext cx="242900" cy="274187"/>
                </a:xfrm>
                <a:prstGeom prst="rect">
                  <a:avLst/>
                </a:prstGeom>
                <a:noFill/>
              </p:spPr>
              <p:txBody>
                <a:bodyPr wrap="square" rtlCol="0">
                  <a:spAutoFit/>
                </a:bodyPr>
                <a:lstStyle/>
                <a:p>
                  <a:r>
                    <a:rPr lang="en-US" sz="1200" b="1" dirty="0">
                      <a:solidFill>
                        <a:srgbClr val="FF0000"/>
                      </a:solidFill>
                    </a:rPr>
                    <a:t>X</a:t>
                  </a:r>
                </a:p>
              </p:txBody>
            </p:sp>
            <p:sp>
              <p:nvSpPr>
                <p:cNvPr id="57" name="TextBox 56">
                  <a:extLst>
                    <a:ext uri="{FF2B5EF4-FFF2-40B4-BE49-F238E27FC236}">
                      <a16:creationId xmlns:a16="http://schemas.microsoft.com/office/drawing/2014/main" id="{74F44963-50CD-4274-BE91-B1D1F6136A48}"/>
                    </a:ext>
                  </a:extLst>
                </p:cNvPr>
                <p:cNvSpPr txBox="1"/>
                <p:nvPr/>
              </p:nvSpPr>
              <p:spPr>
                <a:xfrm>
                  <a:off x="6004014" y="2257391"/>
                  <a:ext cx="274531" cy="274187"/>
                </a:xfrm>
                <a:prstGeom prst="rect">
                  <a:avLst/>
                </a:prstGeom>
                <a:noFill/>
              </p:spPr>
              <p:txBody>
                <a:bodyPr wrap="none" rtlCol="0">
                  <a:spAutoFit/>
                </a:bodyPr>
                <a:lstStyle/>
                <a:p>
                  <a:r>
                    <a:rPr lang="en-US" sz="1200" b="1" dirty="0">
                      <a:solidFill>
                        <a:srgbClr val="FF0000"/>
                      </a:solidFill>
                    </a:rPr>
                    <a:t>X</a:t>
                  </a:r>
                </a:p>
              </p:txBody>
            </p:sp>
            <p:sp>
              <p:nvSpPr>
                <p:cNvPr id="58" name="TextBox 57">
                  <a:extLst>
                    <a:ext uri="{FF2B5EF4-FFF2-40B4-BE49-F238E27FC236}">
                      <a16:creationId xmlns:a16="http://schemas.microsoft.com/office/drawing/2014/main" id="{9FF2CEF9-B675-4196-A2CF-685CE037D3FE}"/>
                    </a:ext>
                  </a:extLst>
                </p:cNvPr>
                <p:cNvSpPr txBox="1"/>
                <p:nvPr/>
              </p:nvSpPr>
              <p:spPr>
                <a:xfrm>
                  <a:off x="6219084" y="2867075"/>
                  <a:ext cx="274531" cy="274187"/>
                </a:xfrm>
                <a:prstGeom prst="rect">
                  <a:avLst/>
                </a:prstGeom>
                <a:noFill/>
              </p:spPr>
              <p:txBody>
                <a:bodyPr wrap="none" rtlCol="0">
                  <a:spAutoFit/>
                </a:bodyPr>
                <a:lstStyle/>
                <a:p>
                  <a:r>
                    <a:rPr lang="en-US" sz="1200" b="1" dirty="0">
                      <a:solidFill>
                        <a:srgbClr val="FF0000"/>
                      </a:solidFill>
                    </a:rPr>
                    <a:t>X</a:t>
                  </a:r>
                </a:p>
              </p:txBody>
            </p:sp>
            <p:sp>
              <p:nvSpPr>
                <p:cNvPr id="60" name="TextBox 59">
                  <a:extLst>
                    <a:ext uri="{FF2B5EF4-FFF2-40B4-BE49-F238E27FC236}">
                      <a16:creationId xmlns:a16="http://schemas.microsoft.com/office/drawing/2014/main" id="{A6872E01-D275-44DB-8384-17EF6FD26E6A}"/>
                    </a:ext>
                  </a:extLst>
                </p:cNvPr>
                <p:cNvSpPr txBox="1"/>
                <p:nvPr/>
              </p:nvSpPr>
              <p:spPr>
                <a:xfrm>
                  <a:off x="6522663" y="2603532"/>
                  <a:ext cx="274531" cy="274187"/>
                </a:xfrm>
                <a:prstGeom prst="rect">
                  <a:avLst/>
                </a:prstGeom>
                <a:noFill/>
              </p:spPr>
              <p:txBody>
                <a:bodyPr wrap="none" rtlCol="0">
                  <a:spAutoFit/>
                </a:bodyPr>
                <a:lstStyle/>
                <a:p>
                  <a:r>
                    <a:rPr lang="en-US" sz="1200" b="1" dirty="0">
                      <a:solidFill>
                        <a:srgbClr val="FF0000"/>
                      </a:solidFill>
                    </a:rPr>
                    <a:t>X</a:t>
                  </a:r>
                </a:p>
              </p:txBody>
            </p:sp>
            <p:sp>
              <p:nvSpPr>
                <p:cNvPr id="66" name="TextBox 65">
                  <a:extLst>
                    <a:ext uri="{FF2B5EF4-FFF2-40B4-BE49-F238E27FC236}">
                      <a16:creationId xmlns:a16="http://schemas.microsoft.com/office/drawing/2014/main" id="{92BF3B69-71BE-453A-BEA7-58CDCBDD7053}"/>
                    </a:ext>
                  </a:extLst>
                </p:cNvPr>
                <p:cNvSpPr txBox="1"/>
                <p:nvPr/>
              </p:nvSpPr>
              <p:spPr>
                <a:xfrm>
                  <a:off x="5984342" y="2630829"/>
                  <a:ext cx="274530" cy="257314"/>
                </a:xfrm>
                <a:prstGeom prst="rect">
                  <a:avLst/>
                </a:prstGeom>
                <a:noFill/>
              </p:spPr>
              <p:txBody>
                <a:bodyPr wrap="square" rtlCol="0">
                  <a:spAutoFit/>
                </a:bodyPr>
                <a:lstStyle/>
                <a:p>
                  <a:r>
                    <a:rPr lang="en-US" sz="1200" b="1" dirty="0">
                      <a:solidFill>
                        <a:srgbClr val="FF0000"/>
                      </a:solidFill>
                    </a:rPr>
                    <a:t>X</a:t>
                  </a:r>
                </a:p>
              </p:txBody>
            </p:sp>
          </p:grpSp>
        </p:grpSp>
      </p:grpSp>
      <p:sp>
        <p:nvSpPr>
          <p:cNvPr id="8" name="TextBox 7">
            <a:extLst>
              <a:ext uri="{FF2B5EF4-FFF2-40B4-BE49-F238E27FC236}">
                <a16:creationId xmlns:a16="http://schemas.microsoft.com/office/drawing/2014/main" id="{2994B1B3-88B9-4394-BF88-83A18E37028F}"/>
              </a:ext>
            </a:extLst>
          </p:cNvPr>
          <p:cNvSpPr txBox="1"/>
          <p:nvPr/>
        </p:nvSpPr>
        <p:spPr>
          <a:xfrm>
            <a:off x="1037621" y="3027081"/>
            <a:ext cx="482824" cy="307777"/>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237851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Primary goal of measurement: Reliable measure of student perceptions</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253876" y="4717824"/>
            <a:ext cx="296558" cy="385215"/>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Segoe UI" panose="020B0502040204020203" pitchFamily="34" charset="0"/>
                <a:cs typeface="Segoe UI" panose="020B0502040204020203" pitchFamily="34" charset="0"/>
              </a:rPr>
              <a:t>12</a:t>
            </a:fld>
            <a:endParaRPr dirty="0">
              <a:latin typeface="Segoe UI" panose="020B0502040204020203" pitchFamily="34" charset="0"/>
              <a:cs typeface="Segoe UI" panose="020B0502040204020203" pitchFamily="34" charset="0"/>
            </a:endParaRPr>
          </a:p>
        </p:txBody>
      </p:sp>
      <p:grpSp>
        <p:nvGrpSpPr>
          <p:cNvPr id="4" name="Group 3" descr="The picture shows a ruler and two rods to illustrate an equal interval scale. The circles highlight equal intervals across 3 inches at the top, middle, and bottom end of the measurement scale.">
            <a:extLst>
              <a:ext uri="{FF2B5EF4-FFF2-40B4-BE49-F238E27FC236}">
                <a16:creationId xmlns:a16="http://schemas.microsoft.com/office/drawing/2014/main" id="{B01B9473-9E2C-4C87-9C98-20860C9C11CB}"/>
              </a:ext>
            </a:extLst>
          </p:cNvPr>
          <p:cNvGrpSpPr/>
          <p:nvPr/>
        </p:nvGrpSpPr>
        <p:grpSpPr>
          <a:xfrm>
            <a:off x="771270" y="1061045"/>
            <a:ext cx="7839035" cy="1739221"/>
            <a:chOff x="743767" y="992355"/>
            <a:chExt cx="7839035" cy="1739221"/>
          </a:xfrm>
        </p:grpSpPr>
        <p:pic>
          <p:nvPicPr>
            <p:cNvPr id="8" name="Picture 7">
              <a:extLst>
                <a:ext uri="{FF2B5EF4-FFF2-40B4-BE49-F238E27FC236}">
                  <a16:creationId xmlns:a16="http://schemas.microsoft.com/office/drawing/2014/main" id="{5C3F5B12-33F7-48F0-86BF-B0F5E491EFEA}"/>
                </a:ext>
              </a:extLst>
            </p:cNvPr>
            <p:cNvPicPr>
              <a:picLocks noChangeAspect="1"/>
            </p:cNvPicPr>
            <p:nvPr/>
          </p:nvPicPr>
          <p:blipFill rotWithShape="1">
            <a:blip r:embed="rId3"/>
            <a:srcRect t="41956" b="28462"/>
            <a:stretch/>
          </p:blipFill>
          <p:spPr>
            <a:xfrm>
              <a:off x="743767" y="992355"/>
              <a:ext cx="7839035" cy="1739221"/>
            </a:xfrm>
            <a:prstGeom prst="rect">
              <a:avLst/>
            </a:prstGeom>
          </p:spPr>
        </p:pic>
        <p:sp>
          <p:nvSpPr>
            <p:cNvPr id="3" name="TextBox 2">
              <a:extLst>
                <a:ext uri="{FF2B5EF4-FFF2-40B4-BE49-F238E27FC236}">
                  <a16:creationId xmlns:a16="http://schemas.microsoft.com/office/drawing/2014/main" id="{DB361C4E-3E63-478E-8998-960B49FAC9B5}"/>
                </a:ext>
              </a:extLst>
            </p:cNvPr>
            <p:cNvSpPr txBox="1"/>
            <p:nvPr/>
          </p:nvSpPr>
          <p:spPr>
            <a:xfrm>
              <a:off x="7462652" y="1734873"/>
              <a:ext cx="998991" cy="307777"/>
            </a:xfrm>
            <a:prstGeom prst="rect">
              <a:avLst/>
            </a:prstGeom>
            <a:noFill/>
          </p:spPr>
          <p:txBody>
            <a:bodyPr wrap="none" rtlCol="0">
              <a:spAutoFit/>
            </a:bodyPr>
            <a:lstStyle/>
            <a:p>
              <a:r>
                <a:rPr lang="en-US" b="1" dirty="0">
                  <a:solidFill>
                    <a:srgbClr val="002060"/>
                  </a:solidFill>
                </a:rPr>
                <a:t>36 inches</a:t>
              </a:r>
            </a:p>
          </p:txBody>
        </p:sp>
        <p:sp>
          <p:nvSpPr>
            <p:cNvPr id="9" name="TextBox 8">
              <a:extLst>
                <a:ext uri="{FF2B5EF4-FFF2-40B4-BE49-F238E27FC236}">
                  <a16:creationId xmlns:a16="http://schemas.microsoft.com/office/drawing/2014/main" id="{6368D7E2-8901-4E7C-97A6-0FB665885D23}"/>
                </a:ext>
              </a:extLst>
            </p:cNvPr>
            <p:cNvSpPr txBox="1"/>
            <p:nvPr/>
          </p:nvSpPr>
          <p:spPr>
            <a:xfrm>
              <a:off x="3664293" y="2228387"/>
              <a:ext cx="998991" cy="307777"/>
            </a:xfrm>
            <a:prstGeom prst="rect">
              <a:avLst/>
            </a:prstGeom>
            <a:noFill/>
          </p:spPr>
          <p:txBody>
            <a:bodyPr wrap="none" rtlCol="0">
              <a:spAutoFit/>
            </a:bodyPr>
            <a:lstStyle/>
            <a:p>
              <a:r>
                <a:rPr lang="en-US" b="1" dirty="0">
                  <a:solidFill>
                    <a:schemeClr val="bg1"/>
                  </a:solidFill>
                </a:rPr>
                <a:t>18 inches</a:t>
              </a:r>
            </a:p>
          </p:txBody>
        </p:sp>
      </p:grpSp>
      <p:sp>
        <p:nvSpPr>
          <p:cNvPr id="2" name="Oval 1">
            <a:extLst>
              <a:ext uri="{FF2B5EF4-FFF2-40B4-BE49-F238E27FC236}">
                <a16:creationId xmlns:a16="http://schemas.microsoft.com/office/drawing/2014/main" id="{01262D09-2144-4A97-851F-F366A9C912A2}"/>
              </a:ext>
              <a:ext uri="{C183D7F6-B498-43B3-948B-1728B52AA6E4}">
                <adec:decorative xmlns:adec="http://schemas.microsoft.com/office/drawing/2017/decorative" val="1"/>
              </a:ext>
            </a:extLst>
          </p:cNvPr>
          <p:cNvSpPr/>
          <p:nvPr/>
        </p:nvSpPr>
        <p:spPr>
          <a:xfrm>
            <a:off x="7224965"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Oval 5">
            <a:extLst>
              <a:ext uri="{FF2B5EF4-FFF2-40B4-BE49-F238E27FC236}">
                <a16:creationId xmlns:a16="http://schemas.microsoft.com/office/drawing/2014/main" id="{2566AF7D-190E-4B64-93FC-66CBBA62DC9E}"/>
              </a:ext>
              <a:ext uri="{C183D7F6-B498-43B3-948B-1728B52AA6E4}">
                <adec:decorative xmlns:adec="http://schemas.microsoft.com/office/drawing/2017/decorative" val="1"/>
              </a:ext>
            </a:extLst>
          </p:cNvPr>
          <p:cNvSpPr/>
          <p:nvPr/>
        </p:nvSpPr>
        <p:spPr>
          <a:xfrm>
            <a:off x="1038157"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Oval 6">
            <a:extLst>
              <a:ext uri="{FF2B5EF4-FFF2-40B4-BE49-F238E27FC236}">
                <a16:creationId xmlns:a16="http://schemas.microsoft.com/office/drawing/2014/main" id="{BCAF365C-B4A2-4864-A5C9-8BC333B4478C}"/>
              </a:ext>
              <a:ext uri="{C183D7F6-B498-43B3-948B-1728B52AA6E4}">
                <adec:decorative xmlns:adec="http://schemas.microsoft.com/office/drawing/2017/decorative" val="1"/>
              </a:ext>
            </a:extLst>
          </p:cNvPr>
          <p:cNvSpPr/>
          <p:nvPr/>
        </p:nvSpPr>
        <p:spPr>
          <a:xfrm>
            <a:off x="4035716"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TextBox 11">
            <a:extLst>
              <a:ext uri="{FF2B5EF4-FFF2-40B4-BE49-F238E27FC236}">
                <a16:creationId xmlns:a16="http://schemas.microsoft.com/office/drawing/2014/main" id="{442F402A-0A60-4C42-9179-0C904B5C0118}"/>
              </a:ext>
            </a:extLst>
          </p:cNvPr>
          <p:cNvSpPr txBox="1"/>
          <p:nvPr/>
        </p:nvSpPr>
        <p:spPr>
          <a:xfrm>
            <a:off x="771270" y="3102222"/>
            <a:ext cx="7839035" cy="1107996"/>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dirty="0">
                <a:solidFill>
                  <a:schemeClr val="bg2"/>
                </a:solidFill>
              </a:rPr>
              <a:t>Need measures that are equal interval, linear, and precise: a difference at the top of the scale has the same meaning as a difference at the middle or bottom end of the scale</a:t>
            </a:r>
          </a:p>
          <a:p>
            <a:pPr marL="285750" indent="-285750">
              <a:spcAft>
                <a:spcPts val="1200"/>
              </a:spcAft>
              <a:buClr>
                <a:schemeClr val="accent2"/>
              </a:buClr>
              <a:buFont typeface="Wingdings 2" panose="05020102010507070707" pitchFamily="18" charset="2"/>
              <a:buChar char="ê"/>
            </a:pPr>
            <a:r>
              <a:rPr lang="en-US" dirty="0">
                <a:solidFill>
                  <a:schemeClr val="bg2"/>
                </a:solidFill>
              </a:rPr>
              <a:t>Need measures that are equal interval and linear so we can make meaningful and reliable comparisons</a:t>
            </a:r>
          </a:p>
        </p:txBody>
      </p:sp>
    </p:spTree>
    <p:extLst>
      <p:ext uri="{BB962C8B-B14F-4D97-AF65-F5344CB8AC3E}">
        <p14:creationId xmlns:p14="http://schemas.microsoft.com/office/powerpoint/2010/main" val="363992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325799" y="114684"/>
            <a:ext cx="8702087" cy="726345"/>
          </a:xfrm>
          <a:prstGeom prst="rect">
            <a:avLst/>
          </a:prstGeom>
          <a:noFill/>
          <a:ln>
            <a:noFill/>
          </a:ln>
        </p:spPr>
        <p:txBody>
          <a:bodyPr spcFirstLastPara="1" wrap="square" lIns="68574" tIns="34276" rIns="68574" bIns="34276" anchor="ctr" anchorCtr="0">
            <a:noAutofit/>
          </a:bodyPr>
          <a:lstStyle/>
          <a:p>
            <a:pPr>
              <a:buClr>
                <a:schemeClr val="accent2"/>
              </a:buClr>
            </a:pPr>
            <a:r>
              <a:rPr lang="en-US" sz="2000" dirty="0">
                <a:solidFill>
                  <a:schemeClr val="bg1"/>
                </a:solidFill>
                <a:latin typeface="Georgia" panose="02040502050405020303" pitchFamily="18" charset="0"/>
                <a:cs typeface="Segoe UI" panose="020B0502040204020203" pitchFamily="34" charset="0"/>
              </a:rPr>
              <a:t>Not all practices/behaviors/systems needed to create a positive school climate are equally easy to engender: Bullying supports/behaviors</a:t>
            </a:r>
          </a:p>
        </p:txBody>
      </p:sp>
      <p:sp>
        <p:nvSpPr>
          <p:cNvPr id="255" name="Google Shape;255;p38"/>
          <p:cNvSpPr txBox="1">
            <a:spLocks noGrp="1"/>
          </p:cNvSpPr>
          <p:nvPr>
            <p:ph type="sldNum" idx="12"/>
          </p:nvPr>
        </p:nvSpPr>
        <p:spPr>
          <a:xfrm>
            <a:off x="6457950" y="4767264"/>
            <a:ext cx="2057401" cy="273844"/>
          </a:xfrm>
          <a:prstGeom prst="rect">
            <a:avLst/>
          </a:prstGeom>
          <a:noFill/>
          <a:ln>
            <a:noFill/>
          </a:ln>
        </p:spPr>
        <p:txBody>
          <a:bodyPr spcFirstLastPara="1" wrap="square" lIns="68574" tIns="34276" rIns="68574" bIns="34276" anchor="ctr" anchorCtr="0">
            <a:noAutofit/>
          </a:bodyPr>
          <a:lstStyle/>
          <a:p>
            <a:fld id="{00000000-1234-1234-1234-123412341234}" type="slidenum">
              <a:rPr lang="en">
                <a:latin typeface="Segoe UI" panose="020B0502040204020203" pitchFamily="34" charset="0"/>
                <a:cs typeface="Segoe UI" panose="020B0502040204020203" pitchFamily="34" charset="0"/>
              </a:rPr>
              <a:pPr/>
              <a:t>13</a:t>
            </a:fld>
            <a:endParaRPr>
              <a:latin typeface="Segoe UI" panose="020B0502040204020203" pitchFamily="34" charset="0"/>
              <a:cs typeface="Segoe UI" panose="020B0502040204020203" pitchFamily="34" charset="0"/>
            </a:endParaRPr>
          </a:p>
        </p:txBody>
      </p:sp>
      <p:graphicFrame>
        <p:nvGraphicFramePr>
          <p:cNvPr id="6" name="Chart 5" descr="Chart symbolizes items (practices/systems/behaviors that measure school climate) that were harder to endorse by students (above the purple line) to those that were easier to endorse (below the purple line). ">
            <a:extLst>
              <a:ext uri="{FF2B5EF4-FFF2-40B4-BE49-F238E27FC236}">
                <a16:creationId xmlns:a16="http://schemas.microsoft.com/office/drawing/2014/main" id="{58666052-6596-4D89-A202-11EC5483B2CB}"/>
              </a:ext>
            </a:extLst>
          </p:cNvPr>
          <p:cNvGraphicFramePr/>
          <p:nvPr>
            <p:extLst>
              <p:ext uri="{D42A27DB-BD31-4B8C-83A1-F6EECF244321}">
                <p14:modId xmlns:p14="http://schemas.microsoft.com/office/powerpoint/2010/main" val="1918056803"/>
              </p:ext>
            </p:extLst>
          </p:nvPr>
        </p:nvGraphicFramePr>
        <p:xfrm>
          <a:off x="1337008" y="1627779"/>
          <a:ext cx="6229349" cy="226664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Object represents a continuum of hard to endorse items (e.g. students at school try to stop bullying) to easier to endorse items (If I tell a teacher my classmate it being bullied, the teacher will do something to help). Red represents hard to endorse to green which represents easy to endorse.">
            <a:extLst>
              <a:ext uri="{FF2B5EF4-FFF2-40B4-BE49-F238E27FC236}">
                <a16:creationId xmlns:a16="http://schemas.microsoft.com/office/drawing/2014/main" id="{017BCEFD-D663-4C1D-9B1F-739A5A235673}"/>
              </a:ext>
            </a:extLst>
          </p:cNvPr>
          <p:cNvGrpSpPr/>
          <p:nvPr/>
        </p:nvGrpSpPr>
        <p:grpSpPr>
          <a:xfrm>
            <a:off x="1150018" y="1253890"/>
            <a:ext cx="6647868" cy="254035"/>
            <a:chOff x="1150017" y="1350143"/>
            <a:chExt cx="6647869" cy="114686"/>
          </a:xfrm>
        </p:grpSpPr>
        <p:sp>
          <p:nvSpPr>
            <p:cNvPr id="7" name="Minus Sign 6">
              <a:extLst>
                <a:ext uri="{FF2B5EF4-FFF2-40B4-BE49-F238E27FC236}">
                  <a16:creationId xmlns:a16="http://schemas.microsoft.com/office/drawing/2014/main" id="{BDD8A3BB-B66D-4C86-B2E3-35A5C0CAA938}"/>
                </a:ext>
              </a:extLst>
            </p:cNvPr>
            <p:cNvSpPr/>
            <p:nvPr/>
          </p:nvSpPr>
          <p:spPr>
            <a:xfrm>
              <a:off x="1150017" y="1350144"/>
              <a:ext cx="2053390" cy="114685"/>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latin typeface="Segoe UI" panose="020B0502040204020203" pitchFamily="34" charset="0"/>
                <a:cs typeface="Segoe UI" panose="020B0502040204020203" pitchFamily="34" charset="0"/>
              </a:endParaRPr>
            </a:p>
          </p:txBody>
        </p:sp>
        <p:sp>
          <p:nvSpPr>
            <p:cNvPr id="24" name="Minus Sign 23">
              <a:extLst>
                <a:ext uri="{FF2B5EF4-FFF2-40B4-BE49-F238E27FC236}">
                  <a16:creationId xmlns:a16="http://schemas.microsoft.com/office/drawing/2014/main" id="{3ACA20A8-7FA0-43BC-9A8E-746AE16A704F}"/>
                </a:ext>
              </a:extLst>
            </p:cNvPr>
            <p:cNvSpPr/>
            <p:nvPr/>
          </p:nvSpPr>
          <p:spPr>
            <a:xfrm>
              <a:off x="2681510" y="1350143"/>
              <a:ext cx="2053390" cy="114685"/>
            </a:xfrm>
            <a:prstGeom prst="mathMin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latin typeface="Segoe UI" panose="020B0502040204020203" pitchFamily="34" charset="0"/>
                <a:cs typeface="Segoe UI" panose="020B0502040204020203" pitchFamily="34" charset="0"/>
              </a:endParaRPr>
            </a:p>
          </p:txBody>
        </p:sp>
        <p:sp>
          <p:nvSpPr>
            <p:cNvPr id="25" name="Minus Sign 24">
              <a:extLst>
                <a:ext uri="{FF2B5EF4-FFF2-40B4-BE49-F238E27FC236}">
                  <a16:creationId xmlns:a16="http://schemas.microsoft.com/office/drawing/2014/main" id="{CE5E2D04-9959-434D-B6E9-0D2947EA0DA9}"/>
                </a:ext>
              </a:extLst>
            </p:cNvPr>
            <p:cNvSpPr/>
            <p:nvPr/>
          </p:nvSpPr>
          <p:spPr>
            <a:xfrm>
              <a:off x="4213003" y="1350143"/>
              <a:ext cx="2053390" cy="114685"/>
            </a:xfrm>
            <a:prstGeom prst="mathMinus">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latin typeface="Segoe UI" panose="020B0502040204020203" pitchFamily="34" charset="0"/>
                <a:cs typeface="Segoe UI" panose="020B0502040204020203" pitchFamily="34" charset="0"/>
              </a:endParaRPr>
            </a:p>
          </p:txBody>
        </p:sp>
        <p:sp>
          <p:nvSpPr>
            <p:cNvPr id="26" name="Minus Sign 25">
              <a:extLst>
                <a:ext uri="{FF2B5EF4-FFF2-40B4-BE49-F238E27FC236}">
                  <a16:creationId xmlns:a16="http://schemas.microsoft.com/office/drawing/2014/main" id="{EF06FE08-BB4D-4DB0-9184-62A1FAE727F5}"/>
                </a:ext>
              </a:extLst>
            </p:cNvPr>
            <p:cNvSpPr/>
            <p:nvPr/>
          </p:nvSpPr>
          <p:spPr>
            <a:xfrm>
              <a:off x="5744496" y="1350143"/>
              <a:ext cx="2053390" cy="114685"/>
            </a:xfrm>
            <a:prstGeom prst="mathMinus">
              <a:avLst/>
            </a:prstGeom>
            <a:solidFill>
              <a:schemeClr val="accent5">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solidFill>
                  <a:schemeClr val="accent5">
                    <a:lumMod val="75000"/>
                  </a:schemeClr>
                </a:solidFill>
                <a:latin typeface="Segoe UI" panose="020B0502040204020203" pitchFamily="34" charset="0"/>
                <a:cs typeface="Segoe UI" panose="020B0502040204020203" pitchFamily="34" charset="0"/>
              </a:endParaRPr>
            </a:p>
          </p:txBody>
        </p:sp>
      </p:grpSp>
      <p:sp>
        <p:nvSpPr>
          <p:cNvPr id="10" name="TextBox 9">
            <a:extLst>
              <a:ext uri="{FF2B5EF4-FFF2-40B4-BE49-F238E27FC236}">
                <a16:creationId xmlns:a16="http://schemas.microsoft.com/office/drawing/2014/main" id="{B83ADD99-6E46-4179-8511-182C15864A79}"/>
              </a:ext>
            </a:extLst>
          </p:cNvPr>
          <p:cNvSpPr txBox="1"/>
          <p:nvPr/>
        </p:nvSpPr>
        <p:spPr>
          <a:xfrm>
            <a:off x="388837" y="930441"/>
            <a:ext cx="1317990" cy="338554"/>
          </a:xfrm>
          <a:prstGeom prst="rect">
            <a:avLst/>
          </a:prstGeom>
          <a:noFill/>
        </p:spPr>
        <p:txBody>
          <a:bodyPr wrap="none" rtlCol="0">
            <a:spAutoFit/>
          </a:bodyPr>
          <a:lstStyle/>
          <a:p>
            <a:r>
              <a:rPr lang="en-US" sz="1600" b="1" dirty="0">
                <a:solidFill>
                  <a:schemeClr val="accent2">
                    <a:lumMod val="50000"/>
                  </a:schemeClr>
                </a:solidFill>
                <a:latin typeface="Segoe UI" panose="020B0502040204020203" pitchFamily="34" charset="0"/>
                <a:cs typeface="Segoe UI" panose="020B0502040204020203" pitchFamily="34" charset="0"/>
              </a:rPr>
              <a:t>1 = Hardest</a:t>
            </a:r>
          </a:p>
        </p:txBody>
      </p:sp>
      <p:sp>
        <p:nvSpPr>
          <p:cNvPr id="11" name="TextBox 10">
            <a:extLst>
              <a:ext uri="{FF2B5EF4-FFF2-40B4-BE49-F238E27FC236}">
                <a16:creationId xmlns:a16="http://schemas.microsoft.com/office/drawing/2014/main" id="{57D3D6D4-81E7-4AD2-BF15-D7FF5217C38D}"/>
              </a:ext>
            </a:extLst>
          </p:cNvPr>
          <p:cNvSpPr txBox="1"/>
          <p:nvPr/>
        </p:nvSpPr>
        <p:spPr>
          <a:xfrm>
            <a:off x="6725064" y="930441"/>
            <a:ext cx="1208985" cy="338554"/>
          </a:xfrm>
          <a:prstGeom prst="rect">
            <a:avLst/>
          </a:prstGeom>
          <a:noFill/>
        </p:spPr>
        <p:txBody>
          <a:bodyPr wrap="none" rtlCol="0">
            <a:spAutoFit/>
          </a:bodyPr>
          <a:lstStyle/>
          <a:p>
            <a:r>
              <a:rPr lang="en-US" sz="1600" b="1" dirty="0">
                <a:solidFill>
                  <a:schemeClr val="accent2">
                    <a:lumMod val="50000"/>
                  </a:schemeClr>
                </a:solidFill>
                <a:latin typeface="Segoe UI" panose="020B0502040204020203" pitchFamily="34" charset="0"/>
                <a:cs typeface="Segoe UI" panose="020B0502040204020203" pitchFamily="34" charset="0"/>
              </a:rPr>
              <a:t>6 = Easiest</a:t>
            </a:r>
          </a:p>
        </p:txBody>
      </p:sp>
      <p:sp>
        <p:nvSpPr>
          <p:cNvPr id="12" name="Rectangle 11">
            <a:extLst>
              <a:ext uri="{FF2B5EF4-FFF2-40B4-BE49-F238E27FC236}">
                <a16:creationId xmlns:a16="http://schemas.microsoft.com/office/drawing/2014/main" id="{06D907F0-1486-4654-B685-4250DD4C7BF6}"/>
              </a:ext>
            </a:extLst>
          </p:cNvPr>
          <p:cNvSpPr/>
          <p:nvPr/>
        </p:nvSpPr>
        <p:spPr>
          <a:xfrm>
            <a:off x="145415" y="1576755"/>
            <a:ext cx="1731513" cy="739048"/>
          </a:xfrm>
          <a:prstGeom prst="rect">
            <a:avLst/>
          </a:prstGeom>
        </p:spPr>
        <p:txBody>
          <a:bodyPr wrap="square">
            <a:spAutoFit/>
          </a:bodyPr>
          <a:lstStyle/>
          <a:p>
            <a:pPr marL="168278" indent="-168278"/>
            <a:r>
              <a:rPr lang="en-US" sz="1401" dirty="0">
                <a:solidFill>
                  <a:srgbClr val="002060"/>
                </a:solidFill>
                <a:latin typeface="Segoe UI" panose="020B0502040204020203" pitchFamily="34" charset="0"/>
                <a:ea typeface="Quattrocento Sans"/>
                <a:cs typeface="Segoe UI" panose="020B0502040204020203" pitchFamily="34" charset="0"/>
                <a:sym typeface="Quattrocento Sans"/>
              </a:rPr>
              <a:t>1. Students at school try to stop bullying.....</a:t>
            </a:r>
            <a:endParaRPr lang="en-US" sz="1401" dirty="0">
              <a:solidFill>
                <a:srgbClr val="002060"/>
              </a:solidFill>
              <a:latin typeface="Segoe UI" panose="020B0502040204020203" pitchFamily="34" charset="0"/>
              <a:cs typeface="Segoe UI" panose="020B0502040204020203" pitchFamily="34" charset="0"/>
            </a:endParaRPr>
          </a:p>
        </p:txBody>
      </p:sp>
      <p:cxnSp>
        <p:nvCxnSpPr>
          <p:cNvPr id="14" name="Straight Arrow Connector 13">
            <a:extLst>
              <a:ext uri="{FF2B5EF4-FFF2-40B4-BE49-F238E27FC236}">
                <a16:creationId xmlns:a16="http://schemas.microsoft.com/office/drawing/2014/main" id="{202357A9-4ABC-4DD2-AE99-F13E29825DF7}"/>
              </a:ext>
              <a:ext uri="{C183D7F6-B498-43B3-948B-1728B52AA6E4}">
                <adec:decorative xmlns:adec="http://schemas.microsoft.com/office/drawing/2017/decorative" val="1"/>
              </a:ext>
            </a:extLst>
          </p:cNvPr>
          <p:cNvCxnSpPr/>
          <p:nvPr/>
        </p:nvCxnSpPr>
        <p:spPr>
          <a:xfrm>
            <a:off x="1337009" y="2037347"/>
            <a:ext cx="240635" cy="17646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2341281-D3C0-4701-8989-AC86365C3E27}"/>
              </a:ext>
            </a:extLst>
          </p:cNvPr>
          <p:cNvSpPr/>
          <p:nvPr/>
        </p:nvSpPr>
        <p:spPr>
          <a:xfrm>
            <a:off x="2411877" y="1576752"/>
            <a:ext cx="1983314" cy="739048"/>
          </a:xfrm>
          <a:prstGeom prst="rect">
            <a:avLst/>
          </a:prstGeom>
        </p:spPr>
        <p:txBody>
          <a:bodyPr wrap="square">
            <a:spAutoFit/>
          </a:bodyPr>
          <a:lstStyle/>
          <a:p>
            <a:pPr marL="168278" indent="-168278"/>
            <a:r>
              <a:rPr lang="en-US" sz="1401" dirty="0">
                <a:solidFill>
                  <a:srgbClr val="002060"/>
                </a:solidFill>
                <a:latin typeface="Segoe UI" panose="020B0502040204020203" pitchFamily="34" charset="0"/>
                <a:ea typeface="Quattrocento Sans"/>
                <a:cs typeface="Segoe UI" panose="020B0502040204020203" pitchFamily="34" charset="0"/>
                <a:sym typeface="Quattrocento Sans"/>
              </a:rPr>
              <a:t>2.	Groups of students tease or pick on one student.</a:t>
            </a:r>
            <a:endParaRPr lang="en-US" sz="1401" dirty="0">
              <a:solidFill>
                <a:srgbClr val="002060"/>
              </a:solidFill>
              <a:latin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A840BA21-D879-43D2-81EF-EF427C56CAC1}"/>
              </a:ext>
            </a:extLst>
          </p:cNvPr>
          <p:cNvSpPr/>
          <p:nvPr/>
        </p:nvSpPr>
        <p:spPr>
          <a:xfrm>
            <a:off x="3203407" y="3807907"/>
            <a:ext cx="2084564" cy="739048"/>
          </a:xfrm>
          <a:prstGeom prst="rect">
            <a:avLst/>
          </a:prstGeom>
        </p:spPr>
        <p:txBody>
          <a:bodyPr wrap="square">
            <a:spAutoFit/>
          </a:bodyPr>
          <a:lstStyle/>
          <a:p>
            <a:pPr marL="168278" indent="-168278"/>
            <a:r>
              <a:rPr lang="en-US" sz="1401" dirty="0">
                <a:solidFill>
                  <a:srgbClr val="002060"/>
                </a:solidFill>
                <a:latin typeface="Segoe UI" panose="020B0502040204020203" pitchFamily="34" charset="0"/>
                <a:ea typeface="Quattrocento Sans"/>
                <a:cs typeface="Segoe UI" panose="020B0502040204020203" pitchFamily="34" charset="0"/>
                <a:sym typeface="Quattrocento Sans"/>
              </a:rPr>
              <a:t>3.	Bigger students taunt or pick on smaller students.</a:t>
            </a:r>
            <a:endParaRPr lang="en-US" sz="1401" dirty="0">
              <a:solidFill>
                <a:srgbClr val="002060"/>
              </a:solidFill>
              <a:latin typeface="Segoe UI" panose="020B0502040204020203" pitchFamily="34" charset="0"/>
              <a:cs typeface="Segoe UI" panose="020B0502040204020203" pitchFamily="34" charset="0"/>
            </a:endParaRPr>
          </a:p>
        </p:txBody>
      </p:sp>
      <p:cxnSp>
        <p:nvCxnSpPr>
          <p:cNvPr id="30" name="Straight Arrow Connector 29">
            <a:extLst>
              <a:ext uri="{FF2B5EF4-FFF2-40B4-BE49-F238E27FC236}">
                <a16:creationId xmlns:a16="http://schemas.microsoft.com/office/drawing/2014/main" id="{7E38CC67-1572-4B9E-9DE6-BAA6D07AD71D}"/>
              </a:ext>
              <a:ext uri="{C183D7F6-B498-43B3-948B-1728B52AA6E4}">
                <adec:decorative xmlns:adec="http://schemas.microsoft.com/office/drawing/2017/decorative" val="1"/>
              </a:ext>
            </a:extLst>
          </p:cNvPr>
          <p:cNvCxnSpPr>
            <a:cxnSpLocks/>
          </p:cNvCxnSpPr>
          <p:nvPr/>
        </p:nvCxnSpPr>
        <p:spPr>
          <a:xfrm flipV="1">
            <a:off x="4275221" y="3457075"/>
            <a:ext cx="0" cy="40907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4" name="Rectangle 223">
            <a:extLst>
              <a:ext uri="{FF2B5EF4-FFF2-40B4-BE49-F238E27FC236}">
                <a16:creationId xmlns:a16="http://schemas.microsoft.com/office/drawing/2014/main" id="{A214462E-BE44-4276-9EDE-93EABD0CC3AE}"/>
              </a:ext>
            </a:extLst>
          </p:cNvPr>
          <p:cNvSpPr/>
          <p:nvPr/>
        </p:nvSpPr>
        <p:spPr>
          <a:xfrm>
            <a:off x="4572000" y="1946087"/>
            <a:ext cx="2153045" cy="739048"/>
          </a:xfrm>
          <a:prstGeom prst="rect">
            <a:avLst/>
          </a:prstGeom>
        </p:spPr>
        <p:txBody>
          <a:bodyPr wrap="square">
            <a:spAutoFit/>
          </a:bodyPr>
          <a:lstStyle/>
          <a:p>
            <a:pPr marL="168278" indent="-168278"/>
            <a:r>
              <a:rPr lang="en-US" sz="1401" dirty="0">
                <a:solidFill>
                  <a:srgbClr val="002060"/>
                </a:solidFill>
                <a:latin typeface="Segoe UI" panose="020B0502040204020203" pitchFamily="34" charset="0"/>
                <a:ea typeface="Quattrocento Sans"/>
                <a:cs typeface="Segoe UI" panose="020B0502040204020203" pitchFamily="34" charset="0"/>
                <a:sym typeface="Quattrocento Sans"/>
              </a:rPr>
              <a:t>4.	Students with learning or physical disabilities are teased......</a:t>
            </a:r>
            <a:endParaRPr lang="en-US" sz="1401" dirty="0">
              <a:solidFill>
                <a:srgbClr val="002060"/>
              </a:solidFill>
              <a:latin typeface="Segoe UI" panose="020B0502040204020203" pitchFamily="34" charset="0"/>
              <a:cs typeface="Segoe UI" panose="020B0502040204020203" pitchFamily="34" charset="0"/>
            </a:endParaRPr>
          </a:p>
        </p:txBody>
      </p:sp>
      <p:cxnSp>
        <p:nvCxnSpPr>
          <p:cNvPr id="226" name="Straight Arrow Connector 225">
            <a:extLst>
              <a:ext uri="{FF2B5EF4-FFF2-40B4-BE49-F238E27FC236}">
                <a16:creationId xmlns:a16="http://schemas.microsoft.com/office/drawing/2014/main" id="{1E86040E-044D-4A11-8DE0-48DC5160C13C}"/>
              </a:ext>
              <a:ext uri="{C183D7F6-B498-43B3-948B-1728B52AA6E4}">
                <adec:decorative xmlns:adec="http://schemas.microsoft.com/office/drawing/2017/decorative" val="1"/>
              </a:ext>
            </a:extLst>
          </p:cNvPr>
          <p:cNvCxnSpPr>
            <a:cxnSpLocks/>
          </p:cNvCxnSpPr>
          <p:nvPr/>
        </p:nvCxnSpPr>
        <p:spPr>
          <a:xfrm>
            <a:off x="5652453" y="2684749"/>
            <a:ext cx="0" cy="411378"/>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AAC12C2F-DA3F-47B9-8B85-784C0A0D0A05}"/>
              </a:ext>
              <a:ext uri="{C183D7F6-B498-43B3-948B-1728B52AA6E4}">
                <adec:decorative xmlns:adec="http://schemas.microsoft.com/office/drawing/2017/decorative" val="1"/>
              </a:ext>
            </a:extLst>
          </p:cNvPr>
          <p:cNvGrpSpPr/>
          <p:nvPr/>
        </p:nvGrpSpPr>
        <p:grpSpPr>
          <a:xfrm>
            <a:off x="2967789" y="2260113"/>
            <a:ext cx="100732" cy="459026"/>
            <a:chOff x="2967789" y="2260112"/>
            <a:chExt cx="100732" cy="459025"/>
          </a:xfrm>
        </p:grpSpPr>
        <p:cxnSp>
          <p:nvCxnSpPr>
            <p:cNvPr id="27" name="Straight Arrow Connector 26">
              <a:extLst>
                <a:ext uri="{FF2B5EF4-FFF2-40B4-BE49-F238E27FC236}">
                  <a16:creationId xmlns:a16="http://schemas.microsoft.com/office/drawing/2014/main" id="{5A78D4A2-F13F-4744-AEF0-4FF21F6BF84F}"/>
                </a:ext>
              </a:extLst>
            </p:cNvPr>
            <p:cNvCxnSpPr/>
            <p:nvPr/>
          </p:nvCxnSpPr>
          <p:spPr>
            <a:xfrm flipH="1">
              <a:off x="2967789" y="2260112"/>
              <a:ext cx="100732" cy="45902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D6B394B-2D29-4D4B-98DF-0AC376C94F19}"/>
                </a:ext>
              </a:extLst>
            </p:cNvPr>
            <p:cNvCxnSpPr/>
            <p:nvPr/>
          </p:nvCxnSpPr>
          <p:spPr>
            <a:xfrm flipH="1">
              <a:off x="3018155" y="2260112"/>
              <a:ext cx="50366" cy="22951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0" name="Rectangle 229">
            <a:extLst>
              <a:ext uri="{FF2B5EF4-FFF2-40B4-BE49-F238E27FC236}">
                <a16:creationId xmlns:a16="http://schemas.microsoft.com/office/drawing/2014/main" id="{2BD02713-9D44-47E7-A20C-6113495E7D6D}"/>
              </a:ext>
            </a:extLst>
          </p:cNvPr>
          <p:cNvSpPr/>
          <p:nvPr/>
        </p:nvSpPr>
        <p:spPr>
          <a:xfrm>
            <a:off x="5744496" y="4165522"/>
            <a:ext cx="2419590" cy="739048"/>
          </a:xfrm>
          <a:prstGeom prst="rect">
            <a:avLst/>
          </a:prstGeom>
        </p:spPr>
        <p:txBody>
          <a:bodyPr wrap="square">
            <a:spAutoFit/>
          </a:bodyPr>
          <a:lstStyle/>
          <a:p>
            <a:pPr marL="168278" indent="-168278"/>
            <a:r>
              <a:rPr lang="en" sz="1401" dirty="0">
                <a:solidFill>
                  <a:srgbClr val="002060"/>
                </a:solidFill>
                <a:latin typeface="Segoe UI" panose="020B0502040204020203" pitchFamily="34" charset="0"/>
                <a:ea typeface="Quattrocento Sans"/>
                <a:cs typeface="Segoe UI" panose="020B0502040204020203" pitchFamily="34" charset="0"/>
                <a:sym typeface="Quattrocento Sans"/>
              </a:rPr>
              <a:t>5.	Teachers, students, and the principal work together to stop bullying.</a:t>
            </a:r>
            <a:endParaRPr lang="en-US" sz="1401" dirty="0">
              <a:solidFill>
                <a:srgbClr val="002060"/>
              </a:solidFill>
              <a:latin typeface="Segoe UI" panose="020B0502040204020203" pitchFamily="34" charset="0"/>
              <a:cs typeface="Segoe UI" panose="020B0502040204020203" pitchFamily="34" charset="0"/>
            </a:endParaRPr>
          </a:p>
        </p:txBody>
      </p:sp>
      <p:cxnSp>
        <p:nvCxnSpPr>
          <p:cNvPr id="232" name="Straight Arrow Connector 231">
            <a:extLst>
              <a:ext uri="{FF2B5EF4-FFF2-40B4-BE49-F238E27FC236}">
                <a16:creationId xmlns:a16="http://schemas.microsoft.com/office/drawing/2014/main" id="{AD917D8E-E55F-4400-9844-B4A73447F01D}"/>
              </a:ext>
              <a:ext uri="{C183D7F6-B498-43B3-948B-1728B52AA6E4}">
                <adec:decorative xmlns:adec="http://schemas.microsoft.com/office/drawing/2017/decorative" val="1"/>
              </a:ext>
            </a:extLst>
          </p:cNvPr>
          <p:cNvCxnSpPr>
            <a:cxnSpLocks/>
          </p:cNvCxnSpPr>
          <p:nvPr/>
        </p:nvCxnSpPr>
        <p:spPr>
          <a:xfrm flipV="1">
            <a:off x="6200275" y="3729791"/>
            <a:ext cx="66121" cy="48294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671339E1-B5A7-46C4-8CA4-4E27DCF56A36}"/>
              </a:ext>
            </a:extLst>
          </p:cNvPr>
          <p:cNvSpPr/>
          <p:nvPr/>
        </p:nvSpPr>
        <p:spPr>
          <a:xfrm>
            <a:off x="7041878" y="1668016"/>
            <a:ext cx="1912115" cy="1170192"/>
          </a:xfrm>
          <a:prstGeom prst="rect">
            <a:avLst/>
          </a:prstGeom>
        </p:spPr>
        <p:txBody>
          <a:bodyPr wrap="square">
            <a:spAutoFit/>
          </a:bodyPr>
          <a:lstStyle/>
          <a:p>
            <a:pPr marL="168278" indent="-168278"/>
            <a:r>
              <a:rPr lang="en-US" sz="1401" dirty="0">
                <a:solidFill>
                  <a:srgbClr val="002060"/>
                </a:solidFill>
                <a:latin typeface="Segoe UI" panose="020B0502040204020203" pitchFamily="34" charset="0"/>
                <a:ea typeface="Quattrocento Sans"/>
                <a:cs typeface="Segoe UI" panose="020B0502040204020203" pitchFamily="34" charset="0"/>
                <a:sym typeface="Quattrocento Sans"/>
              </a:rPr>
              <a:t>6.	If I tell a teacher my classmate is being bullied, the teacher will do something to help.</a:t>
            </a:r>
            <a:endParaRPr lang="en-US" sz="1401" dirty="0">
              <a:solidFill>
                <a:srgbClr val="002060"/>
              </a:solidFill>
              <a:latin typeface="Segoe UI" panose="020B0502040204020203" pitchFamily="34" charset="0"/>
              <a:cs typeface="Segoe UI" panose="020B0502040204020203" pitchFamily="34" charset="0"/>
            </a:endParaRPr>
          </a:p>
        </p:txBody>
      </p:sp>
      <p:cxnSp>
        <p:nvCxnSpPr>
          <p:cNvPr id="235" name="Straight Arrow Connector 234">
            <a:extLst>
              <a:ext uri="{FF2B5EF4-FFF2-40B4-BE49-F238E27FC236}">
                <a16:creationId xmlns:a16="http://schemas.microsoft.com/office/drawing/2014/main" id="{2C3576C3-BF5D-4FF4-BCB4-2CF545E596F0}"/>
              </a:ext>
              <a:ext uri="{C183D7F6-B498-43B3-948B-1728B52AA6E4}">
                <adec:decorative xmlns:adec="http://schemas.microsoft.com/office/drawing/2017/decorative" val="1"/>
              </a:ext>
            </a:extLst>
          </p:cNvPr>
          <p:cNvCxnSpPr>
            <a:cxnSpLocks/>
          </p:cNvCxnSpPr>
          <p:nvPr/>
        </p:nvCxnSpPr>
        <p:spPr>
          <a:xfrm flipH="1">
            <a:off x="7041879" y="2719139"/>
            <a:ext cx="342086" cy="37698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560BDC0-3943-4C0D-AB4B-8C88D80ABDD3}"/>
              </a:ext>
            </a:extLst>
          </p:cNvPr>
          <p:cNvSpPr txBox="1"/>
          <p:nvPr/>
        </p:nvSpPr>
        <p:spPr>
          <a:xfrm>
            <a:off x="145414" y="4578554"/>
            <a:ext cx="3932971" cy="523220"/>
          </a:xfrm>
          <a:prstGeom prst="rect">
            <a:avLst/>
          </a:prstGeom>
          <a:solidFill>
            <a:srgbClr val="002060"/>
          </a:solidFill>
        </p:spPr>
        <p:txBody>
          <a:bodyPr wrap="square" rtlCol="0">
            <a:spAutoFit/>
          </a:bodyPr>
          <a:lstStyle/>
          <a:p>
            <a:r>
              <a:rPr lang="en-US" dirty="0">
                <a:solidFill>
                  <a:schemeClr val="bg1"/>
                </a:solidFill>
              </a:rPr>
              <a:t>On average, easier for any student to respond, “Always true” to item 6 than to item 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1" y="188880"/>
            <a:ext cx="8686356" cy="543369"/>
          </a:xfrm>
          <a:prstGeom prst="rect">
            <a:avLst/>
          </a:prstGeom>
          <a:noFill/>
          <a:ln>
            <a:noFill/>
          </a:ln>
        </p:spPr>
        <p:txBody>
          <a:bodyPr spcFirstLastPara="1" wrap="square" lIns="68574" tIns="34276" rIns="68574" bIns="34276" anchor="ctr" anchorCtr="0">
            <a:noAutofit/>
          </a:bodyPr>
          <a:lstStyle/>
          <a:p>
            <a:r>
              <a:rPr lang="en-US" sz="2000" dirty="0">
                <a:solidFill>
                  <a:srgbClr val="FFFFFF"/>
                </a:solidFill>
                <a:latin typeface="Georgia"/>
                <a:ea typeface="Georgia"/>
                <a:cs typeface="Georgia"/>
                <a:sym typeface="Georgia"/>
              </a:rPr>
              <a:t>Survey responses are “ordinal” in nature NOT equal-interval: cannot be averaged</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089354" y="4755570"/>
            <a:ext cx="423977" cy="291801"/>
          </a:xfrm>
          <a:prstGeom prst="rect">
            <a:avLst/>
          </a:prstGeom>
          <a:noFill/>
          <a:ln>
            <a:noFill/>
          </a:ln>
        </p:spPr>
        <p:txBody>
          <a:bodyPr spcFirstLastPara="1" wrap="square" lIns="68574" tIns="34276" rIns="68574" bIns="34276" anchor="ctr" anchorCtr="0">
            <a:noAutofit/>
          </a:bodyPr>
          <a:lstStyle/>
          <a:p>
            <a:fld id="{00000000-1234-1234-1234-123412341234}" type="slidenum">
              <a:rPr lang="en">
                <a:latin typeface="Segoe UI" panose="020B0502040204020203" pitchFamily="34" charset="0"/>
                <a:cs typeface="Segoe UI" panose="020B0502040204020203" pitchFamily="34" charset="0"/>
              </a:rPr>
              <a:pPr/>
              <a:t>14</a:t>
            </a:fld>
            <a:endParaRPr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76C16BCC-0F10-448C-9A6A-4407DBB6E8DB}"/>
              </a:ext>
            </a:extLst>
          </p:cNvPr>
          <p:cNvSpPr txBox="1"/>
          <p:nvPr/>
        </p:nvSpPr>
        <p:spPr>
          <a:xfrm>
            <a:off x="1277142" y="2093229"/>
            <a:ext cx="478016"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NT</a:t>
            </a:r>
          </a:p>
        </p:txBody>
      </p:sp>
      <p:cxnSp>
        <p:nvCxnSpPr>
          <p:cNvPr id="14" name="Straight Connector 13">
            <a:extLst>
              <a:ext uri="{FF2B5EF4-FFF2-40B4-BE49-F238E27FC236}">
                <a16:creationId xmlns:a16="http://schemas.microsoft.com/office/drawing/2014/main" id="{DF445403-BA3F-4DE6-8D10-BF061D5ACF69}"/>
              </a:ext>
              <a:ext uri="{C183D7F6-B498-43B3-948B-1728B52AA6E4}">
                <adec:decorative xmlns:adec="http://schemas.microsoft.com/office/drawing/2017/decorative" val="1"/>
              </a:ext>
            </a:extLst>
          </p:cNvPr>
          <p:cNvCxnSpPr>
            <a:cxnSpLocks/>
          </p:cNvCxnSpPr>
          <p:nvPr/>
        </p:nvCxnSpPr>
        <p:spPr>
          <a:xfrm flipV="1">
            <a:off x="1755158" y="2285363"/>
            <a:ext cx="2536429" cy="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B2F42C-D17D-493C-BD15-EF9D5D28B2D7}"/>
              </a:ext>
            </a:extLst>
          </p:cNvPr>
          <p:cNvSpPr txBox="1"/>
          <p:nvPr/>
        </p:nvSpPr>
        <p:spPr>
          <a:xfrm>
            <a:off x="4280689" y="2108101"/>
            <a:ext cx="511679"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MT</a:t>
            </a:r>
          </a:p>
        </p:txBody>
      </p:sp>
      <p:cxnSp>
        <p:nvCxnSpPr>
          <p:cNvPr id="17" name="Straight Connector 16">
            <a:extLst>
              <a:ext uri="{FF2B5EF4-FFF2-40B4-BE49-F238E27FC236}">
                <a16:creationId xmlns:a16="http://schemas.microsoft.com/office/drawing/2014/main" id="{D4058F12-F592-47FD-A0C7-F1B5855FB53A}"/>
              </a:ext>
              <a:ext uri="{C183D7F6-B498-43B3-948B-1728B52AA6E4}">
                <adec:decorative xmlns:adec="http://schemas.microsoft.com/office/drawing/2017/decorative" val="1"/>
              </a:ext>
            </a:extLst>
          </p:cNvPr>
          <p:cNvCxnSpPr>
            <a:cxnSpLocks/>
          </p:cNvCxnSpPr>
          <p:nvPr/>
        </p:nvCxnSpPr>
        <p:spPr>
          <a:xfrm flipV="1">
            <a:off x="4792368" y="2281645"/>
            <a:ext cx="2029672" cy="746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11C247-4A18-4CA9-BB64-244995286BBC}"/>
              </a:ext>
            </a:extLst>
          </p:cNvPr>
          <p:cNvSpPr txBox="1"/>
          <p:nvPr/>
        </p:nvSpPr>
        <p:spPr>
          <a:xfrm>
            <a:off x="6823302" y="2093229"/>
            <a:ext cx="453970"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AT</a:t>
            </a:r>
          </a:p>
        </p:txBody>
      </p:sp>
      <p:grpSp>
        <p:nvGrpSpPr>
          <p:cNvPr id="61" name="Group 60" descr="This object symbolizes the distance between Never true response and Mostly untrue response; and, between a Mostly true and Mostly untrue response; and between a Mostly untrue response and Never true response on a continuum of less favorable to most favorable views for item 3.">
            <a:extLst>
              <a:ext uri="{FF2B5EF4-FFF2-40B4-BE49-F238E27FC236}">
                <a16:creationId xmlns:a16="http://schemas.microsoft.com/office/drawing/2014/main" id="{1A6AA3B3-8660-46E9-AFE1-A4A87B68D994}"/>
              </a:ext>
            </a:extLst>
          </p:cNvPr>
          <p:cNvGrpSpPr/>
          <p:nvPr/>
        </p:nvGrpSpPr>
        <p:grpSpPr>
          <a:xfrm>
            <a:off x="1277142" y="2598179"/>
            <a:ext cx="6461374" cy="385565"/>
            <a:chOff x="419210" y="2101875"/>
            <a:chExt cx="6461375" cy="385565"/>
          </a:xfrm>
        </p:grpSpPr>
        <p:cxnSp>
          <p:nvCxnSpPr>
            <p:cNvPr id="33" name="Straight Connector 32">
              <a:extLst>
                <a:ext uri="{FF2B5EF4-FFF2-40B4-BE49-F238E27FC236}">
                  <a16:creationId xmlns:a16="http://schemas.microsoft.com/office/drawing/2014/main" id="{EF9F7CAA-8A99-43BD-8942-17F5A9F064F5}"/>
                </a:ext>
              </a:extLst>
            </p:cNvPr>
            <p:cNvCxnSpPr>
              <a:cxnSpLocks/>
            </p:cNvCxnSpPr>
            <p:nvPr/>
          </p:nvCxnSpPr>
          <p:spPr>
            <a:xfrm>
              <a:off x="897226" y="2294657"/>
              <a:ext cx="115370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2440B53-95F6-4095-A222-5B6551912444}"/>
                </a:ext>
              </a:extLst>
            </p:cNvPr>
            <p:cNvSpPr txBox="1"/>
            <p:nvPr/>
          </p:nvSpPr>
          <p:spPr>
            <a:xfrm>
              <a:off x="419210" y="2117980"/>
              <a:ext cx="478016"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NT</a:t>
              </a:r>
            </a:p>
          </p:txBody>
        </p:sp>
        <p:sp>
          <p:nvSpPr>
            <p:cNvPr id="35" name="TextBox 34">
              <a:extLst>
                <a:ext uri="{FF2B5EF4-FFF2-40B4-BE49-F238E27FC236}">
                  <a16:creationId xmlns:a16="http://schemas.microsoft.com/office/drawing/2014/main" id="{34EFF58C-59CF-4FBF-802E-5B183369A421}"/>
                </a:ext>
              </a:extLst>
            </p:cNvPr>
            <p:cNvSpPr txBox="1"/>
            <p:nvPr/>
          </p:nvSpPr>
          <p:spPr>
            <a:xfrm>
              <a:off x="2050927" y="2117980"/>
              <a:ext cx="572593" cy="369460"/>
            </a:xfrm>
            <a:prstGeom prst="rect">
              <a:avLst/>
            </a:prstGeom>
            <a:noFill/>
          </p:spPr>
          <p:txBody>
            <a:bodyPr wrap="none" rtlCol="0">
              <a:spAutoFit/>
            </a:bodyPr>
            <a:lstStyle/>
            <a:p>
              <a:r>
                <a:rPr lang="en-US" sz="1801" b="1" dirty="0">
                  <a:solidFill>
                    <a:schemeClr val="accent2">
                      <a:lumMod val="50000"/>
                    </a:schemeClr>
                  </a:solidFill>
                  <a:latin typeface="Segoe UI" panose="020B0502040204020203" pitchFamily="34" charset="0"/>
                  <a:cs typeface="Segoe UI" panose="020B0502040204020203" pitchFamily="34" charset="0"/>
                </a:rPr>
                <a:t>MU</a:t>
              </a:r>
            </a:p>
          </p:txBody>
        </p:sp>
        <p:cxnSp>
          <p:nvCxnSpPr>
            <p:cNvPr id="36" name="Straight Connector 35">
              <a:extLst>
                <a:ext uri="{FF2B5EF4-FFF2-40B4-BE49-F238E27FC236}">
                  <a16:creationId xmlns:a16="http://schemas.microsoft.com/office/drawing/2014/main" id="{FB456209-FBBC-4FBF-AAD2-969635155064}"/>
                </a:ext>
              </a:extLst>
            </p:cNvPr>
            <p:cNvCxnSpPr>
              <a:cxnSpLocks/>
            </p:cNvCxnSpPr>
            <p:nvPr/>
          </p:nvCxnSpPr>
          <p:spPr>
            <a:xfrm flipV="1">
              <a:off x="2522225" y="2286637"/>
              <a:ext cx="1384339" cy="160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2383D55-5B4B-4508-9B70-304526C70DBD}"/>
                </a:ext>
              </a:extLst>
            </p:cNvPr>
            <p:cNvSpPr txBox="1"/>
            <p:nvPr/>
          </p:nvSpPr>
          <p:spPr>
            <a:xfrm>
              <a:off x="3906565" y="2101875"/>
              <a:ext cx="511679"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MT</a:t>
              </a:r>
            </a:p>
          </p:txBody>
        </p:sp>
        <p:cxnSp>
          <p:nvCxnSpPr>
            <p:cNvPr id="38" name="Straight Connector 37">
              <a:extLst>
                <a:ext uri="{FF2B5EF4-FFF2-40B4-BE49-F238E27FC236}">
                  <a16:creationId xmlns:a16="http://schemas.microsoft.com/office/drawing/2014/main" id="{372468B0-69DA-4B2E-A27B-831186B53447}"/>
                </a:ext>
              </a:extLst>
            </p:cNvPr>
            <p:cNvCxnSpPr>
              <a:cxnSpLocks/>
            </p:cNvCxnSpPr>
            <p:nvPr/>
          </p:nvCxnSpPr>
          <p:spPr>
            <a:xfrm flipV="1">
              <a:off x="4433939" y="2293860"/>
              <a:ext cx="1980954" cy="15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D56DF28-1853-4A80-B723-AAD3F40717FB}"/>
                </a:ext>
              </a:extLst>
            </p:cNvPr>
            <p:cNvSpPr txBox="1"/>
            <p:nvPr/>
          </p:nvSpPr>
          <p:spPr>
            <a:xfrm>
              <a:off x="6426615" y="2117980"/>
              <a:ext cx="453970"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AT</a:t>
              </a:r>
            </a:p>
          </p:txBody>
        </p:sp>
      </p:grpSp>
      <p:cxnSp>
        <p:nvCxnSpPr>
          <p:cNvPr id="43" name="Straight Connector 42">
            <a:extLst>
              <a:ext uri="{FF2B5EF4-FFF2-40B4-BE49-F238E27FC236}">
                <a16:creationId xmlns:a16="http://schemas.microsoft.com/office/drawing/2014/main" id="{B98D4B08-91EC-4AB6-B42B-9B074727F808}"/>
              </a:ext>
              <a:ext uri="{C183D7F6-B498-43B3-948B-1728B52AA6E4}">
                <adec:decorative xmlns:adec="http://schemas.microsoft.com/office/drawing/2017/decorative" val="1"/>
              </a:ext>
            </a:extLst>
          </p:cNvPr>
          <p:cNvCxnSpPr>
            <a:cxnSpLocks/>
            <a:stCxn id="21" idx="1"/>
            <a:endCxn id="21" idx="1"/>
          </p:cNvCxnSpPr>
          <p:nvPr/>
        </p:nvCxnSpPr>
        <p:spPr>
          <a:xfrm>
            <a:off x="1729303" y="178641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3B3D3F-BC99-49E6-9D6B-71F6C6494FE8}"/>
              </a:ext>
            </a:extLst>
          </p:cNvPr>
          <p:cNvSpPr txBox="1"/>
          <p:nvPr/>
        </p:nvSpPr>
        <p:spPr>
          <a:xfrm>
            <a:off x="1267756" y="1601688"/>
            <a:ext cx="478016"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NT</a:t>
            </a:r>
          </a:p>
        </p:txBody>
      </p:sp>
      <p:cxnSp>
        <p:nvCxnSpPr>
          <p:cNvPr id="24" name="Straight Connector 23" descr="This object symbolizes the distance between Never true response and Mostly untrue response; and, between a Mostly true and Mostly untrue response; and between a Mostly untrue response and Never true response on a continuum of less favorable to most favorable views for item 1.">
            <a:extLst>
              <a:ext uri="{FF2B5EF4-FFF2-40B4-BE49-F238E27FC236}">
                <a16:creationId xmlns:a16="http://schemas.microsoft.com/office/drawing/2014/main" id="{057A632D-0EF3-4FF7-8D09-0C5160414164}"/>
              </a:ext>
            </a:extLst>
          </p:cNvPr>
          <p:cNvCxnSpPr>
            <a:cxnSpLocks/>
            <a:endCxn id="25" idx="1"/>
          </p:cNvCxnSpPr>
          <p:nvPr/>
        </p:nvCxnSpPr>
        <p:spPr>
          <a:xfrm flipV="1">
            <a:off x="1625600" y="1786418"/>
            <a:ext cx="3197684" cy="576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DA2E3B-9ABF-4507-B718-24BF395A9B11}"/>
              </a:ext>
            </a:extLst>
          </p:cNvPr>
          <p:cNvSpPr txBox="1"/>
          <p:nvPr/>
        </p:nvSpPr>
        <p:spPr>
          <a:xfrm>
            <a:off x="4823284" y="1601688"/>
            <a:ext cx="453970"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AT</a:t>
            </a:r>
          </a:p>
        </p:txBody>
      </p:sp>
      <p:sp>
        <p:nvSpPr>
          <p:cNvPr id="200" name="TextBox 199">
            <a:extLst>
              <a:ext uri="{FF2B5EF4-FFF2-40B4-BE49-F238E27FC236}">
                <a16:creationId xmlns:a16="http://schemas.microsoft.com/office/drawing/2014/main" id="{6277F42D-306E-4353-A67A-8BBD37CC111F}"/>
              </a:ext>
            </a:extLst>
          </p:cNvPr>
          <p:cNvSpPr txBox="1"/>
          <p:nvPr/>
        </p:nvSpPr>
        <p:spPr>
          <a:xfrm>
            <a:off x="5146256" y="1601688"/>
            <a:ext cx="1001822" cy="369460"/>
          </a:xfrm>
          <a:prstGeom prst="rect">
            <a:avLst/>
          </a:prstGeom>
          <a:noFill/>
        </p:spPr>
        <p:txBody>
          <a:bodyPr wrap="square" rtlCol="0">
            <a:spAutoFit/>
          </a:bodyPr>
          <a:lstStyle/>
          <a:p>
            <a:r>
              <a:rPr lang="en-US" sz="1801" dirty="0">
                <a:solidFill>
                  <a:srgbClr val="002060"/>
                </a:solidFill>
                <a:latin typeface="Segoe UI" panose="020B0502040204020203" pitchFamily="34" charset="0"/>
                <a:cs typeface="Segoe UI" panose="020B0502040204020203" pitchFamily="34" charset="0"/>
              </a:rPr>
              <a:t>Item 1</a:t>
            </a:r>
          </a:p>
        </p:txBody>
      </p:sp>
      <p:sp>
        <p:nvSpPr>
          <p:cNvPr id="82" name="TextBox 81">
            <a:extLst>
              <a:ext uri="{FF2B5EF4-FFF2-40B4-BE49-F238E27FC236}">
                <a16:creationId xmlns:a16="http://schemas.microsoft.com/office/drawing/2014/main" id="{EEA1C6C4-A780-4408-9DB8-CCB9E29404FC}"/>
              </a:ext>
            </a:extLst>
          </p:cNvPr>
          <p:cNvSpPr txBox="1"/>
          <p:nvPr/>
        </p:nvSpPr>
        <p:spPr>
          <a:xfrm>
            <a:off x="7232364" y="2102092"/>
            <a:ext cx="1001822" cy="369460"/>
          </a:xfrm>
          <a:prstGeom prst="rect">
            <a:avLst/>
          </a:prstGeom>
          <a:noFill/>
        </p:spPr>
        <p:txBody>
          <a:bodyPr wrap="square" rtlCol="0">
            <a:spAutoFit/>
          </a:bodyPr>
          <a:lstStyle/>
          <a:p>
            <a:r>
              <a:rPr lang="en-US" sz="1801" dirty="0">
                <a:solidFill>
                  <a:srgbClr val="002060"/>
                </a:solidFill>
                <a:latin typeface="Segoe UI" panose="020B0502040204020203" pitchFamily="34" charset="0"/>
                <a:cs typeface="Segoe UI" panose="020B0502040204020203" pitchFamily="34" charset="0"/>
              </a:rPr>
              <a:t>Item 2</a:t>
            </a:r>
          </a:p>
        </p:txBody>
      </p:sp>
      <p:sp>
        <p:nvSpPr>
          <p:cNvPr id="83" name="TextBox 82">
            <a:extLst>
              <a:ext uri="{FF2B5EF4-FFF2-40B4-BE49-F238E27FC236}">
                <a16:creationId xmlns:a16="http://schemas.microsoft.com/office/drawing/2014/main" id="{C5D91BD0-BEC0-411D-8B2F-67807E439972}"/>
              </a:ext>
            </a:extLst>
          </p:cNvPr>
          <p:cNvSpPr txBox="1"/>
          <p:nvPr/>
        </p:nvSpPr>
        <p:spPr>
          <a:xfrm>
            <a:off x="7684544" y="2622663"/>
            <a:ext cx="1001822" cy="369460"/>
          </a:xfrm>
          <a:prstGeom prst="rect">
            <a:avLst/>
          </a:prstGeom>
          <a:noFill/>
        </p:spPr>
        <p:txBody>
          <a:bodyPr wrap="square" rtlCol="0">
            <a:spAutoFit/>
          </a:bodyPr>
          <a:lstStyle/>
          <a:p>
            <a:r>
              <a:rPr lang="en-US" sz="1801" dirty="0">
                <a:solidFill>
                  <a:srgbClr val="002060"/>
                </a:solidFill>
                <a:latin typeface="Segoe UI" panose="020B0502040204020203" pitchFamily="34" charset="0"/>
                <a:cs typeface="Segoe UI" panose="020B0502040204020203" pitchFamily="34" charset="0"/>
              </a:rPr>
              <a:t>Item 3</a:t>
            </a:r>
          </a:p>
        </p:txBody>
      </p:sp>
      <p:grpSp>
        <p:nvGrpSpPr>
          <p:cNvPr id="65" name="Group 64" descr="This object represents a continuum of students' school climate views from least to most favorable.">
            <a:extLst>
              <a:ext uri="{FF2B5EF4-FFF2-40B4-BE49-F238E27FC236}">
                <a16:creationId xmlns:a16="http://schemas.microsoft.com/office/drawing/2014/main" id="{697D686F-4EC8-447C-AD08-A0B6E9A20076}"/>
              </a:ext>
            </a:extLst>
          </p:cNvPr>
          <p:cNvGrpSpPr/>
          <p:nvPr/>
        </p:nvGrpSpPr>
        <p:grpSpPr>
          <a:xfrm>
            <a:off x="240996" y="789664"/>
            <a:ext cx="8636889" cy="634163"/>
            <a:chOff x="233438" y="818920"/>
            <a:chExt cx="8636889" cy="634163"/>
          </a:xfrm>
        </p:grpSpPr>
        <p:sp>
          <p:nvSpPr>
            <p:cNvPr id="193" name="TextBox 192">
              <a:extLst>
                <a:ext uri="{FF2B5EF4-FFF2-40B4-BE49-F238E27FC236}">
                  <a16:creationId xmlns:a16="http://schemas.microsoft.com/office/drawing/2014/main" id="{D4E2F8C7-EB0F-4B9D-96E7-57580BE0A8CC}"/>
                </a:ext>
              </a:extLst>
            </p:cNvPr>
            <p:cNvSpPr txBox="1"/>
            <p:nvPr/>
          </p:nvSpPr>
          <p:spPr>
            <a:xfrm>
              <a:off x="6989210" y="835955"/>
              <a:ext cx="1881117" cy="584775"/>
            </a:xfrm>
            <a:prstGeom prst="rect">
              <a:avLst/>
            </a:prstGeom>
            <a:noFill/>
          </p:spPr>
          <p:txBody>
            <a:bodyPr wrap="square" rtlCol="0">
              <a:spAutoFit/>
            </a:bodyPr>
            <a:lstStyle/>
            <a:p>
              <a:pPr algn="r"/>
              <a:r>
                <a:rPr lang="en-US" sz="1600" dirty="0">
                  <a:solidFill>
                    <a:srgbClr val="002060"/>
                  </a:solidFill>
                  <a:latin typeface="Segoe UI" panose="020B0502040204020203" pitchFamily="34" charset="0"/>
                  <a:cs typeface="Segoe UI" panose="020B0502040204020203" pitchFamily="34" charset="0"/>
                </a:rPr>
                <a:t>Most favorable</a:t>
              </a:r>
            </a:p>
            <a:p>
              <a:pPr algn="r"/>
              <a:r>
                <a:rPr lang="en-US" sz="1600" dirty="0">
                  <a:solidFill>
                    <a:srgbClr val="002060"/>
                  </a:solidFill>
                  <a:latin typeface="Segoe UI" panose="020B0502040204020203" pitchFamily="34" charset="0"/>
                  <a:cs typeface="Segoe UI" panose="020B0502040204020203" pitchFamily="34" charset="0"/>
                </a:rPr>
                <a:t>views</a:t>
              </a:r>
            </a:p>
          </p:txBody>
        </p:sp>
        <p:sp>
          <p:nvSpPr>
            <p:cNvPr id="68" name="TextBox 67">
              <a:extLst>
                <a:ext uri="{FF2B5EF4-FFF2-40B4-BE49-F238E27FC236}">
                  <a16:creationId xmlns:a16="http://schemas.microsoft.com/office/drawing/2014/main" id="{3133ED24-FD27-48B6-970D-FEF6EAF5D4EE}"/>
                </a:ext>
              </a:extLst>
            </p:cNvPr>
            <p:cNvSpPr txBox="1"/>
            <p:nvPr/>
          </p:nvSpPr>
          <p:spPr>
            <a:xfrm>
              <a:off x="233438" y="835955"/>
              <a:ext cx="1630741" cy="584775"/>
            </a:xfrm>
            <a:prstGeom prst="rect">
              <a:avLst/>
            </a:prstGeom>
            <a:noFill/>
          </p:spPr>
          <p:txBody>
            <a:bodyPr wrap="square" rtlCol="0">
              <a:spAutoFit/>
            </a:bodyPr>
            <a:lstStyle/>
            <a:p>
              <a:r>
                <a:rPr lang="en-US" sz="1600" dirty="0">
                  <a:solidFill>
                    <a:srgbClr val="002060"/>
                  </a:solidFill>
                  <a:latin typeface="Segoe UI" panose="020B0502040204020203" pitchFamily="34" charset="0"/>
                  <a:cs typeface="Segoe UI" panose="020B0502040204020203" pitchFamily="34" charset="0"/>
                </a:rPr>
                <a:t>Least favorable views</a:t>
              </a:r>
            </a:p>
          </p:txBody>
        </p:sp>
        <p:sp>
          <p:nvSpPr>
            <p:cNvPr id="199" name="TextBox 198">
              <a:extLst>
                <a:ext uri="{FF2B5EF4-FFF2-40B4-BE49-F238E27FC236}">
                  <a16:creationId xmlns:a16="http://schemas.microsoft.com/office/drawing/2014/main" id="{3C301356-65A0-444A-9099-76725190760F}"/>
                </a:ext>
              </a:extLst>
            </p:cNvPr>
            <p:cNvSpPr txBox="1"/>
            <p:nvPr/>
          </p:nvSpPr>
          <p:spPr>
            <a:xfrm>
              <a:off x="3216884" y="818920"/>
              <a:ext cx="2751074" cy="369460"/>
            </a:xfrm>
            <a:prstGeom prst="rect">
              <a:avLst/>
            </a:prstGeom>
            <a:no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Student score continuum</a:t>
              </a:r>
            </a:p>
          </p:txBody>
        </p:sp>
        <p:sp>
          <p:nvSpPr>
            <p:cNvPr id="192" name="Arrow: Left-Right 191">
              <a:extLst>
                <a:ext uri="{FF2B5EF4-FFF2-40B4-BE49-F238E27FC236}">
                  <a16:creationId xmlns:a16="http://schemas.microsoft.com/office/drawing/2014/main" id="{4024FCB7-805B-40C4-B44B-6077A50AFAEA}"/>
                </a:ext>
              </a:extLst>
            </p:cNvPr>
            <p:cNvSpPr/>
            <p:nvPr/>
          </p:nvSpPr>
          <p:spPr>
            <a:xfrm>
              <a:off x="1123432" y="1145371"/>
              <a:ext cx="6815490" cy="307712"/>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latin typeface="Segoe UI" panose="020B0502040204020203" pitchFamily="34" charset="0"/>
                <a:cs typeface="Segoe UI" panose="020B0502040204020203" pitchFamily="34" charset="0"/>
              </a:endParaRPr>
            </a:p>
          </p:txBody>
        </p:sp>
      </p:grpSp>
      <p:sp>
        <p:nvSpPr>
          <p:cNvPr id="207" name="TextBox 206">
            <a:extLst>
              <a:ext uri="{FF2B5EF4-FFF2-40B4-BE49-F238E27FC236}">
                <a16:creationId xmlns:a16="http://schemas.microsoft.com/office/drawing/2014/main" id="{7451FAC8-96AA-41C2-8BAB-0CC5DA4E1EF1}"/>
              </a:ext>
            </a:extLst>
          </p:cNvPr>
          <p:cNvSpPr txBox="1"/>
          <p:nvPr/>
        </p:nvSpPr>
        <p:spPr>
          <a:xfrm>
            <a:off x="1102076" y="4537499"/>
            <a:ext cx="7467912" cy="338554"/>
          </a:xfrm>
          <a:prstGeom prst="rect">
            <a:avLst/>
          </a:prstGeom>
          <a:solidFill>
            <a:srgbClr val="002060"/>
          </a:solidFill>
        </p:spPr>
        <p:txBody>
          <a:bodyPr wrap="square" rtlCol="0">
            <a:spAutoFit/>
          </a:bodyPr>
          <a:lstStyle/>
          <a:p>
            <a:r>
              <a:rPr lang="en-US" sz="1600" dirty="0">
                <a:solidFill>
                  <a:schemeClr val="bg1"/>
                </a:solidFill>
                <a:latin typeface="Segoe"/>
              </a:rPr>
              <a:t>AT: Always true  &gt;  MT: Mostly true   &gt;   MUT: Mostly untrue  &gt;   NT: Never true</a:t>
            </a:r>
          </a:p>
        </p:txBody>
      </p:sp>
      <p:grpSp>
        <p:nvGrpSpPr>
          <p:cNvPr id="3" name="Group 2" descr="This object represents the desired properties between the four item response categories (Always true, Mostly true, Mostly untrue, Never true) i.e., equal interval between the four categories for all items on the survey.">
            <a:extLst>
              <a:ext uri="{FF2B5EF4-FFF2-40B4-BE49-F238E27FC236}">
                <a16:creationId xmlns:a16="http://schemas.microsoft.com/office/drawing/2014/main" id="{31CDE94E-9C65-4014-995D-297554ADD2D3}"/>
              </a:ext>
            </a:extLst>
          </p:cNvPr>
          <p:cNvGrpSpPr/>
          <p:nvPr/>
        </p:nvGrpSpPr>
        <p:grpSpPr>
          <a:xfrm>
            <a:off x="1130989" y="3641674"/>
            <a:ext cx="7537210" cy="785087"/>
            <a:chOff x="1130989" y="3802093"/>
            <a:chExt cx="7537211" cy="785087"/>
          </a:xfrm>
        </p:grpSpPr>
        <p:grpSp>
          <p:nvGrpSpPr>
            <p:cNvPr id="94" name="Group 93">
              <a:extLst>
                <a:ext uri="{FF2B5EF4-FFF2-40B4-BE49-F238E27FC236}">
                  <a16:creationId xmlns:a16="http://schemas.microsoft.com/office/drawing/2014/main" id="{8EEA9246-61A8-4BC0-A54F-0D605BE6F50C}"/>
                </a:ext>
              </a:extLst>
            </p:cNvPr>
            <p:cNvGrpSpPr/>
            <p:nvPr/>
          </p:nvGrpSpPr>
          <p:grpSpPr>
            <a:xfrm>
              <a:off x="1206697" y="3802093"/>
              <a:ext cx="7392205" cy="785087"/>
              <a:chOff x="1275995" y="3802093"/>
              <a:chExt cx="7392205" cy="785087"/>
            </a:xfrm>
          </p:grpSpPr>
          <p:cxnSp>
            <p:nvCxnSpPr>
              <p:cNvPr id="240" name="Straight Connector 239">
                <a:extLst>
                  <a:ext uri="{FF2B5EF4-FFF2-40B4-BE49-F238E27FC236}">
                    <a16:creationId xmlns:a16="http://schemas.microsoft.com/office/drawing/2014/main" id="{DFC0C93F-92F0-4ABE-9D96-B89C0004C7DC}"/>
                  </a:ext>
                </a:extLst>
              </p:cNvPr>
              <p:cNvCxnSpPr>
                <a:cxnSpLocks/>
              </p:cNvCxnSpPr>
              <p:nvPr/>
            </p:nvCxnSpPr>
            <p:spPr>
              <a:xfrm>
                <a:off x="1760424" y="4125258"/>
                <a:ext cx="1652817"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51D0AA19-AEC7-4973-9858-32EDFF64CD77}"/>
                  </a:ext>
                </a:extLst>
              </p:cNvPr>
              <p:cNvSpPr txBox="1"/>
              <p:nvPr/>
            </p:nvSpPr>
            <p:spPr>
              <a:xfrm>
                <a:off x="1275995" y="3940593"/>
                <a:ext cx="502062" cy="646587"/>
              </a:xfrm>
              <a:prstGeom prst="rect">
                <a:avLst/>
              </a:prstGeom>
              <a:noFill/>
              <a:ln>
                <a:noFill/>
              </a:ln>
            </p:spPr>
            <p:txBody>
              <a:bodyPr wrap="none" rtlCol="0">
                <a:spAutoFit/>
              </a:bodyPr>
              <a:lstStyle/>
              <a:p>
                <a:pPr algn="ctr"/>
                <a:r>
                  <a:rPr lang="en-US" sz="1801" b="1" dirty="0">
                    <a:solidFill>
                      <a:schemeClr val="accent5">
                        <a:lumMod val="75000"/>
                      </a:schemeClr>
                    </a:solidFill>
                    <a:latin typeface="Segoe UI" panose="020B0502040204020203" pitchFamily="34" charset="0"/>
                    <a:cs typeface="Segoe UI" panose="020B0502040204020203" pitchFamily="34" charset="0"/>
                  </a:rPr>
                  <a:t>NT</a:t>
                </a:r>
              </a:p>
              <a:p>
                <a:pPr algn="ctr"/>
                <a:r>
                  <a:rPr lang="en-US" sz="1801" b="1" dirty="0">
                    <a:solidFill>
                      <a:schemeClr val="accent5">
                        <a:lumMod val="75000"/>
                      </a:schemeClr>
                    </a:solidFill>
                    <a:latin typeface="Segoe UI" panose="020B0502040204020203" pitchFamily="34" charset="0"/>
                    <a:cs typeface="Segoe UI" panose="020B0502040204020203" pitchFamily="34" charset="0"/>
                  </a:rPr>
                  <a:t>0</a:t>
                </a:r>
              </a:p>
            </p:txBody>
          </p:sp>
          <p:sp>
            <p:nvSpPr>
              <p:cNvPr id="136" name="TextBox 135">
                <a:extLst>
                  <a:ext uri="{FF2B5EF4-FFF2-40B4-BE49-F238E27FC236}">
                    <a16:creationId xmlns:a16="http://schemas.microsoft.com/office/drawing/2014/main" id="{9648A7C9-D077-42E2-9A96-3E8BD822510D}"/>
                  </a:ext>
                </a:extLst>
              </p:cNvPr>
              <p:cNvSpPr txBox="1"/>
              <p:nvPr/>
            </p:nvSpPr>
            <p:spPr>
              <a:xfrm>
                <a:off x="3381764" y="3940593"/>
                <a:ext cx="572594" cy="646587"/>
              </a:xfrm>
              <a:prstGeom prst="rect">
                <a:avLst/>
              </a:prstGeom>
              <a:noFill/>
              <a:ln>
                <a:noFill/>
              </a:ln>
            </p:spPr>
            <p:txBody>
              <a:bodyPr wrap="none" rtlCol="0">
                <a:spAutoFit/>
              </a:bodyPr>
              <a:lstStyle/>
              <a:p>
                <a:pPr algn="ctr"/>
                <a:r>
                  <a:rPr lang="en-US" sz="1801" b="1" dirty="0">
                    <a:solidFill>
                      <a:schemeClr val="accent5">
                        <a:lumMod val="75000"/>
                      </a:schemeClr>
                    </a:solidFill>
                    <a:latin typeface="Segoe UI" panose="020B0502040204020203" pitchFamily="34" charset="0"/>
                    <a:cs typeface="Segoe UI" panose="020B0502040204020203" pitchFamily="34" charset="0"/>
                  </a:rPr>
                  <a:t>MU</a:t>
                </a:r>
              </a:p>
              <a:p>
                <a:pPr algn="ctr"/>
                <a:r>
                  <a:rPr lang="en-US" sz="1801" b="1" dirty="0">
                    <a:solidFill>
                      <a:schemeClr val="accent5">
                        <a:lumMod val="75000"/>
                      </a:schemeClr>
                    </a:solidFill>
                    <a:latin typeface="Segoe UI" panose="020B0502040204020203" pitchFamily="34" charset="0"/>
                    <a:cs typeface="Segoe UI" panose="020B0502040204020203" pitchFamily="34" charset="0"/>
                  </a:rPr>
                  <a:t>1</a:t>
                </a:r>
              </a:p>
            </p:txBody>
          </p:sp>
          <p:sp>
            <p:nvSpPr>
              <p:cNvPr id="137" name="TextBox 136">
                <a:extLst>
                  <a:ext uri="{FF2B5EF4-FFF2-40B4-BE49-F238E27FC236}">
                    <a16:creationId xmlns:a16="http://schemas.microsoft.com/office/drawing/2014/main" id="{07CB46E2-BAE8-4CC3-AB16-1F5DA3DC8FD9}"/>
                  </a:ext>
                </a:extLst>
              </p:cNvPr>
              <p:cNvSpPr txBox="1"/>
              <p:nvPr/>
            </p:nvSpPr>
            <p:spPr>
              <a:xfrm>
                <a:off x="5356035" y="3940593"/>
                <a:ext cx="540534" cy="646587"/>
              </a:xfrm>
              <a:prstGeom prst="rect">
                <a:avLst/>
              </a:prstGeom>
              <a:noFill/>
              <a:ln>
                <a:noFill/>
              </a:ln>
            </p:spPr>
            <p:txBody>
              <a:bodyPr wrap="none" rtlCol="0">
                <a:spAutoFit/>
              </a:bodyPr>
              <a:lstStyle/>
              <a:p>
                <a:pPr algn="ctr"/>
                <a:r>
                  <a:rPr lang="en-US" sz="1801" b="1" dirty="0">
                    <a:solidFill>
                      <a:schemeClr val="accent5">
                        <a:lumMod val="75000"/>
                      </a:schemeClr>
                    </a:solidFill>
                    <a:latin typeface="Segoe UI" panose="020B0502040204020203" pitchFamily="34" charset="0"/>
                    <a:cs typeface="Segoe UI" panose="020B0502040204020203" pitchFamily="34" charset="0"/>
                  </a:rPr>
                  <a:t>MT</a:t>
                </a:r>
              </a:p>
              <a:p>
                <a:pPr algn="ctr"/>
                <a:r>
                  <a:rPr lang="en-US" sz="1801" b="1" dirty="0">
                    <a:solidFill>
                      <a:schemeClr val="accent5">
                        <a:lumMod val="75000"/>
                      </a:schemeClr>
                    </a:solidFill>
                    <a:latin typeface="Segoe UI" panose="020B0502040204020203" pitchFamily="34" charset="0"/>
                    <a:cs typeface="Segoe UI" panose="020B0502040204020203" pitchFamily="34" charset="0"/>
                  </a:rPr>
                  <a:t>2</a:t>
                </a:r>
              </a:p>
            </p:txBody>
          </p:sp>
          <p:sp>
            <p:nvSpPr>
              <p:cNvPr id="138" name="TextBox 137">
                <a:extLst>
                  <a:ext uri="{FF2B5EF4-FFF2-40B4-BE49-F238E27FC236}">
                    <a16:creationId xmlns:a16="http://schemas.microsoft.com/office/drawing/2014/main" id="{1F890CCF-721F-4762-BD3B-259250E75579}"/>
                  </a:ext>
                </a:extLst>
              </p:cNvPr>
              <p:cNvSpPr txBox="1"/>
              <p:nvPr/>
            </p:nvSpPr>
            <p:spPr>
              <a:xfrm>
                <a:off x="7371084" y="3940593"/>
                <a:ext cx="481222" cy="646587"/>
              </a:xfrm>
              <a:prstGeom prst="rect">
                <a:avLst/>
              </a:prstGeom>
              <a:noFill/>
              <a:ln>
                <a:noFill/>
              </a:ln>
            </p:spPr>
            <p:txBody>
              <a:bodyPr wrap="none" rtlCol="0">
                <a:spAutoFit/>
              </a:bodyPr>
              <a:lstStyle/>
              <a:p>
                <a:pPr algn="ctr"/>
                <a:r>
                  <a:rPr lang="en-US" sz="1801" b="1" dirty="0">
                    <a:solidFill>
                      <a:schemeClr val="accent5">
                        <a:lumMod val="75000"/>
                      </a:schemeClr>
                    </a:solidFill>
                    <a:latin typeface="Segoe UI" panose="020B0502040204020203" pitchFamily="34" charset="0"/>
                    <a:cs typeface="Segoe UI" panose="020B0502040204020203" pitchFamily="34" charset="0"/>
                  </a:rPr>
                  <a:t>AT</a:t>
                </a:r>
              </a:p>
              <a:p>
                <a:pPr algn="ctr"/>
                <a:r>
                  <a:rPr lang="en-US" sz="1801" b="1" dirty="0">
                    <a:solidFill>
                      <a:schemeClr val="accent5">
                        <a:lumMod val="75000"/>
                      </a:schemeClr>
                    </a:solidFill>
                    <a:latin typeface="Segoe UI" panose="020B0502040204020203" pitchFamily="34" charset="0"/>
                    <a:cs typeface="Segoe UI" panose="020B0502040204020203" pitchFamily="34" charset="0"/>
                  </a:rPr>
                  <a:t>3</a:t>
                </a:r>
              </a:p>
            </p:txBody>
          </p:sp>
          <p:cxnSp>
            <p:nvCxnSpPr>
              <p:cNvPr id="149" name="Straight Connector 148">
                <a:extLst>
                  <a:ext uri="{FF2B5EF4-FFF2-40B4-BE49-F238E27FC236}">
                    <a16:creationId xmlns:a16="http://schemas.microsoft.com/office/drawing/2014/main" id="{BF0C6EE6-2BD1-436C-BE8F-F7F89574A273}"/>
                  </a:ext>
                </a:extLst>
              </p:cNvPr>
              <p:cNvCxnSpPr>
                <a:cxnSpLocks/>
              </p:cNvCxnSpPr>
              <p:nvPr/>
            </p:nvCxnSpPr>
            <p:spPr>
              <a:xfrm>
                <a:off x="3872041" y="4125258"/>
                <a:ext cx="1545771"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D1D926B-ACC4-470E-89C0-EC4A61CE95A4}"/>
                  </a:ext>
                </a:extLst>
              </p:cNvPr>
              <p:cNvCxnSpPr>
                <a:cxnSpLocks/>
              </p:cNvCxnSpPr>
              <p:nvPr/>
            </p:nvCxnSpPr>
            <p:spPr>
              <a:xfrm>
                <a:off x="5775181" y="4125258"/>
                <a:ext cx="1647373"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960ED9B2-9818-4F13-8080-F10C48F89A43}"/>
                  </a:ext>
                </a:extLst>
              </p:cNvPr>
              <p:cNvSpPr txBox="1"/>
              <p:nvPr/>
            </p:nvSpPr>
            <p:spPr>
              <a:xfrm>
                <a:off x="7807555" y="3802093"/>
                <a:ext cx="860645" cy="646587"/>
              </a:xfrm>
              <a:prstGeom prst="rect">
                <a:avLst/>
              </a:prstGeom>
              <a:noFill/>
              <a:ln>
                <a:noFill/>
              </a:ln>
            </p:spPr>
            <p:txBody>
              <a:bodyPr wrap="square" rtlCol="0">
                <a:spAutoFit/>
              </a:bodyPr>
              <a:lstStyle/>
              <a:p>
                <a:r>
                  <a:rPr lang="en-US" sz="1801" b="1" dirty="0">
                    <a:solidFill>
                      <a:schemeClr val="accent5">
                        <a:lumMod val="75000"/>
                      </a:schemeClr>
                    </a:solidFill>
                    <a:latin typeface="Segoe UI" panose="020B0502040204020203" pitchFamily="34" charset="0"/>
                    <a:cs typeface="Segoe UI" panose="020B0502040204020203" pitchFamily="34" charset="0"/>
                  </a:rPr>
                  <a:t>All items </a:t>
                </a:r>
              </a:p>
            </p:txBody>
          </p:sp>
          <p:grpSp>
            <p:nvGrpSpPr>
              <p:cNvPr id="93" name="Group 92">
                <a:extLst>
                  <a:ext uri="{FF2B5EF4-FFF2-40B4-BE49-F238E27FC236}">
                    <a16:creationId xmlns:a16="http://schemas.microsoft.com/office/drawing/2014/main" id="{008E2C9A-1500-4AC3-80B3-A75A587F59FE}"/>
                  </a:ext>
                </a:extLst>
              </p:cNvPr>
              <p:cNvGrpSpPr/>
              <p:nvPr/>
            </p:nvGrpSpPr>
            <p:grpSpPr>
              <a:xfrm>
                <a:off x="2592482" y="4030341"/>
                <a:ext cx="42717" cy="189835"/>
                <a:chOff x="2563102" y="4030340"/>
                <a:chExt cx="42717" cy="189835"/>
              </a:xfrm>
            </p:grpSpPr>
            <p:cxnSp>
              <p:nvCxnSpPr>
                <p:cNvPr id="91" name="Straight Connector 90">
                  <a:extLst>
                    <a:ext uri="{FF2B5EF4-FFF2-40B4-BE49-F238E27FC236}">
                      <a16:creationId xmlns:a16="http://schemas.microsoft.com/office/drawing/2014/main" id="{BA072995-F9BE-4ECD-AA35-623632C5BF55}"/>
                    </a:ext>
                  </a:extLst>
                </p:cNvPr>
                <p:cNvCxnSpPr>
                  <a:cxnSpLocks/>
                </p:cNvCxnSpPr>
                <p:nvPr/>
              </p:nvCxnSpPr>
              <p:spPr>
                <a:xfrm>
                  <a:off x="2563102" y="4030340"/>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CEEF9DF-2DEB-4C26-8390-634FA966F5B7}"/>
                    </a:ext>
                  </a:extLst>
                </p:cNvPr>
                <p:cNvCxnSpPr>
                  <a:cxnSpLocks/>
                </p:cNvCxnSpPr>
                <p:nvPr/>
              </p:nvCxnSpPr>
              <p:spPr>
                <a:xfrm>
                  <a:off x="2605819" y="4030340"/>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BDDEFBD8-09FD-4999-8F9D-AB0E8E7EBC30}"/>
                  </a:ext>
                </a:extLst>
              </p:cNvPr>
              <p:cNvGrpSpPr/>
              <p:nvPr/>
            </p:nvGrpSpPr>
            <p:grpSpPr>
              <a:xfrm>
                <a:off x="4548699" y="4030341"/>
                <a:ext cx="46602" cy="189835"/>
                <a:chOff x="2505602" y="3612258"/>
                <a:chExt cx="46602" cy="189835"/>
              </a:xfrm>
            </p:grpSpPr>
            <p:cxnSp>
              <p:nvCxnSpPr>
                <p:cNvPr id="178" name="Straight Connector 177">
                  <a:extLst>
                    <a:ext uri="{FF2B5EF4-FFF2-40B4-BE49-F238E27FC236}">
                      <a16:creationId xmlns:a16="http://schemas.microsoft.com/office/drawing/2014/main" id="{E80B526F-F5EA-4088-9A88-0DE6A9D31714}"/>
                    </a:ext>
                  </a:extLst>
                </p:cNvPr>
                <p:cNvCxnSpPr>
                  <a:cxnSpLocks/>
                </p:cNvCxnSpPr>
                <p:nvPr/>
              </p:nvCxnSpPr>
              <p:spPr>
                <a:xfrm>
                  <a:off x="2505602" y="3612258"/>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B6251B0-BFDD-4ECB-9075-CA1845244BED}"/>
                    </a:ext>
                  </a:extLst>
                </p:cNvPr>
                <p:cNvCxnSpPr>
                  <a:cxnSpLocks/>
                </p:cNvCxnSpPr>
                <p:nvPr/>
              </p:nvCxnSpPr>
              <p:spPr>
                <a:xfrm>
                  <a:off x="2552204" y="3612258"/>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D54E6F44-97BD-43D6-8CC1-FC48DBFFA4AC}"/>
                  </a:ext>
                </a:extLst>
              </p:cNvPr>
              <p:cNvGrpSpPr/>
              <p:nvPr/>
            </p:nvGrpSpPr>
            <p:grpSpPr>
              <a:xfrm>
                <a:off x="6537816" y="4030341"/>
                <a:ext cx="46602" cy="189835"/>
                <a:chOff x="2505602" y="3612258"/>
                <a:chExt cx="46602" cy="189835"/>
              </a:xfrm>
            </p:grpSpPr>
            <p:cxnSp>
              <p:nvCxnSpPr>
                <p:cNvPr id="181" name="Straight Connector 180">
                  <a:extLst>
                    <a:ext uri="{FF2B5EF4-FFF2-40B4-BE49-F238E27FC236}">
                      <a16:creationId xmlns:a16="http://schemas.microsoft.com/office/drawing/2014/main" id="{99DFB503-DF69-4588-A9D2-CB860A7DC629}"/>
                    </a:ext>
                  </a:extLst>
                </p:cNvPr>
                <p:cNvCxnSpPr>
                  <a:cxnSpLocks/>
                </p:cNvCxnSpPr>
                <p:nvPr/>
              </p:nvCxnSpPr>
              <p:spPr>
                <a:xfrm>
                  <a:off x="2505602" y="3612258"/>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1852232-BA61-4A61-A84E-41B534C84094}"/>
                    </a:ext>
                  </a:extLst>
                </p:cNvPr>
                <p:cNvCxnSpPr>
                  <a:cxnSpLocks/>
                </p:cNvCxnSpPr>
                <p:nvPr/>
              </p:nvCxnSpPr>
              <p:spPr>
                <a:xfrm>
                  <a:off x="2552204" y="3612258"/>
                  <a:ext cx="0" cy="189835"/>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4CC2D0ED-BD05-476F-80E3-D5089CF1440E}"/>
                </a:ext>
              </a:extLst>
            </p:cNvPr>
            <p:cNvSpPr/>
            <p:nvPr/>
          </p:nvSpPr>
          <p:spPr>
            <a:xfrm>
              <a:off x="1130989" y="3820622"/>
              <a:ext cx="7537211" cy="74777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grpSp>
      <p:sp>
        <p:nvSpPr>
          <p:cNvPr id="11" name="Arrow: Down 10" descr="Arrow symbolizes the mathematical transformation process that converts ordinal survey data to equal interval scaled score data.">
            <a:extLst>
              <a:ext uri="{FF2B5EF4-FFF2-40B4-BE49-F238E27FC236}">
                <a16:creationId xmlns:a16="http://schemas.microsoft.com/office/drawing/2014/main" id="{F30B87E4-5E6D-42DB-BE9A-B0831CA7BD45}"/>
              </a:ext>
            </a:extLst>
          </p:cNvPr>
          <p:cNvSpPr/>
          <p:nvPr/>
        </p:nvSpPr>
        <p:spPr>
          <a:xfrm>
            <a:off x="2339505" y="3097449"/>
            <a:ext cx="420708" cy="46113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descr="Arrow symbolizes the mathematical transformation process that converts ordinal survey data to equal interval scaled score data.">
            <a:extLst>
              <a:ext uri="{FF2B5EF4-FFF2-40B4-BE49-F238E27FC236}">
                <a16:creationId xmlns:a16="http://schemas.microsoft.com/office/drawing/2014/main" id="{D8AF1164-1561-40E9-9C76-6C054B2B8CFA}"/>
              </a:ext>
            </a:extLst>
          </p:cNvPr>
          <p:cNvSpPr/>
          <p:nvPr/>
        </p:nvSpPr>
        <p:spPr>
          <a:xfrm>
            <a:off x="4299607" y="3097449"/>
            <a:ext cx="420708" cy="46113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Down 63" descr="Arrow symbolizes the mathematical transformation process that converts ordinal survey data to equal interval scaled score data.">
            <a:extLst>
              <a:ext uri="{FF2B5EF4-FFF2-40B4-BE49-F238E27FC236}">
                <a16:creationId xmlns:a16="http://schemas.microsoft.com/office/drawing/2014/main" id="{C875FB39-7F80-4E84-8550-4128BE636536}"/>
              </a:ext>
            </a:extLst>
          </p:cNvPr>
          <p:cNvSpPr/>
          <p:nvPr/>
        </p:nvSpPr>
        <p:spPr>
          <a:xfrm>
            <a:off x="6283772" y="3097449"/>
            <a:ext cx="420708" cy="46113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94E5C8-F631-4067-A145-7F304DCEAE93}"/>
              </a:ext>
            </a:extLst>
          </p:cNvPr>
          <p:cNvSpPr txBox="1"/>
          <p:nvPr/>
        </p:nvSpPr>
        <p:spPr>
          <a:xfrm>
            <a:off x="1729303" y="1601688"/>
            <a:ext cx="570989" cy="369460"/>
          </a:xfrm>
          <a:prstGeom prst="rect">
            <a:avLst/>
          </a:prstGeom>
          <a:solidFill>
            <a:schemeClr val="bg1"/>
          </a:solidFill>
        </p:spPr>
        <p:txBody>
          <a:bodyPr wrap="square" rtlCol="0">
            <a:spAutoFit/>
          </a:bodyPr>
          <a:lstStyle/>
          <a:p>
            <a:r>
              <a:rPr lang="en-US" sz="1801" b="1" dirty="0">
                <a:solidFill>
                  <a:schemeClr val="accent2">
                    <a:lumMod val="50000"/>
                  </a:schemeClr>
                </a:solidFill>
                <a:latin typeface="Segoe UI" panose="020B0502040204020203" pitchFamily="34" charset="0"/>
                <a:cs typeface="Segoe UI" panose="020B0502040204020203" pitchFamily="34" charset="0"/>
              </a:rPr>
              <a:t>MU</a:t>
            </a:r>
          </a:p>
        </p:txBody>
      </p:sp>
      <p:sp>
        <p:nvSpPr>
          <p:cNvPr id="23" name="TextBox 22">
            <a:extLst>
              <a:ext uri="{FF2B5EF4-FFF2-40B4-BE49-F238E27FC236}">
                <a16:creationId xmlns:a16="http://schemas.microsoft.com/office/drawing/2014/main" id="{1E329A06-94C9-4D4C-9E3B-12E8EF189B71}"/>
              </a:ext>
            </a:extLst>
          </p:cNvPr>
          <p:cNvSpPr txBox="1"/>
          <p:nvPr/>
        </p:nvSpPr>
        <p:spPr>
          <a:xfrm>
            <a:off x="2451553" y="1593625"/>
            <a:ext cx="511679" cy="369460"/>
          </a:xfrm>
          <a:prstGeom prst="rect">
            <a:avLst/>
          </a:prstGeom>
          <a:solidFill>
            <a:schemeClr val="bg1"/>
          </a:solid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MT</a:t>
            </a:r>
          </a:p>
        </p:txBody>
      </p:sp>
      <p:sp>
        <p:nvSpPr>
          <p:cNvPr id="13" name="TextBox 12">
            <a:extLst>
              <a:ext uri="{FF2B5EF4-FFF2-40B4-BE49-F238E27FC236}">
                <a16:creationId xmlns:a16="http://schemas.microsoft.com/office/drawing/2014/main" id="{F0AFF583-F8B7-46FB-8F7F-41CDE0265500}"/>
              </a:ext>
            </a:extLst>
          </p:cNvPr>
          <p:cNvSpPr txBox="1"/>
          <p:nvPr/>
        </p:nvSpPr>
        <p:spPr>
          <a:xfrm>
            <a:off x="2053637" y="2108101"/>
            <a:ext cx="550151" cy="369460"/>
          </a:xfrm>
          <a:prstGeom prst="rect">
            <a:avLst/>
          </a:prstGeom>
          <a:solidFill>
            <a:schemeClr val="bg1"/>
          </a:solidFill>
        </p:spPr>
        <p:txBody>
          <a:bodyPr wrap="none" rtlCol="0">
            <a:spAutoFit/>
          </a:bodyPr>
          <a:lstStyle/>
          <a:p>
            <a:r>
              <a:rPr lang="en-US" sz="1801" dirty="0">
                <a:solidFill>
                  <a:srgbClr val="002060"/>
                </a:solidFill>
                <a:latin typeface="Segoe UI" panose="020B0502040204020203" pitchFamily="34" charset="0"/>
                <a:cs typeface="Segoe UI" panose="020B0502040204020203" pitchFamily="34" charset="0"/>
              </a:rPr>
              <a:t>MU</a:t>
            </a:r>
          </a:p>
        </p:txBody>
      </p:sp>
      <p:cxnSp>
        <p:nvCxnSpPr>
          <p:cNvPr id="66" name="Straight Arrow Connector 65">
            <a:extLst>
              <a:ext uri="{FF2B5EF4-FFF2-40B4-BE49-F238E27FC236}">
                <a16:creationId xmlns:a16="http://schemas.microsoft.com/office/drawing/2014/main" id="{6B14B70A-1A5B-4DFE-A5BC-7587B7CE919A}"/>
              </a:ext>
              <a:ext uri="{C183D7F6-B498-43B3-948B-1728B52AA6E4}">
                <adec:decorative xmlns:adec="http://schemas.microsoft.com/office/drawing/2017/decorative" val="1"/>
              </a:ext>
            </a:extLst>
          </p:cNvPr>
          <p:cNvCxnSpPr>
            <a:cxnSpLocks/>
          </p:cNvCxnSpPr>
          <p:nvPr/>
        </p:nvCxnSpPr>
        <p:spPr>
          <a:xfrm flipH="1">
            <a:off x="5050858" y="1155920"/>
            <a:ext cx="3778" cy="165975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51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Student raw response data is transformed into index scaled score</a:t>
            </a:r>
            <a:r>
              <a:rPr lang="en" sz="2000" dirty="0">
                <a:latin typeface="Georgia"/>
                <a:ea typeface="Georgia"/>
                <a:cs typeface="Georgia"/>
                <a:sym typeface="Georgia"/>
              </a:rPr>
              <a:t>: </a:t>
            </a:r>
            <a:r>
              <a:rPr lang="en-US" sz="2000" dirty="0">
                <a:latin typeface="Georgia"/>
                <a:ea typeface="Georgia"/>
                <a:cs typeface="Georgia"/>
                <a:sym typeface="Georgia"/>
              </a:rPr>
              <a:t>Objective measures</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229600" y="4814929"/>
            <a:ext cx="328926" cy="252751"/>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Segoe UI" panose="020B0502040204020203" pitchFamily="34" charset="0"/>
                <a:cs typeface="Segoe UI" panose="020B0502040204020203" pitchFamily="34" charset="0"/>
              </a:rPr>
              <a:t>15</a:t>
            </a:fld>
            <a:endParaRPr dirty="0">
              <a:latin typeface="Segoe UI" panose="020B0502040204020203" pitchFamily="34" charset="0"/>
              <a:cs typeface="Segoe UI" panose="020B0502040204020203" pitchFamily="34" charset="0"/>
            </a:endParaRPr>
          </a:p>
        </p:txBody>
      </p:sp>
      <p:grpSp>
        <p:nvGrpSpPr>
          <p:cNvPr id="20" name="Group 19" descr="The looser clustering of 10 separate measurements symbolizes that surveys are less reliable measures of student perceptions when compared to a ruler measuring distance. The measurements (red crosses) are all mostly centered in the yellow bullseye which symbolizes that the survey is a valid instrument and is measuring what it is intended to measure.">
            <a:extLst>
              <a:ext uri="{FF2B5EF4-FFF2-40B4-BE49-F238E27FC236}">
                <a16:creationId xmlns:a16="http://schemas.microsoft.com/office/drawing/2014/main" id="{F214E691-D998-4D77-9BE3-90EF289B22A3}"/>
              </a:ext>
            </a:extLst>
          </p:cNvPr>
          <p:cNvGrpSpPr/>
          <p:nvPr/>
        </p:nvGrpSpPr>
        <p:grpSpPr>
          <a:xfrm>
            <a:off x="353370" y="1681860"/>
            <a:ext cx="2151244" cy="2009888"/>
            <a:chOff x="2395623" y="915649"/>
            <a:chExt cx="2263682" cy="2148288"/>
          </a:xfrm>
        </p:grpSpPr>
        <p:grpSp>
          <p:nvGrpSpPr>
            <p:cNvPr id="16" name="Group 15">
              <a:extLst>
                <a:ext uri="{FF2B5EF4-FFF2-40B4-BE49-F238E27FC236}">
                  <a16:creationId xmlns:a16="http://schemas.microsoft.com/office/drawing/2014/main" id="{D3D1A116-65EC-46B8-95F9-E852F7C861EB}"/>
                </a:ext>
              </a:extLst>
            </p:cNvPr>
            <p:cNvGrpSpPr/>
            <p:nvPr/>
          </p:nvGrpSpPr>
          <p:grpSpPr>
            <a:xfrm>
              <a:off x="2395623" y="915649"/>
              <a:ext cx="2263682" cy="2148288"/>
              <a:chOff x="4257595" y="1080185"/>
              <a:chExt cx="2263682" cy="2148288"/>
            </a:xfrm>
          </p:grpSpPr>
          <p:sp>
            <p:nvSpPr>
              <p:cNvPr id="49" name="Circle: Hollow 48">
                <a:extLst>
                  <a:ext uri="{FF2B5EF4-FFF2-40B4-BE49-F238E27FC236}">
                    <a16:creationId xmlns:a16="http://schemas.microsoft.com/office/drawing/2014/main" id="{492787AB-D3EE-4F07-B409-34F910A696DE}"/>
                  </a:ext>
                </a:extLst>
              </p:cNvPr>
              <p:cNvSpPr/>
              <p:nvPr/>
            </p:nvSpPr>
            <p:spPr>
              <a:xfrm>
                <a:off x="4257595" y="1080185"/>
                <a:ext cx="2263682" cy="2148288"/>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ircle: Hollow 49">
                <a:extLst>
                  <a:ext uri="{FF2B5EF4-FFF2-40B4-BE49-F238E27FC236}">
                    <a16:creationId xmlns:a16="http://schemas.microsoft.com/office/drawing/2014/main" id="{687D41C0-12F6-44E7-A6A9-27A4F9CE1FAF}"/>
                  </a:ext>
                </a:extLst>
              </p:cNvPr>
              <p:cNvSpPr/>
              <p:nvPr/>
            </p:nvSpPr>
            <p:spPr>
              <a:xfrm>
                <a:off x="4752447" y="1539346"/>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CD5614C2-91E7-42BF-ACC5-646109FF5B32}"/>
                  </a:ext>
                </a:extLst>
              </p:cNvPr>
              <p:cNvSpPr/>
              <p:nvPr/>
            </p:nvSpPr>
            <p:spPr>
              <a:xfrm>
                <a:off x="5047251" y="1865006"/>
                <a:ext cx="726484" cy="600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DD935C5-1067-4F90-B1DD-3A9AB4E403E2}"/>
                </a:ext>
              </a:extLst>
            </p:cNvPr>
            <p:cNvGrpSpPr/>
            <p:nvPr/>
          </p:nvGrpSpPr>
          <p:grpSpPr>
            <a:xfrm>
              <a:off x="3084524" y="1556691"/>
              <a:ext cx="812852" cy="904855"/>
              <a:chOff x="5805882" y="2261457"/>
              <a:chExt cx="812852" cy="904855"/>
            </a:xfrm>
          </p:grpSpPr>
          <p:sp>
            <p:nvSpPr>
              <p:cNvPr id="59" name="TextBox 58">
                <a:extLst>
                  <a:ext uri="{FF2B5EF4-FFF2-40B4-BE49-F238E27FC236}">
                    <a16:creationId xmlns:a16="http://schemas.microsoft.com/office/drawing/2014/main" id="{84A371A8-3F76-4C19-B848-1B0578D1F83F}"/>
                  </a:ext>
                </a:extLst>
              </p:cNvPr>
              <p:cNvSpPr txBox="1"/>
              <p:nvPr/>
            </p:nvSpPr>
            <p:spPr>
              <a:xfrm>
                <a:off x="6282849" y="2261457"/>
                <a:ext cx="274531" cy="274187"/>
              </a:xfrm>
              <a:prstGeom prst="rect">
                <a:avLst/>
              </a:prstGeom>
              <a:noFill/>
            </p:spPr>
            <p:txBody>
              <a:bodyPr wrap="none" rtlCol="0">
                <a:spAutoFit/>
              </a:bodyPr>
              <a:lstStyle/>
              <a:p>
                <a:r>
                  <a:rPr lang="en-US" sz="1200" b="1" dirty="0">
                    <a:solidFill>
                      <a:srgbClr val="FF0000"/>
                    </a:solidFill>
                  </a:rPr>
                  <a:t>X</a:t>
                </a:r>
              </a:p>
            </p:txBody>
          </p:sp>
          <p:grpSp>
            <p:nvGrpSpPr>
              <p:cNvPr id="18" name="Group 17">
                <a:extLst>
                  <a:ext uri="{FF2B5EF4-FFF2-40B4-BE49-F238E27FC236}">
                    <a16:creationId xmlns:a16="http://schemas.microsoft.com/office/drawing/2014/main" id="{341A1039-6DA7-4172-B079-14BECEC8CD21}"/>
                  </a:ext>
                </a:extLst>
              </p:cNvPr>
              <p:cNvGrpSpPr/>
              <p:nvPr/>
            </p:nvGrpSpPr>
            <p:grpSpPr>
              <a:xfrm>
                <a:off x="5805882" y="2282441"/>
                <a:ext cx="812852" cy="883871"/>
                <a:chOff x="5984342" y="2257391"/>
                <a:chExt cx="812852" cy="883871"/>
              </a:xfrm>
            </p:grpSpPr>
            <p:sp>
              <p:nvSpPr>
                <p:cNvPr id="52" name="TextBox 51">
                  <a:extLst>
                    <a:ext uri="{FF2B5EF4-FFF2-40B4-BE49-F238E27FC236}">
                      <a16:creationId xmlns:a16="http://schemas.microsoft.com/office/drawing/2014/main" id="{6B91CD23-913C-460E-B633-0FDC679D0B1B}"/>
                    </a:ext>
                  </a:extLst>
                </p:cNvPr>
                <p:cNvSpPr txBox="1"/>
                <p:nvPr/>
              </p:nvSpPr>
              <p:spPr>
                <a:xfrm>
                  <a:off x="6158060" y="2530710"/>
                  <a:ext cx="274531" cy="274187"/>
                </a:xfrm>
                <a:prstGeom prst="rect">
                  <a:avLst/>
                </a:prstGeom>
                <a:noFill/>
              </p:spPr>
              <p:txBody>
                <a:bodyPr wrap="none" rtlCol="0">
                  <a:spAutoFit/>
                </a:bodyPr>
                <a:lstStyle/>
                <a:p>
                  <a:r>
                    <a:rPr lang="en-US" sz="1200" b="1" dirty="0">
                      <a:solidFill>
                        <a:srgbClr val="FF0000"/>
                      </a:solidFill>
                    </a:rPr>
                    <a:t>X</a:t>
                  </a:r>
                </a:p>
              </p:txBody>
            </p:sp>
            <p:sp>
              <p:nvSpPr>
                <p:cNvPr id="53" name="TextBox 52">
                  <a:extLst>
                    <a:ext uri="{FF2B5EF4-FFF2-40B4-BE49-F238E27FC236}">
                      <a16:creationId xmlns:a16="http://schemas.microsoft.com/office/drawing/2014/main" id="{426D061D-B2E8-4226-BDB3-23692C2947E9}"/>
                    </a:ext>
                  </a:extLst>
                </p:cNvPr>
                <p:cNvSpPr txBox="1"/>
                <p:nvPr/>
              </p:nvSpPr>
              <p:spPr>
                <a:xfrm>
                  <a:off x="6272121" y="2572511"/>
                  <a:ext cx="274531" cy="274187"/>
                </a:xfrm>
                <a:prstGeom prst="rect">
                  <a:avLst/>
                </a:prstGeom>
                <a:noFill/>
              </p:spPr>
              <p:txBody>
                <a:bodyPr wrap="none" rtlCol="0">
                  <a:spAutoFit/>
                </a:bodyPr>
                <a:lstStyle/>
                <a:p>
                  <a:r>
                    <a:rPr lang="en-US" sz="1200" b="1" dirty="0">
                      <a:solidFill>
                        <a:srgbClr val="FF0000"/>
                      </a:solidFill>
                    </a:rPr>
                    <a:t>X</a:t>
                  </a:r>
                </a:p>
              </p:txBody>
            </p:sp>
            <p:sp>
              <p:nvSpPr>
                <p:cNvPr id="54" name="TextBox 53">
                  <a:extLst>
                    <a:ext uri="{FF2B5EF4-FFF2-40B4-BE49-F238E27FC236}">
                      <a16:creationId xmlns:a16="http://schemas.microsoft.com/office/drawing/2014/main" id="{5D6141E3-1984-4EC6-ACB1-19AB5891024F}"/>
                    </a:ext>
                  </a:extLst>
                </p:cNvPr>
                <p:cNvSpPr txBox="1"/>
                <p:nvPr/>
              </p:nvSpPr>
              <p:spPr>
                <a:xfrm>
                  <a:off x="6489747" y="2823224"/>
                  <a:ext cx="274531" cy="274187"/>
                </a:xfrm>
                <a:prstGeom prst="rect">
                  <a:avLst/>
                </a:prstGeom>
                <a:noFill/>
              </p:spPr>
              <p:txBody>
                <a:bodyPr wrap="none" rtlCol="0">
                  <a:spAutoFit/>
                </a:bodyPr>
                <a:lstStyle/>
                <a:p>
                  <a:r>
                    <a:rPr lang="en-US" sz="1200" b="1" dirty="0">
                      <a:solidFill>
                        <a:srgbClr val="FF0000"/>
                      </a:solidFill>
                    </a:rPr>
                    <a:t>X</a:t>
                  </a:r>
                </a:p>
              </p:txBody>
            </p:sp>
            <p:sp>
              <p:nvSpPr>
                <p:cNvPr id="55" name="TextBox 54">
                  <a:extLst>
                    <a:ext uri="{FF2B5EF4-FFF2-40B4-BE49-F238E27FC236}">
                      <a16:creationId xmlns:a16="http://schemas.microsoft.com/office/drawing/2014/main" id="{FDA5F4A2-35C9-4771-A3FC-A2AC1D33FD5D}"/>
                    </a:ext>
                  </a:extLst>
                </p:cNvPr>
                <p:cNvSpPr txBox="1"/>
                <p:nvPr/>
              </p:nvSpPr>
              <p:spPr>
                <a:xfrm>
                  <a:off x="6321214" y="2373503"/>
                  <a:ext cx="219941" cy="274186"/>
                </a:xfrm>
                <a:prstGeom prst="rect">
                  <a:avLst/>
                </a:prstGeom>
                <a:noFill/>
              </p:spPr>
              <p:txBody>
                <a:bodyPr wrap="square" rtlCol="0">
                  <a:spAutoFit/>
                </a:bodyPr>
                <a:lstStyle/>
                <a:p>
                  <a:r>
                    <a:rPr lang="en-US" sz="1200" b="1" dirty="0">
                      <a:solidFill>
                        <a:srgbClr val="FF0000"/>
                      </a:solidFill>
                    </a:rPr>
                    <a:t>X</a:t>
                  </a:r>
                </a:p>
              </p:txBody>
            </p:sp>
            <p:sp>
              <p:nvSpPr>
                <p:cNvPr id="56" name="TextBox 55">
                  <a:extLst>
                    <a:ext uri="{FF2B5EF4-FFF2-40B4-BE49-F238E27FC236}">
                      <a16:creationId xmlns:a16="http://schemas.microsoft.com/office/drawing/2014/main" id="{7B89F5E0-6BF2-4C18-80E9-342E939C815C}"/>
                    </a:ext>
                  </a:extLst>
                </p:cNvPr>
                <p:cNvSpPr txBox="1"/>
                <p:nvPr/>
              </p:nvSpPr>
              <p:spPr>
                <a:xfrm>
                  <a:off x="6077501" y="2817985"/>
                  <a:ext cx="242900" cy="274187"/>
                </a:xfrm>
                <a:prstGeom prst="rect">
                  <a:avLst/>
                </a:prstGeom>
                <a:noFill/>
              </p:spPr>
              <p:txBody>
                <a:bodyPr wrap="square" rtlCol="0">
                  <a:spAutoFit/>
                </a:bodyPr>
                <a:lstStyle/>
                <a:p>
                  <a:r>
                    <a:rPr lang="en-US" sz="1200" b="1" dirty="0">
                      <a:solidFill>
                        <a:srgbClr val="FF0000"/>
                      </a:solidFill>
                    </a:rPr>
                    <a:t>X</a:t>
                  </a:r>
                </a:p>
              </p:txBody>
            </p:sp>
            <p:sp>
              <p:nvSpPr>
                <p:cNvPr id="57" name="TextBox 56">
                  <a:extLst>
                    <a:ext uri="{FF2B5EF4-FFF2-40B4-BE49-F238E27FC236}">
                      <a16:creationId xmlns:a16="http://schemas.microsoft.com/office/drawing/2014/main" id="{74F44963-50CD-4274-BE91-B1D1F6136A48}"/>
                    </a:ext>
                  </a:extLst>
                </p:cNvPr>
                <p:cNvSpPr txBox="1"/>
                <p:nvPr/>
              </p:nvSpPr>
              <p:spPr>
                <a:xfrm>
                  <a:off x="6004014" y="2257391"/>
                  <a:ext cx="274531" cy="274187"/>
                </a:xfrm>
                <a:prstGeom prst="rect">
                  <a:avLst/>
                </a:prstGeom>
                <a:noFill/>
              </p:spPr>
              <p:txBody>
                <a:bodyPr wrap="none" rtlCol="0">
                  <a:spAutoFit/>
                </a:bodyPr>
                <a:lstStyle/>
                <a:p>
                  <a:r>
                    <a:rPr lang="en-US" sz="1200" b="1" dirty="0">
                      <a:solidFill>
                        <a:srgbClr val="FF0000"/>
                      </a:solidFill>
                    </a:rPr>
                    <a:t>X</a:t>
                  </a:r>
                </a:p>
              </p:txBody>
            </p:sp>
            <p:sp>
              <p:nvSpPr>
                <p:cNvPr id="58" name="TextBox 57">
                  <a:extLst>
                    <a:ext uri="{FF2B5EF4-FFF2-40B4-BE49-F238E27FC236}">
                      <a16:creationId xmlns:a16="http://schemas.microsoft.com/office/drawing/2014/main" id="{9FF2CEF9-B675-4196-A2CF-685CE037D3FE}"/>
                    </a:ext>
                  </a:extLst>
                </p:cNvPr>
                <p:cNvSpPr txBox="1"/>
                <p:nvPr/>
              </p:nvSpPr>
              <p:spPr>
                <a:xfrm>
                  <a:off x="6219084" y="2867075"/>
                  <a:ext cx="274531" cy="274187"/>
                </a:xfrm>
                <a:prstGeom prst="rect">
                  <a:avLst/>
                </a:prstGeom>
                <a:noFill/>
              </p:spPr>
              <p:txBody>
                <a:bodyPr wrap="none" rtlCol="0">
                  <a:spAutoFit/>
                </a:bodyPr>
                <a:lstStyle/>
                <a:p>
                  <a:r>
                    <a:rPr lang="en-US" sz="1200" b="1" dirty="0">
                      <a:solidFill>
                        <a:srgbClr val="FF0000"/>
                      </a:solidFill>
                    </a:rPr>
                    <a:t>X</a:t>
                  </a:r>
                </a:p>
              </p:txBody>
            </p:sp>
            <p:sp>
              <p:nvSpPr>
                <p:cNvPr id="60" name="TextBox 59">
                  <a:extLst>
                    <a:ext uri="{FF2B5EF4-FFF2-40B4-BE49-F238E27FC236}">
                      <a16:creationId xmlns:a16="http://schemas.microsoft.com/office/drawing/2014/main" id="{A6872E01-D275-44DB-8384-17EF6FD26E6A}"/>
                    </a:ext>
                  </a:extLst>
                </p:cNvPr>
                <p:cNvSpPr txBox="1"/>
                <p:nvPr/>
              </p:nvSpPr>
              <p:spPr>
                <a:xfrm>
                  <a:off x="6522663" y="2603532"/>
                  <a:ext cx="274531" cy="274187"/>
                </a:xfrm>
                <a:prstGeom prst="rect">
                  <a:avLst/>
                </a:prstGeom>
                <a:noFill/>
              </p:spPr>
              <p:txBody>
                <a:bodyPr wrap="none" rtlCol="0">
                  <a:spAutoFit/>
                </a:bodyPr>
                <a:lstStyle/>
                <a:p>
                  <a:r>
                    <a:rPr lang="en-US" sz="1200" b="1" dirty="0">
                      <a:solidFill>
                        <a:srgbClr val="FF0000"/>
                      </a:solidFill>
                    </a:rPr>
                    <a:t>X</a:t>
                  </a:r>
                </a:p>
              </p:txBody>
            </p:sp>
            <p:sp>
              <p:nvSpPr>
                <p:cNvPr id="66" name="TextBox 65">
                  <a:extLst>
                    <a:ext uri="{FF2B5EF4-FFF2-40B4-BE49-F238E27FC236}">
                      <a16:creationId xmlns:a16="http://schemas.microsoft.com/office/drawing/2014/main" id="{92BF3B69-71BE-453A-BEA7-58CDCBDD7053}"/>
                    </a:ext>
                  </a:extLst>
                </p:cNvPr>
                <p:cNvSpPr txBox="1"/>
                <p:nvPr/>
              </p:nvSpPr>
              <p:spPr>
                <a:xfrm>
                  <a:off x="5984342" y="2630829"/>
                  <a:ext cx="274530" cy="257314"/>
                </a:xfrm>
                <a:prstGeom prst="rect">
                  <a:avLst/>
                </a:prstGeom>
                <a:noFill/>
              </p:spPr>
              <p:txBody>
                <a:bodyPr wrap="square" rtlCol="0">
                  <a:spAutoFit/>
                </a:bodyPr>
                <a:lstStyle/>
                <a:p>
                  <a:r>
                    <a:rPr lang="en-US" sz="1200" b="1" dirty="0">
                      <a:solidFill>
                        <a:srgbClr val="FF0000"/>
                      </a:solidFill>
                    </a:rPr>
                    <a:t>X</a:t>
                  </a:r>
                </a:p>
              </p:txBody>
            </p:sp>
          </p:grpSp>
        </p:grpSp>
      </p:grpSp>
      <p:sp>
        <p:nvSpPr>
          <p:cNvPr id="3" name="TextBox 2">
            <a:extLst>
              <a:ext uri="{FF2B5EF4-FFF2-40B4-BE49-F238E27FC236}">
                <a16:creationId xmlns:a16="http://schemas.microsoft.com/office/drawing/2014/main" id="{E4AA4D48-DF36-4035-9F6D-7C825D08D1C1}"/>
              </a:ext>
            </a:extLst>
          </p:cNvPr>
          <p:cNvSpPr txBox="1"/>
          <p:nvPr/>
        </p:nvSpPr>
        <p:spPr>
          <a:xfrm>
            <a:off x="2529111" y="817073"/>
            <a:ext cx="6444443" cy="3847207"/>
          </a:xfrm>
          <a:prstGeom prst="rect">
            <a:avLst/>
          </a:prstGeom>
          <a:solidFill>
            <a:schemeClr val="bg1"/>
          </a:solidFill>
        </p:spPr>
        <p:txBody>
          <a:bodyPr wrap="square" rtlCol="0">
            <a:spAutoFit/>
          </a:bodyPr>
          <a:lstStyle/>
          <a:p>
            <a:pPr marL="461963" lvl="1" indent="-461963">
              <a:lnSpc>
                <a:spcPct val="150000"/>
              </a:lnSpc>
              <a:buClr>
                <a:schemeClr val="accent2"/>
              </a:buClr>
              <a:buSzPct val="100000"/>
              <a:buFont typeface="Wingdings 2" panose="05020102010507070707" pitchFamily="18" charset="2"/>
              <a:buChar char="ê"/>
            </a:pPr>
            <a:r>
              <a:rPr lang="en-US" sz="1600" b="1" dirty="0">
                <a:solidFill>
                  <a:schemeClr val="dk1"/>
                </a:solidFill>
                <a:latin typeface="Segoe UI" panose="020B0502040204020203" pitchFamily="34" charset="0"/>
                <a:ea typeface="Quattrocento Sans"/>
                <a:cs typeface="Segoe UI" panose="020B0502040204020203" pitchFamily="34" charset="0"/>
                <a:sym typeface="Quattrocento Sans"/>
              </a:rPr>
              <a:t>Transform students’ </a:t>
            </a:r>
            <a:r>
              <a:rPr lang="en-US" sz="1600" dirty="0">
                <a:solidFill>
                  <a:schemeClr val="dk1"/>
                </a:solidFill>
                <a:latin typeface="Segoe UI" panose="020B0502040204020203" pitchFamily="34" charset="0"/>
                <a:ea typeface="Quattrocento Sans"/>
                <a:cs typeface="Segoe UI" panose="020B0502040204020203" pitchFamily="34" charset="0"/>
                <a:sym typeface="Quattrocento Sans"/>
              </a:rPr>
              <a:t>item responses into scaled scores:</a:t>
            </a:r>
          </a:p>
          <a:p>
            <a:pPr marL="858838" lvl="3" indent="-396875">
              <a:spcAft>
                <a:spcPts val="1200"/>
              </a:spcAft>
              <a:buClr>
                <a:schemeClr val="accent2"/>
              </a:buClr>
              <a:buSzPct val="100000"/>
              <a:buFont typeface="Courier New" panose="02070309020205020404" pitchFamily="49" charset="0"/>
              <a:buChar char="o"/>
            </a:pPr>
            <a:r>
              <a:rPr lang="en-US" sz="1600" dirty="0">
                <a:solidFill>
                  <a:schemeClr val="dk1"/>
                </a:solidFill>
                <a:latin typeface="Segoe UI" panose="020B0502040204020203" pitchFamily="34" charset="0"/>
                <a:ea typeface="Quattrocento Sans"/>
                <a:cs typeface="Segoe UI" panose="020B0502040204020203" pitchFamily="34" charset="0"/>
                <a:sym typeface="Quattrocento Sans"/>
              </a:rPr>
              <a:t>Always true (scored 3); mostly true (scored 2), mostly untrue (scored 1); never true (scored 0)) to </a:t>
            </a:r>
            <a:r>
              <a:rPr lang="en-US" sz="1600" b="1" dirty="0">
                <a:solidFill>
                  <a:schemeClr val="dk1"/>
                </a:solidFill>
                <a:latin typeface="Segoe UI" panose="020B0502040204020203" pitchFamily="34" charset="0"/>
                <a:ea typeface="Quattrocento Sans"/>
                <a:cs typeface="Segoe UI" panose="020B0502040204020203" pitchFamily="34" charset="0"/>
                <a:sym typeface="Quattrocento Sans"/>
              </a:rPr>
              <a:t>equal-interval linear measures             </a:t>
            </a:r>
            <a:r>
              <a:rPr lang="en-US" sz="1600" b="1" dirty="0">
                <a:solidFill>
                  <a:schemeClr val="accent2">
                    <a:lumMod val="75000"/>
                  </a:schemeClr>
                </a:solidFill>
                <a:latin typeface="Segoe UI" panose="020B0502040204020203" pitchFamily="34" charset="0"/>
                <a:ea typeface="Quattrocento Sans"/>
                <a:cs typeface="Segoe UI" panose="020B0502040204020203" pitchFamily="34" charset="0"/>
                <a:sym typeface="Quattrocento Sans"/>
              </a:rPr>
              <a:t>Index scaled scores</a:t>
            </a:r>
          </a:p>
          <a:p>
            <a:pPr marL="460375" lvl="3" indent="-460375">
              <a:spcAft>
                <a:spcPts val="1200"/>
              </a:spcAft>
              <a:buClr>
                <a:schemeClr val="accent2"/>
              </a:buClr>
              <a:buSzPct val="100000"/>
              <a:buFont typeface="Wingdings 2" panose="05020102010507070707" pitchFamily="18" charset="2"/>
              <a:buChar char="ê"/>
            </a:pPr>
            <a:r>
              <a:rPr lang="en-US" sz="1600" dirty="0">
                <a:solidFill>
                  <a:schemeClr val="dk1"/>
                </a:solidFill>
                <a:latin typeface="Segoe UI" panose="020B0502040204020203" pitchFamily="34" charset="0"/>
                <a:ea typeface="Quattrocento Sans"/>
                <a:cs typeface="Segoe UI" panose="020B0502040204020203" pitchFamily="34" charset="0"/>
                <a:sym typeface="Quattrocento Sans"/>
              </a:rPr>
              <a:t>Factors into the index score </a:t>
            </a:r>
            <a:r>
              <a:rPr lang="en-US" sz="1600" b="1" dirty="0">
                <a:solidFill>
                  <a:schemeClr val="dk1"/>
                </a:solidFill>
                <a:latin typeface="Segoe UI" panose="020B0502040204020203" pitchFamily="34" charset="0"/>
                <a:ea typeface="Quattrocento Sans"/>
                <a:cs typeface="Segoe UI" panose="020B0502040204020203" pitchFamily="34" charset="0"/>
                <a:sym typeface="Quattrocento Sans"/>
              </a:rPr>
              <a:t>the difficulty of implementing the practices, behaviors and systems needed </a:t>
            </a:r>
            <a:r>
              <a:rPr lang="en-US" sz="1600" dirty="0">
                <a:solidFill>
                  <a:schemeClr val="dk1"/>
                </a:solidFill>
                <a:latin typeface="Segoe UI" panose="020B0502040204020203" pitchFamily="34" charset="0"/>
                <a:ea typeface="Quattrocento Sans"/>
                <a:cs typeface="Segoe UI" panose="020B0502040204020203" pitchFamily="34" charset="0"/>
                <a:sym typeface="Quattrocento Sans"/>
              </a:rPr>
              <a:t>to create a positive school climate</a:t>
            </a:r>
          </a:p>
          <a:p>
            <a:pPr marL="461963" lvl="1" indent="-461963">
              <a:lnSpc>
                <a:spcPct val="150000"/>
              </a:lnSpc>
              <a:buClr>
                <a:schemeClr val="accent2"/>
              </a:buClr>
              <a:buSzPct val="100000"/>
              <a:buFont typeface="Wingdings 2" panose="05020102010507070707" pitchFamily="18" charset="2"/>
              <a:buChar char="ê"/>
            </a:pPr>
            <a:r>
              <a:rPr lang="en-US" sz="1600" dirty="0">
                <a:solidFill>
                  <a:schemeClr val="dk1"/>
                </a:solidFill>
                <a:latin typeface="Segoe UI" panose="020B0502040204020203" pitchFamily="34" charset="0"/>
                <a:ea typeface="Quattrocento Sans"/>
                <a:cs typeface="Segoe UI" panose="020B0502040204020203" pitchFamily="34" charset="0"/>
                <a:sym typeface="Quattrocento Sans"/>
              </a:rPr>
              <a:t>Places all students and all items on the </a:t>
            </a:r>
            <a:r>
              <a:rPr lang="en-US" sz="1600" b="1" dirty="0">
                <a:solidFill>
                  <a:schemeClr val="dk1"/>
                </a:solidFill>
                <a:latin typeface="Segoe UI" panose="020B0502040204020203" pitchFamily="34" charset="0"/>
                <a:ea typeface="Quattrocento Sans"/>
                <a:cs typeface="Segoe UI" panose="020B0502040204020203" pitchFamily="34" charset="0"/>
                <a:sym typeface="Quattrocento Sans"/>
              </a:rPr>
              <a:t>same metric/ruler</a:t>
            </a:r>
          </a:p>
          <a:p>
            <a:pPr marL="858838" lvl="1" indent="-396875">
              <a:spcAft>
                <a:spcPts val="1200"/>
              </a:spcAft>
              <a:buClr>
                <a:schemeClr val="accent2"/>
              </a:buClr>
              <a:buSzPct val="100000"/>
              <a:buFont typeface="Courier New" panose="02070309020205020404" pitchFamily="49" charset="0"/>
              <a:buChar char="o"/>
            </a:pPr>
            <a:r>
              <a:rPr lang="en-US" dirty="0">
                <a:solidFill>
                  <a:schemeClr val="dk1"/>
                </a:solidFill>
                <a:latin typeface="Segoe UI" panose="020B0502040204020203" pitchFamily="34" charset="0"/>
                <a:ea typeface="Quattrocento Sans"/>
                <a:cs typeface="Segoe UI" panose="020B0502040204020203" pitchFamily="34" charset="0"/>
                <a:sym typeface="Quattrocento Sans"/>
              </a:rPr>
              <a:t>Allows you to </a:t>
            </a:r>
            <a:r>
              <a:rPr lang="en-US" b="1" dirty="0">
                <a:solidFill>
                  <a:schemeClr val="dk1"/>
                </a:solidFill>
                <a:latin typeface="Segoe UI" panose="020B0502040204020203" pitchFamily="34" charset="0"/>
                <a:ea typeface="Quattrocento Sans"/>
                <a:cs typeface="Segoe UI" panose="020B0502040204020203" pitchFamily="34" charset="0"/>
                <a:sym typeface="Quattrocento Sans"/>
              </a:rPr>
              <a:t>appropriately summarize and calculate averages (overall and dimension scores) and measure any differences in student perceptions</a:t>
            </a:r>
          </a:p>
          <a:p>
            <a:pPr marL="858838" lvl="1" indent="-396875">
              <a:buClr>
                <a:schemeClr val="accent2"/>
              </a:buClr>
              <a:buSzPct val="100000"/>
              <a:buFont typeface="Courier New" panose="02070309020205020404" pitchFamily="49" charset="0"/>
              <a:buChar char="o"/>
            </a:pPr>
            <a:r>
              <a:rPr lang="en-US" dirty="0">
                <a:solidFill>
                  <a:srgbClr val="002060"/>
                </a:solidFill>
                <a:latin typeface="Segoe UI" panose="020B0502040204020203" pitchFamily="34" charset="0"/>
                <a:cs typeface="Segoe UI" panose="020B0502040204020203" pitchFamily="34" charset="0"/>
              </a:rPr>
              <a:t>Schools whose students respond more favorably to the more difficult items will have higher overall scores on average.</a:t>
            </a:r>
          </a:p>
        </p:txBody>
      </p:sp>
      <p:sp>
        <p:nvSpPr>
          <p:cNvPr id="22" name="TextBox 21">
            <a:extLst>
              <a:ext uri="{FF2B5EF4-FFF2-40B4-BE49-F238E27FC236}">
                <a16:creationId xmlns:a16="http://schemas.microsoft.com/office/drawing/2014/main" id="{3A5BA380-99C2-4FE9-BFEF-5381FC817897}"/>
              </a:ext>
            </a:extLst>
          </p:cNvPr>
          <p:cNvSpPr txBox="1"/>
          <p:nvPr/>
        </p:nvSpPr>
        <p:spPr>
          <a:xfrm>
            <a:off x="1114966" y="1136707"/>
            <a:ext cx="642120" cy="307777"/>
          </a:xfrm>
          <a:prstGeom prst="rect">
            <a:avLst/>
          </a:prstGeom>
          <a:noFill/>
        </p:spPr>
        <p:txBody>
          <a:bodyPr wrap="square" rtlCol="0">
            <a:spAutoFit/>
          </a:bodyPr>
          <a:lstStyle/>
          <a:p>
            <a:r>
              <a:rPr lang="en-US" dirty="0">
                <a:solidFill>
                  <a:srgbClr val="D6E0F2"/>
                </a:solidFill>
              </a:rPr>
              <a:t>Valid</a:t>
            </a:r>
          </a:p>
        </p:txBody>
      </p:sp>
      <p:sp>
        <p:nvSpPr>
          <p:cNvPr id="23" name="TextBox 22">
            <a:extLst>
              <a:ext uri="{FF2B5EF4-FFF2-40B4-BE49-F238E27FC236}">
                <a16:creationId xmlns:a16="http://schemas.microsoft.com/office/drawing/2014/main" id="{E62CE3A7-8D12-44E0-88CC-1983A3C1C2F8}"/>
              </a:ext>
            </a:extLst>
          </p:cNvPr>
          <p:cNvSpPr txBox="1"/>
          <p:nvPr/>
        </p:nvSpPr>
        <p:spPr>
          <a:xfrm>
            <a:off x="335408" y="3806632"/>
            <a:ext cx="2153154" cy="738664"/>
          </a:xfrm>
          <a:prstGeom prst="rect">
            <a:avLst/>
          </a:prstGeom>
          <a:noFill/>
        </p:spPr>
        <p:txBody>
          <a:bodyPr wrap="none" rtlCol="0">
            <a:spAutoFit/>
          </a:bodyPr>
          <a:lstStyle/>
          <a:p>
            <a:pPr algn="ctr"/>
            <a:r>
              <a:rPr lang="en-US" b="1" dirty="0">
                <a:solidFill>
                  <a:srgbClr val="002060"/>
                </a:solidFill>
                <a:latin typeface="Segoe UI" panose="020B0502040204020203" pitchFamily="34" charset="0"/>
                <a:cs typeface="Segoe UI" panose="020B0502040204020203" pitchFamily="34" charset="0"/>
              </a:rPr>
              <a:t>Reliable scores</a:t>
            </a:r>
          </a:p>
          <a:p>
            <a:pPr algn="ctr"/>
            <a:r>
              <a:rPr lang="en-US" b="1" dirty="0">
                <a:solidFill>
                  <a:srgbClr val="002060"/>
                </a:solidFill>
                <a:latin typeface="Segoe UI" panose="020B0502040204020203" pitchFamily="34" charset="0"/>
                <a:cs typeface="Segoe UI" panose="020B0502040204020203" pitchFamily="34" charset="0"/>
              </a:rPr>
              <a:t>(precise, reproducible, </a:t>
            </a:r>
          </a:p>
          <a:p>
            <a:pPr algn="ctr"/>
            <a:r>
              <a:rPr lang="en-US" b="1" dirty="0">
                <a:solidFill>
                  <a:srgbClr val="002060"/>
                </a:solidFill>
                <a:latin typeface="Segoe UI" panose="020B0502040204020203" pitchFamily="34" charset="0"/>
                <a:cs typeface="Segoe UI" panose="020B0502040204020203" pitchFamily="34" charset="0"/>
              </a:rPr>
              <a:t>minimize error)</a:t>
            </a:r>
          </a:p>
        </p:txBody>
      </p:sp>
      <p:sp>
        <p:nvSpPr>
          <p:cNvPr id="2" name="Arrow: Right 1">
            <a:extLst>
              <a:ext uri="{FF2B5EF4-FFF2-40B4-BE49-F238E27FC236}">
                <a16:creationId xmlns:a16="http://schemas.microsoft.com/office/drawing/2014/main" id="{8BCE29E8-D0DE-4D00-8741-B7965EE3D604}"/>
              </a:ext>
              <a:ext uri="{C183D7F6-B498-43B3-948B-1728B52AA6E4}">
                <adec:decorative xmlns:adec="http://schemas.microsoft.com/office/drawing/2017/decorative" val="1"/>
              </a:ext>
            </a:extLst>
          </p:cNvPr>
          <p:cNvSpPr/>
          <p:nvPr/>
        </p:nvSpPr>
        <p:spPr>
          <a:xfrm>
            <a:off x="4549304" y="1763150"/>
            <a:ext cx="398761" cy="219048"/>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57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330506" y="216694"/>
            <a:ext cx="8703766" cy="509929"/>
          </a:xfrm>
          <a:prstGeom prst="rect">
            <a:avLst/>
          </a:prstGeom>
          <a:noFill/>
          <a:ln>
            <a:noFill/>
          </a:ln>
        </p:spPr>
        <p:txBody>
          <a:bodyPr spcFirstLastPara="1" wrap="square" lIns="68575" tIns="34275" rIns="68575" bIns="34275" anchor="ctr" anchorCtr="0">
            <a:noAutofit/>
          </a:bodyPr>
          <a:lstStyle/>
          <a:p>
            <a:pPr lvl="0"/>
            <a:r>
              <a:rPr lang="en-US" sz="2000" dirty="0">
                <a:latin typeface="Georgia"/>
                <a:ea typeface="Georgia"/>
                <a:cs typeface="Georgia"/>
                <a:sym typeface="Georgia"/>
              </a:rPr>
              <a:t>Survey perception data</a:t>
            </a:r>
            <a:r>
              <a:rPr lang="en" sz="2000" dirty="0">
                <a:latin typeface="Georgia"/>
                <a:ea typeface="Georgia"/>
                <a:cs typeface="Georgia"/>
                <a:sym typeface="Georgia"/>
              </a:rPr>
              <a:t>: </a:t>
            </a:r>
            <a:r>
              <a:rPr lang="en-US" sz="2000" dirty="0">
                <a:latin typeface="Georgia"/>
                <a:ea typeface="Georgia"/>
                <a:cs typeface="Georgia"/>
                <a:sym typeface="Georgia"/>
              </a:rPr>
              <a:t>Why we need to transform item response data into scaled score data</a:t>
            </a:r>
            <a:endParaRPr sz="2000" dirty="0">
              <a:latin typeface="Georgia"/>
              <a:ea typeface="Georgia"/>
              <a:cs typeface="Georgia"/>
              <a:sym typeface="Georgia"/>
            </a:endParaRPr>
          </a:p>
        </p:txBody>
      </p:sp>
      <p:sp>
        <p:nvSpPr>
          <p:cNvPr id="309" name="Google Shape;309;p40"/>
          <p:cNvSpPr txBox="1">
            <a:spLocks noGrp="1"/>
          </p:cNvSpPr>
          <p:nvPr>
            <p:ph type="sldNum" idx="12"/>
          </p:nvPr>
        </p:nvSpPr>
        <p:spPr>
          <a:xfrm>
            <a:off x="8197232" y="4767263"/>
            <a:ext cx="318118" cy="264405"/>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Segoe UI" panose="020B0502040204020203" pitchFamily="34" charset="0"/>
                <a:cs typeface="Segoe UI" panose="020B0502040204020203" pitchFamily="34" charset="0"/>
              </a:rPr>
              <a:t>16</a:t>
            </a:fld>
            <a:endParaRPr dirty="0">
              <a:latin typeface="Segoe UI" panose="020B0502040204020203" pitchFamily="34" charset="0"/>
              <a:cs typeface="Segoe UI" panose="020B0502040204020203" pitchFamily="34" charset="0"/>
            </a:endParaRPr>
          </a:p>
        </p:txBody>
      </p:sp>
      <p:grpSp>
        <p:nvGrpSpPr>
          <p:cNvPr id="2" name="Group 1" descr="Table shows data comparing the average index score of the Safety dimension to that of the Environment dimension and indicates using transformed scaled scores, there is not much difference in student views.">
            <a:extLst>
              <a:ext uri="{FF2B5EF4-FFF2-40B4-BE49-F238E27FC236}">
                <a16:creationId xmlns:a16="http://schemas.microsoft.com/office/drawing/2014/main" id="{C0A2764D-E334-483F-A3C3-291AC85D217F}"/>
              </a:ext>
            </a:extLst>
          </p:cNvPr>
          <p:cNvGrpSpPr/>
          <p:nvPr/>
        </p:nvGrpSpPr>
        <p:grpSpPr>
          <a:xfrm>
            <a:off x="2304992" y="1247198"/>
            <a:ext cx="4377128" cy="1600771"/>
            <a:chOff x="5467424" y="1016661"/>
            <a:chExt cx="4377128" cy="1600771"/>
          </a:xfrm>
        </p:grpSpPr>
        <p:graphicFrame>
          <p:nvGraphicFramePr>
            <p:cNvPr id="313" name="Google Shape;313;p40"/>
            <p:cNvGraphicFramePr/>
            <p:nvPr>
              <p:extLst>
                <p:ext uri="{D42A27DB-BD31-4B8C-83A1-F6EECF244321}">
                  <p14:modId xmlns:p14="http://schemas.microsoft.com/office/powerpoint/2010/main" val="2159613079"/>
                </p:ext>
              </p:extLst>
            </p:nvPr>
          </p:nvGraphicFramePr>
          <p:xfrm>
            <a:off x="6192081" y="1314352"/>
            <a:ext cx="2927814" cy="1303080"/>
          </p:xfrm>
          <a:graphic>
            <a:graphicData uri="http://schemas.openxmlformats.org/drawingml/2006/table">
              <a:tbl>
                <a:tblPr firstRow="1" bandRow="1">
                  <a:noFill/>
                  <a:tableStyleId>{4D3A4113-6E4E-437B-9265-5931566C675C}</a:tableStyleId>
                </a:tblPr>
                <a:tblGrid>
                  <a:gridCol w="920312">
                    <a:extLst>
                      <a:ext uri="{9D8B030D-6E8A-4147-A177-3AD203B41FA5}">
                        <a16:colId xmlns:a16="http://schemas.microsoft.com/office/drawing/2014/main" val="20000"/>
                      </a:ext>
                    </a:extLst>
                  </a:gridCol>
                  <a:gridCol w="1014823">
                    <a:extLst>
                      <a:ext uri="{9D8B030D-6E8A-4147-A177-3AD203B41FA5}">
                        <a16:colId xmlns:a16="http://schemas.microsoft.com/office/drawing/2014/main" val="20001"/>
                      </a:ext>
                    </a:extLst>
                  </a:gridCol>
                  <a:gridCol w="992679">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Clr>
                            <a:schemeClr val="dk1"/>
                          </a:buClr>
                          <a:buSzPts val="1400"/>
                          <a:buFont typeface="Quattrocento Sans"/>
                          <a:buNone/>
                        </a:pPr>
                        <a:r>
                          <a:rPr lang="en" sz="1400">
                            <a:latin typeface="Segoe UI" panose="020B0502040204020203" pitchFamily="34" charset="0"/>
                            <a:cs typeface="Segoe UI" panose="020B0502040204020203" pitchFamily="34" charset="0"/>
                          </a:rPr>
                          <a:t>All students</a:t>
                        </a:r>
                        <a:endParaRPr sz="1100">
                          <a:latin typeface="Segoe UI" panose="020B0502040204020203" pitchFamily="34" charset="0"/>
                          <a:cs typeface="Segoe UI" panose="020B0502040204020203" pitchFamily="34" charset="0"/>
                        </a:endParaRPr>
                      </a:p>
                    </a:txBody>
                    <a:tcPr marL="69286" marR="69286" marT="34300" marB="34300"/>
                  </a:tc>
                  <a:tc>
                    <a:txBody>
                      <a:bodyPr/>
                      <a:lstStyle/>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Safety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(15 items)</a:t>
                        </a:r>
                        <a:endParaRPr sz="1100" dirty="0">
                          <a:latin typeface="Segoe UI" panose="020B0502040204020203" pitchFamily="34" charset="0"/>
                          <a:cs typeface="Segoe UI" panose="020B0502040204020203" pitchFamily="34" charset="0"/>
                        </a:endParaRPr>
                      </a:p>
                    </a:txBody>
                    <a:tcPr marL="69286" marR="69286" marT="34300" marB="34300"/>
                  </a:tc>
                  <a:tc>
                    <a:txBody>
                      <a:bodyPr/>
                      <a:lstStyle/>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Environ.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(12 items)</a:t>
                        </a:r>
                        <a:endParaRPr sz="1100" dirty="0">
                          <a:latin typeface="Segoe UI" panose="020B0502040204020203" pitchFamily="34" charset="0"/>
                          <a:cs typeface="Segoe UI" panose="020B0502040204020203" pitchFamily="34" charset="0"/>
                        </a:endParaRPr>
                      </a:p>
                    </a:txBody>
                    <a:tcPr marL="69286" marR="69286"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 sz="1400">
                            <a:latin typeface="Segoe UI" panose="020B0502040204020203" pitchFamily="34" charset="0"/>
                            <a:cs typeface="Segoe UI" panose="020B0502040204020203" pitchFamily="34" charset="0"/>
                          </a:rPr>
                          <a:t>Average</a:t>
                        </a:r>
                        <a:endParaRPr sz="110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 sz="1400">
                            <a:latin typeface="Segoe UI" panose="020B0502040204020203" pitchFamily="34" charset="0"/>
                            <a:cs typeface="Segoe UI" panose="020B0502040204020203" pitchFamily="34" charset="0"/>
                          </a:rPr>
                          <a:t>(s.d.)</a:t>
                        </a:r>
                        <a:endParaRPr sz="1100">
                          <a:latin typeface="Segoe UI" panose="020B0502040204020203" pitchFamily="34" charset="0"/>
                          <a:cs typeface="Segoe UI" panose="020B0502040204020203" pitchFamily="34" charset="0"/>
                        </a:endParaRPr>
                      </a:p>
                    </a:txBody>
                    <a:tcPr marL="69286" marR="69286" marT="34300" marB="34300"/>
                  </a:tc>
                  <a:tc>
                    <a:txBody>
                      <a:bodyPr/>
                      <a:lstStyle/>
                      <a:p>
                        <a:pPr marL="0" marR="0" lvl="0" indent="0" algn="ctr" rtl="0">
                          <a:spcBef>
                            <a:spcPts val="0"/>
                          </a:spcBef>
                          <a:spcAft>
                            <a:spcPts val="0"/>
                          </a:spcAft>
                          <a:buNone/>
                        </a:pPr>
                        <a:r>
                          <a:rPr lang="en" sz="1400">
                            <a:latin typeface="Segoe UI" panose="020B0502040204020203" pitchFamily="34" charset="0"/>
                            <a:cs typeface="Segoe UI" panose="020B0502040204020203" pitchFamily="34" charset="0"/>
                          </a:rPr>
                          <a:t>41 </a:t>
                        </a:r>
                        <a:endParaRPr sz="110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a:latin typeface="Segoe UI" panose="020B0502040204020203" pitchFamily="34" charset="0"/>
                            <a:cs typeface="Segoe UI" panose="020B0502040204020203" pitchFamily="34" charset="0"/>
                          </a:rPr>
                          <a:t>(15.4)</a:t>
                        </a:r>
                        <a:endParaRPr sz="1100">
                          <a:latin typeface="Segoe UI" panose="020B0502040204020203" pitchFamily="34" charset="0"/>
                          <a:cs typeface="Segoe UI" panose="020B0502040204020203" pitchFamily="34" charset="0"/>
                        </a:endParaRPr>
                      </a:p>
                    </a:txBody>
                    <a:tcPr marL="69286" marR="69286" marT="34300" marB="34300"/>
                  </a:tc>
                  <a:tc>
                    <a:txBody>
                      <a:bodyPr/>
                      <a:lstStyle/>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40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(15.5)</a:t>
                        </a:r>
                        <a:endParaRPr sz="1100" dirty="0">
                          <a:latin typeface="Segoe UI" panose="020B0502040204020203" pitchFamily="34" charset="0"/>
                          <a:cs typeface="Segoe UI" panose="020B0502040204020203" pitchFamily="34" charset="0"/>
                        </a:endParaRPr>
                      </a:p>
                    </a:txBody>
                    <a:tcPr marL="69286" marR="69286" marT="34300" marB="34300"/>
                  </a:tc>
                  <a:extLst>
                    <a:ext uri="{0D108BD9-81ED-4DB2-BD59-A6C34878D82A}">
                      <a16:rowId xmlns:a16="http://schemas.microsoft.com/office/drawing/2014/main" val="10001"/>
                    </a:ext>
                  </a:extLst>
                </a:tr>
                <a:tr h="278125">
                  <a:tc gridSpan="3">
                    <a:txBody>
                      <a:bodyPr/>
                      <a:lstStyle/>
                      <a:p>
                        <a:pPr marL="0" marR="0" lvl="0" indent="0" algn="l" rtl="0">
                          <a:spcBef>
                            <a:spcPts val="0"/>
                          </a:spcBef>
                          <a:spcAft>
                            <a:spcPts val="0"/>
                          </a:spcAft>
                          <a:buNone/>
                        </a:pPr>
                        <a:r>
                          <a:rPr lang="en" sz="1600" dirty="0">
                            <a:solidFill>
                              <a:schemeClr val="accent2">
                                <a:lumMod val="50000"/>
                              </a:schemeClr>
                            </a:solidFill>
                            <a:latin typeface="Segoe UI" panose="020B0502040204020203" pitchFamily="34" charset="0"/>
                            <a:cs typeface="Segoe UI" panose="020B0502040204020203" pitchFamily="34" charset="0"/>
                          </a:rPr>
                          <a:t>~3 percentile difference</a:t>
                        </a:r>
                        <a:endParaRPr sz="1600" dirty="0">
                          <a:solidFill>
                            <a:schemeClr val="accent2">
                              <a:lumMod val="50000"/>
                            </a:schemeClr>
                          </a:solidFill>
                          <a:latin typeface="Segoe UI" panose="020B0502040204020203" pitchFamily="34" charset="0"/>
                          <a:cs typeface="Segoe UI" panose="020B0502040204020203" pitchFamily="34" charset="0"/>
                        </a:endParaRPr>
                      </a:p>
                    </a:txBody>
                    <a:tcPr marL="92354" marR="92354"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5" name="Google Shape;315;p40"/>
            <p:cNvSpPr txBox="1"/>
            <p:nvPr/>
          </p:nvSpPr>
          <p:spPr>
            <a:xfrm>
              <a:off x="5467424" y="1016661"/>
              <a:ext cx="4377128" cy="273894"/>
            </a:xfrm>
            <a:prstGeom prst="rect">
              <a:avLst/>
            </a:prstGeom>
            <a:no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1600" b="1" dirty="0">
                  <a:solidFill>
                    <a:schemeClr val="accent2">
                      <a:lumMod val="50000"/>
                    </a:schemeClr>
                  </a:solidFill>
                  <a:latin typeface="Segoe UI" panose="020B0502040204020203" pitchFamily="34" charset="0"/>
                  <a:ea typeface="Quattrocento Sans"/>
                  <a:cs typeface="Segoe UI" panose="020B0502040204020203" pitchFamily="34" charset="0"/>
                  <a:sym typeface="Quattrocento Sans"/>
                </a:rPr>
                <a:t>Transformed </a:t>
              </a:r>
              <a:r>
                <a:rPr lang="en-US" sz="1600" b="1" dirty="0">
                  <a:solidFill>
                    <a:schemeClr val="accent2">
                      <a:lumMod val="50000"/>
                    </a:schemeClr>
                  </a:solidFill>
                  <a:latin typeface="Segoe UI" panose="020B0502040204020203" pitchFamily="34" charset="0"/>
                  <a:ea typeface="Quattrocento Sans"/>
                  <a:cs typeface="Segoe UI" panose="020B0502040204020203" pitchFamily="34" charset="0"/>
                  <a:sym typeface="Quattrocento Sans"/>
                </a:rPr>
                <a:t>a</a:t>
              </a:r>
              <a:r>
                <a:rPr lang="en" sz="1600" b="1" dirty="0">
                  <a:solidFill>
                    <a:schemeClr val="accent2">
                      <a:lumMod val="50000"/>
                    </a:schemeClr>
                  </a:solidFill>
                  <a:latin typeface="Segoe UI" panose="020B0502040204020203" pitchFamily="34" charset="0"/>
                  <a:ea typeface="Quattrocento Sans"/>
                  <a:cs typeface="Segoe UI" panose="020B0502040204020203" pitchFamily="34" charset="0"/>
                  <a:sym typeface="Quattrocento Sans"/>
                </a:rPr>
                <a:t>verage index score  (3,2,1,0)</a:t>
              </a:r>
              <a:endParaRPr sz="1600" b="1" dirty="0">
                <a:solidFill>
                  <a:schemeClr val="accent2">
                    <a:lumMod val="50000"/>
                  </a:schemeClr>
                </a:solidFill>
                <a:latin typeface="Segoe UI" panose="020B0502040204020203" pitchFamily="34" charset="0"/>
                <a:cs typeface="Segoe UI" panose="020B0502040204020203" pitchFamily="34" charset="0"/>
              </a:endParaRPr>
            </a:p>
          </p:txBody>
        </p:sp>
      </p:grpSp>
      <p:sp>
        <p:nvSpPr>
          <p:cNvPr id="310" name="Google Shape;310;p40"/>
          <p:cNvSpPr txBox="1"/>
          <p:nvPr/>
        </p:nvSpPr>
        <p:spPr>
          <a:xfrm>
            <a:off x="1410635" y="2962656"/>
            <a:ext cx="2275800" cy="521918"/>
          </a:xfrm>
          <a:prstGeom prst="rect">
            <a:avLst/>
          </a:prstGeom>
          <a:solidFill>
            <a:schemeClr val="bg1"/>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1600" b="1" dirty="0">
                <a:solidFill>
                  <a:schemeClr val="accent2">
                    <a:lumMod val="50000"/>
                  </a:schemeClr>
                </a:solidFill>
                <a:latin typeface="Segoe UI" panose="020B0502040204020203" pitchFamily="34" charset="0"/>
                <a:ea typeface="Quattrocento Sans"/>
                <a:cs typeface="Segoe UI" panose="020B0502040204020203" pitchFamily="34" charset="0"/>
                <a:sym typeface="Quattrocento Sans"/>
              </a:rPr>
              <a:t>Average percent response*</a:t>
            </a:r>
            <a:endParaRPr sz="1600" b="1" dirty="0">
              <a:solidFill>
                <a:schemeClr val="accent2">
                  <a:lumMod val="50000"/>
                </a:schemeClr>
              </a:solidFill>
              <a:latin typeface="Segoe UI" panose="020B0502040204020203" pitchFamily="34" charset="0"/>
              <a:cs typeface="Segoe UI" panose="020B0502040204020203" pitchFamily="34" charset="0"/>
            </a:endParaRPr>
          </a:p>
        </p:txBody>
      </p:sp>
      <p:graphicFrame>
        <p:nvGraphicFramePr>
          <p:cNvPr id="312" name="Google Shape;312;p40"/>
          <p:cNvGraphicFramePr/>
          <p:nvPr>
            <p:extLst>
              <p:ext uri="{D42A27DB-BD31-4B8C-83A1-F6EECF244321}">
                <p14:modId xmlns:p14="http://schemas.microsoft.com/office/powerpoint/2010/main" val="2801224189"/>
              </p:ext>
            </p:extLst>
          </p:nvPr>
        </p:nvGraphicFramePr>
        <p:xfrm>
          <a:off x="4718172" y="3484569"/>
          <a:ext cx="2927813" cy="1303080"/>
        </p:xfrm>
        <a:graphic>
          <a:graphicData uri="http://schemas.openxmlformats.org/drawingml/2006/table">
            <a:tbl>
              <a:tblPr firstRow="1" bandRow="1">
                <a:noFill/>
                <a:tableStyleId>{4D3A4113-6E4E-437B-9265-5931566C675C}</a:tableStyleId>
              </a:tblPr>
              <a:tblGrid>
                <a:gridCol w="897486">
                  <a:extLst>
                    <a:ext uri="{9D8B030D-6E8A-4147-A177-3AD203B41FA5}">
                      <a16:colId xmlns:a16="http://schemas.microsoft.com/office/drawing/2014/main" val="20000"/>
                    </a:ext>
                  </a:extLst>
                </a:gridCol>
                <a:gridCol w="1016363">
                  <a:extLst>
                    <a:ext uri="{9D8B030D-6E8A-4147-A177-3AD203B41FA5}">
                      <a16:colId xmlns:a16="http://schemas.microsoft.com/office/drawing/2014/main" val="20001"/>
                    </a:ext>
                  </a:extLst>
                </a:gridCol>
                <a:gridCol w="1013964">
                  <a:extLst>
                    <a:ext uri="{9D8B030D-6E8A-4147-A177-3AD203B41FA5}">
                      <a16:colId xmlns:a16="http://schemas.microsoft.com/office/drawing/2014/main" val="20002"/>
                    </a:ext>
                  </a:extLst>
                </a:gridCol>
              </a:tblGrid>
              <a:tr h="265725">
                <a:tc>
                  <a:txBody>
                    <a:bodyPr/>
                    <a:lstStyle/>
                    <a:p>
                      <a:pPr marL="0" marR="0" lvl="0" indent="0" algn="l" rtl="0">
                        <a:lnSpc>
                          <a:spcPct val="100000"/>
                        </a:lnSpc>
                        <a:spcBef>
                          <a:spcPts val="0"/>
                        </a:spcBef>
                        <a:spcAft>
                          <a:spcPts val="0"/>
                        </a:spcAft>
                        <a:buClr>
                          <a:schemeClr val="dk1"/>
                        </a:buClr>
                        <a:buSzPts val="1400"/>
                        <a:buFont typeface="Quattrocento Sans"/>
                        <a:buNone/>
                      </a:pPr>
                      <a:r>
                        <a:rPr lang="en" sz="1400"/>
                        <a:t>All students</a:t>
                      </a:r>
                      <a:endParaRPr sz="1100"/>
                    </a:p>
                  </a:txBody>
                  <a:tcPr marL="69286" marR="69286" marT="34300" marB="34300"/>
                </a:tc>
                <a:tc>
                  <a:txBody>
                    <a:bodyPr/>
                    <a:lstStyle/>
                    <a:p>
                      <a:pPr marL="0" marR="0" lvl="0" indent="0" algn="ctr" rtl="0">
                        <a:spcBef>
                          <a:spcPts val="0"/>
                        </a:spcBef>
                        <a:spcAft>
                          <a:spcPts val="0"/>
                        </a:spcAft>
                        <a:buNone/>
                      </a:pPr>
                      <a:r>
                        <a:rPr lang="en" sz="1400" dirty="0"/>
                        <a:t>Safety </a:t>
                      </a:r>
                      <a:endParaRPr sz="1100" dirty="0"/>
                    </a:p>
                    <a:p>
                      <a:pPr marL="0" marR="0" lvl="0" indent="0" algn="ctr" rtl="0">
                        <a:spcBef>
                          <a:spcPts val="0"/>
                        </a:spcBef>
                        <a:spcAft>
                          <a:spcPts val="0"/>
                        </a:spcAft>
                        <a:buNone/>
                      </a:pPr>
                      <a:r>
                        <a:rPr lang="en" sz="1400" dirty="0"/>
                        <a:t>(15 items)</a:t>
                      </a:r>
                      <a:endParaRPr sz="1100" dirty="0"/>
                    </a:p>
                  </a:txBody>
                  <a:tcPr marL="69286" marR="69286" marT="34300" marB="34300"/>
                </a:tc>
                <a:tc>
                  <a:txBody>
                    <a:bodyPr/>
                    <a:lstStyle/>
                    <a:p>
                      <a:pPr marL="0" marR="0" lvl="0" indent="0" algn="ctr" rtl="0">
                        <a:spcBef>
                          <a:spcPts val="0"/>
                        </a:spcBef>
                        <a:spcAft>
                          <a:spcPts val="0"/>
                        </a:spcAft>
                        <a:buNone/>
                      </a:pPr>
                      <a:r>
                        <a:rPr lang="en" sz="1400" dirty="0"/>
                        <a:t>Environ. </a:t>
                      </a:r>
                      <a:endParaRPr sz="1100" dirty="0"/>
                    </a:p>
                    <a:p>
                      <a:pPr marL="0" marR="0" lvl="0" indent="0" algn="ctr" rtl="0">
                        <a:spcBef>
                          <a:spcPts val="0"/>
                        </a:spcBef>
                        <a:spcAft>
                          <a:spcPts val="0"/>
                        </a:spcAft>
                        <a:buNone/>
                      </a:pPr>
                      <a:r>
                        <a:rPr lang="en" sz="1400" dirty="0"/>
                        <a:t>(12 items)</a:t>
                      </a:r>
                      <a:endParaRPr sz="1100" dirty="0"/>
                    </a:p>
                  </a:txBody>
                  <a:tcPr marL="69286" marR="69286"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 sz="1400"/>
                        <a:t>Average</a:t>
                      </a:r>
                      <a:endParaRPr sz="1100"/>
                    </a:p>
                    <a:p>
                      <a:pPr marL="0" marR="0" lvl="0" indent="0" algn="l" rtl="0">
                        <a:spcBef>
                          <a:spcPts val="0"/>
                        </a:spcBef>
                        <a:spcAft>
                          <a:spcPts val="0"/>
                        </a:spcAft>
                        <a:buNone/>
                      </a:pPr>
                      <a:r>
                        <a:rPr lang="en" sz="1400"/>
                        <a:t>(s.d.)</a:t>
                      </a:r>
                      <a:endParaRPr sz="1100"/>
                    </a:p>
                  </a:txBody>
                  <a:tcPr marL="69286" marR="69286" marT="34300" marB="34300"/>
                </a:tc>
                <a:tc>
                  <a:txBody>
                    <a:bodyPr/>
                    <a:lstStyle/>
                    <a:p>
                      <a:pPr marL="0" marR="0" lvl="0" indent="0" algn="ctr" rtl="0">
                        <a:spcBef>
                          <a:spcPts val="0"/>
                        </a:spcBef>
                        <a:spcAft>
                          <a:spcPts val="0"/>
                        </a:spcAft>
                        <a:buNone/>
                      </a:pPr>
                      <a:r>
                        <a:rPr lang="en" sz="1400"/>
                        <a:t>2.1 </a:t>
                      </a:r>
                      <a:endParaRPr sz="1100"/>
                    </a:p>
                    <a:p>
                      <a:pPr marL="0" marR="0" lvl="0" indent="0" algn="ctr" rtl="0">
                        <a:spcBef>
                          <a:spcPts val="0"/>
                        </a:spcBef>
                        <a:spcAft>
                          <a:spcPts val="0"/>
                        </a:spcAft>
                        <a:buNone/>
                      </a:pPr>
                      <a:r>
                        <a:rPr lang="en" sz="1400"/>
                        <a:t>(0.50)</a:t>
                      </a:r>
                      <a:endParaRPr sz="1100"/>
                    </a:p>
                  </a:txBody>
                  <a:tcPr marL="69286" marR="69286" marT="34300" marB="34300"/>
                </a:tc>
                <a:tc>
                  <a:txBody>
                    <a:bodyPr/>
                    <a:lstStyle/>
                    <a:p>
                      <a:pPr marL="0" marR="0" lvl="0" indent="0" algn="ctr" rtl="0">
                        <a:spcBef>
                          <a:spcPts val="0"/>
                        </a:spcBef>
                        <a:spcAft>
                          <a:spcPts val="0"/>
                        </a:spcAft>
                        <a:buNone/>
                      </a:pPr>
                      <a:r>
                        <a:rPr lang="en" sz="1400" dirty="0"/>
                        <a:t>1.6 </a:t>
                      </a:r>
                      <a:endParaRPr sz="1100" dirty="0"/>
                    </a:p>
                    <a:p>
                      <a:pPr marL="0" marR="0" lvl="0" indent="0" algn="ctr" rtl="0">
                        <a:spcBef>
                          <a:spcPts val="0"/>
                        </a:spcBef>
                        <a:spcAft>
                          <a:spcPts val="0"/>
                        </a:spcAft>
                        <a:buNone/>
                      </a:pPr>
                      <a:r>
                        <a:rPr lang="en" sz="1400" dirty="0"/>
                        <a:t>(0.39)</a:t>
                      </a:r>
                      <a:endParaRPr sz="1100" dirty="0"/>
                    </a:p>
                  </a:txBody>
                  <a:tcPr marL="69286" marR="69286" marT="34300" marB="34300"/>
                </a:tc>
                <a:extLst>
                  <a:ext uri="{0D108BD9-81ED-4DB2-BD59-A6C34878D82A}">
                    <a16:rowId xmlns:a16="http://schemas.microsoft.com/office/drawing/2014/main" val="10001"/>
                  </a:ext>
                </a:extLst>
              </a:tr>
              <a:tr h="278125">
                <a:tc gridSpan="3">
                  <a:txBody>
                    <a:bodyPr/>
                    <a:lstStyle/>
                    <a:p>
                      <a:pPr marL="0" marR="0" lvl="0" indent="0" algn="l" rtl="0">
                        <a:spcBef>
                          <a:spcPts val="0"/>
                        </a:spcBef>
                        <a:spcAft>
                          <a:spcPts val="0"/>
                        </a:spcAft>
                        <a:buNone/>
                      </a:pPr>
                      <a:r>
                        <a:rPr lang="en" sz="1600" dirty="0">
                          <a:solidFill>
                            <a:schemeClr val="accent2">
                              <a:lumMod val="50000"/>
                            </a:schemeClr>
                          </a:solidFill>
                        </a:rPr>
                        <a:t>~36 percentile difference</a:t>
                      </a:r>
                      <a:endParaRPr sz="1600" dirty="0">
                        <a:solidFill>
                          <a:schemeClr val="accent2">
                            <a:lumMod val="50000"/>
                          </a:schemeClr>
                        </a:solidFill>
                      </a:endParaRPr>
                    </a:p>
                  </a:txBody>
                  <a:tcPr marL="92354" marR="92354"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4" name="Google Shape;314;p40"/>
          <p:cNvSpPr txBox="1"/>
          <p:nvPr/>
        </p:nvSpPr>
        <p:spPr>
          <a:xfrm>
            <a:off x="4967050" y="2962656"/>
            <a:ext cx="2275800" cy="521918"/>
          </a:xfrm>
          <a:prstGeom prst="rect">
            <a:avLst/>
          </a:prstGeom>
          <a:solidFill>
            <a:schemeClr val="bg1"/>
          </a:solidFill>
          <a:ln>
            <a:noFill/>
          </a:ln>
        </p:spPr>
        <p:txBody>
          <a:bodyPr spcFirstLastPara="1" wrap="square" lIns="68575" tIns="34275" rIns="68575" bIns="34275" anchor="b" anchorCtr="0">
            <a:noAutofit/>
          </a:bodyPr>
          <a:lstStyle/>
          <a:p>
            <a:pPr marL="0" marR="0" lvl="0" indent="0" algn="ctr" rtl="0">
              <a:spcBef>
                <a:spcPts val="0"/>
              </a:spcBef>
              <a:spcAft>
                <a:spcPts val="0"/>
              </a:spcAft>
              <a:buNone/>
            </a:pPr>
            <a:r>
              <a:rPr lang="en" sz="1600" b="1" dirty="0">
                <a:solidFill>
                  <a:schemeClr val="accent2">
                    <a:lumMod val="50000"/>
                  </a:schemeClr>
                </a:solidFill>
                <a:latin typeface="Segoe UI" panose="020B0502040204020203" pitchFamily="34" charset="0"/>
                <a:ea typeface="Quattrocento Sans"/>
                <a:cs typeface="Segoe UI" panose="020B0502040204020203" pitchFamily="34" charset="0"/>
                <a:sym typeface="Quattrocento Sans"/>
              </a:rPr>
              <a:t>Average raw points (3,2,1,0)</a:t>
            </a:r>
            <a:endParaRPr sz="1600" b="1" dirty="0">
              <a:solidFill>
                <a:schemeClr val="accent2">
                  <a:lumMod val="50000"/>
                </a:schemeClr>
              </a:solidFill>
              <a:latin typeface="Segoe UI" panose="020B0502040204020203" pitchFamily="34" charset="0"/>
              <a:cs typeface="Segoe UI" panose="020B0502040204020203" pitchFamily="34" charset="0"/>
            </a:endParaRPr>
          </a:p>
        </p:txBody>
      </p:sp>
      <p:sp>
        <p:nvSpPr>
          <p:cNvPr id="316" name="Google Shape;316;p40"/>
          <p:cNvSpPr txBox="1"/>
          <p:nvPr/>
        </p:nvSpPr>
        <p:spPr>
          <a:xfrm>
            <a:off x="1057635" y="4767263"/>
            <a:ext cx="2981800" cy="264405"/>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02060"/>
                </a:solidFill>
                <a:latin typeface="Segoe UI" panose="020B0502040204020203" pitchFamily="34" charset="0"/>
                <a:ea typeface="Quattrocento Sans"/>
                <a:cs typeface="Segoe UI" panose="020B0502040204020203" pitchFamily="34" charset="0"/>
                <a:sym typeface="Quattrocento Sans"/>
              </a:rPr>
              <a:t>*Based on two most favorable responses</a:t>
            </a:r>
            <a:endParaRPr sz="1000"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317" name="Google Shape;317;p40"/>
          <p:cNvSpPr txBox="1"/>
          <p:nvPr/>
        </p:nvSpPr>
        <p:spPr>
          <a:xfrm>
            <a:off x="1237522" y="660584"/>
            <a:ext cx="7607612" cy="453619"/>
          </a:xfrm>
          <a:prstGeom prst="rect">
            <a:avLst/>
          </a:prstGeom>
          <a:noFill/>
          <a:ln>
            <a:noFill/>
          </a:ln>
        </p:spPr>
        <p:txBody>
          <a:bodyPr spcFirstLastPara="1" wrap="square" lIns="91425" tIns="91425" rIns="91425" bIns="91425" anchor="t" anchorCtr="0">
            <a:noAutofit/>
          </a:bodyPr>
          <a:lstStyle/>
          <a:p>
            <a:pPr marL="342900" lvl="0" indent="-368300" algn="l" rtl="0">
              <a:lnSpc>
                <a:spcPct val="150000"/>
              </a:lnSpc>
              <a:spcBef>
                <a:spcPts val="0"/>
              </a:spcBef>
              <a:spcAft>
                <a:spcPts val="0"/>
              </a:spcAft>
              <a:buClr>
                <a:srgbClr val="E38526"/>
              </a:buClr>
              <a:buSzPts val="1800"/>
              <a:buFont typeface="Noto Sans Symbols"/>
              <a:buChar char="★"/>
            </a:pPr>
            <a:r>
              <a:rPr lang="en" sz="1800" dirty="0">
                <a:solidFill>
                  <a:srgbClr val="101D34"/>
                </a:solidFill>
                <a:latin typeface="Segoe UI" panose="020B0502040204020203" pitchFamily="34" charset="0"/>
                <a:ea typeface="Quattrocento Sans"/>
                <a:cs typeface="Segoe UI" panose="020B0502040204020203" pitchFamily="34" charset="0"/>
                <a:sym typeface="Quattrocento Sans"/>
              </a:rPr>
              <a:t>The real difference between safety and environment scores is small </a:t>
            </a:r>
            <a:endParaRPr sz="1800" dirty="0">
              <a:latin typeface="Segoe UI" panose="020B0502040204020203" pitchFamily="34" charset="0"/>
              <a:cs typeface="Segoe UI" panose="020B0502040204020203" pitchFamily="34" charset="0"/>
            </a:endParaRPr>
          </a:p>
        </p:txBody>
      </p:sp>
      <p:graphicFrame>
        <p:nvGraphicFramePr>
          <p:cNvPr id="311" name="Google Shape;311;p40"/>
          <p:cNvGraphicFramePr/>
          <p:nvPr>
            <p:extLst>
              <p:ext uri="{D42A27DB-BD31-4B8C-83A1-F6EECF244321}">
                <p14:modId xmlns:p14="http://schemas.microsoft.com/office/powerpoint/2010/main" val="2428415617"/>
              </p:ext>
            </p:extLst>
          </p:nvPr>
        </p:nvGraphicFramePr>
        <p:xfrm>
          <a:off x="1109702" y="3484569"/>
          <a:ext cx="2981800" cy="1309980"/>
        </p:xfrm>
        <a:graphic>
          <a:graphicData uri="http://schemas.openxmlformats.org/drawingml/2006/table">
            <a:tbl>
              <a:tblPr firstRow="1" bandRow="1">
                <a:noFill/>
                <a:tableStyleId>{4D3A4113-6E4E-437B-9265-5931566C675C}</a:tableStyleId>
              </a:tblPr>
              <a:tblGrid>
                <a:gridCol w="943325">
                  <a:extLst>
                    <a:ext uri="{9D8B030D-6E8A-4147-A177-3AD203B41FA5}">
                      <a16:colId xmlns:a16="http://schemas.microsoft.com/office/drawing/2014/main" val="20000"/>
                    </a:ext>
                  </a:extLst>
                </a:gridCol>
                <a:gridCol w="999050">
                  <a:extLst>
                    <a:ext uri="{9D8B030D-6E8A-4147-A177-3AD203B41FA5}">
                      <a16:colId xmlns:a16="http://schemas.microsoft.com/office/drawing/2014/main" val="20001"/>
                    </a:ext>
                  </a:extLst>
                </a:gridCol>
                <a:gridCol w="1039425">
                  <a:extLst>
                    <a:ext uri="{9D8B030D-6E8A-4147-A177-3AD203B41FA5}">
                      <a16:colId xmlns:a16="http://schemas.microsoft.com/office/drawing/2014/main" val="20002"/>
                    </a:ext>
                  </a:extLst>
                </a:gridCol>
              </a:tblGrid>
              <a:tr h="497943">
                <a:tc>
                  <a:txBody>
                    <a:bodyPr/>
                    <a:lstStyle/>
                    <a:p>
                      <a:pPr marL="0" marR="0" lvl="0" indent="0" algn="l" rtl="0">
                        <a:spcBef>
                          <a:spcPts val="0"/>
                        </a:spcBef>
                        <a:spcAft>
                          <a:spcPts val="0"/>
                        </a:spcAft>
                        <a:buNone/>
                      </a:pPr>
                      <a:r>
                        <a:rPr lang="en" sz="1400" u="none" strike="noStrike" cap="none">
                          <a:latin typeface="Segoe UI" panose="020B0502040204020203" pitchFamily="34" charset="0"/>
                          <a:cs typeface="Segoe UI" panose="020B0502040204020203" pitchFamily="34" charset="0"/>
                        </a:rPr>
                        <a:t>All students</a:t>
                      </a:r>
                      <a:endParaRPr sz="1100">
                        <a:latin typeface="Segoe UI" panose="020B0502040204020203" pitchFamily="34" charset="0"/>
                        <a:cs typeface="Segoe UI" panose="020B0502040204020203" pitchFamily="34" charset="0"/>
                      </a:endParaRPr>
                    </a:p>
                  </a:txBody>
                  <a:tcPr marL="68600" marR="68600" marT="34300" marB="34300"/>
                </a:tc>
                <a:tc>
                  <a:txBody>
                    <a:bodyPr/>
                    <a:lstStyle/>
                    <a:p>
                      <a:pPr marL="0" marR="0" lvl="0" indent="0" algn="ctr" rtl="0">
                        <a:spcBef>
                          <a:spcPts val="0"/>
                        </a:spcBef>
                        <a:spcAft>
                          <a:spcPts val="0"/>
                        </a:spcAft>
                        <a:buNone/>
                      </a:pPr>
                      <a:r>
                        <a:rPr lang="en" sz="1400" u="none" strike="noStrike" cap="none" dirty="0">
                          <a:latin typeface="Segoe UI" panose="020B0502040204020203" pitchFamily="34" charset="0"/>
                          <a:cs typeface="Segoe UI" panose="020B0502040204020203" pitchFamily="34" charset="0"/>
                        </a:rPr>
                        <a:t>Safety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u="none" strike="noStrike" cap="none" dirty="0">
                          <a:latin typeface="Segoe UI" panose="020B0502040204020203" pitchFamily="34" charset="0"/>
                          <a:cs typeface="Segoe UI" panose="020B0502040204020203" pitchFamily="34" charset="0"/>
                        </a:rPr>
                        <a:t>(15 items)</a:t>
                      </a:r>
                      <a:endParaRPr sz="1100" dirty="0">
                        <a:latin typeface="Segoe UI" panose="020B0502040204020203" pitchFamily="34" charset="0"/>
                        <a:cs typeface="Segoe UI" panose="020B0502040204020203" pitchFamily="34" charset="0"/>
                      </a:endParaRPr>
                    </a:p>
                  </a:txBody>
                  <a:tcPr marL="68600" marR="68600" marT="34300" marB="34300"/>
                </a:tc>
                <a:tc>
                  <a:txBody>
                    <a:bodyPr/>
                    <a:lstStyle/>
                    <a:p>
                      <a:pPr marL="0" marR="0" lvl="0" indent="0" algn="ctr" rtl="0">
                        <a:spcBef>
                          <a:spcPts val="0"/>
                        </a:spcBef>
                        <a:spcAft>
                          <a:spcPts val="0"/>
                        </a:spcAft>
                        <a:buNone/>
                      </a:pPr>
                      <a:r>
                        <a:rPr lang="en" sz="1400" u="none" strike="noStrike" cap="none" dirty="0">
                          <a:latin typeface="Segoe UI" panose="020B0502040204020203" pitchFamily="34" charset="0"/>
                          <a:cs typeface="Segoe UI" panose="020B0502040204020203" pitchFamily="34" charset="0"/>
                        </a:rPr>
                        <a:t>Environ.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u="none" strike="noStrike" cap="none" dirty="0">
                          <a:latin typeface="Segoe UI" panose="020B0502040204020203" pitchFamily="34" charset="0"/>
                          <a:cs typeface="Segoe UI" panose="020B0502040204020203" pitchFamily="34" charset="0"/>
                        </a:rPr>
                        <a:t>(12 items)</a:t>
                      </a:r>
                      <a:endParaRPr sz="1100" dirty="0">
                        <a:latin typeface="Segoe UI" panose="020B0502040204020203" pitchFamily="34" charset="0"/>
                        <a:cs typeface="Segoe UI" panose="020B0502040204020203" pitchFamily="34" charset="0"/>
                      </a:endParaRPr>
                    </a:p>
                  </a:txBody>
                  <a:tcPr marL="68600" marR="68600" marT="34300" marB="34300"/>
                </a:tc>
                <a:extLst>
                  <a:ext uri="{0D108BD9-81ED-4DB2-BD59-A6C34878D82A}">
                    <a16:rowId xmlns:a16="http://schemas.microsoft.com/office/drawing/2014/main" val="10000"/>
                  </a:ext>
                </a:extLst>
              </a:tr>
              <a:tr h="497943">
                <a:tc>
                  <a:txBody>
                    <a:bodyPr/>
                    <a:lstStyle/>
                    <a:p>
                      <a:pPr marL="0" marR="0" lvl="0" indent="0" algn="l" rtl="0">
                        <a:spcBef>
                          <a:spcPts val="0"/>
                        </a:spcBef>
                        <a:spcAft>
                          <a:spcPts val="0"/>
                        </a:spcAft>
                        <a:buNone/>
                      </a:pPr>
                      <a:r>
                        <a:rPr lang="en" sz="1400" u="none" strike="noStrike" cap="none" dirty="0">
                          <a:latin typeface="Segoe UI" panose="020B0502040204020203" pitchFamily="34" charset="0"/>
                          <a:cs typeface="Segoe UI" panose="020B0502040204020203" pitchFamily="34" charset="0"/>
                        </a:rPr>
                        <a:t>Average</a:t>
                      </a:r>
                      <a:endParaRPr sz="1100" dirty="0">
                        <a:latin typeface="Segoe UI" panose="020B0502040204020203" pitchFamily="34" charset="0"/>
                        <a:cs typeface="Segoe UI" panose="020B0502040204020203" pitchFamily="34" charset="0"/>
                      </a:endParaRPr>
                    </a:p>
                    <a:p>
                      <a:pPr marL="0" marR="0" lvl="0" indent="0" algn="l" rtl="0">
                        <a:spcBef>
                          <a:spcPts val="0"/>
                        </a:spcBef>
                        <a:spcAft>
                          <a:spcPts val="0"/>
                        </a:spcAft>
                        <a:buNone/>
                      </a:pPr>
                      <a:r>
                        <a:rPr lang="en" sz="1400" dirty="0">
                          <a:latin typeface="Segoe UI" panose="020B0502040204020203" pitchFamily="34" charset="0"/>
                          <a:cs typeface="Segoe UI" panose="020B0502040204020203" pitchFamily="34" charset="0"/>
                        </a:rPr>
                        <a:t>(s.d.)</a:t>
                      </a:r>
                      <a:endParaRPr sz="1100" dirty="0">
                        <a:latin typeface="Segoe UI" panose="020B0502040204020203" pitchFamily="34" charset="0"/>
                        <a:cs typeface="Segoe UI" panose="020B0502040204020203" pitchFamily="34" charset="0"/>
                      </a:endParaRPr>
                    </a:p>
                  </a:txBody>
                  <a:tcPr marL="68600" marR="68600" marT="34300" marB="34300"/>
                </a:tc>
                <a:tc>
                  <a:txBody>
                    <a:bodyPr/>
                    <a:lstStyle/>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78% (17.2%)</a:t>
                      </a:r>
                      <a:endParaRPr sz="1100" dirty="0">
                        <a:latin typeface="Segoe UI" panose="020B0502040204020203" pitchFamily="34" charset="0"/>
                        <a:cs typeface="Segoe UI" panose="020B0502040204020203" pitchFamily="34" charset="0"/>
                      </a:endParaRPr>
                    </a:p>
                  </a:txBody>
                  <a:tcPr marL="68600" marR="68600" marT="34300" marB="34300"/>
                </a:tc>
                <a:tc>
                  <a:txBody>
                    <a:bodyPr/>
                    <a:lstStyle/>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58% </a:t>
                      </a:r>
                      <a:endParaRPr sz="11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1400" dirty="0">
                          <a:latin typeface="Segoe UI" panose="020B0502040204020203" pitchFamily="34" charset="0"/>
                          <a:cs typeface="Segoe UI" panose="020B0502040204020203" pitchFamily="34" charset="0"/>
                        </a:rPr>
                        <a:t>(21.8%)</a:t>
                      </a:r>
                      <a:endParaRPr sz="1100" dirty="0">
                        <a:latin typeface="Segoe UI" panose="020B0502040204020203" pitchFamily="34" charset="0"/>
                        <a:cs typeface="Segoe UI" panose="020B0502040204020203" pitchFamily="34" charset="0"/>
                      </a:endParaRPr>
                    </a:p>
                  </a:txBody>
                  <a:tcPr marL="68600" marR="68600" marT="34300" marB="34300"/>
                </a:tc>
                <a:extLst>
                  <a:ext uri="{0D108BD9-81ED-4DB2-BD59-A6C34878D82A}">
                    <a16:rowId xmlns:a16="http://schemas.microsoft.com/office/drawing/2014/main" val="10001"/>
                  </a:ext>
                </a:extLst>
              </a:tr>
              <a:tr h="314094">
                <a:tc gridSpan="3">
                  <a:txBody>
                    <a:bodyPr/>
                    <a:lstStyle/>
                    <a:p>
                      <a:pPr marL="0" marR="0" lvl="0" indent="0" algn="l" rtl="0">
                        <a:spcBef>
                          <a:spcPts val="0"/>
                        </a:spcBef>
                        <a:spcAft>
                          <a:spcPts val="0"/>
                        </a:spcAft>
                        <a:buNone/>
                      </a:pPr>
                      <a:r>
                        <a:rPr lang="en" sz="1600" dirty="0">
                          <a:solidFill>
                            <a:schemeClr val="accent2">
                              <a:lumMod val="50000"/>
                            </a:schemeClr>
                          </a:solidFill>
                          <a:latin typeface="Segoe UI" panose="020B0502040204020203" pitchFamily="34" charset="0"/>
                          <a:cs typeface="Segoe UI" panose="020B0502040204020203" pitchFamily="34" charset="0"/>
                        </a:rPr>
                        <a:t>~34 percentile difference</a:t>
                      </a:r>
                      <a:endParaRPr sz="1600" dirty="0">
                        <a:solidFill>
                          <a:schemeClr val="accent2">
                            <a:lumMod val="50000"/>
                          </a:schemeClr>
                        </a:solidFill>
                        <a:latin typeface="Segoe UI" panose="020B0502040204020203" pitchFamily="34" charset="0"/>
                        <a:cs typeface="Segoe UI" panose="020B0502040204020203" pitchFamily="34" charset="0"/>
                      </a:endParaRPr>
                    </a:p>
                  </a:txBody>
                  <a:tcPr marL="68600" marR="68600" marT="34300" marB="3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9289878" cy="543368"/>
          </a:xfrm>
          <a:prstGeom prst="rect">
            <a:avLst/>
          </a:prstGeom>
          <a:noFill/>
          <a:ln>
            <a:noFill/>
          </a:ln>
        </p:spPr>
        <p:txBody>
          <a:bodyPr spcFirstLastPara="1" wrap="square" lIns="68575" tIns="34275" rIns="68575" bIns="34275" anchor="ctr" anchorCtr="0">
            <a:noAutofit/>
          </a:bodyPr>
          <a:lstStyle/>
          <a:p>
            <a:pPr lvl="0"/>
            <a:r>
              <a:rPr lang="en-US" sz="2000" dirty="0">
                <a:latin typeface="Georgia"/>
                <a:ea typeface="Georgia"/>
                <a:cs typeface="Georgia"/>
                <a:sym typeface="Georgia"/>
              </a:rPr>
              <a:t>Survey perception data</a:t>
            </a:r>
            <a:r>
              <a:rPr lang="en" sz="2000" dirty="0">
                <a:latin typeface="Georgia"/>
                <a:ea typeface="Georgia"/>
                <a:cs typeface="Georgia"/>
                <a:sym typeface="Georgia"/>
              </a:rPr>
              <a:t>: </a:t>
            </a:r>
            <a:r>
              <a:rPr lang="en-US" sz="2000" dirty="0">
                <a:latin typeface="Georgia"/>
                <a:ea typeface="Georgia"/>
                <a:cs typeface="Georgia"/>
                <a:sym typeface="Georgia"/>
              </a:rPr>
              <a:t>Making subjective measures objective</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261968" y="4758285"/>
            <a:ext cx="264190" cy="242233"/>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Segoe UI" panose="020B0502040204020203" pitchFamily="34" charset="0"/>
                <a:cs typeface="Segoe UI" panose="020B0502040204020203" pitchFamily="34" charset="0"/>
              </a:rPr>
              <a:t>17</a:t>
            </a:fld>
            <a:endParaRPr dirty="0">
              <a:latin typeface="Segoe UI" panose="020B0502040204020203" pitchFamily="34" charset="0"/>
              <a:cs typeface="Segoe UI" panose="020B0502040204020203" pitchFamily="34" charset="0"/>
            </a:endParaRPr>
          </a:p>
        </p:txBody>
      </p:sp>
      <p:grpSp>
        <p:nvGrpSpPr>
          <p:cNvPr id="4" name="Group 3" descr="The picture shows a ruler and two rods to illustrate an equal interval scale; the desired properties for survey response data. The circles highlight equal intervals across 3 inches at the top, middle, and bottom end of the measurement scale.">
            <a:extLst>
              <a:ext uri="{FF2B5EF4-FFF2-40B4-BE49-F238E27FC236}">
                <a16:creationId xmlns:a16="http://schemas.microsoft.com/office/drawing/2014/main" id="{B01B9473-9E2C-4C87-9C98-20860C9C11CB}"/>
              </a:ext>
            </a:extLst>
          </p:cNvPr>
          <p:cNvGrpSpPr/>
          <p:nvPr/>
        </p:nvGrpSpPr>
        <p:grpSpPr>
          <a:xfrm>
            <a:off x="771270" y="1061045"/>
            <a:ext cx="7839035" cy="1739221"/>
            <a:chOff x="743767" y="992355"/>
            <a:chExt cx="7839035" cy="1739221"/>
          </a:xfrm>
        </p:grpSpPr>
        <p:pic>
          <p:nvPicPr>
            <p:cNvPr id="8" name="Picture 7">
              <a:extLst>
                <a:ext uri="{FF2B5EF4-FFF2-40B4-BE49-F238E27FC236}">
                  <a16:creationId xmlns:a16="http://schemas.microsoft.com/office/drawing/2014/main" id="{5C3F5B12-33F7-48F0-86BF-B0F5E491EFEA}"/>
                </a:ext>
              </a:extLst>
            </p:cNvPr>
            <p:cNvPicPr>
              <a:picLocks noChangeAspect="1"/>
            </p:cNvPicPr>
            <p:nvPr/>
          </p:nvPicPr>
          <p:blipFill rotWithShape="1">
            <a:blip r:embed="rId3"/>
            <a:srcRect t="41956" b="28462"/>
            <a:stretch/>
          </p:blipFill>
          <p:spPr>
            <a:xfrm>
              <a:off x="743767" y="992355"/>
              <a:ext cx="7839035" cy="1739221"/>
            </a:xfrm>
            <a:prstGeom prst="rect">
              <a:avLst/>
            </a:prstGeom>
          </p:spPr>
        </p:pic>
        <p:sp>
          <p:nvSpPr>
            <p:cNvPr id="3" name="TextBox 2">
              <a:extLst>
                <a:ext uri="{FF2B5EF4-FFF2-40B4-BE49-F238E27FC236}">
                  <a16:creationId xmlns:a16="http://schemas.microsoft.com/office/drawing/2014/main" id="{DB361C4E-3E63-478E-8998-960B49FAC9B5}"/>
                </a:ext>
              </a:extLst>
            </p:cNvPr>
            <p:cNvSpPr txBox="1"/>
            <p:nvPr/>
          </p:nvSpPr>
          <p:spPr>
            <a:xfrm>
              <a:off x="7462652" y="1734873"/>
              <a:ext cx="998991" cy="307777"/>
            </a:xfrm>
            <a:prstGeom prst="rect">
              <a:avLst/>
            </a:prstGeom>
            <a:noFill/>
          </p:spPr>
          <p:txBody>
            <a:bodyPr wrap="none" rtlCol="0">
              <a:spAutoFit/>
            </a:bodyPr>
            <a:lstStyle/>
            <a:p>
              <a:r>
                <a:rPr lang="en-US" b="1" dirty="0">
                  <a:solidFill>
                    <a:srgbClr val="002060"/>
                  </a:solidFill>
                </a:rPr>
                <a:t>36 inches</a:t>
              </a:r>
            </a:p>
          </p:txBody>
        </p:sp>
        <p:sp>
          <p:nvSpPr>
            <p:cNvPr id="9" name="TextBox 8">
              <a:extLst>
                <a:ext uri="{FF2B5EF4-FFF2-40B4-BE49-F238E27FC236}">
                  <a16:creationId xmlns:a16="http://schemas.microsoft.com/office/drawing/2014/main" id="{6368D7E2-8901-4E7C-97A6-0FB665885D23}"/>
                </a:ext>
              </a:extLst>
            </p:cNvPr>
            <p:cNvSpPr txBox="1"/>
            <p:nvPr/>
          </p:nvSpPr>
          <p:spPr>
            <a:xfrm>
              <a:off x="3664293" y="2228387"/>
              <a:ext cx="998991" cy="307777"/>
            </a:xfrm>
            <a:prstGeom prst="rect">
              <a:avLst/>
            </a:prstGeom>
            <a:noFill/>
          </p:spPr>
          <p:txBody>
            <a:bodyPr wrap="none" rtlCol="0">
              <a:spAutoFit/>
            </a:bodyPr>
            <a:lstStyle/>
            <a:p>
              <a:r>
                <a:rPr lang="en-US" b="1" dirty="0">
                  <a:solidFill>
                    <a:schemeClr val="bg1"/>
                  </a:solidFill>
                </a:rPr>
                <a:t>18 inches</a:t>
              </a:r>
            </a:p>
          </p:txBody>
        </p:sp>
      </p:grpSp>
      <p:sp>
        <p:nvSpPr>
          <p:cNvPr id="2" name="Oval 1">
            <a:extLst>
              <a:ext uri="{FF2B5EF4-FFF2-40B4-BE49-F238E27FC236}">
                <a16:creationId xmlns:a16="http://schemas.microsoft.com/office/drawing/2014/main" id="{01262D09-2144-4A97-851F-F366A9C912A2}"/>
              </a:ext>
              <a:ext uri="{C183D7F6-B498-43B3-948B-1728B52AA6E4}">
                <adec:decorative xmlns:adec="http://schemas.microsoft.com/office/drawing/2017/decorative" val="1"/>
              </a:ext>
            </a:extLst>
          </p:cNvPr>
          <p:cNvSpPr/>
          <p:nvPr/>
        </p:nvSpPr>
        <p:spPr>
          <a:xfrm>
            <a:off x="7224965"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Oval 5">
            <a:extLst>
              <a:ext uri="{FF2B5EF4-FFF2-40B4-BE49-F238E27FC236}">
                <a16:creationId xmlns:a16="http://schemas.microsoft.com/office/drawing/2014/main" id="{2566AF7D-190E-4B64-93FC-66CBBA62DC9E}"/>
              </a:ext>
              <a:ext uri="{C183D7F6-B498-43B3-948B-1728B52AA6E4}">
                <adec:decorative xmlns:adec="http://schemas.microsoft.com/office/drawing/2017/decorative" val="1"/>
              </a:ext>
            </a:extLst>
          </p:cNvPr>
          <p:cNvSpPr/>
          <p:nvPr/>
        </p:nvSpPr>
        <p:spPr>
          <a:xfrm>
            <a:off x="1038157"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Oval 6">
            <a:extLst>
              <a:ext uri="{FF2B5EF4-FFF2-40B4-BE49-F238E27FC236}">
                <a16:creationId xmlns:a16="http://schemas.microsoft.com/office/drawing/2014/main" id="{BCAF365C-B4A2-4864-A5C9-8BC333B4478C}"/>
              </a:ext>
              <a:ext uri="{C183D7F6-B498-43B3-948B-1728B52AA6E4}">
                <adec:decorative xmlns:adec="http://schemas.microsoft.com/office/drawing/2017/decorative" val="1"/>
              </a:ext>
            </a:extLst>
          </p:cNvPr>
          <p:cNvSpPr/>
          <p:nvPr/>
        </p:nvSpPr>
        <p:spPr>
          <a:xfrm>
            <a:off x="4035716"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TextBox 12">
            <a:extLst>
              <a:ext uri="{FF2B5EF4-FFF2-40B4-BE49-F238E27FC236}">
                <a16:creationId xmlns:a16="http://schemas.microsoft.com/office/drawing/2014/main" id="{6AB4C458-2CFC-4F1A-9D6E-807E5913BFCB}"/>
              </a:ext>
            </a:extLst>
          </p:cNvPr>
          <p:cNvSpPr txBox="1"/>
          <p:nvPr/>
        </p:nvSpPr>
        <p:spPr>
          <a:xfrm>
            <a:off x="561198" y="2779329"/>
            <a:ext cx="8319638" cy="2046714"/>
          </a:xfrm>
          <a:prstGeom prst="rect">
            <a:avLst/>
          </a:prstGeom>
          <a:noFill/>
        </p:spPr>
        <p:txBody>
          <a:bodyPr wrap="square" rtlCol="0">
            <a:spAutoFit/>
          </a:bodyPr>
          <a:lstStyle/>
          <a:p>
            <a:pPr>
              <a:lnSpc>
                <a:spcPct val="150000"/>
              </a:lnSpc>
              <a:buClr>
                <a:schemeClr val="accent2"/>
              </a:buClr>
            </a:pPr>
            <a:r>
              <a:rPr lang="en-US" dirty="0">
                <a:solidFill>
                  <a:srgbClr val="002060"/>
                </a:solidFill>
                <a:latin typeface="Segoe UI" panose="020B0502040204020203" pitchFamily="34" charset="0"/>
                <a:cs typeface="Segoe UI" panose="020B0502040204020203" pitchFamily="34" charset="0"/>
              </a:rPr>
              <a:t>The transformed scores allow you to:</a:t>
            </a:r>
          </a:p>
          <a:p>
            <a:pPr marL="285750" indent="-285750">
              <a:spcAft>
                <a:spcPts val="600"/>
              </a:spcAft>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Assess VOCAL score student group differences (e.g., males vs. females, Asian vs. African American students)</a:t>
            </a:r>
          </a:p>
          <a:p>
            <a:pPr marL="285750" indent="-285750">
              <a:spcAft>
                <a:spcPts val="600"/>
              </a:spcAft>
              <a:buClr>
                <a:schemeClr val="accent2"/>
              </a:buClr>
              <a:buFont typeface="Wingdings 2" panose="05020102010507070707" pitchFamily="18" charset="2"/>
              <a:buChar char="ê"/>
            </a:pPr>
            <a:r>
              <a:rPr lang="en-US" dirty="0">
                <a:solidFill>
                  <a:schemeClr val="bg2"/>
                </a:solidFill>
              </a:rPr>
              <a:t>Make interpretive statements such as: The gap between the safety score in school 1 and the district average is three times the gap between the safety score in school 2 and the district average</a:t>
            </a:r>
          </a:p>
          <a:p>
            <a:pPr marL="285750" indent="-285750">
              <a:lnSpc>
                <a:spcPct val="150000"/>
              </a:lnSpc>
              <a:spcAft>
                <a:spcPts val="600"/>
              </a:spcAft>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Measure trends over time (e.g., engagement scores in 2022 compared to prior years)</a:t>
            </a:r>
          </a:p>
          <a:p>
            <a:pPr marL="285750" indent="-285750">
              <a:buClr>
                <a:schemeClr val="accent2"/>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Perform statistical tests to assess significance (e.g., pre – post test of intervention’s impact)</a:t>
            </a:r>
          </a:p>
        </p:txBody>
      </p:sp>
    </p:spTree>
    <p:extLst>
      <p:ext uri="{BB962C8B-B14F-4D97-AF65-F5344CB8AC3E}">
        <p14:creationId xmlns:p14="http://schemas.microsoft.com/office/powerpoint/2010/main" val="347328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txBox="1">
            <a:spLocks noGrp="1"/>
          </p:cNvSpPr>
          <p:nvPr>
            <p:ph type="title"/>
          </p:nvPr>
        </p:nvSpPr>
        <p:spPr>
          <a:xfrm>
            <a:off x="425807" y="216694"/>
            <a:ext cx="8528100" cy="510000"/>
          </a:xfrm>
          <a:prstGeom prst="rect">
            <a:avLst/>
          </a:prstGeom>
        </p:spPr>
        <p:txBody>
          <a:bodyPr spcFirstLastPara="1" wrap="square" lIns="68575" tIns="34275" rIns="68575" bIns="34275" anchor="ctr" anchorCtr="0">
            <a:noAutofit/>
          </a:bodyPr>
          <a:lstStyle/>
          <a:p>
            <a:pPr marL="0" lvl="0" indent="0">
              <a:spcBef>
                <a:spcPts val="0"/>
              </a:spcBef>
              <a:spcAft>
                <a:spcPts val="0"/>
              </a:spcAft>
              <a:buNone/>
            </a:pPr>
            <a:r>
              <a:rPr lang="en-US" sz="2000" b="0" i="0" dirty="0">
                <a:solidFill>
                  <a:schemeClr val="bg1"/>
                </a:solidFill>
                <a:effectLst/>
                <a:latin typeface="Georgia" panose="02040502050405020303" pitchFamily="18" charset="0"/>
              </a:rPr>
              <a:t>2022: Six lower level scaled-scores and an overall climate scaled-score are aggregated to district, school, grade, and student group level</a:t>
            </a:r>
            <a:endParaRPr sz="1600" dirty="0">
              <a:latin typeface="Georgia" panose="02040502050405020303" pitchFamily="18" charset="0"/>
              <a:cs typeface="Segoe UI" panose="020B0502040204020203" pitchFamily="34" charset="0"/>
            </a:endParaRPr>
          </a:p>
        </p:txBody>
      </p:sp>
      <p:sp>
        <p:nvSpPr>
          <p:cNvPr id="681" name="Google Shape;681;p55"/>
          <p:cNvSpPr txBox="1">
            <a:spLocks noGrp="1"/>
          </p:cNvSpPr>
          <p:nvPr>
            <p:ph type="sldNum" idx="12"/>
          </p:nvPr>
        </p:nvSpPr>
        <p:spPr>
          <a:xfrm>
            <a:off x="8253876" y="4726802"/>
            <a:ext cx="261474" cy="376237"/>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latin typeface="Segoe UI" panose="020B0502040204020203" pitchFamily="34" charset="0"/>
                <a:cs typeface="Segoe UI" panose="020B0502040204020203" pitchFamily="34" charset="0"/>
              </a:rPr>
              <a:t>18</a:t>
            </a:fld>
            <a:endParaRPr dirty="0">
              <a:latin typeface="Segoe UI" panose="020B0502040204020203" pitchFamily="34" charset="0"/>
              <a:cs typeface="Segoe UI" panose="020B0502040204020203" pitchFamily="34" charset="0"/>
            </a:endParaRPr>
          </a:p>
        </p:txBody>
      </p:sp>
      <p:cxnSp>
        <p:nvCxnSpPr>
          <p:cNvPr id="620" name="Straight Connector 619" descr="Line used to divide two separate graphics in the slide.">
            <a:extLst>
              <a:ext uri="{FF2B5EF4-FFF2-40B4-BE49-F238E27FC236}">
                <a16:creationId xmlns:a16="http://schemas.microsoft.com/office/drawing/2014/main" id="{E844AA69-121B-4899-953A-1EA8DF26593B}"/>
              </a:ext>
            </a:extLst>
          </p:cNvPr>
          <p:cNvCxnSpPr/>
          <p:nvPr/>
        </p:nvCxnSpPr>
        <p:spPr>
          <a:xfrm>
            <a:off x="2069235" y="2289810"/>
            <a:ext cx="5704666" cy="0"/>
          </a:xfrm>
          <a:prstGeom prst="line">
            <a:avLst/>
          </a:prstGeom>
          <a:ln w="28575">
            <a:solidFill>
              <a:srgbClr val="92D050"/>
            </a:solidFill>
            <a:prstDash val="lgDash"/>
          </a:ln>
        </p:spPr>
        <p:style>
          <a:lnRef idx="1">
            <a:schemeClr val="accent1"/>
          </a:lnRef>
          <a:fillRef idx="0">
            <a:schemeClr val="accent1"/>
          </a:fillRef>
          <a:effectRef idx="0">
            <a:schemeClr val="accent1"/>
          </a:effectRef>
          <a:fontRef idx="minor">
            <a:schemeClr val="tx1"/>
          </a:fontRef>
        </p:style>
      </p:cxnSp>
      <p:grpSp>
        <p:nvGrpSpPr>
          <p:cNvPr id="22" name="Group 21" descr="Object symbolizes that scaled score data can be analyzed by district, school, and grade, and by five student groups.">
            <a:extLst>
              <a:ext uri="{FF2B5EF4-FFF2-40B4-BE49-F238E27FC236}">
                <a16:creationId xmlns:a16="http://schemas.microsoft.com/office/drawing/2014/main" id="{1922D0B9-56C0-4A06-9F70-7C7EC69C37EF}"/>
              </a:ext>
            </a:extLst>
          </p:cNvPr>
          <p:cNvGrpSpPr/>
          <p:nvPr/>
        </p:nvGrpSpPr>
        <p:grpSpPr>
          <a:xfrm>
            <a:off x="450480" y="836648"/>
            <a:ext cx="7999812" cy="1301564"/>
            <a:chOff x="450480" y="836648"/>
            <a:chExt cx="7999812" cy="1301564"/>
          </a:xfrm>
        </p:grpSpPr>
        <p:cxnSp>
          <p:nvCxnSpPr>
            <p:cNvPr id="103" name="Straight Connector 102">
              <a:extLst>
                <a:ext uri="{FF2B5EF4-FFF2-40B4-BE49-F238E27FC236}">
                  <a16:creationId xmlns:a16="http://schemas.microsoft.com/office/drawing/2014/main" id="{9B2154A9-F109-4314-83B1-38F12AB44484}"/>
                </a:ext>
              </a:extLst>
            </p:cNvPr>
            <p:cNvCxnSpPr/>
            <p:nvPr/>
          </p:nvCxnSpPr>
          <p:spPr>
            <a:xfrm>
              <a:off x="4567475" y="1351596"/>
              <a:ext cx="0" cy="118709"/>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43158F7-D09D-4DC2-95B6-E69D89F88408}"/>
                </a:ext>
              </a:extLst>
            </p:cNvPr>
            <p:cNvCxnSpPr>
              <a:cxnSpLocks/>
            </p:cNvCxnSpPr>
            <p:nvPr/>
          </p:nvCxnSpPr>
          <p:spPr>
            <a:xfrm>
              <a:off x="6240356" y="1461523"/>
              <a:ext cx="0" cy="1644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64C18E0-A57B-460E-A499-4AD122BFD3FD}"/>
                </a:ext>
              </a:extLst>
            </p:cNvPr>
            <p:cNvCxnSpPr/>
            <p:nvPr/>
          </p:nvCxnSpPr>
          <p:spPr>
            <a:xfrm>
              <a:off x="4561083" y="1456441"/>
              <a:ext cx="0" cy="1616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1878630-B835-4123-9395-C5C845C5DD6B}"/>
                </a:ext>
              </a:extLst>
            </p:cNvPr>
            <p:cNvCxnSpPr>
              <a:cxnSpLocks/>
            </p:cNvCxnSpPr>
            <p:nvPr/>
          </p:nvCxnSpPr>
          <p:spPr>
            <a:xfrm>
              <a:off x="2658401" y="1447491"/>
              <a:ext cx="0" cy="1822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6" name="Google Shape;626;p55"/>
            <p:cNvSpPr/>
            <p:nvPr/>
          </p:nvSpPr>
          <p:spPr>
            <a:xfrm>
              <a:off x="3529067" y="836648"/>
              <a:ext cx="2098798" cy="237417"/>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District and/or School</a:t>
              </a:r>
              <a:endParaRPr sz="1200" b="1" dirty="0">
                <a:solidFill>
                  <a:srgbClr val="FFFFFF"/>
                </a:solidFill>
                <a:latin typeface="Segoe UI" panose="020B0502040204020203" pitchFamily="34" charset="0"/>
                <a:cs typeface="Segoe UI" panose="020B0502040204020203" pitchFamily="34" charset="0"/>
              </a:endParaRPr>
            </a:p>
          </p:txBody>
        </p:sp>
        <p:sp>
          <p:nvSpPr>
            <p:cNvPr id="152" name="Google Shape;626;p55">
              <a:extLst>
                <a:ext uri="{FF2B5EF4-FFF2-40B4-BE49-F238E27FC236}">
                  <a16:creationId xmlns:a16="http://schemas.microsoft.com/office/drawing/2014/main" id="{E12F19E2-16CC-4B30-9396-C13E7BAB5EA8}"/>
                </a:ext>
              </a:extLst>
            </p:cNvPr>
            <p:cNvSpPr/>
            <p:nvPr/>
          </p:nvSpPr>
          <p:spPr>
            <a:xfrm>
              <a:off x="3610867" y="1176918"/>
              <a:ext cx="1898400" cy="203100"/>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Grade (4, 5, 8, 10)</a:t>
              </a:r>
              <a:endParaRPr sz="1200" b="1" dirty="0">
                <a:solidFill>
                  <a:srgbClr val="FFFFFF"/>
                </a:solidFill>
                <a:latin typeface="Segoe UI" panose="020B0502040204020203" pitchFamily="34" charset="0"/>
                <a:cs typeface="Segoe UI" panose="020B0502040204020203" pitchFamily="34" charset="0"/>
              </a:endParaRPr>
            </a:p>
          </p:txBody>
        </p:sp>
        <p:grpSp>
          <p:nvGrpSpPr>
            <p:cNvPr id="80" name="Group 79">
              <a:extLst>
                <a:ext uri="{FF2B5EF4-FFF2-40B4-BE49-F238E27FC236}">
                  <a16:creationId xmlns:a16="http://schemas.microsoft.com/office/drawing/2014/main" id="{F5E7043C-F087-41A4-80AE-94B5667A2022}"/>
                </a:ext>
              </a:extLst>
            </p:cNvPr>
            <p:cNvGrpSpPr/>
            <p:nvPr/>
          </p:nvGrpSpPr>
          <p:grpSpPr>
            <a:xfrm>
              <a:off x="450480" y="1595708"/>
              <a:ext cx="1134712" cy="504173"/>
              <a:chOff x="523564" y="1570596"/>
              <a:chExt cx="1134712" cy="504173"/>
            </a:xfrm>
          </p:grpSpPr>
          <p:sp>
            <p:nvSpPr>
              <p:cNvPr id="167" name="Google Shape;626;p55">
                <a:extLst>
                  <a:ext uri="{FF2B5EF4-FFF2-40B4-BE49-F238E27FC236}">
                    <a16:creationId xmlns:a16="http://schemas.microsoft.com/office/drawing/2014/main" id="{F2B53299-8D33-4910-B223-F917FD8E7DBD}"/>
                  </a:ext>
                </a:extLst>
              </p:cNvPr>
              <p:cNvSpPr/>
              <p:nvPr/>
            </p:nvSpPr>
            <p:spPr>
              <a:xfrm>
                <a:off x="523564" y="1570596"/>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rgbClr val="FFFFFF"/>
                  </a:solidFill>
                  <a:latin typeface="Segoe UI" panose="020B0502040204020203" pitchFamily="34" charset="0"/>
                  <a:cs typeface="Segoe UI" panose="020B0502040204020203" pitchFamily="34" charset="0"/>
                </a:endParaRPr>
              </a:p>
            </p:txBody>
          </p:sp>
          <p:sp>
            <p:nvSpPr>
              <p:cNvPr id="675" name="Google Shape;675;p55"/>
              <p:cNvSpPr txBox="1"/>
              <p:nvPr/>
            </p:nvSpPr>
            <p:spPr>
              <a:xfrm>
                <a:off x="745310" y="1674104"/>
                <a:ext cx="691220" cy="297156"/>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Gender</a:t>
                </a:r>
                <a:endParaRPr sz="1200" dirty="0">
                  <a:solidFill>
                    <a:schemeClr val="bg1"/>
                  </a:solidFill>
                  <a:latin typeface="Segoe UI" panose="020B0502040204020203" pitchFamily="34" charset="0"/>
                  <a:cs typeface="Segoe UI" panose="020B0502040204020203" pitchFamily="34" charset="0"/>
                </a:endParaRPr>
              </a:p>
            </p:txBody>
          </p:sp>
        </p:grpSp>
        <p:grpSp>
          <p:nvGrpSpPr>
            <p:cNvPr id="78" name="Group 77">
              <a:extLst>
                <a:ext uri="{FF2B5EF4-FFF2-40B4-BE49-F238E27FC236}">
                  <a16:creationId xmlns:a16="http://schemas.microsoft.com/office/drawing/2014/main" id="{34B7A7FC-3D84-49EF-A87C-C445998B7807}"/>
                </a:ext>
              </a:extLst>
            </p:cNvPr>
            <p:cNvGrpSpPr/>
            <p:nvPr/>
          </p:nvGrpSpPr>
          <p:grpSpPr>
            <a:xfrm>
              <a:off x="3996857" y="1595708"/>
              <a:ext cx="1126893" cy="509999"/>
              <a:chOff x="4065350" y="1621320"/>
              <a:chExt cx="1126893" cy="509999"/>
            </a:xfrm>
          </p:grpSpPr>
          <p:sp>
            <p:nvSpPr>
              <p:cNvPr id="168" name="Google Shape;626;p55">
                <a:extLst>
                  <a:ext uri="{FF2B5EF4-FFF2-40B4-BE49-F238E27FC236}">
                    <a16:creationId xmlns:a16="http://schemas.microsoft.com/office/drawing/2014/main" id="{46114A3F-6DCB-48BD-B012-36681A949982}"/>
                  </a:ext>
                </a:extLst>
              </p:cNvPr>
              <p:cNvSpPr/>
              <p:nvPr/>
            </p:nvSpPr>
            <p:spPr>
              <a:xfrm>
                <a:off x="4065350" y="1621320"/>
                <a:ext cx="1126893" cy="509999"/>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rgbClr val="FFFFFF"/>
                  </a:solidFill>
                  <a:latin typeface="Segoe UI" panose="020B0502040204020203" pitchFamily="34" charset="0"/>
                  <a:cs typeface="Segoe UI" panose="020B0502040204020203" pitchFamily="34" charset="0"/>
                </a:endParaRPr>
              </a:p>
            </p:txBody>
          </p:sp>
          <p:sp>
            <p:nvSpPr>
              <p:cNvPr id="676" name="Google Shape;676;p55"/>
              <p:cNvSpPr txBox="1"/>
              <p:nvPr/>
            </p:nvSpPr>
            <p:spPr>
              <a:xfrm>
                <a:off x="4101606" y="1621320"/>
                <a:ext cx="1054379" cy="44335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Race/</a:t>
                </a:r>
              </a:p>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Ethnicity</a:t>
                </a:r>
              </a:p>
              <a:p>
                <a:pPr marL="0" lvl="0" indent="0" rtl="0">
                  <a:spcBef>
                    <a:spcPts val="0"/>
                  </a:spcBef>
                  <a:spcAft>
                    <a:spcPts val="0"/>
                  </a:spcAft>
                  <a:buNone/>
                </a:pPr>
                <a:endParaRPr sz="1200" dirty="0">
                  <a:solidFill>
                    <a:schemeClr val="bg1"/>
                  </a:solidFill>
                  <a:latin typeface="Segoe UI" panose="020B0502040204020203" pitchFamily="34" charset="0"/>
                  <a:cs typeface="Segoe UI" panose="020B0502040204020203" pitchFamily="34" charset="0"/>
                </a:endParaRPr>
              </a:p>
            </p:txBody>
          </p:sp>
        </p:grpSp>
        <p:grpSp>
          <p:nvGrpSpPr>
            <p:cNvPr id="79" name="Group 78">
              <a:extLst>
                <a:ext uri="{FF2B5EF4-FFF2-40B4-BE49-F238E27FC236}">
                  <a16:creationId xmlns:a16="http://schemas.microsoft.com/office/drawing/2014/main" id="{CCCC45AC-07FB-4F89-B33C-EE8C26B2F71A}"/>
                </a:ext>
              </a:extLst>
            </p:cNvPr>
            <p:cNvGrpSpPr/>
            <p:nvPr/>
          </p:nvGrpSpPr>
          <p:grpSpPr>
            <a:xfrm>
              <a:off x="2098710" y="1595708"/>
              <a:ext cx="1134712" cy="509299"/>
              <a:chOff x="2133827" y="1594004"/>
              <a:chExt cx="1134712" cy="509299"/>
            </a:xfrm>
          </p:grpSpPr>
          <p:sp>
            <p:nvSpPr>
              <p:cNvPr id="169" name="Google Shape;626;p55">
                <a:extLst>
                  <a:ext uri="{FF2B5EF4-FFF2-40B4-BE49-F238E27FC236}">
                    <a16:creationId xmlns:a16="http://schemas.microsoft.com/office/drawing/2014/main" id="{30C4A137-5887-4AC2-AEA3-E8235C8C5365}"/>
                  </a:ext>
                </a:extLst>
              </p:cNvPr>
              <p:cNvSpPr/>
              <p:nvPr/>
            </p:nvSpPr>
            <p:spPr>
              <a:xfrm>
                <a:off x="2133827" y="1602069"/>
                <a:ext cx="1134712" cy="493169"/>
              </a:xfrm>
              <a:prstGeom prst="rect">
                <a:avLst/>
              </a:prstGeom>
              <a:solidFill>
                <a:schemeClr val="accent2">
                  <a:lumMod val="75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677" name="Google Shape;677;p55"/>
              <p:cNvSpPr txBox="1"/>
              <p:nvPr/>
            </p:nvSpPr>
            <p:spPr>
              <a:xfrm>
                <a:off x="2133827" y="1594004"/>
                <a:ext cx="1134712" cy="509299"/>
              </a:xfrm>
              <a:prstGeom prst="rect">
                <a:avLst/>
              </a:prstGeom>
              <a:solidFill>
                <a:schemeClr val="accent2">
                  <a:lumMod val="5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Low Income status</a:t>
                </a:r>
                <a:endParaRPr sz="1200" dirty="0">
                  <a:solidFill>
                    <a:schemeClr val="bg1"/>
                  </a:solidFill>
                  <a:latin typeface="Segoe UI" panose="020B0502040204020203" pitchFamily="34" charset="0"/>
                  <a:cs typeface="Segoe UI" panose="020B0502040204020203" pitchFamily="34" charset="0"/>
                </a:endParaRPr>
              </a:p>
            </p:txBody>
          </p:sp>
        </p:grpSp>
        <p:grpSp>
          <p:nvGrpSpPr>
            <p:cNvPr id="81" name="Group 80">
              <a:extLst>
                <a:ext uri="{FF2B5EF4-FFF2-40B4-BE49-F238E27FC236}">
                  <a16:creationId xmlns:a16="http://schemas.microsoft.com/office/drawing/2014/main" id="{F8FF9E7C-5A8A-46BF-8C67-E3A950B07055}"/>
                </a:ext>
              </a:extLst>
            </p:cNvPr>
            <p:cNvGrpSpPr/>
            <p:nvPr/>
          </p:nvGrpSpPr>
          <p:grpSpPr>
            <a:xfrm>
              <a:off x="5623136" y="1595708"/>
              <a:ext cx="1240215" cy="542504"/>
              <a:chOff x="5572466" y="1593721"/>
              <a:chExt cx="1240215" cy="542504"/>
            </a:xfrm>
          </p:grpSpPr>
          <p:sp>
            <p:nvSpPr>
              <p:cNvPr id="170" name="Google Shape;626;p55">
                <a:extLst>
                  <a:ext uri="{FF2B5EF4-FFF2-40B4-BE49-F238E27FC236}">
                    <a16:creationId xmlns:a16="http://schemas.microsoft.com/office/drawing/2014/main" id="{3276962E-791B-4EA6-9C4E-A432750A78CE}"/>
                  </a:ext>
                </a:extLst>
              </p:cNvPr>
              <p:cNvSpPr/>
              <p:nvPr/>
            </p:nvSpPr>
            <p:spPr>
              <a:xfrm>
                <a:off x="5607872" y="1609974"/>
                <a:ext cx="1169403" cy="509998"/>
              </a:xfrm>
              <a:prstGeom prst="rect">
                <a:avLst/>
              </a:prstGeom>
              <a:solidFill>
                <a:schemeClr val="accent2">
                  <a:lumMod val="75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165" name="Google Shape;677;p55">
                <a:extLst>
                  <a:ext uri="{FF2B5EF4-FFF2-40B4-BE49-F238E27FC236}">
                    <a16:creationId xmlns:a16="http://schemas.microsoft.com/office/drawing/2014/main" id="{F052BC8A-DB71-4252-A0F8-1E0A5DE3F0ED}"/>
                  </a:ext>
                </a:extLst>
              </p:cNvPr>
              <p:cNvSpPr txBox="1"/>
              <p:nvPr/>
            </p:nvSpPr>
            <p:spPr>
              <a:xfrm>
                <a:off x="5572466" y="1593721"/>
                <a:ext cx="1240215" cy="542504"/>
              </a:xfrm>
              <a:prstGeom prst="rect">
                <a:avLst/>
              </a:prstGeom>
              <a:solidFill>
                <a:schemeClr val="accent2">
                  <a:lumMod val="5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English Learner status</a:t>
                </a:r>
                <a:endParaRPr sz="1200" dirty="0">
                  <a:solidFill>
                    <a:schemeClr val="bg1"/>
                  </a:solidFill>
                  <a:latin typeface="Segoe UI" panose="020B0502040204020203" pitchFamily="34" charset="0"/>
                  <a:cs typeface="Segoe UI" panose="020B0502040204020203" pitchFamily="34" charset="0"/>
                </a:endParaRPr>
              </a:p>
            </p:txBody>
          </p:sp>
        </p:grpSp>
        <p:cxnSp>
          <p:nvCxnSpPr>
            <p:cNvPr id="195" name="Connector: Elbow 194">
              <a:extLst>
                <a:ext uri="{FF2B5EF4-FFF2-40B4-BE49-F238E27FC236}">
                  <a16:creationId xmlns:a16="http://schemas.microsoft.com/office/drawing/2014/main" id="{4CA3858F-9D6A-4818-96EF-0863709B99D2}"/>
                </a:ext>
              </a:extLst>
            </p:cNvPr>
            <p:cNvCxnSpPr>
              <a:cxnSpLocks/>
            </p:cNvCxnSpPr>
            <p:nvPr/>
          </p:nvCxnSpPr>
          <p:spPr>
            <a:xfrm rot="5400000" flipH="1" flipV="1">
              <a:off x="3380450" y="-920747"/>
              <a:ext cx="161632" cy="4913351"/>
            </a:xfrm>
            <a:prstGeom prst="bentConnector2">
              <a:avLst/>
            </a:prstGeom>
            <a:ln w="12700"/>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CFB7D44-8ACF-4DA4-A1D5-1376479B5BC6}"/>
                </a:ext>
              </a:extLst>
            </p:cNvPr>
            <p:cNvGrpSpPr/>
            <p:nvPr/>
          </p:nvGrpSpPr>
          <p:grpSpPr>
            <a:xfrm>
              <a:off x="4560067" y="1454762"/>
              <a:ext cx="3351670" cy="161633"/>
              <a:chOff x="4560067" y="1386182"/>
              <a:chExt cx="3351670" cy="161633"/>
            </a:xfrm>
          </p:grpSpPr>
          <p:cxnSp>
            <p:nvCxnSpPr>
              <p:cNvPr id="127" name="Connector: Elbow 126">
                <a:extLst>
                  <a:ext uri="{FF2B5EF4-FFF2-40B4-BE49-F238E27FC236}">
                    <a16:creationId xmlns:a16="http://schemas.microsoft.com/office/drawing/2014/main" id="{E77A9920-689B-4485-B140-E843A0C01EAD}"/>
                  </a:ext>
                </a:extLst>
              </p:cNvPr>
              <p:cNvCxnSpPr>
                <a:cxnSpLocks/>
              </p:cNvCxnSpPr>
              <p:nvPr/>
            </p:nvCxnSpPr>
            <p:spPr>
              <a:xfrm>
                <a:off x="4560067" y="1387637"/>
                <a:ext cx="3351670" cy="1"/>
              </a:xfrm>
              <a:prstGeom prst="bentConnector3">
                <a:avLst>
                  <a:gd name="adj1" fmla="val 50000"/>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73209F-03D9-4421-ABFF-9E6C88AE84A3}"/>
                  </a:ext>
                </a:extLst>
              </p:cNvPr>
              <p:cNvCxnSpPr/>
              <p:nvPr/>
            </p:nvCxnSpPr>
            <p:spPr>
              <a:xfrm>
                <a:off x="7898233" y="1386182"/>
                <a:ext cx="0" cy="16163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34B1DA02-9CFD-442A-83F8-7B4C3409C46C}"/>
                </a:ext>
              </a:extLst>
            </p:cNvPr>
            <p:cNvGrpSpPr/>
            <p:nvPr/>
          </p:nvGrpSpPr>
          <p:grpSpPr>
            <a:xfrm>
              <a:off x="7403760" y="1595708"/>
              <a:ext cx="1046532" cy="542504"/>
              <a:chOff x="7248678" y="1580350"/>
              <a:chExt cx="1046532" cy="542504"/>
            </a:xfrm>
          </p:grpSpPr>
          <p:sp>
            <p:nvSpPr>
              <p:cNvPr id="211" name="Google Shape;626;p55">
                <a:extLst>
                  <a:ext uri="{FF2B5EF4-FFF2-40B4-BE49-F238E27FC236}">
                    <a16:creationId xmlns:a16="http://schemas.microsoft.com/office/drawing/2014/main" id="{5F9BA880-B337-4298-9002-30DD21360916}"/>
                  </a:ext>
                </a:extLst>
              </p:cNvPr>
              <p:cNvSpPr/>
              <p:nvPr/>
            </p:nvSpPr>
            <p:spPr>
              <a:xfrm>
                <a:off x="7248678" y="1591013"/>
                <a:ext cx="1046532" cy="521179"/>
              </a:xfrm>
              <a:prstGeom prst="rect">
                <a:avLst/>
              </a:prstGeom>
              <a:solidFill>
                <a:schemeClr val="accent2">
                  <a:lumMod val="75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b="1" dirty="0">
                  <a:solidFill>
                    <a:schemeClr val="bg1"/>
                  </a:solidFill>
                  <a:latin typeface="Segoe UI" panose="020B0502040204020203" pitchFamily="34" charset="0"/>
                  <a:cs typeface="Segoe UI" panose="020B0502040204020203" pitchFamily="34" charset="0"/>
                </a:endParaRPr>
              </a:p>
            </p:txBody>
          </p:sp>
          <p:sp>
            <p:nvSpPr>
              <p:cNvPr id="212" name="Google Shape;677;p55">
                <a:extLst>
                  <a:ext uri="{FF2B5EF4-FFF2-40B4-BE49-F238E27FC236}">
                    <a16:creationId xmlns:a16="http://schemas.microsoft.com/office/drawing/2014/main" id="{081173FE-2815-4C94-8226-9EE10BCDCFE3}"/>
                  </a:ext>
                </a:extLst>
              </p:cNvPr>
              <p:cNvSpPr txBox="1"/>
              <p:nvPr/>
            </p:nvSpPr>
            <p:spPr>
              <a:xfrm>
                <a:off x="7273943" y="1580350"/>
                <a:ext cx="996002" cy="542504"/>
              </a:xfrm>
              <a:prstGeom prst="rect">
                <a:avLst/>
              </a:prstGeom>
              <a:solidFill>
                <a:schemeClr val="accent2">
                  <a:lumMod val="5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Disability</a:t>
                </a:r>
              </a:p>
              <a:p>
                <a:pPr marL="0" lvl="0" indent="0" algn="ctr" rtl="0">
                  <a:spcBef>
                    <a:spcPts val="0"/>
                  </a:spcBef>
                  <a:spcAft>
                    <a:spcPts val="0"/>
                  </a:spcAft>
                  <a:buNone/>
                </a:pPr>
                <a:r>
                  <a:rPr lang="en" sz="1200" dirty="0">
                    <a:solidFill>
                      <a:schemeClr val="bg1"/>
                    </a:solidFill>
                    <a:latin typeface="Segoe UI" panose="020B0502040204020203" pitchFamily="34" charset="0"/>
                    <a:cs typeface="Segoe UI" panose="020B0502040204020203" pitchFamily="34" charset="0"/>
                  </a:rPr>
                  <a:t>status</a:t>
                </a:r>
                <a:endParaRPr sz="1200" dirty="0">
                  <a:solidFill>
                    <a:schemeClr val="bg1"/>
                  </a:solidFill>
                  <a:latin typeface="Segoe UI" panose="020B0502040204020203" pitchFamily="34" charset="0"/>
                  <a:cs typeface="Segoe UI" panose="020B0502040204020203" pitchFamily="34" charset="0"/>
                </a:endParaRPr>
              </a:p>
            </p:txBody>
          </p:sp>
        </p:grpSp>
        <p:cxnSp>
          <p:nvCxnSpPr>
            <p:cNvPr id="15" name="Straight Connector 14">
              <a:extLst>
                <a:ext uri="{FF2B5EF4-FFF2-40B4-BE49-F238E27FC236}">
                  <a16:creationId xmlns:a16="http://schemas.microsoft.com/office/drawing/2014/main" id="{956496F8-B129-4066-BE34-24FA8473426F}"/>
                </a:ext>
              </a:extLst>
            </p:cNvPr>
            <p:cNvCxnSpPr/>
            <p:nvPr/>
          </p:nvCxnSpPr>
          <p:spPr>
            <a:xfrm>
              <a:off x="4552235" y="1054416"/>
              <a:ext cx="0" cy="118709"/>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9" name="Group 48" descr="Object symbolizes the 7 scaled scores available to schools in 2022 (overall, 3 dimension scores, and 3 topic scores). These scores are equal interval, summary measures based on student item responses.">
            <a:extLst>
              <a:ext uri="{FF2B5EF4-FFF2-40B4-BE49-F238E27FC236}">
                <a16:creationId xmlns:a16="http://schemas.microsoft.com/office/drawing/2014/main" id="{6455F600-F079-410F-94FC-2B9B2609100B}"/>
              </a:ext>
            </a:extLst>
          </p:cNvPr>
          <p:cNvGrpSpPr/>
          <p:nvPr/>
        </p:nvGrpSpPr>
        <p:grpSpPr>
          <a:xfrm>
            <a:off x="1151824" y="2400080"/>
            <a:ext cx="6597124" cy="2378692"/>
            <a:chOff x="1247255" y="2400080"/>
            <a:chExt cx="6597124" cy="2378692"/>
          </a:xfrm>
        </p:grpSpPr>
        <p:cxnSp>
          <p:nvCxnSpPr>
            <p:cNvPr id="150" name="Straight Arrow Connector 149">
              <a:extLst>
                <a:ext uri="{FF2B5EF4-FFF2-40B4-BE49-F238E27FC236}">
                  <a16:creationId xmlns:a16="http://schemas.microsoft.com/office/drawing/2014/main" id="{CEBFE745-3BFF-4AD9-B1D6-11B41FF3C840}"/>
                </a:ext>
              </a:extLst>
            </p:cNvPr>
            <p:cNvCxnSpPr>
              <a:cxnSpLocks/>
            </p:cNvCxnSpPr>
            <p:nvPr/>
          </p:nvCxnSpPr>
          <p:spPr>
            <a:xfrm flipH="1">
              <a:off x="2302754" y="3963075"/>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CB7ED07-7E1A-4849-ABF8-5931801F9239}"/>
                </a:ext>
              </a:extLst>
            </p:cNvPr>
            <p:cNvCxnSpPr>
              <a:cxnSpLocks/>
            </p:cNvCxnSpPr>
            <p:nvPr/>
          </p:nvCxnSpPr>
          <p:spPr>
            <a:xfrm>
              <a:off x="2558853" y="4024080"/>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D03374B-D304-4F49-8108-ADD331A2EEC5}"/>
                </a:ext>
              </a:extLst>
            </p:cNvPr>
            <p:cNvCxnSpPr>
              <a:cxnSpLocks/>
            </p:cNvCxnSpPr>
            <p:nvPr/>
          </p:nvCxnSpPr>
          <p:spPr>
            <a:xfrm flipH="1">
              <a:off x="4670632" y="3971907"/>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64B9B4F1-7515-46D0-B5FE-05FBCAA21872}"/>
                </a:ext>
              </a:extLst>
            </p:cNvPr>
            <p:cNvCxnSpPr>
              <a:cxnSpLocks/>
            </p:cNvCxnSpPr>
            <p:nvPr/>
          </p:nvCxnSpPr>
          <p:spPr>
            <a:xfrm>
              <a:off x="4926731" y="4032912"/>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90" name="Group 589">
              <a:extLst>
                <a:ext uri="{FF2B5EF4-FFF2-40B4-BE49-F238E27FC236}">
                  <a16:creationId xmlns:a16="http://schemas.microsoft.com/office/drawing/2014/main" id="{5BF0E9CA-C878-4499-A609-9EED0A5B1157}"/>
                </a:ext>
              </a:extLst>
            </p:cNvPr>
            <p:cNvGrpSpPr/>
            <p:nvPr/>
          </p:nvGrpSpPr>
          <p:grpSpPr>
            <a:xfrm>
              <a:off x="1318935" y="4317874"/>
              <a:ext cx="1559550" cy="460898"/>
              <a:chOff x="1961225" y="4222521"/>
              <a:chExt cx="1559550" cy="460898"/>
            </a:xfrm>
          </p:grpSpPr>
          <p:sp>
            <p:nvSpPr>
              <p:cNvPr id="653" name="Google Shape;653;p55"/>
              <p:cNvSpPr/>
              <p:nvPr/>
            </p:nvSpPr>
            <p:spPr>
              <a:xfrm>
                <a:off x="277047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4" name="Google Shape;654;p55"/>
              <p:cNvSpPr/>
              <p:nvPr/>
            </p:nvSpPr>
            <p:spPr>
              <a:xfrm>
                <a:off x="277047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Segoe UI" panose="020B0502040204020203" pitchFamily="34" charset="0"/>
                    <a:cs typeface="Segoe UI" panose="020B0502040204020203" pitchFamily="34" charset="0"/>
                  </a:rPr>
                  <a:t>Item...</a:t>
                </a:r>
                <a:endParaRPr sz="1200" dirty="0">
                  <a:solidFill>
                    <a:srgbClr val="FFFFFF"/>
                  </a:solidFill>
                  <a:latin typeface="Segoe UI" panose="020B0502040204020203" pitchFamily="34" charset="0"/>
                  <a:cs typeface="Segoe UI" panose="020B0502040204020203" pitchFamily="34" charset="0"/>
                </a:endParaRPr>
              </a:p>
            </p:txBody>
          </p:sp>
          <p:sp>
            <p:nvSpPr>
              <p:cNvPr id="659" name="Google Shape;659;p55"/>
              <p:cNvSpPr/>
              <p:nvPr/>
            </p:nvSpPr>
            <p:spPr>
              <a:xfrm>
                <a:off x="196122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0" name="Google Shape;660;p55"/>
              <p:cNvSpPr/>
              <p:nvPr/>
            </p:nvSpPr>
            <p:spPr>
              <a:xfrm>
                <a:off x="196122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grpSp>
          <p:nvGrpSpPr>
            <p:cNvPr id="591" name="Group 590">
              <a:extLst>
                <a:ext uri="{FF2B5EF4-FFF2-40B4-BE49-F238E27FC236}">
                  <a16:creationId xmlns:a16="http://schemas.microsoft.com/office/drawing/2014/main" id="{CE515D97-91DD-4A71-94D7-A726539361F3}"/>
                </a:ext>
              </a:extLst>
            </p:cNvPr>
            <p:cNvGrpSpPr/>
            <p:nvPr/>
          </p:nvGrpSpPr>
          <p:grpSpPr>
            <a:xfrm>
              <a:off x="3665593" y="4317874"/>
              <a:ext cx="1558825" cy="460898"/>
              <a:chOff x="3766400" y="4222521"/>
              <a:chExt cx="1558825" cy="460898"/>
            </a:xfrm>
          </p:grpSpPr>
          <p:sp>
            <p:nvSpPr>
              <p:cNvPr id="665" name="Google Shape;665;p55"/>
              <p:cNvSpPr/>
              <p:nvPr/>
            </p:nvSpPr>
            <p:spPr>
              <a:xfrm>
                <a:off x="3766400"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6" name="Google Shape;666;p55"/>
              <p:cNvSpPr/>
              <p:nvPr/>
            </p:nvSpPr>
            <p:spPr>
              <a:xfrm>
                <a:off x="3766400"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FFFFFF"/>
                    </a:solidFill>
                    <a:latin typeface="Segoe UI" panose="020B0502040204020203" pitchFamily="34" charset="0"/>
                    <a:cs typeface="Segoe UI" panose="020B0502040204020203" pitchFamily="34" charset="0"/>
                  </a:rPr>
                  <a:t>Item...</a:t>
                </a:r>
                <a:endParaRPr sz="1200" dirty="0">
                  <a:solidFill>
                    <a:srgbClr val="FFFFFF"/>
                  </a:solidFill>
                  <a:latin typeface="Segoe UI" panose="020B0502040204020203" pitchFamily="34" charset="0"/>
                  <a:cs typeface="Segoe UI" panose="020B0502040204020203" pitchFamily="34" charset="0"/>
                </a:endParaRPr>
              </a:p>
            </p:txBody>
          </p:sp>
          <p:sp>
            <p:nvSpPr>
              <p:cNvPr id="671" name="Google Shape;671;p55"/>
              <p:cNvSpPr/>
              <p:nvPr/>
            </p:nvSpPr>
            <p:spPr>
              <a:xfrm>
                <a:off x="4574925"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2" name="Google Shape;672;p55"/>
              <p:cNvSpPr/>
              <p:nvPr/>
            </p:nvSpPr>
            <p:spPr>
              <a:xfrm>
                <a:off x="4574925"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sp>
          <p:nvSpPr>
            <p:cNvPr id="70" name="Google Shape;628;p55">
              <a:extLst>
                <a:ext uri="{FF2B5EF4-FFF2-40B4-BE49-F238E27FC236}">
                  <a16:creationId xmlns:a16="http://schemas.microsoft.com/office/drawing/2014/main" id="{28BB754B-E609-44FD-AA81-66981DE23C37}"/>
                </a:ext>
              </a:extLst>
            </p:cNvPr>
            <p:cNvSpPr/>
            <p:nvPr/>
          </p:nvSpPr>
          <p:spPr>
            <a:xfrm>
              <a:off x="3578033"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Safety</a:t>
              </a:r>
            </a:p>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(SAF)</a:t>
              </a:r>
              <a:endParaRPr b="1" dirty="0">
                <a:solidFill>
                  <a:srgbClr val="FFFFFF"/>
                </a:solidFill>
                <a:latin typeface="Segoe UI" panose="020B0502040204020203" pitchFamily="34" charset="0"/>
                <a:cs typeface="Segoe UI" panose="020B0502040204020203" pitchFamily="34" charset="0"/>
              </a:endParaRPr>
            </a:p>
          </p:txBody>
        </p:sp>
        <p:grpSp>
          <p:nvGrpSpPr>
            <p:cNvPr id="593" name="Group 592">
              <a:extLst>
                <a:ext uri="{FF2B5EF4-FFF2-40B4-BE49-F238E27FC236}">
                  <a16:creationId xmlns:a16="http://schemas.microsoft.com/office/drawing/2014/main" id="{490A43B5-5B11-4EF2-8406-95ABE8ACA1C2}"/>
                </a:ext>
              </a:extLst>
            </p:cNvPr>
            <p:cNvGrpSpPr/>
            <p:nvPr/>
          </p:nvGrpSpPr>
          <p:grpSpPr>
            <a:xfrm>
              <a:off x="5930254" y="4317874"/>
              <a:ext cx="1558825" cy="460898"/>
              <a:chOff x="7363481" y="4222521"/>
              <a:chExt cx="1558825" cy="460898"/>
            </a:xfrm>
          </p:grpSpPr>
          <p:sp>
            <p:nvSpPr>
              <p:cNvPr id="114" name="Google Shape;665;p55">
                <a:extLst>
                  <a:ext uri="{FF2B5EF4-FFF2-40B4-BE49-F238E27FC236}">
                    <a16:creationId xmlns:a16="http://schemas.microsoft.com/office/drawing/2014/main" id="{DB6A88CC-9A67-4EFE-8E3F-B793F57BDCAE}"/>
                  </a:ext>
                </a:extLst>
              </p:cNvPr>
              <p:cNvSpPr/>
              <p:nvPr/>
            </p:nvSpPr>
            <p:spPr>
              <a:xfrm>
                <a:off x="7363481"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15" name="Google Shape;666;p55">
                <a:extLst>
                  <a:ext uri="{FF2B5EF4-FFF2-40B4-BE49-F238E27FC236}">
                    <a16:creationId xmlns:a16="http://schemas.microsoft.com/office/drawing/2014/main" id="{CF4F7C81-42FB-4882-BA4D-F3E2436FF290}"/>
                  </a:ext>
                </a:extLst>
              </p:cNvPr>
              <p:cNvSpPr/>
              <p:nvPr/>
            </p:nvSpPr>
            <p:spPr>
              <a:xfrm>
                <a:off x="7363481"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20" name="Google Shape;671;p55">
                <a:extLst>
                  <a:ext uri="{FF2B5EF4-FFF2-40B4-BE49-F238E27FC236}">
                    <a16:creationId xmlns:a16="http://schemas.microsoft.com/office/drawing/2014/main" id="{C48C27AD-A9C4-44D8-B2AD-ECDDEF03CCF5}"/>
                  </a:ext>
                </a:extLst>
              </p:cNvPr>
              <p:cNvSpPr/>
              <p:nvPr/>
            </p:nvSpPr>
            <p:spPr>
              <a:xfrm>
                <a:off x="8172006" y="4480319"/>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121" name="Google Shape;672;p55">
                <a:extLst>
                  <a:ext uri="{FF2B5EF4-FFF2-40B4-BE49-F238E27FC236}">
                    <a16:creationId xmlns:a16="http://schemas.microsoft.com/office/drawing/2014/main" id="{734DCB50-7868-41B4-A9B4-8597E39E9751}"/>
                  </a:ext>
                </a:extLst>
              </p:cNvPr>
              <p:cNvSpPr/>
              <p:nvPr/>
            </p:nvSpPr>
            <p:spPr>
              <a:xfrm>
                <a:off x="8172006" y="4222521"/>
                <a:ext cx="750300" cy="203100"/>
              </a:xfrm>
              <a:prstGeom prst="rect">
                <a:avLst/>
              </a:prstGeom>
              <a:solidFill>
                <a:srgbClr val="00206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grpSp>
        <p:cxnSp>
          <p:nvCxnSpPr>
            <p:cNvPr id="218" name="Straight Arrow Connector 217">
              <a:extLst>
                <a:ext uri="{FF2B5EF4-FFF2-40B4-BE49-F238E27FC236}">
                  <a16:creationId xmlns:a16="http://schemas.microsoft.com/office/drawing/2014/main" id="{AA869010-EABA-48A9-B4A3-E286EF950BBF}"/>
                </a:ext>
              </a:extLst>
            </p:cNvPr>
            <p:cNvCxnSpPr>
              <a:cxnSpLocks/>
            </p:cNvCxnSpPr>
            <p:nvPr/>
          </p:nvCxnSpPr>
          <p:spPr>
            <a:xfrm flipH="1">
              <a:off x="2522861" y="3791294"/>
              <a:ext cx="145729" cy="306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77DB23E-2DAA-44C2-8F04-9C903E6EFD43}"/>
                </a:ext>
              </a:extLst>
            </p:cNvPr>
            <p:cNvCxnSpPr>
              <a:cxnSpLocks/>
            </p:cNvCxnSpPr>
            <p:nvPr/>
          </p:nvCxnSpPr>
          <p:spPr>
            <a:xfrm flipH="1">
              <a:off x="1520153" y="3739777"/>
              <a:ext cx="288772" cy="5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37B9090-E8B2-4365-A2B8-D97822C731F9}"/>
                </a:ext>
              </a:extLst>
            </p:cNvPr>
            <p:cNvCxnSpPr>
              <a:cxnSpLocks/>
            </p:cNvCxnSpPr>
            <p:nvPr/>
          </p:nvCxnSpPr>
          <p:spPr>
            <a:xfrm flipH="1">
              <a:off x="6903516" y="3953847"/>
              <a:ext cx="177054" cy="35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6D0BA3D9-DA37-465A-93A9-0489046A719E}"/>
                </a:ext>
              </a:extLst>
            </p:cNvPr>
            <p:cNvCxnSpPr>
              <a:cxnSpLocks/>
            </p:cNvCxnSpPr>
            <p:nvPr/>
          </p:nvCxnSpPr>
          <p:spPr>
            <a:xfrm>
              <a:off x="3056990" y="3763954"/>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A86DE12C-B156-49AE-8142-4516E6AB902F}"/>
                </a:ext>
              </a:extLst>
            </p:cNvPr>
            <p:cNvCxnSpPr>
              <a:cxnSpLocks/>
            </p:cNvCxnSpPr>
            <p:nvPr/>
          </p:nvCxnSpPr>
          <p:spPr>
            <a:xfrm>
              <a:off x="1783249" y="3785485"/>
              <a:ext cx="220333" cy="518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37F8DA2E-0775-49CB-85B9-83D3C25D0FD4}"/>
                </a:ext>
              </a:extLst>
            </p:cNvPr>
            <p:cNvCxnSpPr>
              <a:cxnSpLocks/>
            </p:cNvCxnSpPr>
            <p:nvPr/>
          </p:nvCxnSpPr>
          <p:spPr>
            <a:xfrm>
              <a:off x="7159615" y="4014852"/>
              <a:ext cx="148844"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8" name="Google Shape;626;p55">
              <a:extLst>
                <a:ext uri="{FF2B5EF4-FFF2-40B4-BE49-F238E27FC236}">
                  <a16:creationId xmlns:a16="http://schemas.microsoft.com/office/drawing/2014/main" id="{C5909C97-4897-4F21-A344-8D55C6AD0E2D}"/>
                </a:ext>
              </a:extLst>
            </p:cNvPr>
            <p:cNvSpPr/>
            <p:nvPr/>
          </p:nvSpPr>
          <p:spPr>
            <a:xfrm>
              <a:off x="2898767" y="2400080"/>
              <a:ext cx="3322599" cy="279808"/>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Overall School Climate Score (SCL) </a:t>
              </a:r>
              <a:endParaRPr b="1" dirty="0">
                <a:solidFill>
                  <a:srgbClr val="FFFFFF"/>
                </a:solidFill>
                <a:latin typeface="Segoe UI" panose="020B0502040204020203" pitchFamily="34" charset="0"/>
                <a:cs typeface="Segoe UI" panose="020B0502040204020203" pitchFamily="34" charset="0"/>
              </a:endParaRPr>
            </a:p>
          </p:txBody>
        </p:sp>
        <p:cxnSp>
          <p:nvCxnSpPr>
            <p:cNvPr id="615" name="Straight Arrow Connector 614">
              <a:extLst>
                <a:ext uri="{FF2B5EF4-FFF2-40B4-BE49-F238E27FC236}">
                  <a16:creationId xmlns:a16="http://schemas.microsoft.com/office/drawing/2014/main" id="{6205A198-47D7-490A-AA50-0E73C2894554}"/>
                </a:ext>
              </a:extLst>
            </p:cNvPr>
            <p:cNvCxnSpPr>
              <a:cxnSpLocks/>
              <a:stCxn id="248" idx="2"/>
              <a:endCxn id="70" idx="0"/>
            </p:cNvCxnSpPr>
            <p:nvPr/>
          </p:nvCxnSpPr>
          <p:spPr>
            <a:xfrm flipH="1">
              <a:off x="4552130" y="2679888"/>
              <a:ext cx="7937" cy="34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C720369E-B9F5-4CD0-B6F6-D5A6F9CA1577}"/>
                </a:ext>
              </a:extLst>
            </p:cNvPr>
            <p:cNvCxnSpPr>
              <a:cxnSpLocks/>
              <a:stCxn id="248" idx="2"/>
            </p:cNvCxnSpPr>
            <p:nvPr/>
          </p:nvCxnSpPr>
          <p:spPr>
            <a:xfrm>
              <a:off x="4560067" y="2679888"/>
              <a:ext cx="1758022" cy="38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Google Shape;628;p55">
              <a:extLst>
                <a:ext uri="{FF2B5EF4-FFF2-40B4-BE49-F238E27FC236}">
                  <a16:creationId xmlns:a16="http://schemas.microsoft.com/office/drawing/2014/main" id="{AB00B549-2C33-471B-B391-2EBEF616164A}"/>
                </a:ext>
              </a:extLst>
            </p:cNvPr>
            <p:cNvSpPr/>
            <p:nvPr/>
          </p:nvSpPr>
          <p:spPr>
            <a:xfrm>
              <a:off x="1247255"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Engagement (ENG)</a:t>
              </a:r>
              <a:endParaRPr b="1" dirty="0">
                <a:solidFill>
                  <a:srgbClr val="FFFFFF"/>
                </a:solidFill>
                <a:latin typeface="Segoe UI" panose="020B0502040204020203" pitchFamily="34" charset="0"/>
                <a:cs typeface="Segoe UI" panose="020B0502040204020203" pitchFamily="34" charset="0"/>
              </a:endParaRPr>
            </a:p>
          </p:txBody>
        </p:sp>
        <p:sp>
          <p:nvSpPr>
            <p:cNvPr id="111" name="Google Shape;628;p55">
              <a:extLst>
                <a:ext uri="{FF2B5EF4-FFF2-40B4-BE49-F238E27FC236}">
                  <a16:creationId xmlns:a16="http://schemas.microsoft.com/office/drawing/2014/main" id="{7DE888D2-4297-4D96-B044-E7E77D2C85CD}"/>
                </a:ext>
              </a:extLst>
            </p:cNvPr>
            <p:cNvSpPr/>
            <p:nvPr/>
          </p:nvSpPr>
          <p:spPr>
            <a:xfrm>
              <a:off x="5894044" y="3020992"/>
              <a:ext cx="1948193" cy="80226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Segoe UI" panose="020B0502040204020203" pitchFamily="34" charset="0"/>
                  <a:cs typeface="Segoe UI" panose="020B0502040204020203" pitchFamily="34" charset="0"/>
                </a:rPr>
                <a:t>Environment (ENV)</a:t>
              </a:r>
              <a:endParaRPr b="1" dirty="0">
                <a:solidFill>
                  <a:srgbClr val="FFFFFF"/>
                </a:solidFill>
                <a:latin typeface="Segoe UI" panose="020B0502040204020203" pitchFamily="34" charset="0"/>
                <a:cs typeface="Segoe UI" panose="020B0502040204020203" pitchFamily="34" charset="0"/>
              </a:endParaRPr>
            </a:p>
          </p:txBody>
        </p:sp>
        <p:sp>
          <p:nvSpPr>
            <p:cNvPr id="105" name="Google Shape;626;p55">
              <a:extLst>
                <a:ext uri="{FF2B5EF4-FFF2-40B4-BE49-F238E27FC236}">
                  <a16:creationId xmlns:a16="http://schemas.microsoft.com/office/drawing/2014/main" id="{5D97CEF6-E4C4-47D1-AEF6-AD7F763BB66A}"/>
                </a:ext>
              </a:extLst>
            </p:cNvPr>
            <p:cNvSpPr/>
            <p:nvPr/>
          </p:nvSpPr>
          <p:spPr>
            <a:xfrm>
              <a:off x="2091045"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Participation</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(ENGPAR)</a:t>
              </a:r>
              <a:endParaRPr sz="1200" b="1" dirty="0">
                <a:solidFill>
                  <a:srgbClr val="FFFFFF"/>
                </a:solidFill>
                <a:latin typeface="Segoe UI" panose="020B0502040204020203" pitchFamily="34" charset="0"/>
                <a:cs typeface="Segoe UI" panose="020B0502040204020203" pitchFamily="34" charset="0"/>
              </a:endParaRPr>
            </a:p>
          </p:txBody>
        </p:sp>
        <p:cxnSp>
          <p:nvCxnSpPr>
            <p:cNvPr id="116" name="Straight Arrow Connector 115">
              <a:extLst>
                <a:ext uri="{FF2B5EF4-FFF2-40B4-BE49-F238E27FC236}">
                  <a16:creationId xmlns:a16="http://schemas.microsoft.com/office/drawing/2014/main" id="{DD0FD2C1-DAAC-494A-8877-8087B9A77F54}"/>
                </a:ext>
              </a:extLst>
            </p:cNvPr>
            <p:cNvCxnSpPr>
              <a:cxnSpLocks/>
              <a:stCxn id="248" idx="2"/>
            </p:cNvCxnSpPr>
            <p:nvPr/>
          </p:nvCxnSpPr>
          <p:spPr>
            <a:xfrm flipH="1">
              <a:off x="2558853" y="2679888"/>
              <a:ext cx="2001214" cy="359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Google Shape;626;p55">
              <a:extLst>
                <a:ext uri="{FF2B5EF4-FFF2-40B4-BE49-F238E27FC236}">
                  <a16:creationId xmlns:a16="http://schemas.microsoft.com/office/drawing/2014/main" id="{22204B2F-ACB1-463E-A76F-C23AA67A18DD}"/>
                </a:ext>
              </a:extLst>
            </p:cNvPr>
            <p:cNvSpPr/>
            <p:nvPr/>
          </p:nvSpPr>
          <p:spPr>
            <a:xfrm>
              <a:off x="4446044"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Bullying</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(SAFBUL)</a:t>
              </a:r>
              <a:endParaRPr sz="1200" b="1" dirty="0">
                <a:solidFill>
                  <a:srgbClr val="FFFFFF"/>
                </a:solidFill>
                <a:latin typeface="Segoe UI" panose="020B0502040204020203" pitchFamily="34" charset="0"/>
                <a:cs typeface="Segoe UI" panose="020B0502040204020203" pitchFamily="34" charset="0"/>
              </a:endParaRPr>
            </a:p>
          </p:txBody>
        </p:sp>
        <p:sp>
          <p:nvSpPr>
            <p:cNvPr id="118" name="Google Shape;626;p55">
              <a:extLst>
                <a:ext uri="{FF2B5EF4-FFF2-40B4-BE49-F238E27FC236}">
                  <a16:creationId xmlns:a16="http://schemas.microsoft.com/office/drawing/2014/main" id="{09223A80-66E9-48F3-BF26-C57AE5DD1B81}"/>
                </a:ext>
              </a:extLst>
            </p:cNvPr>
            <p:cNvSpPr/>
            <p:nvPr/>
          </p:nvSpPr>
          <p:spPr>
            <a:xfrm>
              <a:off x="6709667" y="3663167"/>
              <a:ext cx="1134712" cy="504173"/>
            </a:xfrm>
            <a:prstGeom prst="rect">
              <a:avLst/>
            </a:prstGeom>
            <a:solidFill>
              <a:schemeClr val="accent2">
                <a:lumMod val="50000"/>
              </a:schemeClr>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Instructional</a:t>
              </a:r>
            </a:p>
            <a:p>
              <a:pPr marL="0" lvl="0" indent="0" algn="ctr">
                <a:spcBef>
                  <a:spcPts val="0"/>
                </a:spcBef>
                <a:spcAft>
                  <a:spcPts val="0"/>
                </a:spcAft>
                <a:buNone/>
              </a:pPr>
              <a:r>
                <a:rPr lang="en-US" sz="1200" b="1" dirty="0">
                  <a:solidFill>
                    <a:srgbClr val="FFFFFF"/>
                  </a:solidFill>
                  <a:latin typeface="Segoe UI" panose="020B0502040204020203" pitchFamily="34" charset="0"/>
                  <a:cs typeface="Segoe UI" panose="020B0502040204020203" pitchFamily="34" charset="0"/>
                </a:rPr>
                <a:t>(ENVINS)</a:t>
              </a:r>
              <a:endParaRPr sz="1200" b="1" dirty="0">
                <a:solidFill>
                  <a:srgbClr val="FFFFFF"/>
                </a:solidFill>
                <a:latin typeface="Segoe UI" panose="020B0502040204020203" pitchFamily="34" charset="0"/>
                <a:cs typeface="Segoe UI" panose="020B0502040204020203" pitchFamily="34" charset="0"/>
              </a:endParaRPr>
            </a:p>
          </p:txBody>
        </p:sp>
        <p:cxnSp>
          <p:nvCxnSpPr>
            <p:cNvPr id="139" name="Straight Arrow Connector 138">
              <a:extLst>
                <a:ext uri="{FF2B5EF4-FFF2-40B4-BE49-F238E27FC236}">
                  <a16:creationId xmlns:a16="http://schemas.microsoft.com/office/drawing/2014/main" id="{1426A239-7D43-447C-A8C8-F2727AEB3B75}"/>
                </a:ext>
              </a:extLst>
            </p:cNvPr>
            <p:cNvCxnSpPr>
              <a:cxnSpLocks/>
            </p:cNvCxnSpPr>
            <p:nvPr/>
          </p:nvCxnSpPr>
          <p:spPr>
            <a:xfrm flipH="1">
              <a:off x="3829439" y="3751963"/>
              <a:ext cx="288772" cy="5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E60858D6-D31F-4166-978A-9E2A455F6677}"/>
                </a:ext>
              </a:extLst>
            </p:cNvPr>
            <p:cNvCxnSpPr>
              <a:cxnSpLocks/>
            </p:cNvCxnSpPr>
            <p:nvPr/>
          </p:nvCxnSpPr>
          <p:spPr>
            <a:xfrm>
              <a:off x="4118211" y="3763954"/>
              <a:ext cx="194657" cy="55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18CDC825-6765-4921-BADB-9B95ECB2CF43}"/>
                </a:ext>
              </a:extLst>
            </p:cNvPr>
            <p:cNvCxnSpPr>
              <a:cxnSpLocks/>
            </p:cNvCxnSpPr>
            <p:nvPr/>
          </p:nvCxnSpPr>
          <p:spPr>
            <a:xfrm flipH="1">
              <a:off x="6090233" y="3785485"/>
              <a:ext cx="291139" cy="535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07EEC54-258B-4600-B805-6195B6C6CBB7}"/>
                </a:ext>
              </a:extLst>
            </p:cNvPr>
            <p:cNvCxnSpPr>
              <a:cxnSpLocks/>
            </p:cNvCxnSpPr>
            <p:nvPr/>
          </p:nvCxnSpPr>
          <p:spPr>
            <a:xfrm>
              <a:off x="6392041" y="3785485"/>
              <a:ext cx="181621" cy="504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03</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2"/>
                </a:solidFill>
                <a:effectLst/>
                <a:uLnTx/>
                <a:uFillTx/>
                <a:latin typeface="Segoe UI" panose="020B0502040204020203" pitchFamily="34" charset="0"/>
                <a:ea typeface="Quattrocento Sans"/>
                <a:cs typeface="Segoe UI" panose="020B0502040204020203" pitchFamily="34" charset="0"/>
                <a:sym typeface="Quattrocento Sans"/>
              </a:rPr>
              <a:t>Making meaning of VOCAL score differences</a:t>
            </a:r>
          </a:p>
        </p:txBody>
      </p:sp>
    </p:spTree>
    <p:extLst>
      <p:ext uri="{BB962C8B-B14F-4D97-AF65-F5344CB8AC3E}">
        <p14:creationId xmlns:p14="http://schemas.microsoft.com/office/powerpoint/2010/main" val="99209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1" y="2393036"/>
            <a:ext cx="2076809" cy="530915"/>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CONTENTS</a:t>
            </a:r>
          </a:p>
        </p:txBody>
      </p:sp>
      <p:sp>
        <p:nvSpPr>
          <p:cNvPr id="136" name="Google Shape;136;p26"/>
          <p:cNvSpPr/>
          <p:nvPr/>
        </p:nvSpPr>
        <p:spPr>
          <a:xfrm>
            <a:off x="2266556" y="836237"/>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37" name="Google Shape;137;p26"/>
          <p:cNvSpPr txBox="1"/>
          <p:nvPr/>
        </p:nvSpPr>
        <p:spPr>
          <a:xfrm>
            <a:off x="2990111" y="836237"/>
            <a:ext cx="6060013" cy="607094"/>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VOCAL survey </a:t>
            </a:r>
            <a:r>
              <a:rPr lang="en"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rPr>
              <a:t>design</a:t>
            </a:r>
            <a:endParaRPr sz="2000" b="0" i="0" u="none" strike="noStrike" cap="none"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39" name="Google Shape;139;p26"/>
          <p:cNvSpPr/>
          <p:nvPr/>
        </p:nvSpPr>
        <p:spPr>
          <a:xfrm>
            <a:off x="2266555" y="1595120"/>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rPr>
              <a:t>02</a:t>
            </a:r>
            <a:endParaRPr sz="2400" b="0" i="0" u="none" strike="noStrike" cap="none"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2" name="Google Shape;142;p26"/>
          <p:cNvSpPr/>
          <p:nvPr/>
        </p:nvSpPr>
        <p:spPr>
          <a:xfrm>
            <a:off x="2279653" y="2389909"/>
            <a:ext cx="60709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b="0" i="0" u="none" strike="noStrike" cap="none" dirty="0">
                <a:solidFill>
                  <a:schemeClr val="lt1"/>
                </a:solidFill>
                <a:latin typeface="Quattrocento Sans"/>
                <a:ea typeface="Quattrocento Sans"/>
                <a:cs typeface="Quattrocento Sans"/>
                <a:sym typeface="Quattrocento Sans"/>
              </a:rPr>
              <a:t>03</a:t>
            </a:r>
            <a:endParaRPr sz="2400" b="0" i="0" u="none" strike="noStrike" cap="none" dirty="0">
              <a:solidFill>
                <a:schemeClr val="lt1"/>
              </a:solidFill>
              <a:latin typeface="Quattrocento Sans"/>
              <a:ea typeface="Quattrocento Sans"/>
              <a:cs typeface="Quattrocento Sans"/>
              <a:sym typeface="Quattrocento Sans"/>
            </a:endParaRPr>
          </a:p>
        </p:txBody>
      </p:sp>
      <p:sp>
        <p:nvSpPr>
          <p:cNvPr id="147" name="Google Shape;147;p26"/>
          <p:cNvSpPr/>
          <p:nvPr/>
        </p:nvSpPr>
        <p:spPr>
          <a:xfrm>
            <a:off x="2952579" y="1712693"/>
            <a:ext cx="6034914" cy="371948"/>
          </a:xfrm>
          <a:prstGeom prst="rect">
            <a:avLst/>
          </a:prstGeom>
          <a:noFill/>
          <a:ln>
            <a:noFill/>
          </a:ln>
        </p:spPr>
        <p:txBody>
          <a:bodyPr spcFirstLastPara="1" wrap="square" lIns="68575" tIns="34275" rIns="68575" bIns="34275" anchor="t"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The nature of survey data and VOCAL scores</a:t>
            </a:r>
          </a:p>
        </p:txBody>
      </p:sp>
      <p:sp>
        <p:nvSpPr>
          <p:cNvPr id="17" name="Google Shape;151;p26">
            <a:extLst>
              <a:ext uri="{FF2B5EF4-FFF2-40B4-BE49-F238E27FC236}">
                <a16:creationId xmlns:a16="http://schemas.microsoft.com/office/drawing/2014/main" id="{0C29C30A-F868-4CBB-85A0-137678FB4EB6}"/>
              </a:ext>
            </a:extLst>
          </p:cNvPr>
          <p:cNvSpPr/>
          <p:nvPr/>
        </p:nvSpPr>
        <p:spPr>
          <a:xfrm>
            <a:off x="2267888" y="3184723"/>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dirty="0">
                <a:solidFill>
                  <a:schemeClr val="lt1"/>
                </a:solidFill>
                <a:latin typeface="Quattrocento Sans"/>
                <a:ea typeface="Quattrocento Sans"/>
                <a:cs typeface="Quattrocento Sans"/>
                <a:sym typeface="Quattrocento Sans"/>
              </a:rPr>
              <a:t>04</a:t>
            </a:r>
            <a:endParaRPr sz="2400" dirty="0">
              <a:solidFill>
                <a:schemeClr val="lt1"/>
              </a:solidFill>
              <a:latin typeface="Quattrocento Sans"/>
              <a:ea typeface="Quattrocento Sans"/>
              <a:cs typeface="Quattrocento Sans"/>
              <a:sym typeface="Quattrocento Sans"/>
            </a:endParaRPr>
          </a:p>
        </p:txBody>
      </p:sp>
      <p:sp>
        <p:nvSpPr>
          <p:cNvPr id="18" name="Google Shape;152;p26">
            <a:extLst>
              <a:ext uri="{FF2B5EF4-FFF2-40B4-BE49-F238E27FC236}">
                <a16:creationId xmlns:a16="http://schemas.microsoft.com/office/drawing/2014/main" id="{E5250A43-272A-4389-A7B4-8305BF4C0FBE}"/>
              </a:ext>
            </a:extLst>
          </p:cNvPr>
          <p:cNvSpPr txBox="1"/>
          <p:nvPr/>
        </p:nvSpPr>
        <p:spPr>
          <a:xfrm>
            <a:off x="2952579" y="3184724"/>
            <a:ext cx="5807781" cy="607093"/>
          </a:xfrm>
          <a:prstGeom prst="rect">
            <a:avLst/>
          </a:prstGeom>
          <a:noFill/>
          <a:ln>
            <a:noFill/>
          </a:ln>
        </p:spPr>
        <p:txBody>
          <a:bodyPr spcFirstLastPara="1" wrap="square" lIns="68575" tIns="34275" rIns="68575" bIns="34275" anchor="ctr"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Guidance on VOCAL data use</a:t>
            </a:r>
          </a:p>
        </p:txBody>
      </p:sp>
      <p:sp>
        <p:nvSpPr>
          <p:cNvPr id="24" name="Google Shape;152;p26">
            <a:extLst>
              <a:ext uri="{FF2B5EF4-FFF2-40B4-BE49-F238E27FC236}">
                <a16:creationId xmlns:a16="http://schemas.microsoft.com/office/drawing/2014/main" id="{D69FE378-2396-4B2E-91E1-AF121BCCBAA4}"/>
              </a:ext>
            </a:extLst>
          </p:cNvPr>
          <p:cNvSpPr txBox="1"/>
          <p:nvPr/>
        </p:nvSpPr>
        <p:spPr>
          <a:xfrm>
            <a:off x="2922623" y="2389909"/>
            <a:ext cx="5777826" cy="607093"/>
          </a:xfrm>
          <a:prstGeom prst="rect">
            <a:avLst/>
          </a:prstGeom>
          <a:noFill/>
          <a:ln>
            <a:noFill/>
          </a:ln>
        </p:spPr>
        <p:txBody>
          <a:bodyPr spcFirstLastPara="1" wrap="square" lIns="68575" tIns="34275" rIns="68575" bIns="34275" anchor="ctr"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Making meaning of VOCAL score differences</a:t>
            </a:r>
          </a:p>
        </p:txBody>
      </p:sp>
      <p:sp>
        <p:nvSpPr>
          <p:cNvPr id="13" name="Google Shape;151;p26">
            <a:extLst>
              <a:ext uri="{FF2B5EF4-FFF2-40B4-BE49-F238E27FC236}">
                <a16:creationId xmlns:a16="http://schemas.microsoft.com/office/drawing/2014/main" id="{36BBB770-E489-4BEB-BBE3-ED07173B5869}"/>
              </a:ext>
            </a:extLst>
          </p:cNvPr>
          <p:cNvSpPr/>
          <p:nvPr/>
        </p:nvSpPr>
        <p:spPr>
          <a:xfrm>
            <a:off x="2266555" y="3984809"/>
            <a:ext cx="628284" cy="607094"/>
          </a:xfrm>
          <a:prstGeom prst="rect">
            <a:avLst/>
          </a:prstGeom>
          <a:solidFill>
            <a:schemeClr val="accent2">
              <a:lumMod val="500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400" dirty="0">
                <a:solidFill>
                  <a:schemeClr val="lt1"/>
                </a:solidFill>
                <a:latin typeface="Quattrocento Sans"/>
                <a:ea typeface="Quattrocento Sans"/>
                <a:cs typeface="Quattrocento Sans"/>
                <a:sym typeface="Quattrocento Sans"/>
              </a:rPr>
              <a:t>05</a:t>
            </a:r>
            <a:endParaRPr sz="2400" dirty="0">
              <a:solidFill>
                <a:schemeClr val="lt1"/>
              </a:solidFill>
              <a:latin typeface="Quattrocento Sans"/>
              <a:ea typeface="Quattrocento Sans"/>
              <a:cs typeface="Quattrocento Sans"/>
              <a:sym typeface="Quattrocento Sans"/>
            </a:endParaRPr>
          </a:p>
        </p:txBody>
      </p:sp>
      <p:sp>
        <p:nvSpPr>
          <p:cNvPr id="14" name="Google Shape;152;p26">
            <a:extLst>
              <a:ext uri="{FF2B5EF4-FFF2-40B4-BE49-F238E27FC236}">
                <a16:creationId xmlns:a16="http://schemas.microsoft.com/office/drawing/2014/main" id="{744CCA3E-7D65-4D75-8CE2-24AEC4779E38}"/>
              </a:ext>
            </a:extLst>
          </p:cNvPr>
          <p:cNvSpPr txBox="1"/>
          <p:nvPr/>
        </p:nvSpPr>
        <p:spPr>
          <a:xfrm>
            <a:off x="2951246" y="3984810"/>
            <a:ext cx="5807781" cy="607093"/>
          </a:xfrm>
          <a:prstGeom prst="rect">
            <a:avLst/>
          </a:prstGeom>
          <a:noFill/>
          <a:ln>
            <a:noFill/>
          </a:ln>
        </p:spPr>
        <p:txBody>
          <a:bodyPr spcFirstLastPara="1" wrap="square" lIns="68575" tIns="34275" rIns="68575" bIns="34275" anchor="ctr" anchorCtr="0">
            <a:noAutofit/>
          </a:bodyPr>
          <a:lstStyle/>
          <a:p>
            <a:pPr lvl="0"/>
            <a:r>
              <a:rPr lang="en-US" sz="2000" dirty="0">
                <a:solidFill>
                  <a:srgbClr val="002060"/>
                </a:solidFill>
                <a:latin typeface="Segoe UI" panose="020B0502040204020203" pitchFamily="34" charset="0"/>
                <a:ea typeface="Quattrocento Sans"/>
                <a:cs typeface="Segoe UI" panose="020B0502040204020203" pitchFamily="34" charset="0"/>
                <a:sym typeface="Quattrocento Sans"/>
              </a:rPr>
              <a:t>A look to the future: Conducting a systematic analyses of school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8790630"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Measurement scale: Student-level data</a:t>
            </a:r>
            <a:endParaRPr sz="2000" dirty="0">
              <a:latin typeface="Georgia"/>
              <a:ea typeface="Georgia"/>
              <a:cs typeface="Georgia"/>
              <a:sym typeface="Georgia"/>
            </a:endParaRPr>
          </a:p>
        </p:txBody>
      </p:sp>
      <p:sp>
        <p:nvSpPr>
          <p:cNvPr id="6" name="TextBox 5">
            <a:extLst>
              <a:ext uri="{FF2B5EF4-FFF2-40B4-BE49-F238E27FC236}">
                <a16:creationId xmlns:a16="http://schemas.microsoft.com/office/drawing/2014/main" id="{32CC938E-B641-496C-BEF6-D0EC72C1717C}"/>
              </a:ext>
            </a:extLst>
          </p:cNvPr>
          <p:cNvSpPr txBox="1"/>
          <p:nvPr/>
        </p:nvSpPr>
        <p:spPr>
          <a:xfrm>
            <a:off x="3078877" y="1475487"/>
            <a:ext cx="2579552" cy="369332"/>
          </a:xfrm>
          <a:prstGeom prst="rect">
            <a:avLst/>
          </a:prstGeom>
          <a:noFill/>
        </p:spPr>
        <p:txBody>
          <a:bodyPr wrap="none" rtlCol="0">
            <a:spAutoFit/>
          </a:bodyPr>
          <a:lstStyle/>
          <a:p>
            <a:pPr algn="ctr"/>
            <a:r>
              <a:rPr lang="en-US" sz="1800">
                <a:solidFill>
                  <a:srgbClr val="002060"/>
                </a:solidFill>
                <a:latin typeface="Segoe UI" panose="020B0502040204020203" pitchFamily="34" charset="0"/>
                <a:cs typeface="Segoe UI" panose="020B0502040204020203" pitchFamily="34" charset="0"/>
              </a:rPr>
              <a:t>Baseline average (2018)</a:t>
            </a:r>
          </a:p>
        </p:txBody>
      </p:sp>
      <p:sp>
        <p:nvSpPr>
          <p:cNvPr id="11" name="TextBox 10">
            <a:extLst>
              <a:ext uri="{FF2B5EF4-FFF2-40B4-BE49-F238E27FC236}">
                <a16:creationId xmlns:a16="http://schemas.microsoft.com/office/drawing/2014/main" id="{29855D2E-2AC9-464D-8422-F90E32221AAE}"/>
              </a:ext>
            </a:extLst>
          </p:cNvPr>
          <p:cNvSpPr txBox="1"/>
          <p:nvPr/>
        </p:nvSpPr>
        <p:spPr>
          <a:xfrm>
            <a:off x="275464" y="857346"/>
            <a:ext cx="3062057" cy="400110"/>
          </a:xfrm>
          <a:prstGeom prst="rect">
            <a:avLst/>
          </a:prstGeom>
          <a:noFill/>
        </p:spPr>
        <p:txBody>
          <a:bodyPr wrap="none" rtlCol="0">
            <a:spAutoFit/>
          </a:bodyPr>
          <a:lstStyle/>
          <a:p>
            <a:r>
              <a:rPr lang="en-US" sz="2000">
                <a:solidFill>
                  <a:srgbClr val="002060"/>
                </a:solidFill>
                <a:latin typeface="Segoe UI" panose="020B0502040204020203" pitchFamily="34" charset="0"/>
                <a:cs typeface="Segoe UI" panose="020B0502040204020203" pitchFamily="34" charset="0"/>
              </a:rPr>
              <a:t>Student-level (all grades):</a:t>
            </a:r>
          </a:p>
        </p:txBody>
      </p:sp>
      <p:sp>
        <p:nvSpPr>
          <p:cNvPr id="3" name="TextBox 2">
            <a:extLst>
              <a:ext uri="{FF2B5EF4-FFF2-40B4-BE49-F238E27FC236}">
                <a16:creationId xmlns:a16="http://schemas.microsoft.com/office/drawing/2014/main" id="{5D9E067B-DBEE-41DA-8D16-B31BD6BB7775}"/>
              </a:ext>
            </a:extLst>
          </p:cNvPr>
          <p:cNvSpPr txBox="1"/>
          <p:nvPr/>
        </p:nvSpPr>
        <p:spPr>
          <a:xfrm>
            <a:off x="621407" y="2922767"/>
            <a:ext cx="8254555" cy="1231106"/>
          </a:xfrm>
          <a:prstGeom prst="rect">
            <a:avLst/>
          </a:prstGeom>
          <a:solidFill>
            <a:schemeClr val="bg1"/>
          </a:solidFill>
        </p:spPr>
        <p:txBody>
          <a:bodyPr wrap="square" rtlCol="0">
            <a:spAutoFit/>
          </a:bodyPr>
          <a:lstStyle/>
          <a:p>
            <a:pPr marL="285750" indent="-285750">
              <a:spcAft>
                <a:spcPts val="1200"/>
              </a:spcAft>
              <a:buClr>
                <a:schemeClr val="accent2">
                  <a:lumMod val="75000"/>
                </a:schemeClr>
              </a:buCl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A higher average score is indicative of a more positive climate for all dimensions and topic scores (including bullying)</a:t>
            </a:r>
          </a:p>
          <a:p>
            <a:pPr marL="285750" indent="-285750">
              <a:buClr>
                <a:schemeClr val="accent2">
                  <a:lumMod val="75000"/>
                </a:schemeClr>
              </a:buClr>
              <a:buFont typeface="Wingdings 2" panose="05020102010507070707" pitchFamily="18" charset="2"/>
              <a:buChar char="ê"/>
            </a:pPr>
            <a:r>
              <a:rPr lang="en-US" sz="1600" dirty="0">
                <a:solidFill>
                  <a:srgbClr val="002060"/>
                </a:solidFill>
                <a:latin typeface="Segoe UI" panose="020B0502040204020203" pitchFamily="34" charset="0"/>
                <a:cs typeface="Segoe UI" panose="020B0502040204020203" pitchFamily="34" charset="0"/>
              </a:rPr>
              <a:t>All dimension and topic scores are on the same scale (1 to 99) allowing for comparisons</a:t>
            </a:r>
          </a:p>
        </p:txBody>
      </p:sp>
      <p:grpSp>
        <p:nvGrpSpPr>
          <p:cNvPr id="12" name="Group 11" descr="Object symbolizes the measurement scale used for VOCAL. It is based on the baseline scale from 2018 which had a mean of 50 and standard deviation of 20. The scale ranges from 1 to 99. ">
            <a:extLst>
              <a:ext uri="{FF2B5EF4-FFF2-40B4-BE49-F238E27FC236}">
                <a16:creationId xmlns:a16="http://schemas.microsoft.com/office/drawing/2014/main" id="{43A623BF-CFC8-4BEF-866A-2D85DE4FE129}"/>
              </a:ext>
            </a:extLst>
          </p:cNvPr>
          <p:cNvGrpSpPr/>
          <p:nvPr/>
        </p:nvGrpSpPr>
        <p:grpSpPr>
          <a:xfrm>
            <a:off x="1140623" y="1925774"/>
            <a:ext cx="7216124" cy="645976"/>
            <a:chOff x="1202205" y="1796890"/>
            <a:chExt cx="7216124" cy="645976"/>
          </a:xfrm>
        </p:grpSpPr>
        <p:grpSp>
          <p:nvGrpSpPr>
            <p:cNvPr id="7" name="Group 6">
              <a:extLst>
                <a:ext uri="{FF2B5EF4-FFF2-40B4-BE49-F238E27FC236}">
                  <a16:creationId xmlns:a16="http://schemas.microsoft.com/office/drawing/2014/main" id="{CB725FD2-D75B-4C02-8ED1-CC028A5498A1}"/>
                </a:ext>
              </a:extLst>
            </p:cNvPr>
            <p:cNvGrpSpPr/>
            <p:nvPr/>
          </p:nvGrpSpPr>
          <p:grpSpPr>
            <a:xfrm>
              <a:off x="1474894" y="2110110"/>
              <a:ext cx="6532474" cy="146304"/>
              <a:chOff x="1514246" y="1126541"/>
              <a:chExt cx="6532474" cy="146304"/>
            </a:xfrm>
          </p:grpSpPr>
          <p:cxnSp>
            <p:nvCxnSpPr>
              <p:cNvPr id="4" name="Straight Connector 3">
                <a:extLst>
                  <a:ext uri="{FF2B5EF4-FFF2-40B4-BE49-F238E27FC236}">
                    <a16:creationId xmlns:a16="http://schemas.microsoft.com/office/drawing/2014/main" id="{9B669B2E-148D-4522-8266-E7489A792AC2}"/>
                  </a:ext>
                </a:extLst>
              </p:cNvPr>
              <p:cNvCxnSpPr/>
              <p:nvPr/>
            </p:nvCxnSpPr>
            <p:spPr>
              <a:xfrm>
                <a:off x="1514246" y="1207008"/>
                <a:ext cx="653247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4D026CA-EA24-40C3-8D87-BFC415A37FE1}"/>
                  </a:ext>
                </a:extLst>
              </p:cNvPr>
              <p:cNvSpPr/>
              <p:nvPr/>
            </p:nvSpPr>
            <p:spPr>
              <a:xfrm>
                <a:off x="3138221" y="1133856"/>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7" name="Rectangle: Rounded Corners 26">
                <a:extLst>
                  <a:ext uri="{FF2B5EF4-FFF2-40B4-BE49-F238E27FC236}">
                    <a16:creationId xmlns:a16="http://schemas.microsoft.com/office/drawing/2014/main" id="{8F8AE20E-EA14-460B-93BF-97477B67744F}"/>
                  </a:ext>
                </a:extLst>
              </p:cNvPr>
              <p:cNvSpPr/>
              <p:nvPr/>
            </p:nvSpPr>
            <p:spPr>
              <a:xfrm>
                <a:off x="5800956" y="1126541"/>
                <a:ext cx="204825" cy="131674"/>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Rectangle: Rounded Corners 27">
                <a:extLst>
                  <a:ext uri="{FF2B5EF4-FFF2-40B4-BE49-F238E27FC236}">
                    <a16:creationId xmlns:a16="http://schemas.microsoft.com/office/drawing/2014/main" id="{39888641-BED8-4991-A3E7-FC4132928073}"/>
                  </a:ext>
                </a:extLst>
              </p:cNvPr>
              <p:cNvSpPr/>
              <p:nvPr/>
            </p:nvSpPr>
            <p:spPr>
              <a:xfrm>
                <a:off x="4367175" y="1141171"/>
                <a:ext cx="204825" cy="131674"/>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8" name="TextBox 7">
              <a:extLst>
                <a:ext uri="{FF2B5EF4-FFF2-40B4-BE49-F238E27FC236}">
                  <a16:creationId xmlns:a16="http://schemas.microsoft.com/office/drawing/2014/main" id="{396C6646-287D-49AD-9ACC-02F4CCC37AC8}"/>
                </a:ext>
              </a:extLst>
            </p:cNvPr>
            <p:cNvSpPr txBox="1"/>
            <p:nvPr/>
          </p:nvSpPr>
          <p:spPr>
            <a:xfrm>
              <a:off x="3002687" y="1804474"/>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30</a:t>
              </a:r>
            </a:p>
          </p:txBody>
        </p:sp>
        <p:sp>
          <p:nvSpPr>
            <p:cNvPr id="32" name="TextBox 31">
              <a:extLst>
                <a:ext uri="{FF2B5EF4-FFF2-40B4-BE49-F238E27FC236}">
                  <a16:creationId xmlns:a16="http://schemas.microsoft.com/office/drawing/2014/main" id="{E30FD1A0-74D9-4C92-8B33-F0A2CD55B446}"/>
                </a:ext>
              </a:extLst>
            </p:cNvPr>
            <p:cNvSpPr txBox="1"/>
            <p:nvPr/>
          </p:nvSpPr>
          <p:spPr>
            <a:xfrm>
              <a:off x="5658547" y="1796890"/>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70</a:t>
              </a:r>
            </a:p>
          </p:txBody>
        </p:sp>
        <p:sp>
          <p:nvSpPr>
            <p:cNvPr id="9" name="TextBox 8">
              <a:extLst>
                <a:ext uri="{FF2B5EF4-FFF2-40B4-BE49-F238E27FC236}">
                  <a16:creationId xmlns:a16="http://schemas.microsoft.com/office/drawing/2014/main" id="{D68D9CA1-86D0-4C39-852D-29088D29DEEA}"/>
                </a:ext>
              </a:extLst>
            </p:cNvPr>
            <p:cNvSpPr txBox="1"/>
            <p:nvPr/>
          </p:nvSpPr>
          <p:spPr>
            <a:xfrm>
              <a:off x="1202205" y="2005471"/>
              <a:ext cx="312906" cy="369332"/>
            </a:xfrm>
            <a:prstGeom prst="rect">
              <a:avLst/>
            </a:prstGeom>
            <a:noFill/>
          </p:spPr>
          <p:txBody>
            <a:bodyPr wrap="none" rtlCol="0">
              <a:spAutoFit/>
            </a:bodyPr>
            <a:lstStyle/>
            <a:p>
              <a:r>
                <a:rPr lang="en-US" sz="1800">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F9BBD24E-2B8F-450F-98F4-C3D4DF1B1FAF}"/>
                </a:ext>
              </a:extLst>
            </p:cNvPr>
            <p:cNvSpPr txBox="1"/>
            <p:nvPr/>
          </p:nvSpPr>
          <p:spPr>
            <a:xfrm>
              <a:off x="7983595" y="2005471"/>
              <a:ext cx="434734" cy="369332"/>
            </a:xfrm>
            <a:prstGeom prst="rect">
              <a:avLst/>
            </a:prstGeom>
            <a:noFill/>
          </p:spPr>
          <p:txBody>
            <a:bodyPr wrap="none" rtlCol="0">
              <a:spAutoFit/>
            </a:bodyPr>
            <a:lstStyle/>
            <a:p>
              <a:r>
                <a:rPr lang="en-US" sz="1800">
                  <a:solidFill>
                    <a:srgbClr val="002060"/>
                  </a:solidFill>
                  <a:latin typeface="Segoe UI" panose="020B0502040204020203" pitchFamily="34" charset="0"/>
                  <a:cs typeface="Segoe UI" panose="020B0502040204020203" pitchFamily="34" charset="0"/>
                </a:rPr>
                <a:t>99</a:t>
              </a:r>
            </a:p>
          </p:txBody>
        </p:sp>
        <p:sp>
          <p:nvSpPr>
            <p:cNvPr id="10" name="TextBox 9">
              <a:extLst>
                <a:ext uri="{FF2B5EF4-FFF2-40B4-BE49-F238E27FC236}">
                  <a16:creationId xmlns:a16="http://schemas.microsoft.com/office/drawing/2014/main" id="{72D8CFBD-6093-463D-B0D0-67E6D87D7A87}"/>
                </a:ext>
              </a:extLst>
            </p:cNvPr>
            <p:cNvSpPr txBox="1"/>
            <p:nvPr/>
          </p:nvSpPr>
          <p:spPr>
            <a:xfrm>
              <a:off x="7195385" y="2135089"/>
              <a:ext cx="837089" cy="307777"/>
            </a:xfrm>
            <a:prstGeom prst="rect">
              <a:avLst/>
            </a:prstGeom>
            <a:noFill/>
          </p:spPr>
          <p:txBody>
            <a:bodyPr wrap="none" rtlCol="0">
              <a:spAutoFit/>
            </a:bodyPr>
            <a:lstStyle/>
            <a:p>
              <a:r>
                <a:rPr lang="en-US">
                  <a:solidFill>
                    <a:srgbClr val="002060"/>
                  </a:solidFill>
                  <a:latin typeface="Segoe UI" panose="020B0502040204020203" pitchFamily="34" charset="0"/>
                  <a:cs typeface="Segoe UI" panose="020B0502040204020203" pitchFamily="34" charset="0"/>
                </a:rPr>
                <a:t>SD = 20</a:t>
              </a:r>
            </a:p>
          </p:txBody>
        </p:sp>
        <p:sp>
          <p:nvSpPr>
            <p:cNvPr id="37" name="TextBox 36">
              <a:extLst>
                <a:ext uri="{FF2B5EF4-FFF2-40B4-BE49-F238E27FC236}">
                  <a16:creationId xmlns:a16="http://schemas.microsoft.com/office/drawing/2014/main" id="{BEC1C231-C26F-4FD6-9E3D-0D0DECF417CD}"/>
                </a:ext>
              </a:extLst>
            </p:cNvPr>
            <p:cNvSpPr txBox="1"/>
            <p:nvPr/>
          </p:nvSpPr>
          <p:spPr>
            <a:xfrm>
              <a:off x="4215219" y="1799775"/>
              <a:ext cx="412292" cy="338554"/>
            </a:xfrm>
            <a:prstGeom prst="rect">
              <a:avLst/>
            </a:prstGeom>
            <a:noFill/>
          </p:spPr>
          <p:txBody>
            <a:bodyPr wrap="none" rtlCol="0">
              <a:spAutoFit/>
            </a:bodyPr>
            <a:lstStyle/>
            <a:p>
              <a:r>
                <a:rPr lang="en-US" sz="1600">
                  <a:latin typeface="Segoe UI" panose="020B0502040204020203" pitchFamily="34" charset="0"/>
                  <a:cs typeface="Segoe UI" panose="020B0502040204020203" pitchFamily="34" charset="0"/>
                </a:rPr>
                <a:t>50</a:t>
              </a:r>
            </a:p>
          </p:txBody>
        </p:sp>
      </p:grpSp>
      <p:sp>
        <p:nvSpPr>
          <p:cNvPr id="2" name="Slide Number Placeholder 1">
            <a:extLst>
              <a:ext uri="{FF2B5EF4-FFF2-40B4-BE49-F238E27FC236}">
                <a16:creationId xmlns:a16="http://schemas.microsoft.com/office/drawing/2014/main" id="{965ABDF8-A5E9-4836-8F92-9F1BF5DD713C}"/>
              </a:ext>
            </a:extLst>
          </p:cNvPr>
          <p:cNvSpPr>
            <a:spLocks noGrp="1"/>
          </p:cNvSpPr>
          <p:nvPr>
            <p:ph type="sldNum" idx="12"/>
          </p:nvPr>
        </p:nvSpPr>
        <p:spPr>
          <a:xfrm>
            <a:off x="8140586" y="4799631"/>
            <a:ext cx="415223" cy="187357"/>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20</a:t>
            </a:fld>
            <a:endParaRPr lang="e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16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806" y="209819"/>
            <a:ext cx="8575318" cy="509929"/>
          </a:xfrm>
        </p:spPr>
        <p:txBody>
          <a:bodyPr/>
          <a:lstStyle/>
          <a:p>
            <a:r>
              <a:rPr lang="en-US" sz="2000" dirty="0">
                <a:latin typeface="Georgia" panose="02040502050405020303" pitchFamily="18" charset="0"/>
              </a:rPr>
              <a:t>Interpreting school/group differences: Very small to very large effects</a:t>
            </a:r>
          </a:p>
        </p:txBody>
      </p:sp>
      <p:graphicFrame>
        <p:nvGraphicFramePr>
          <p:cNvPr id="5" name="Table 4">
            <a:extLst>
              <a:ext uri="{FF2B5EF4-FFF2-40B4-BE49-F238E27FC236}">
                <a16:creationId xmlns:a16="http://schemas.microsoft.com/office/drawing/2014/main" id="{6A975045-B915-4683-96D1-12D46517BFC6}"/>
              </a:ext>
            </a:extLst>
          </p:cNvPr>
          <p:cNvGraphicFramePr>
            <a:graphicFrameLocks noGrp="1"/>
          </p:cNvGraphicFramePr>
          <p:nvPr>
            <p:extLst>
              <p:ext uri="{D42A27DB-BD31-4B8C-83A1-F6EECF244321}">
                <p14:modId xmlns:p14="http://schemas.microsoft.com/office/powerpoint/2010/main" val="3367362657"/>
              </p:ext>
            </p:extLst>
          </p:nvPr>
        </p:nvGraphicFramePr>
        <p:xfrm>
          <a:off x="811768" y="933602"/>
          <a:ext cx="7958853" cy="2558034"/>
        </p:xfrm>
        <a:graphic>
          <a:graphicData uri="http://schemas.openxmlformats.org/drawingml/2006/table">
            <a:tbl>
              <a:tblPr firstRow="1" bandRow="1">
                <a:tableStyleId>{4D3A4113-6E4E-437B-9265-5931566C675C}</a:tableStyleId>
              </a:tblPr>
              <a:tblGrid>
                <a:gridCol w="2652951">
                  <a:extLst>
                    <a:ext uri="{9D8B030D-6E8A-4147-A177-3AD203B41FA5}">
                      <a16:colId xmlns:a16="http://schemas.microsoft.com/office/drawing/2014/main" val="4072866615"/>
                    </a:ext>
                  </a:extLst>
                </a:gridCol>
                <a:gridCol w="2652951">
                  <a:extLst>
                    <a:ext uri="{9D8B030D-6E8A-4147-A177-3AD203B41FA5}">
                      <a16:colId xmlns:a16="http://schemas.microsoft.com/office/drawing/2014/main" val="1797566245"/>
                    </a:ext>
                  </a:extLst>
                </a:gridCol>
                <a:gridCol w="2652951">
                  <a:extLst>
                    <a:ext uri="{9D8B030D-6E8A-4147-A177-3AD203B41FA5}">
                      <a16:colId xmlns:a16="http://schemas.microsoft.com/office/drawing/2014/main" val="3185494025"/>
                    </a:ext>
                  </a:extLst>
                </a:gridCol>
              </a:tblGrid>
              <a:tr h="389628">
                <a:tc rowSpan="2">
                  <a:txBody>
                    <a:bodyPr/>
                    <a:lstStyle/>
                    <a:p>
                      <a:r>
                        <a:rPr lang="en-US" dirty="0"/>
                        <a:t>Index scaled score point difference </a:t>
                      </a:r>
                    </a:p>
                  </a:txBody>
                  <a:tcPr/>
                </a:tc>
                <a:tc gridSpan="2">
                  <a:txBody>
                    <a:bodyPr/>
                    <a:lstStyle/>
                    <a:p>
                      <a:r>
                        <a:rPr lang="en-US" dirty="0"/>
                        <a:t>Size of effect(Negative or positive)</a:t>
                      </a:r>
                    </a:p>
                  </a:txBody>
                  <a:tcPr/>
                </a:tc>
                <a:tc hMerge="1">
                  <a:txBody>
                    <a:bodyPr/>
                    <a:lstStyle/>
                    <a:p>
                      <a:pPr algn="ctr"/>
                      <a:endParaRPr lang="en-US" dirty="0"/>
                    </a:p>
                  </a:txBody>
                  <a:tcPr anchor="ctr"/>
                </a:tc>
                <a:extLst>
                  <a:ext uri="{0D108BD9-81ED-4DB2-BD59-A6C34878D82A}">
                    <a16:rowId xmlns:a16="http://schemas.microsoft.com/office/drawing/2014/main" val="486895412"/>
                  </a:ext>
                </a:extLst>
              </a:tr>
              <a:tr h="309761">
                <a:tc vMerge="1">
                  <a:txBody>
                    <a:bodyPr/>
                    <a:lstStyle/>
                    <a:p>
                      <a:endParaRPr lang="en-US" dirty="0"/>
                    </a:p>
                  </a:txBody>
                  <a:tcPr anchor="b"/>
                </a:tc>
                <a:tc>
                  <a:txBody>
                    <a:bodyPr/>
                    <a:lstStyle/>
                    <a:p>
                      <a:r>
                        <a:rPr lang="en-US" b="1" dirty="0">
                          <a:solidFill>
                            <a:srgbClr val="002060"/>
                          </a:solidFill>
                        </a:rPr>
                        <a:t>Percentile difference</a:t>
                      </a:r>
                    </a:p>
                  </a:txBody>
                  <a:tcPr/>
                </a:tc>
                <a:tc>
                  <a:txBody>
                    <a:bodyPr/>
                    <a:lstStyle/>
                    <a:p>
                      <a:r>
                        <a:rPr lang="en-US" b="1" dirty="0">
                          <a:solidFill>
                            <a:srgbClr val="002060"/>
                          </a:solidFill>
                        </a:rPr>
                        <a:t>Point difference description*</a:t>
                      </a:r>
                    </a:p>
                  </a:txBody>
                  <a:tcPr/>
                </a:tc>
                <a:extLst>
                  <a:ext uri="{0D108BD9-81ED-4DB2-BD59-A6C34878D82A}">
                    <a16:rowId xmlns:a16="http://schemas.microsoft.com/office/drawing/2014/main" val="321988026"/>
                  </a:ext>
                </a:extLst>
              </a:tr>
              <a:tr h="365760">
                <a:tc>
                  <a:txBody>
                    <a:bodyPr/>
                    <a:lstStyle/>
                    <a:p>
                      <a:pPr algn="l">
                        <a:lnSpc>
                          <a:spcPct val="150000"/>
                        </a:lnSpc>
                      </a:pPr>
                      <a:r>
                        <a:rPr lang="en-US" dirty="0">
                          <a:solidFill>
                            <a:srgbClr val="002060"/>
                          </a:solidFill>
                        </a:rPr>
                        <a:t>Less than 2 points</a:t>
                      </a:r>
                    </a:p>
                  </a:txBody>
                  <a:tcPr anchor="ctr"/>
                </a:tc>
                <a:tc>
                  <a:txBody>
                    <a:bodyPr/>
                    <a:lstStyle/>
                    <a:p>
                      <a:pPr algn="l">
                        <a:lnSpc>
                          <a:spcPct val="150000"/>
                        </a:lnSpc>
                      </a:pPr>
                      <a:r>
                        <a:rPr lang="en-US" dirty="0">
                          <a:solidFill>
                            <a:srgbClr val="002060"/>
                          </a:solidFill>
                        </a:rPr>
                        <a:t>2 to less than 4 </a:t>
                      </a:r>
                    </a:p>
                  </a:txBody>
                  <a:tcPr anchor="ctr"/>
                </a:tc>
                <a:tc>
                  <a:txBody>
                    <a:bodyPr/>
                    <a:lstStyle/>
                    <a:p>
                      <a:pPr algn="l">
                        <a:lnSpc>
                          <a:spcPct val="150000"/>
                        </a:lnSpc>
                      </a:pPr>
                      <a:r>
                        <a:rPr lang="en-US" dirty="0">
                          <a:solidFill>
                            <a:srgbClr val="002060"/>
                          </a:solidFill>
                        </a:rPr>
                        <a:t>Not meaningful</a:t>
                      </a:r>
                    </a:p>
                  </a:txBody>
                  <a:tcPr anchor="ctr"/>
                </a:tc>
                <a:extLst>
                  <a:ext uri="{0D108BD9-81ED-4DB2-BD59-A6C34878D82A}">
                    <a16:rowId xmlns:a16="http://schemas.microsoft.com/office/drawing/2014/main" val="738704199"/>
                  </a:ext>
                </a:extLst>
              </a:tr>
              <a:tr h="365760">
                <a:tc>
                  <a:txBody>
                    <a:bodyPr/>
                    <a:lstStyle/>
                    <a:p>
                      <a:pPr algn="l">
                        <a:lnSpc>
                          <a:spcPct val="150000"/>
                        </a:lnSpc>
                      </a:pPr>
                      <a:r>
                        <a:rPr lang="en-US" dirty="0">
                          <a:solidFill>
                            <a:srgbClr val="002060"/>
                          </a:solidFill>
                        </a:rPr>
                        <a:t>2 points to less than 4 points</a:t>
                      </a:r>
                    </a:p>
                  </a:txBody>
                  <a:tcPr anchor="ctr"/>
                </a:tc>
                <a:tc>
                  <a:txBody>
                    <a:bodyPr/>
                    <a:lstStyle/>
                    <a:p>
                      <a:pPr algn="l">
                        <a:lnSpc>
                          <a:spcPct val="150000"/>
                        </a:lnSpc>
                      </a:pPr>
                      <a:r>
                        <a:rPr lang="en-US" dirty="0">
                          <a:solidFill>
                            <a:srgbClr val="002060"/>
                          </a:solidFill>
                        </a:rPr>
                        <a:t>4 to less than 8</a:t>
                      </a:r>
                    </a:p>
                  </a:txBody>
                  <a:tcPr anchor="ctr"/>
                </a:tc>
                <a:tc>
                  <a:txBody>
                    <a:bodyPr/>
                    <a:lstStyle/>
                    <a:p>
                      <a:pPr algn="l">
                        <a:lnSpc>
                          <a:spcPct val="150000"/>
                        </a:lnSpc>
                      </a:pPr>
                      <a:r>
                        <a:rPr lang="en-US" dirty="0">
                          <a:solidFill>
                            <a:srgbClr val="002060"/>
                          </a:solidFill>
                        </a:rPr>
                        <a:t>Small</a:t>
                      </a:r>
                    </a:p>
                  </a:txBody>
                  <a:tcPr anchor="ctr"/>
                </a:tc>
                <a:extLst>
                  <a:ext uri="{0D108BD9-81ED-4DB2-BD59-A6C34878D82A}">
                    <a16:rowId xmlns:a16="http://schemas.microsoft.com/office/drawing/2014/main" val="2978367019"/>
                  </a:ext>
                </a:extLst>
              </a:tr>
              <a:tr h="365760">
                <a:tc>
                  <a:txBody>
                    <a:bodyPr/>
                    <a:lstStyle/>
                    <a:p>
                      <a:pPr algn="l">
                        <a:lnSpc>
                          <a:spcPct val="150000"/>
                        </a:lnSpc>
                      </a:pPr>
                      <a:r>
                        <a:rPr lang="en-US" dirty="0">
                          <a:solidFill>
                            <a:srgbClr val="002060"/>
                          </a:solidFill>
                        </a:rPr>
                        <a:t>4 points to less than 6 points</a:t>
                      </a:r>
                    </a:p>
                  </a:txBody>
                  <a:tcPr anchor="ctr"/>
                </a:tc>
                <a:tc>
                  <a:txBody>
                    <a:bodyPr/>
                    <a:lstStyle/>
                    <a:p>
                      <a:pPr algn="l">
                        <a:lnSpc>
                          <a:spcPct val="150000"/>
                        </a:lnSpc>
                      </a:pPr>
                      <a:r>
                        <a:rPr lang="en-US" dirty="0">
                          <a:solidFill>
                            <a:srgbClr val="002060"/>
                          </a:solidFill>
                        </a:rPr>
                        <a:t>8 to less than 12</a:t>
                      </a:r>
                    </a:p>
                  </a:txBody>
                  <a:tcPr anchor="ctr"/>
                </a:tc>
                <a:tc>
                  <a:txBody>
                    <a:bodyPr/>
                    <a:lstStyle/>
                    <a:p>
                      <a:pPr algn="l">
                        <a:lnSpc>
                          <a:spcPct val="150000"/>
                        </a:lnSpc>
                      </a:pPr>
                      <a:r>
                        <a:rPr lang="en-US" dirty="0">
                          <a:solidFill>
                            <a:srgbClr val="002060"/>
                          </a:solidFill>
                        </a:rPr>
                        <a:t>Moderate</a:t>
                      </a:r>
                    </a:p>
                  </a:txBody>
                  <a:tcPr anchor="ctr"/>
                </a:tc>
                <a:extLst>
                  <a:ext uri="{0D108BD9-81ED-4DB2-BD59-A6C34878D82A}">
                    <a16:rowId xmlns:a16="http://schemas.microsoft.com/office/drawing/2014/main" val="790534469"/>
                  </a:ext>
                </a:extLst>
              </a:tr>
              <a:tr h="365760">
                <a:tc>
                  <a:txBody>
                    <a:bodyPr/>
                    <a:lstStyle/>
                    <a:p>
                      <a:pPr algn="l">
                        <a:lnSpc>
                          <a:spcPct val="150000"/>
                        </a:lnSpc>
                      </a:pPr>
                      <a:r>
                        <a:rPr lang="en-US" dirty="0">
                          <a:solidFill>
                            <a:srgbClr val="002060"/>
                          </a:solidFill>
                        </a:rPr>
                        <a:t>6 points to less than 10 points</a:t>
                      </a:r>
                    </a:p>
                  </a:txBody>
                  <a:tcPr anchor="ctr"/>
                </a:tc>
                <a:tc>
                  <a:txBody>
                    <a:bodyPr/>
                    <a:lstStyle/>
                    <a:p>
                      <a:pPr algn="l">
                        <a:lnSpc>
                          <a:spcPct val="150000"/>
                        </a:lnSpc>
                      </a:pPr>
                      <a:r>
                        <a:rPr lang="en-US" dirty="0">
                          <a:solidFill>
                            <a:srgbClr val="002060"/>
                          </a:solidFill>
                        </a:rPr>
                        <a:t>12 to less than 19</a:t>
                      </a:r>
                    </a:p>
                  </a:txBody>
                  <a:tcPr anchor="ctr"/>
                </a:tc>
                <a:tc>
                  <a:txBody>
                    <a:bodyPr/>
                    <a:lstStyle/>
                    <a:p>
                      <a:pPr algn="l">
                        <a:lnSpc>
                          <a:spcPct val="150000"/>
                        </a:lnSpc>
                      </a:pPr>
                      <a:r>
                        <a:rPr lang="en-US" dirty="0">
                          <a:solidFill>
                            <a:srgbClr val="002060"/>
                          </a:solidFill>
                        </a:rPr>
                        <a:t>Large</a:t>
                      </a:r>
                    </a:p>
                  </a:txBody>
                  <a:tcPr anchor="ctr"/>
                </a:tc>
                <a:extLst>
                  <a:ext uri="{0D108BD9-81ED-4DB2-BD59-A6C34878D82A}">
                    <a16:rowId xmlns:a16="http://schemas.microsoft.com/office/drawing/2014/main" val="3821940253"/>
                  </a:ext>
                </a:extLst>
              </a:tr>
              <a:tr h="365760">
                <a:tc>
                  <a:txBody>
                    <a:bodyPr/>
                    <a:lstStyle/>
                    <a:p>
                      <a:pPr algn="l">
                        <a:lnSpc>
                          <a:spcPct val="150000"/>
                        </a:lnSpc>
                      </a:pPr>
                      <a:r>
                        <a:rPr lang="en-US" dirty="0">
                          <a:solidFill>
                            <a:srgbClr val="002060"/>
                          </a:solidFill>
                        </a:rPr>
                        <a:t>10 points or greater</a:t>
                      </a:r>
                    </a:p>
                  </a:txBody>
                  <a:tcPr anchor="ctr">
                    <a:lnB w="12700" cap="flat" cmpd="sng" algn="ctr">
                      <a:solidFill>
                        <a:schemeClr val="tx1"/>
                      </a:solidFill>
                      <a:prstDash val="solid"/>
                      <a:round/>
                      <a:headEnd type="none" w="med" len="med"/>
                      <a:tailEnd type="none" w="med" len="med"/>
                    </a:lnB>
                  </a:tcPr>
                </a:tc>
                <a:tc>
                  <a:txBody>
                    <a:bodyPr/>
                    <a:lstStyle/>
                    <a:p>
                      <a:pPr algn="l">
                        <a:lnSpc>
                          <a:spcPct val="150000"/>
                        </a:lnSpc>
                      </a:pPr>
                      <a:r>
                        <a:rPr lang="en-US" dirty="0">
                          <a:solidFill>
                            <a:srgbClr val="002060"/>
                          </a:solidFill>
                        </a:rPr>
                        <a:t>19 and above</a:t>
                      </a:r>
                    </a:p>
                  </a:txBody>
                  <a:tcPr anchor="ctr">
                    <a:lnB w="12700" cap="flat" cmpd="sng" algn="ctr">
                      <a:solidFill>
                        <a:schemeClr val="tx1"/>
                      </a:solidFill>
                      <a:prstDash val="solid"/>
                      <a:round/>
                      <a:headEnd type="none" w="med" len="med"/>
                      <a:tailEnd type="none" w="med" len="med"/>
                    </a:lnB>
                  </a:tcPr>
                </a:tc>
                <a:tc>
                  <a:txBody>
                    <a:bodyPr/>
                    <a:lstStyle/>
                    <a:p>
                      <a:pPr algn="l">
                        <a:lnSpc>
                          <a:spcPct val="150000"/>
                        </a:lnSpc>
                      </a:pPr>
                      <a:r>
                        <a:rPr lang="en-US" dirty="0">
                          <a:solidFill>
                            <a:srgbClr val="002060"/>
                          </a:solidFill>
                        </a:rPr>
                        <a:t>Very large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189224"/>
                  </a:ext>
                </a:extLst>
              </a:tr>
            </a:tbl>
          </a:graphicData>
        </a:graphic>
      </p:graphicFrame>
      <p:sp>
        <p:nvSpPr>
          <p:cNvPr id="3" name="Slide Number Placeholder 2">
            <a:extLst>
              <a:ext uri="{FF2B5EF4-FFF2-40B4-BE49-F238E27FC236}">
                <a16:creationId xmlns:a16="http://schemas.microsoft.com/office/drawing/2014/main" id="{72688F0E-B8E4-4675-A35D-738E153B5D08}"/>
              </a:ext>
            </a:extLst>
          </p:cNvPr>
          <p:cNvSpPr>
            <a:spLocks noGrp="1"/>
          </p:cNvSpPr>
          <p:nvPr>
            <p:ph type="sldNum" sz="quarter" idx="12"/>
          </p:nvPr>
        </p:nvSpPr>
        <p:spPr>
          <a:xfrm>
            <a:off x="8205324" y="4767263"/>
            <a:ext cx="310026" cy="241707"/>
          </a:xfrm>
        </p:spPr>
        <p:txBody>
          <a:bodyPr/>
          <a:lstStyle/>
          <a:p>
            <a:fld id="{FF27229C-EC7B-4063-A33B-28A5E87E32ED}" type="slidenum">
              <a:rPr lang="zh-CN" altLang="en-US" smtClean="0"/>
              <a:pPr/>
              <a:t>21</a:t>
            </a:fld>
            <a:endParaRPr lang="zh-CN" altLang="en-US"/>
          </a:p>
        </p:txBody>
      </p:sp>
      <p:sp>
        <p:nvSpPr>
          <p:cNvPr id="7" name="TextBox 6">
            <a:extLst>
              <a:ext uri="{FF2B5EF4-FFF2-40B4-BE49-F238E27FC236}">
                <a16:creationId xmlns:a16="http://schemas.microsoft.com/office/drawing/2014/main" id="{4462CEEB-03D7-45EE-A7BD-604EAE584364}"/>
              </a:ext>
            </a:extLst>
          </p:cNvPr>
          <p:cNvSpPr txBox="1"/>
          <p:nvPr/>
        </p:nvSpPr>
        <p:spPr>
          <a:xfrm>
            <a:off x="712708" y="3428491"/>
            <a:ext cx="4349268" cy="276999"/>
          </a:xfrm>
          <a:prstGeom prst="rect">
            <a:avLst/>
          </a:prstGeom>
          <a:noFill/>
        </p:spPr>
        <p:txBody>
          <a:bodyPr wrap="none" numCol="1" rtlCol="0">
            <a:spAutoFit/>
          </a:bodyPr>
          <a:lstStyle/>
          <a:p>
            <a:r>
              <a:rPr lang="en-US" sz="1200" b="1" dirty="0">
                <a:solidFill>
                  <a:srgbClr val="002060"/>
                </a:solidFill>
                <a:latin typeface="Segoe UI" panose="020B0502040204020203" pitchFamily="34" charset="0"/>
                <a:cs typeface="Segoe UI" panose="020B0502040204020203" pitchFamily="34" charset="0"/>
              </a:rPr>
              <a:t>*Rough guide to associated scaled score point differences</a:t>
            </a:r>
          </a:p>
        </p:txBody>
      </p:sp>
      <p:sp>
        <p:nvSpPr>
          <p:cNvPr id="8" name="TextBox 7">
            <a:extLst>
              <a:ext uri="{FF2B5EF4-FFF2-40B4-BE49-F238E27FC236}">
                <a16:creationId xmlns:a16="http://schemas.microsoft.com/office/drawing/2014/main" id="{38DA4993-B87F-403A-B05B-F316201A6E90}"/>
              </a:ext>
            </a:extLst>
          </p:cNvPr>
          <p:cNvSpPr txBox="1"/>
          <p:nvPr/>
        </p:nvSpPr>
        <p:spPr>
          <a:xfrm>
            <a:off x="712708" y="3794540"/>
            <a:ext cx="8102481" cy="1107996"/>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ê"/>
            </a:pPr>
            <a:r>
              <a:rPr lang="en-US" b="1" dirty="0">
                <a:latin typeface="Segoe UI" panose="020B0502040204020203" pitchFamily="34" charset="0"/>
                <a:cs typeface="Segoe UI" panose="020B0502040204020203" pitchFamily="34" charset="0"/>
              </a:rPr>
              <a:t>IMPORTANT: Index/scaled scores, </a:t>
            </a:r>
            <a:r>
              <a:rPr lang="en-US" b="1" dirty="0">
                <a:solidFill>
                  <a:srgbClr val="C00000"/>
                </a:solidFill>
                <a:latin typeface="Segoe UI" panose="020B0502040204020203" pitchFamily="34" charset="0"/>
                <a:cs typeface="Segoe UI" panose="020B0502040204020203" pitchFamily="34" charset="0"/>
              </a:rPr>
              <a:t>NOT </a:t>
            </a:r>
            <a:r>
              <a:rPr lang="en-US" b="1" dirty="0">
                <a:latin typeface="Segoe UI" panose="020B0502040204020203" pitchFamily="34" charset="0"/>
                <a:cs typeface="Segoe UI" panose="020B0502040204020203" pitchFamily="34" charset="0"/>
              </a:rPr>
              <a:t>percent responses, should be used to assess whether any differences are meaningful (school, grade, student group)</a:t>
            </a:r>
          </a:p>
          <a:p>
            <a:pPr marL="285750" indent="-285750">
              <a:spcAft>
                <a:spcPts val="600"/>
              </a:spcAft>
              <a:buClr>
                <a:schemeClr val="accent2"/>
              </a:buClr>
              <a:buFont typeface="Wingdings 2" panose="05020102010507070707" pitchFamily="18" charset="2"/>
              <a:buChar char="ê"/>
            </a:pPr>
            <a:r>
              <a:rPr lang="en-US" dirty="0">
                <a:latin typeface="Segoe UI" panose="020B0502040204020203" pitchFamily="34" charset="0"/>
                <a:cs typeface="Segoe UI" panose="020B0502040204020203" pitchFamily="34" charset="0"/>
              </a:rPr>
              <a:t>Table is available by clicking on the “Getting Started” button on the Home tab report menu in the dashboard</a:t>
            </a:r>
          </a:p>
        </p:txBody>
      </p:sp>
    </p:spTree>
    <p:extLst>
      <p:ext uri="{BB962C8B-B14F-4D97-AF65-F5344CB8AC3E}">
        <p14:creationId xmlns:p14="http://schemas.microsoft.com/office/powerpoint/2010/main" val="279413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512F-C943-4AAF-BD1E-7488D613691C}"/>
              </a:ext>
            </a:extLst>
          </p:cNvPr>
          <p:cNvSpPr>
            <a:spLocks noGrp="1"/>
          </p:cNvSpPr>
          <p:nvPr>
            <p:ph type="title"/>
          </p:nvPr>
        </p:nvSpPr>
        <p:spPr>
          <a:xfrm>
            <a:off x="425807" y="216694"/>
            <a:ext cx="8718193" cy="509929"/>
          </a:xfrm>
        </p:spPr>
        <p:txBody>
          <a:bodyPr/>
          <a:lstStyle/>
          <a:p>
            <a:r>
              <a:rPr lang="en-US" sz="2000" dirty="0">
                <a:latin typeface="Georgia" panose="02040502050405020303" pitchFamily="18" charset="0"/>
              </a:rPr>
              <a:t>Item response data: Provides context to differences observed in index scaled scores</a:t>
            </a:r>
          </a:p>
        </p:txBody>
      </p:sp>
      <p:sp>
        <p:nvSpPr>
          <p:cNvPr id="3" name="Text Placeholder 2">
            <a:extLst>
              <a:ext uri="{FF2B5EF4-FFF2-40B4-BE49-F238E27FC236}">
                <a16:creationId xmlns:a16="http://schemas.microsoft.com/office/drawing/2014/main" id="{F1816EA7-B606-486C-8F78-DEB4B59E2DFD}"/>
              </a:ext>
            </a:extLst>
          </p:cNvPr>
          <p:cNvSpPr>
            <a:spLocks noGrp="1"/>
          </p:cNvSpPr>
          <p:nvPr>
            <p:ph type="body" idx="1"/>
          </p:nvPr>
        </p:nvSpPr>
        <p:spPr>
          <a:xfrm>
            <a:off x="628647" y="4095022"/>
            <a:ext cx="8528229" cy="828041"/>
          </a:xfrm>
        </p:spPr>
        <p:txBody>
          <a:bodyPr/>
          <a:lstStyle/>
          <a:p>
            <a:pPr>
              <a:buSzPct val="100000"/>
              <a:buFont typeface="Wingdings 2" panose="05020102010507070707" pitchFamily="18" charset="2"/>
              <a:buChar char="ê"/>
            </a:pPr>
            <a:r>
              <a:rPr lang="en-US" sz="1600" dirty="0">
                <a:latin typeface="Segoe UI" panose="020B0502040204020203" pitchFamily="34" charset="0"/>
                <a:cs typeface="Segoe UI" panose="020B0502040204020203" pitchFamily="34" charset="0"/>
              </a:rPr>
              <a:t>Rich qualitative/contextual data </a:t>
            </a:r>
            <a:r>
              <a:rPr lang="en-US" sz="1600" b="1" dirty="0">
                <a:latin typeface="Segoe UI" panose="020B0502040204020203" pitchFamily="34" charset="0"/>
                <a:cs typeface="Segoe UI" panose="020B0502040204020203" pitchFamily="34" charset="0"/>
              </a:rPr>
              <a:t>(Cohort specific)</a:t>
            </a:r>
          </a:p>
          <a:p>
            <a:pPr>
              <a:buSzPct val="100000"/>
              <a:buFont typeface="Wingdings 2" panose="05020102010507070707" pitchFamily="18" charset="2"/>
              <a:buChar char="ê"/>
            </a:pPr>
            <a:r>
              <a:rPr lang="en-US" sz="1600" dirty="0">
                <a:latin typeface="Segoe UI" panose="020B0502040204020203" pitchFamily="34" charset="0"/>
                <a:cs typeface="Segoe UI" panose="020B0502040204020203" pitchFamily="34" charset="0"/>
              </a:rPr>
              <a:t>Helps explain index/scaled score point differences</a:t>
            </a:r>
          </a:p>
          <a:p>
            <a:pPr marL="76200" indent="0">
              <a:buSzPct val="100000"/>
              <a:buNone/>
            </a:pPr>
            <a:endParaRPr lang="en-US" sz="1600" dirty="0">
              <a:latin typeface="Segoe UI" panose="020B0502040204020203" pitchFamily="34" charset="0"/>
              <a:cs typeface="Segoe UI" panose="020B0502040204020203" pitchFamily="34" charset="0"/>
            </a:endParaRPr>
          </a:p>
          <a:p>
            <a:pPr>
              <a:buSzPct val="100000"/>
              <a:buFont typeface="Wingdings 2" panose="05020102010507070707" pitchFamily="18" charset="2"/>
              <a:buChar char="ê"/>
            </a:pPr>
            <a:endParaRPr lang="en-US" sz="16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8CCC27E-93CB-45C2-8841-BC842A516DAE}"/>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22</a:t>
            </a:fld>
            <a:endParaRPr lang="en">
              <a:latin typeface="Segoe UI" panose="020B0502040204020203" pitchFamily="34" charset="0"/>
              <a:cs typeface="Segoe UI" panose="020B0502040204020203" pitchFamily="34" charset="0"/>
            </a:endParaRPr>
          </a:p>
        </p:txBody>
      </p:sp>
      <p:graphicFrame>
        <p:nvGraphicFramePr>
          <p:cNvPr id="5" name="Table 4">
            <a:extLst>
              <a:ext uri="{FF2B5EF4-FFF2-40B4-BE49-F238E27FC236}">
                <a16:creationId xmlns:a16="http://schemas.microsoft.com/office/drawing/2014/main" id="{C57E6E4D-A769-4302-B0F1-3F1D280426B8}"/>
              </a:ext>
            </a:extLst>
          </p:cNvPr>
          <p:cNvGraphicFramePr>
            <a:graphicFrameLocks noGrp="1"/>
          </p:cNvGraphicFramePr>
          <p:nvPr>
            <p:extLst>
              <p:ext uri="{D42A27DB-BD31-4B8C-83A1-F6EECF244321}">
                <p14:modId xmlns:p14="http://schemas.microsoft.com/office/powerpoint/2010/main" val="2286017124"/>
              </p:ext>
            </p:extLst>
          </p:nvPr>
        </p:nvGraphicFramePr>
        <p:xfrm>
          <a:off x="628645" y="1735924"/>
          <a:ext cx="7845314" cy="2198250"/>
        </p:xfrm>
        <a:graphic>
          <a:graphicData uri="http://schemas.openxmlformats.org/drawingml/2006/table">
            <a:tbl>
              <a:tblPr firstRow="1">
                <a:tableStyleId>{4D3A4113-6E4E-437B-9265-5931566C675C}</a:tableStyleId>
              </a:tblPr>
              <a:tblGrid>
                <a:gridCol w="411052">
                  <a:extLst>
                    <a:ext uri="{9D8B030D-6E8A-4147-A177-3AD203B41FA5}">
                      <a16:colId xmlns:a16="http://schemas.microsoft.com/office/drawing/2014/main" val="3246379459"/>
                    </a:ext>
                  </a:extLst>
                </a:gridCol>
                <a:gridCol w="4258241">
                  <a:extLst>
                    <a:ext uri="{9D8B030D-6E8A-4147-A177-3AD203B41FA5}">
                      <a16:colId xmlns:a16="http://schemas.microsoft.com/office/drawing/2014/main" val="1738214626"/>
                    </a:ext>
                  </a:extLst>
                </a:gridCol>
                <a:gridCol w="578042">
                  <a:extLst>
                    <a:ext uri="{9D8B030D-6E8A-4147-A177-3AD203B41FA5}">
                      <a16:colId xmlns:a16="http://schemas.microsoft.com/office/drawing/2014/main" val="2310918257"/>
                    </a:ext>
                  </a:extLst>
                </a:gridCol>
                <a:gridCol w="526661">
                  <a:extLst>
                    <a:ext uri="{9D8B030D-6E8A-4147-A177-3AD203B41FA5}">
                      <a16:colId xmlns:a16="http://schemas.microsoft.com/office/drawing/2014/main" val="2360760475"/>
                    </a:ext>
                  </a:extLst>
                </a:gridCol>
                <a:gridCol w="526661">
                  <a:extLst>
                    <a:ext uri="{9D8B030D-6E8A-4147-A177-3AD203B41FA5}">
                      <a16:colId xmlns:a16="http://schemas.microsoft.com/office/drawing/2014/main" val="3377150176"/>
                    </a:ext>
                  </a:extLst>
                </a:gridCol>
                <a:gridCol w="526661">
                  <a:extLst>
                    <a:ext uri="{9D8B030D-6E8A-4147-A177-3AD203B41FA5}">
                      <a16:colId xmlns:a16="http://schemas.microsoft.com/office/drawing/2014/main" val="1635914312"/>
                    </a:ext>
                  </a:extLst>
                </a:gridCol>
                <a:gridCol w="526661">
                  <a:extLst>
                    <a:ext uri="{9D8B030D-6E8A-4147-A177-3AD203B41FA5}">
                      <a16:colId xmlns:a16="http://schemas.microsoft.com/office/drawing/2014/main" val="2403038861"/>
                    </a:ext>
                  </a:extLst>
                </a:gridCol>
                <a:gridCol w="491335">
                  <a:extLst>
                    <a:ext uri="{9D8B030D-6E8A-4147-A177-3AD203B41FA5}">
                      <a16:colId xmlns:a16="http://schemas.microsoft.com/office/drawing/2014/main" val="1990819162"/>
                    </a:ext>
                  </a:extLst>
                </a:gridCol>
              </a:tblGrid>
              <a:tr h="219006">
                <a:tc rowSpan="2" gridSpan="2">
                  <a:txBody>
                    <a:bodyPr/>
                    <a:lstStyle/>
                    <a:p>
                      <a:pPr marL="573088" indent="-573088" algn="l" fontAlgn="t"/>
                      <a:r>
                        <a:rPr lang="en-US" sz="1100" b="1" u="none" strike="noStrike" dirty="0">
                          <a:solidFill>
                            <a:schemeClr val="accent4">
                              <a:lumMod val="40000"/>
                              <a:lumOff val="60000"/>
                            </a:schemeClr>
                          </a:solidFill>
                          <a:effectLst/>
                        </a:rPr>
                        <a:t>Blue</a:t>
                      </a:r>
                      <a:r>
                        <a:rPr lang="en-US" sz="1100" b="1" u="none" strike="noStrike" dirty="0">
                          <a:solidFill>
                            <a:schemeClr val="bg1"/>
                          </a:solidFill>
                          <a:effectLst/>
                        </a:rPr>
                        <a:t>:      </a:t>
                      </a:r>
                      <a:r>
                        <a:rPr lang="en-US" sz="1000" u="none" strike="noStrike" dirty="0">
                          <a:solidFill>
                            <a:schemeClr val="bg1"/>
                          </a:solidFill>
                          <a:effectLst/>
                        </a:rPr>
                        <a:t>Student group responded </a:t>
                      </a:r>
                      <a:r>
                        <a:rPr lang="en-US" sz="1000" u="sng" strike="noStrike" dirty="0">
                          <a:solidFill>
                            <a:schemeClr val="bg1"/>
                          </a:solidFill>
                          <a:effectLst/>
                        </a:rPr>
                        <a:t>more favorably</a:t>
                      </a:r>
                      <a:r>
                        <a:rPr lang="en-US" sz="1000" u="none" strike="noStrike" dirty="0">
                          <a:solidFill>
                            <a:schemeClr val="bg1"/>
                          </a:solidFill>
                          <a:effectLst/>
                        </a:rPr>
                        <a:t> compared to </a:t>
                      </a:r>
                      <a:r>
                        <a:rPr lang="en-US" sz="1000" b="1" u="none" strike="noStrike" dirty="0">
                          <a:solidFill>
                            <a:schemeClr val="bg1"/>
                          </a:solidFill>
                          <a:effectLst/>
                        </a:rPr>
                        <a:t>all</a:t>
                      </a:r>
                      <a:r>
                        <a:rPr lang="en-US" sz="1000" u="none" strike="noStrike" dirty="0">
                          <a:solidFill>
                            <a:schemeClr val="bg1"/>
                          </a:solidFill>
                          <a:effectLst/>
                        </a:rPr>
                        <a:t> students,</a:t>
                      </a:r>
                    </a:p>
                    <a:p>
                      <a:pPr marL="573088" indent="-573088" algn="l" fontAlgn="t"/>
                      <a:r>
                        <a:rPr lang="en-US" sz="1100" b="1" u="none" strike="noStrike" dirty="0">
                          <a:solidFill>
                            <a:schemeClr val="accent2"/>
                          </a:solidFill>
                          <a:effectLst/>
                        </a:rPr>
                        <a:t>Orange</a:t>
                      </a:r>
                      <a:r>
                        <a:rPr lang="en-US" sz="1100" b="1" u="none" strike="noStrike" dirty="0">
                          <a:solidFill>
                            <a:schemeClr val="bg1"/>
                          </a:solidFill>
                          <a:effectLst/>
                        </a:rPr>
                        <a:t>: </a:t>
                      </a:r>
                      <a:r>
                        <a:rPr lang="en-US" sz="1000" u="none" strike="noStrike" dirty="0">
                          <a:solidFill>
                            <a:schemeClr val="bg1"/>
                          </a:solidFill>
                          <a:effectLst/>
                        </a:rPr>
                        <a:t>Student group responded </a:t>
                      </a:r>
                      <a:r>
                        <a:rPr lang="en-US" sz="1000" u="sng" strike="noStrike" dirty="0">
                          <a:solidFill>
                            <a:schemeClr val="bg1"/>
                          </a:solidFill>
                          <a:effectLst/>
                        </a:rPr>
                        <a:t>less favorably</a:t>
                      </a:r>
                      <a:r>
                        <a:rPr lang="en-US" sz="1000" u="none" strike="noStrike" dirty="0">
                          <a:solidFill>
                            <a:schemeClr val="bg1"/>
                          </a:solidFill>
                          <a:effectLst/>
                        </a:rPr>
                        <a:t> compared to </a:t>
                      </a:r>
                      <a:r>
                        <a:rPr lang="en-US" sz="1000" b="1" u="none" strike="noStrike" dirty="0">
                          <a:solidFill>
                            <a:schemeClr val="bg1"/>
                          </a:solidFill>
                          <a:effectLst/>
                        </a:rPr>
                        <a:t>all</a:t>
                      </a:r>
                      <a:r>
                        <a:rPr lang="en-US" sz="1000" u="none" strike="noStrike" dirty="0">
                          <a:solidFill>
                            <a:schemeClr val="bg1"/>
                          </a:solidFill>
                          <a:effectLst/>
                        </a:rPr>
                        <a:t> students,</a:t>
                      </a:r>
                    </a:p>
                    <a:p>
                      <a:pPr marL="573088" indent="-573088" algn="l" fontAlgn="t"/>
                      <a:r>
                        <a:rPr lang="en-US" sz="1000" b="1" u="none" strike="noStrike" dirty="0">
                          <a:solidFill>
                            <a:schemeClr val="bg1"/>
                          </a:solidFill>
                          <a:effectLst/>
                        </a:rPr>
                        <a:t>Difference of 7 percentage points or more help explain differences observed</a:t>
                      </a:r>
                      <a:endParaRPr lang="en-US" sz="1200" b="1" i="0" u="none" strike="noStrike" dirty="0">
                        <a:solidFill>
                          <a:schemeClr val="bg1"/>
                        </a:solidFill>
                        <a:effectLst/>
                        <a:latin typeface="Calibri" panose="020F0502020204030204" pitchFamily="34" charset="0"/>
                      </a:endParaRPr>
                    </a:p>
                  </a:txBody>
                  <a:tcPr marL="9359" marR="9359" marT="93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hMerge="1">
                  <a:txBody>
                    <a:bodyPr/>
                    <a:lstStyle/>
                    <a:p>
                      <a:endParaRPr lang="en-US"/>
                    </a:p>
                  </a:txBody>
                  <a:tcPr/>
                </a:tc>
                <a:tc rowSpan="2">
                  <a:txBody>
                    <a:bodyPr/>
                    <a:lstStyle/>
                    <a:p>
                      <a:pPr algn="ctr" fontAlgn="ctr"/>
                      <a:r>
                        <a:rPr lang="en-US" sz="900" b="1" u="none" strike="noStrike" dirty="0">
                          <a:solidFill>
                            <a:schemeClr val="bg1"/>
                          </a:solidFill>
                          <a:effectLst/>
                        </a:rPr>
                        <a:t>All students</a:t>
                      </a:r>
                      <a:endParaRPr lang="en-US" sz="900" b="1" i="0" u="none" strike="noStrike" dirty="0">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5">
                  <a:txBody>
                    <a:bodyPr/>
                    <a:lstStyle/>
                    <a:p>
                      <a:pPr algn="ctr" fontAlgn="ctr"/>
                      <a:r>
                        <a:rPr lang="en-US" sz="1200" b="1" u="none" strike="noStrike" dirty="0">
                          <a:solidFill>
                            <a:schemeClr val="bg1"/>
                          </a:solidFill>
                          <a:effectLst/>
                        </a:rPr>
                        <a:t>Percent Always true or mostly true</a:t>
                      </a:r>
                      <a:endParaRPr lang="en-US" sz="1200" b="1" i="0" u="none" strike="noStrike" dirty="0">
                        <a:solidFill>
                          <a:schemeClr val="bg1"/>
                        </a:solidFill>
                        <a:effectLst/>
                        <a:latin typeface="Calibri" panose="020F050202020403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4415538"/>
                  </a:ext>
                </a:extLst>
              </a:tr>
              <a:tr h="37436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800" u="none" strike="noStrike">
                          <a:solidFill>
                            <a:schemeClr val="bg1"/>
                          </a:solidFill>
                          <a:effectLst/>
                        </a:rPr>
                        <a:t>Afr. Amer.</a:t>
                      </a:r>
                      <a:br>
                        <a:rPr lang="en-US" sz="800" u="none" strike="noStrike">
                          <a:solidFill>
                            <a:schemeClr val="bg1"/>
                          </a:solidFill>
                          <a:effectLst/>
                        </a:rPr>
                      </a:br>
                      <a:r>
                        <a:rPr lang="en-US" sz="800" u="none" strike="noStrike">
                          <a:solidFill>
                            <a:schemeClr val="bg1"/>
                          </a:solidFill>
                          <a:effectLst/>
                        </a:rPr>
                        <a:t>/Black</a:t>
                      </a:r>
                      <a:endParaRPr lang="en-US" sz="800" b="1" i="0" u="none" strike="noStrike">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800" u="none" strike="noStrike">
                          <a:solidFill>
                            <a:schemeClr val="bg1"/>
                          </a:solidFill>
                          <a:effectLst/>
                        </a:rPr>
                        <a:t>Asian</a:t>
                      </a:r>
                      <a:endParaRPr lang="en-US" sz="800" b="1" i="0" u="none" strike="noStrike">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800" u="none" strike="noStrike">
                          <a:solidFill>
                            <a:schemeClr val="bg1"/>
                          </a:solidFill>
                          <a:effectLst/>
                        </a:rPr>
                        <a:t>Hispanic</a:t>
                      </a:r>
                      <a:endParaRPr lang="en-US" sz="800" b="1" i="0" u="none" strike="noStrike">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800" u="none" strike="noStrike">
                          <a:solidFill>
                            <a:schemeClr val="bg1"/>
                          </a:solidFill>
                          <a:effectLst/>
                        </a:rPr>
                        <a:t>White</a:t>
                      </a:r>
                      <a:endParaRPr lang="en-US" sz="800" b="1" i="0" u="none" strike="noStrike">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800" u="none" strike="noStrike" dirty="0">
                          <a:solidFill>
                            <a:schemeClr val="bg1"/>
                          </a:solidFill>
                          <a:effectLst/>
                        </a:rPr>
                        <a:t>Other</a:t>
                      </a:r>
                      <a:endParaRPr lang="en-US" sz="800" b="1" i="0" u="none" strike="noStrike" dirty="0">
                        <a:solidFill>
                          <a:schemeClr val="bg1"/>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3280905"/>
                  </a:ext>
                </a:extLst>
              </a:tr>
              <a:tr h="215262">
                <a:tc gridSpan="2">
                  <a:txBody>
                    <a:bodyPr/>
                    <a:lstStyle/>
                    <a:p>
                      <a:pPr algn="r" fontAlgn="ctr"/>
                      <a:r>
                        <a:rPr lang="en-US" sz="900" u="none" strike="noStrike" dirty="0">
                          <a:solidFill>
                            <a:srgbClr val="000000"/>
                          </a:solidFill>
                          <a:effectLst/>
                        </a:rPr>
                        <a:t>Number of students who responded in school</a:t>
                      </a:r>
                      <a:endParaRPr lang="en-US" sz="900" b="0" i="0" u="none" strike="noStrike" dirty="0">
                        <a:solidFill>
                          <a:srgbClr val="000000"/>
                        </a:solidFill>
                        <a:effectLst/>
                        <a:latin typeface="Calibri" panose="020F050202020403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i="0" u="none" strike="noStrike" dirty="0">
                          <a:solidFill>
                            <a:srgbClr val="000000"/>
                          </a:solidFill>
                          <a:effectLst/>
                        </a:rPr>
                        <a:t>N</a:t>
                      </a:r>
                      <a:endParaRPr lang="en-US" sz="1200" b="1" i="0" u="none" strike="noStrike" dirty="0">
                        <a:solidFill>
                          <a:srgbClr val="000000"/>
                        </a:solidFill>
                        <a:effectLst/>
                        <a:latin typeface="Arial" panose="020B0604020202020204" pitchFamily="34" charset="0"/>
                      </a:endParaRP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509822"/>
                  </a:ext>
                </a:extLst>
              </a:tr>
              <a:tr h="450569">
                <a:tc>
                  <a:txBody>
                    <a:bodyPr/>
                    <a:lstStyle/>
                    <a:p>
                      <a:pPr algn="ctr" fontAlgn="ctr"/>
                      <a:r>
                        <a:rPr lang="en-US" sz="1200" b="1" u="none" strike="noStrike" dirty="0">
                          <a:solidFill>
                            <a:srgbClr val="000000"/>
                          </a:solidFill>
                          <a:effectLst/>
                          <a:latin typeface="Segoe UI" panose="020B0502040204020203" pitchFamily="34" charset="0"/>
                          <a:cs typeface="Segoe UI" panose="020B0502040204020203" pitchFamily="34" charset="0"/>
                        </a:rPr>
                        <a:t>SAF</a:t>
                      </a:r>
                      <a:endParaRPr lang="en-US" sz="1200" b="1" i="0" u="none" strike="noStrike" dirty="0">
                        <a:solidFill>
                          <a:srgbClr val="000000"/>
                        </a:solidFill>
                        <a:effectLst/>
                        <a:latin typeface="Segoe UI" panose="020B0502040204020203" pitchFamily="34" charset="0"/>
                        <a:cs typeface="Segoe UI" panose="020B0502040204020203" pitchFamily="34" charset="0"/>
                      </a:endParaRPr>
                    </a:p>
                  </a:txBody>
                  <a:tcPr marL="9359" marR="9359" marT="935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Teachers, students, and the principal work together in our school to prevent (stop) bullying. </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95%</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79%</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89%</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96%</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97%</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84%</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50832208"/>
                  </a:ext>
                </a:extLst>
              </a:tr>
              <a:tr h="310726">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200" b="1" i="0" u="none" strike="noStrike" dirty="0">
                          <a:solidFill>
                            <a:srgbClr val="000000"/>
                          </a:solidFill>
                          <a:effectLst/>
                          <a:latin typeface="Segoe UI" panose="020B0502040204020203" pitchFamily="34" charset="0"/>
                          <a:cs typeface="Segoe UI" panose="020B0502040204020203" pitchFamily="34" charset="0"/>
                        </a:rPr>
                        <a:t>SAF</a:t>
                      </a:r>
                    </a:p>
                  </a:txBody>
                  <a:tcPr marL="9359" marR="9359" marT="935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US" sz="1000" b="0" i="0" u="none" strike="noStrike" dirty="0">
                          <a:solidFill>
                            <a:srgbClr val="000000"/>
                          </a:solidFill>
                          <a:effectLst/>
                          <a:latin typeface="Calibri" panose="020F0502020204030204" pitchFamily="34" charset="0"/>
                        </a:rPr>
                        <a:t>Students at school try to stop bullying when they see it happening.</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613759"/>
                  </a:ext>
                </a:extLst>
              </a:tr>
              <a:tr h="310726">
                <a:tc>
                  <a:txBody>
                    <a:bodyPr/>
                    <a:lstStyle/>
                    <a:p>
                      <a:pPr algn="ctr" fontAlgn="ctr"/>
                      <a:r>
                        <a:rPr lang="en-US" sz="1200" b="1" i="0" u="none" strike="noStrike" dirty="0">
                          <a:solidFill>
                            <a:srgbClr val="000000"/>
                          </a:solidFill>
                          <a:effectLst/>
                          <a:latin typeface="Segoe UI" panose="020B0502040204020203" pitchFamily="34" charset="0"/>
                          <a:cs typeface="Segoe UI" panose="020B0502040204020203" pitchFamily="34" charset="0"/>
                        </a:rPr>
                        <a:t>SAF</a:t>
                      </a:r>
                      <a:r>
                        <a:rPr lang="en-US" sz="1200" b="1" i="0" u="none" strike="noStrike" dirty="0">
                          <a:solidFill>
                            <a:srgbClr val="C00000"/>
                          </a:solidFill>
                          <a:effectLst/>
                          <a:latin typeface="Segoe UI" panose="020B0502040204020203" pitchFamily="34" charset="0"/>
                          <a:cs typeface="Segoe UI" panose="020B0502040204020203" pitchFamily="34" charset="0"/>
                        </a:rPr>
                        <a:t>*</a:t>
                      </a:r>
                    </a:p>
                  </a:txBody>
                  <a:tcPr marL="9359" marR="9359" marT="935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I have been called names or made fun of by other students more than once in school.</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668178"/>
                  </a:ext>
                </a:extLst>
              </a:tr>
              <a:tr h="310726">
                <a:tc>
                  <a:txBody>
                    <a:bodyPr/>
                    <a:lstStyle/>
                    <a:p>
                      <a:pPr algn="ctr" fontAlgn="ctr"/>
                      <a:r>
                        <a:rPr lang="en-US" sz="1200" b="1" i="0" u="none" strike="noStrike" dirty="0">
                          <a:solidFill>
                            <a:srgbClr val="000000"/>
                          </a:solidFill>
                          <a:effectLst/>
                          <a:latin typeface="Segoe UI" panose="020B0502040204020203" pitchFamily="34" charset="0"/>
                          <a:cs typeface="Segoe UI" panose="020B0502040204020203" pitchFamily="34" charset="0"/>
                        </a:rPr>
                        <a:t>SAF</a:t>
                      </a:r>
                    </a:p>
                  </a:txBody>
                  <a:tcPr marL="9359" marR="9359" marT="935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I feel comfortable reaching out to teachers/counselors for emotional support if I need it.</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71%</a:t>
                      </a:r>
                    </a:p>
                  </a:txBody>
                  <a:tcPr marL="9359" marR="9359" marT="93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Segoe UI" panose="020B0502040204020203" pitchFamily="34" charset="0"/>
                          <a:cs typeface="Segoe UI" panose="020B0502040204020203" pitchFamily="34"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1879122"/>
                  </a:ext>
                </a:extLst>
              </a:tr>
            </a:tbl>
          </a:graphicData>
        </a:graphic>
      </p:graphicFrame>
      <p:graphicFrame>
        <p:nvGraphicFramePr>
          <p:cNvPr id="6" name="Table 6">
            <a:extLst>
              <a:ext uri="{FF2B5EF4-FFF2-40B4-BE49-F238E27FC236}">
                <a16:creationId xmlns:a16="http://schemas.microsoft.com/office/drawing/2014/main" id="{658A22E6-B885-4C73-89BB-CB5BB461455B}"/>
              </a:ext>
            </a:extLst>
          </p:cNvPr>
          <p:cNvGraphicFramePr>
            <a:graphicFrameLocks noGrp="1"/>
          </p:cNvGraphicFramePr>
          <p:nvPr>
            <p:extLst>
              <p:ext uri="{D42A27DB-BD31-4B8C-83A1-F6EECF244321}">
                <p14:modId xmlns:p14="http://schemas.microsoft.com/office/powerpoint/2010/main" val="4035531717"/>
              </p:ext>
            </p:extLst>
          </p:nvPr>
        </p:nvGraphicFramePr>
        <p:xfrm>
          <a:off x="628647" y="890630"/>
          <a:ext cx="7845312" cy="822960"/>
        </p:xfrm>
        <a:graphic>
          <a:graphicData uri="http://schemas.openxmlformats.org/drawingml/2006/table">
            <a:tbl>
              <a:tblPr firstRow="1" bandRow="1">
                <a:tableStyleId>{4D3A4113-6E4E-437B-9265-5931566C675C}</a:tableStyleId>
              </a:tblPr>
              <a:tblGrid>
                <a:gridCol w="1307552">
                  <a:extLst>
                    <a:ext uri="{9D8B030D-6E8A-4147-A177-3AD203B41FA5}">
                      <a16:colId xmlns:a16="http://schemas.microsoft.com/office/drawing/2014/main" val="3449307512"/>
                    </a:ext>
                  </a:extLst>
                </a:gridCol>
                <a:gridCol w="1307552">
                  <a:extLst>
                    <a:ext uri="{9D8B030D-6E8A-4147-A177-3AD203B41FA5}">
                      <a16:colId xmlns:a16="http://schemas.microsoft.com/office/drawing/2014/main" val="4294598082"/>
                    </a:ext>
                  </a:extLst>
                </a:gridCol>
                <a:gridCol w="1307552">
                  <a:extLst>
                    <a:ext uri="{9D8B030D-6E8A-4147-A177-3AD203B41FA5}">
                      <a16:colId xmlns:a16="http://schemas.microsoft.com/office/drawing/2014/main" val="202558556"/>
                    </a:ext>
                  </a:extLst>
                </a:gridCol>
                <a:gridCol w="1307552">
                  <a:extLst>
                    <a:ext uri="{9D8B030D-6E8A-4147-A177-3AD203B41FA5}">
                      <a16:colId xmlns:a16="http://schemas.microsoft.com/office/drawing/2014/main" val="2657296917"/>
                    </a:ext>
                  </a:extLst>
                </a:gridCol>
                <a:gridCol w="1307552">
                  <a:extLst>
                    <a:ext uri="{9D8B030D-6E8A-4147-A177-3AD203B41FA5}">
                      <a16:colId xmlns:a16="http://schemas.microsoft.com/office/drawing/2014/main" val="393118638"/>
                    </a:ext>
                  </a:extLst>
                </a:gridCol>
                <a:gridCol w="1307552">
                  <a:extLst>
                    <a:ext uri="{9D8B030D-6E8A-4147-A177-3AD203B41FA5}">
                      <a16:colId xmlns:a16="http://schemas.microsoft.com/office/drawing/2014/main" val="2506830405"/>
                    </a:ext>
                  </a:extLst>
                </a:gridCol>
              </a:tblGrid>
              <a:tr h="212441">
                <a:tc gridSpan="6">
                  <a:txBody>
                    <a:bodyPr/>
                    <a:lstStyle/>
                    <a:p>
                      <a:pPr algn="ctr"/>
                      <a:r>
                        <a:rPr lang="en-US" sz="1200" dirty="0">
                          <a:solidFill>
                            <a:schemeClr val="bg1"/>
                          </a:solidFill>
                        </a:rPr>
                        <a:t>School Index/Scaled Scores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2060"/>
                    </a:solidFill>
                  </a:tcPr>
                </a:tc>
                <a:tc hMerge="1">
                  <a:txBody>
                    <a:bodyPr/>
                    <a:lstStyle/>
                    <a:p>
                      <a:pPr algn="ctr" fontAlgn="ctr"/>
                      <a:endParaRPr lang="en-US" sz="1200" u="none" strike="noStrike" dirty="0">
                        <a:solidFill>
                          <a:schemeClr val="bg1"/>
                        </a:solidFill>
                        <a:effectLst/>
                      </a:endParaRPr>
                    </a:p>
                  </a:txBody>
                  <a:tcPr marL="9359" marR="9359" marT="9359" marB="0" anchor="ctr">
                    <a:lnT w="12700" cap="flat" cmpd="sng" algn="ctr">
                      <a:solidFill>
                        <a:srgbClr val="000000"/>
                      </a:solidFill>
                      <a:prstDash val="solid"/>
                      <a:round/>
                      <a:headEnd type="none" w="med" len="med"/>
                      <a:tailEnd type="none" w="med" len="med"/>
                    </a:lnT>
                    <a:solidFill>
                      <a:srgbClr val="002060"/>
                    </a:solidFill>
                  </a:tcPr>
                </a:tc>
                <a:tc hMerge="1">
                  <a:txBody>
                    <a:bodyPr/>
                    <a:lstStyle/>
                    <a:p>
                      <a:pPr algn="ctr" fontAlgn="ctr"/>
                      <a:endParaRPr lang="en-US" sz="1200" b="1" i="0" u="none" strike="noStrike" dirty="0">
                        <a:solidFill>
                          <a:schemeClr val="bg1"/>
                        </a:solidFill>
                        <a:effectLst/>
                        <a:latin typeface="Arial" panose="020B0604020202020204" pitchFamily="34" charset="0"/>
                      </a:endParaRPr>
                    </a:p>
                  </a:txBody>
                  <a:tcPr marL="9359" marR="9359" marT="9359" marB="0" anchor="ctr">
                    <a:lnT w="12700" cap="flat" cmpd="sng" algn="ctr">
                      <a:solidFill>
                        <a:srgbClr val="000000"/>
                      </a:solidFill>
                      <a:prstDash val="solid"/>
                      <a:round/>
                      <a:headEnd type="none" w="med" len="med"/>
                      <a:tailEnd type="none" w="med" len="med"/>
                    </a:lnT>
                    <a:solidFill>
                      <a:srgbClr val="002060"/>
                    </a:solidFill>
                  </a:tcPr>
                </a:tc>
                <a:tc hMerge="1">
                  <a:txBody>
                    <a:bodyPr/>
                    <a:lstStyle/>
                    <a:p>
                      <a:pPr algn="ctr" fontAlgn="ctr"/>
                      <a:endParaRPr lang="en-US" sz="1200" b="1" i="0" u="none" strike="noStrike" dirty="0">
                        <a:solidFill>
                          <a:schemeClr val="bg1"/>
                        </a:solidFill>
                        <a:effectLst/>
                        <a:latin typeface="Arial" panose="020B0604020202020204" pitchFamily="34" charset="0"/>
                      </a:endParaRPr>
                    </a:p>
                  </a:txBody>
                  <a:tcPr marL="9359" marR="9359" marT="9359" marB="0" anchor="ctr">
                    <a:lnT w="12700" cap="flat" cmpd="sng" algn="ctr">
                      <a:solidFill>
                        <a:srgbClr val="000000"/>
                      </a:solidFill>
                      <a:prstDash val="solid"/>
                      <a:round/>
                      <a:headEnd type="none" w="med" len="med"/>
                      <a:tailEnd type="none" w="med" len="med"/>
                    </a:lnT>
                    <a:solidFill>
                      <a:srgbClr val="002060"/>
                    </a:solidFill>
                  </a:tcPr>
                </a:tc>
                <a:tc hMerge="1">
                  <a:txBody>
                    <a:bodyPr/>
                    <a:lstStyle/>
                    <a:p>
                      <a:pPr algn="ctr" fontAlgn="ctr"/>
                      <a:endParaRPr lang="en-US" sz="1200" b="1" i="0" u="none" strike="noStrike" dirty="0">
                        <a:solidFill>
                          <a:schemeClr val="bg1"/>
                        </a:solidFill>
                        <a:effectLst/>
                        <a:latin typeface="Arial" panose="020B0604020202020204" pitchFamily="34" charset="0"/>
                      </a:endParaRPr>
                    </a:p>
                  </a:txBody>
                  <a:tcPr marL="9359" marR="9359" marT="9359" marB="0" anchor="ctr">
                    <a:lnT w="12700" cap="flat" cmpd="sng" algn="ctr">
                      <a:solidFill>
                        <a:srgbClr val="000000"/>
                      </a:solidFill>
                      <a:prstDash val="solid"/>
                      <a:round/>
                      <a:headEnd type="none" w="med" len="med"/>
                      <a:tailEnd type="none" w="med" len="med"/>
                    </a:lnT>
                    <a:solidFill>
                      <a:srgbClr val="002060"/>
                    </a:solidFill>
                  </a:tcPr>
                </a:tc>
                <a:tc hMerge="1">
                  <a:txBody>
                    <a:bodyPr/>
                    <a:lstStyle/>
                    <a:p>
                      <a:pPr algn="ctr" fontAlgn="ctr"/>
                      <a:endParaRPr lang="en-US" sz="1200" b="1" i="0" u="none" strike="noStrike" dirty="0">
                        <a:solidFill>
                          <a:schemeClr val="bg1"/>
                        </a:solidFill>
                        <a:effectLst/>
                        <a:latin typeface="Arial" panose="020B0604020202020204" pitchFamily="34" charset="0"/>
                      </a:endParaRPr>
                    </a:p>
                  </a:txBody>
                  <a:tcPr marL="9359" marR="9359" marT="9359"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2060"/>
                    </a:solidFill>
                  </a:tcPr>
                </a:tc>
                <a:extLst>
                  <a:ext uri="{0D108BD9-81ED-4DB2-BD59-A6C34878D82A}">
                    <a16:rowId xmlns:a16="http://schemas.microsoft.com/office/drawing/2014/main" val="1364269892"/>
                  </a:ext>
                </a:extLst>
              </a:tr>
              <a:tr h="225141">
                <a:tc>
                  <a:txBody>
                    <a:bodyPr/>
                    <a:lstStyle/>
                    <a:p>
                      <a:r>
                        <a:rPr lang="en-US" sz="1200" dirty="0">
                          <a:solidFill>
                            <a:schemeClr val="bg1"/>
                          </a:solidFill>
                        </a:rPr>
                        <a:t>All students</a:t>
                      </a:r>
                    </a:p>
                  </a:txBody>
                  <a:tcPr>
                    <a:lnL w="12700" cap="flat" cmpd="sng" algn="ctr">
                      <a:solidFill>
                        <a:srgbClr val="000000"/>
                      </a:solidFill>
                      <a:prstDash val="solid"/>
                      <a:round/>
                      <a:headEnd type="none" w="med" len="med"/>
                      <a:tailEnd type="none" w="med" len="med"/>
                    </a:lnL>
                    <a:solidFill>
                      <a:srgbClr val="002060"/>
                    </a:solidFill>
                  </a:tcPr>
                </a:tc>
                <a:tc>
                  <a:txBody>
                    <a:bodyPr/>
                    <a:lstStyle/>
                    <a:p>
                      <a:pPr algn="ctr" fontAlgn="ctr"/>
                      <a:r>
                        <a:rPr lang="en-US" sz="1200" u="none" strike="noStrike" dirty="0">
                          <a:solidFill>
                            <a:schemeClr val="bg1"/>
                          </a:solidFill>
                          <a:effectLst/>
                        </a:rPr>
                        <a:t>Black</a:t>
                      </a:r>
                    </a:p>
                  </a:txBody>
                  <a:tcPr marL="9359" marR="9359" marT="9359" marB="0" anchor="ctr">
                    <a:solidFill>
                      <a:srgbClr val="002060"/>
                    </a:solidFill>
                  </a:tcPr>
                </a:tc>
                <a:tc>
                  <a:txBody>
                    <a:bodyPr/>
                    <a:lstStyle/>
                    <a:p>
                      <a:pPr algn="ctr" fontAlgn="ctr"/>
                      <a:r>
                        <a:rPr lang="en-US" sz="1200" u="none" strike="noStrike">
                          <a:solidFill>
                            <a:schemeClr val="bg1"/>
                          </a:solidFill>
                          <a:effectLst/>
                        </a:rPr>
                        <a:t>Asian</a:t>
                      </a:r>
                      <a:endParaRPr lang="en-US" sz="1200" b="1" i="0" u="none" strike="noStrike">
                        <a:solidFill>
                          <a:schemeClr val="bg1"/>
                        </a:solidFill>
                        <a:effectLst/>
                        <a:latin typeface="Arial" panose="020B0604020202020204" pitchFamily="34" charset="0"/>
                      </a:endParaRPr>
                    </a:p>
                  </a:txBody>
                  <a:tcPr marL="9359" marR="9359" marT="9359" marB="0" anchor="ctr">
                    <a:solidFill>
                      <a:srgbClr val="002060"/>
                    </a:solidFill>
                  </a:tcPr>
                </a:tc>
                <a:tc>
                  <a:txBody>
                    <a:bodyPr/>
                    <a:lstStyle/>
                    <a:p>
                      <a:pPr algn="ctr" fontAlgn="ctr"/>
                      <a:r>
                        <a:rPr lang="en-US" sz="1200" u="none" strike="noStrike" dirty="0">
                          <a:solidFill>
                            <a:schemeClr val="bg1"/>
                          </a:solidFill>
                          <a:effectLst/>
                        </a:rPr>
                        <a:t>Hispanic</a:t>
                      </a:r>
                      <a:endParaRPr lang="en-US" sz="1200" b="1" i="0" u="none" strike="noStrike" dirty="0">
                        <a:solidFill>
                          <a:schemeClr val="bg1"/>
                        </a:solidFill>
                        <a:effectLst/>
                        <a:latin typeface="Arial" panose="020B0604020202020204" pitchFamily="34" charset="0"/>
                      </a:endParaRPr>
                    </a:p>
                  </a:txBody>
                  <a:tcPr marL="9359" marR="9359" marT="9359" marB="0" anchor="ctr">
                    <a:solidFill>
                      <a:srgbClr val="002060"/>
                    </a:solidFill>
                  </a:tcPr>
                </a:tc>
                <a:tc>
                  <a:txBody>
                    <a:bodyPr/>
                    <a:lstStyle/>
                    <a:p>
                      <a:pPr algn="ctr" fontAlgn="ctr"/>
                      <a:r>
                        <a:rPr lang="en-US" sz="1200" u="none" strike="noStrike" dirty="0">
                          <a:solidFill>
                            <a:schemeClr val="bg1"/>
                          </a:solidFill>
                          <a:effectLst/>
                        </a:rPr>
                        <a:t>White</a:t>
                      </a:r>
                      <a:endParaRPr lang="en-US" sz="1200" b="1" i="0" u="none" strike="noStrike" dirty="0">
                        <a:solidFill>
                          <a:schemeClr val="bg1"/>
                        </a:solidFill>
                        <a:effectLst/>
                        <a:latin typeface="Arial" panose="020B0604020202020204" pitchFamily="34" charset="0"/>
                      </a:endParaRPr>
                    </a:p>
                  </a:txBody>
                  <a:tcPr marL="9359" marR="9359" marT="9359" marB="0" anchor="ctr">
                    <a:solidFill>
                      <a:srgbClr val="002060"/>
                    </a:solidFill>
                  </a:tcPr>
                </a:tc>
                <a:tc>
                  <a:txBody>
                    <a:bodyPr/>
                    <a:lstStyle/>
                    <a:p>
                      <a:pPr algn="ctr" fontAlgn="ctr"/>
                      <a:r>
                        <a:rPr lang="en-US" sz="1200" u="none" strike="noStrike" dirty="0">
                          <a:solidFill>
                            <a:schemeClr val="bg1"/>
                          </a:solidFill>
                          <a:effectLst/>
                        </a:rPr>
                        <a:t>Other</a:t>
                      </a:r>
                      <a:endParaRPr lang="en-US" sz="1200" b="1" i="0" u="none" strike="noStrike" dirty="0">
                        <a:solidFill>
                          <a:schemeClr val="bg1"/>
                        </a:solidFill>
                        <a:effectLst/>
                        <a:latin typeface="Arial" panose="020B0604020202020204" pitchFamily="34" charset="0"/>
                      </a:endParaRPr>
                    </a:p>
                  </a:txBody>
                  <a:tcPr marL="9359" marR="9359" marT="9359" marB="0" anchor="ctr">
                    <a:lnR w="12700" cap="flat" cmpd="sng" algn="ctr">
                      <a:solidFill>
                        <a:srgbClr val="000000"/>
                      </a:solidFill>
                      <a:prstDash val="solid"/>
                      <a:round/>
                      <a:headEnd type="none" w="med" len="med"/>
                      <a:tailEnd type="none" w="med" len="med"/>
                    </a:lnR>
                    <a:solidFill>
                      <a:srgbClr val="002060"/>
                    </a:solidFill>
                  </a:tcPr>
                </a:tc>
                <a:extLst>
                  <a:ext uri="{0D108BD9-81ED-4DB2-BD59-A6C34878D82A}">
                    <a16:rowId xmlns:a16="http://schemas.microsoft.com/office/drawing/2014/main" val="1560702595"/>
                  </a:ext>
                </a:extLst>
              </a:tr>
              <a:tr h="204820">
                <a:tc>
                  <a:txBody>
                    <a:bodyPr/>
                    <a:lstStyle/>
                    <a:p>
                      <a:pPr algn="ctr"/>
                      <a:r>
                        <a:rPr lang="en-US" sz="1200" dirty="0"/>
                        <a:t>42</a:t>
                      </a: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tc>
                  <a:txBody>
                    <a:bodyPr/>
                    <a:lstStyle/>
                    <a:p>
                      <a:pPr algn="ctr"/>
                      <a:r>
                        <a:rPr lang="en-US" sz="1200" dirty="0"/>
                        <a:t>32</a:t>
                      </a:r>
                    </a:p>
                  </a:txBody>
                  <a:tcPr>
                    <a:lnB w="12700" cap="flat" cmpd="sng" algn="ctr">
                      <a:solidFill>
                        <a:srgbClr val="000000"/>
                      </a:solidFill>
                      <a:prstDash val="solid"/>
                      <a:round/>
                      <a:headEnd type="none" w="med" len="med"/>
                      <a:tailEnd type="none" w="med" len="med"/>
                    </a:lnB>
                    <a:noFill/>
                  </a:tcPr>
                </a:tc>
                <a:tc>
                  <a:txBody>
                    <a:bodyPr/>
                    <a:lstStyle/>
                    <a:p>
                      <a:pPr algn="ctr"/>
                      <a:r>
                        <a:rPr lang="en-US" sz="1200" dirty="0"/>
                        <a:t>43</a:t>
                      </a:r>
                    </a:p>
                  </a:txBody>
                  <a:tcPr>
                    <a:lnB w="12700" cap="flat" cmpd="sng" algn="ctr">
                      <a:solidFill>
                        <a:srgbClr val="000000"/>
                      </a:solidFill>
                      <a:prstDash val="solid"/>
                      <a:round/>
                      <a:headEnd type="none" w="med" len="med"/>
                      <a:tailEnd type="none" w="med" len="med"/>
                    </a:lnB>
                    <a:noFill/>
                  </a:tcPr>
                </a:tc>
                <a:tc>
                  <a:txBody>
                    <a:bodyPr/>
                    <a:lstStyle/>
                    <a:p>
                      <a:pPr algn="ctr"/>
                      <a:r>
                        <a:rPr lang="en-US" sz="1200" dirty="0"/>
                        <a:t>45</a:t>
                      </a:r>
                    </a:p>
                  </a:txBody>
                  <a:tcPr>
                    <a:lnB w="12700" cap="flat" cmpd="sng" algn="ctr">
                      <a:solidFill>
                        <a:srgbClr val="000000"/>
                      </a:solidFill>
                      <a:prstDash val="solid"/>
                      <a:round/>
                      <a:headEnd type="none" w="med" len="med"/>
                      <a:tailEnd type="none" w="med" len="med"/>
                    </a:lnB>
                    <a:noFill/>
                  </a:tcPr>
                </a:tc>
                <a:tc>
                  <a:txBody>
                    <a:bodyPr/>
                    <a:lstStyle/>
                    <a:p>
                      <a:pPr algn="ctr"/>
                      <a:r>
                        <a:rPr lang="en-US" sz="1200" dirty="0"/>
                        <a:t>43</a:t>
                      </a:r>
                    </a:p>
                  </a:txBody>
                  <a:tcPr>
                    <a:lnB w="12700" cap="flat" cmpd="sng" algn="ctr">
                      <a:solidFill>
                        <a:srgbClr val="000000"/>
                      </a:solidFill>
                      <a:prstDash val="solid"/>
                      <a:round/>
                      <a:headEnd type="none" w="med" len="med"/>
                      <a:tailEnd type="none" w="med" len="med"/>
                    </a:lnB>
                    <a:noFill/>
                  </a:tcPr>
                </a:tc>
                <a:tc>
                  <a:txBody>
                    <a:bodyPr/>
                    <a:lstStyle/>
                    <a:p>
                      <a:pPr algn="ctr"/>
                      <a:r>
                        <a:rPr lang="en-US" sz="1200" dirty="0"/>
                        <a:t>42</a:t>
                      </a:r>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503993"/>
                  </a:ext>
                </a:extLst>
              </a:tr>
            </a:tbl>
          </a:graphicData>
        </a:graphic>
      </p:graphicFrame>
      <p:sp>
        <p:nvSpPr>
          <p:cNvPr id="7" name="TextBox 6">
            <a:extLst>
              <a:ext uri="{FF2B5EF4-FFF2-40B4-BE49-F238E27FC236}">
                <a16:creationId xmlns:a16="http://schemas.microsoft.com/office/drawing/2014/main" id="{654E3FB5-2682-454F-BFE6-ED355F4C49C5}"/>
              </a:ext>
            </a:extLst>
          </p:cNvPr>
          <p:cNvSpPr txBox="1"/>
          <p:nvPr/>
        </p:nvSpPr>
        <p:spPr>
          <a:xfrm>
            <a:off x="537207" y="3867252"/>
            <a:ext cx="6613981" cy="246221"/>
          </a:xfrm>
          <a:prstGeom prst="rect">
            <a:avLst/>
          </a:prstGeom>
          <a:noFill/>
        </p:spPr>
        <p:txBody>
          <a:bodyPr wrap="square" rtlCol="0">
            <a:spAutoFit/>
          </a:bodyPr>
          <a:lstStyle/>
          <a:p>
            <a:r>
              <a:rPr lang="en-US" sz="1000" b="1" dirty="0">
                <a:solidFill>
                  <a:srgbClr val="C00000"/>
                </a:solidFill>
                <a:latin typeface="Segoe UI" panose="020B0502040204020203" pitchFamily="34" charset="0"/>
                <a:cs typeface="Segoe UI" panose="020B0502040204020203" pitchFamily="34" charset="0"/>
              </a:rPr>
              <a:t>* A higher percentage to this type of item indicates a less favorable response or less safe school climate </a:t>
            </a:r>
          </a:p>
        </p:txBody>
      </p:sp>
    </p:spTree>
    <p:extLst>
      <p:ext uri="{BB962C8B-B14F-4D97-AF65-F5344CB8AC3E}">
        <p14:creationId xmlns:p14="http://schemas.microsoft.com/office/powerpoint/2010/main" val="71773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DB04-F305-4197-823A-C268D21F719E}"/>
              </a:ext>
            </a:extLst>
          </p:cNvPr>
          <p:cNvSpPr>
            <a:spLocks noGrp="1"/>
          </p:cNvSpPr>
          <p:nvPr>
            <p:ph type="title"/>
          </p:nvPr>
        </p:nvSpPr>
        <p:spPr/>
        <p:txBody>
          <a:bodyPr/>
          <a:lstStyle/>
          <a:p>
            <a:r>
              <a:rPr lang="en-US" sz="2000" dirty="0">
                <a:latin typeface="Georgia" panose="02040502050405020303" pitchFamily="18" charset="0"/>
              </a:rPr>
              <a:t>Another way to make meaning of your VOCAL data</a:t>
            </a:r>
          </a:p>
        </p:txBody>
      </p:sp>
      <p:graphicFrame>
        <p:nvGraphicFramePr>
          <p:cNvPr id="4" name="Chart 3" descr="Graph shows the percent of students within each school climate category for each grade. Four categories are shown: least favorable (average score &lt;=30); somewhat favorable (31 - 51); favorable (51 - 70); and, most favorable (&gt;70).">
            <a:extLst>
              <a:ext uri="{FF2B5EF4-FFF2-40B4-BE49-F238E27FC236}">
                <a16:creationId xmlns:a16="http://schemas.microsoft.com/office/drawing/2014/main" id="{A1EFF98A-E456-4197-8BF2-84185465D8CE}"/>
              </a:ext>
            </a:extLst>
          </p:cNvPr>
          <p:cNvGraphicFramePr/>
          <p:nvPr>
            <p:extLst>
              <p:ext uri="{D42A27DB-BD31-4B8C-83A1-F6EECF244321}">
                <p14:modId xmlns:p14="http://schemas.microsoft.com/office/powerpoint/2010/main" val="3339529887"/>
              </p:ext>
            </p:extLst>
          </p:nvPr>
        </p:nvGraphicFramePr>
        <p:xfrm>
          <a:off x="185055" y="1205513"/>
          <a:ext cx="4177614" cy="27917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921C12-0BA0-4248-95EB-FA94796C9F78}"/>
              </a:ext>
            </a:extLst>
          </p:cNvPr>
          <p:cNvSpPr txBox="1"/>
          <p:nvPr/>
        </p:nvSpPr>
        <p:spPr>
          <a:xfrm>
            <a:off x="1673377" y="897736"/>
            <a:ext cx="1217000" cy="307777"/>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State/District</a:t>
            </a:r>
          </a:p>
        </p:txBody>
      </p:sp>
      <p:graphicFrame>
        <p:nvGraphicFramePr>
          <p:cNvPr id="5" name="Chart 4" descr="Graph shows the percent of students within each school climate category for each grade. Four categories are shown: least favorable (average score &lt;=30); somewhat favorable (31 - 51); favorable (51 - 70); and, most favorable (&gt;70).">
            <a:extLst>
              <a:ext uri="{FF2B5EF4-FFF2-40B4-BE49-F238E27FC236}">
                <a16:creationId xmlns:a16="http://schemas.microsoft.com/office/drawing/2014/main" id="{FE9E3937-FB52-4DA5-A677-5782A8640573}"/>
              </a:ext>
            </a:extLst>
          </p:cNvPr>
          <p:cNvGraphicFramePr/>
          <p:nvPr>
            <p:extLst>
              <p:ext uri="{D42A27DB-BD31-4B8C-83A1-F6EECF244321}">
                <p14:modId xmlns:p14="http://schemas.microsoft.com/office/powerpoint/2010/main" val="1842028687"/>
              </p:ext>
            </p:extLst>
          </p:nvPr>
        </p:nvGraphicFramePr>
        <p:xfrm>
          <a:off x="4689921" y="1212226"/>
          <a:ext cx="4177614" cy="27917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5B7BA1BB-F2B5-48C2-9EDE-A928777A8A98}"/>
              </a:ext>
            </a:extLst>
          </p:cNvPr>
          <p:cNvSpPr txBox="1"/>
          <p:nvPr/>
        </p:nvSpPr>
        <p:spPr>
          <a:xfrm>
            <a:off x="6412282" y="897736"/>
            <a:ext cx="732893" cy="307777"/>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School</a:t>
            </a:r>
          </a:p>
        </p:txBody>
      </p:sp>
      <p:sp>
        <p:nvSpPr>
          <p:cNvPr id="7" name="Slide Number Placeholder 3">
            <a:extLst>
              <a:ext uri="{FF2B5EF4-FFF2-40B4-BE49-F238E27FC236}">
                <a16:creationId xmlns:a16="http://schemas.microsoft.com/office/drawing/2014/main" id="{B333AD4A-3328-4ACD-95E4-D647F4373FC5}"/>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23</a:t>
            </a:fld>
            <a:endParaRPr lang="en">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390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0C1A-0329-4867-9355-12B0F7D935D6}"/>
              </a:ext>
            </a:extLst>
          </p:cNvPr>
          <p:cNvSpPr>
            <a:spLocks noGrp="1"/>
          </p:cNvSpPr>
          <p:nvPr>
            <p:ph type="title"/>
          </p:nvPr>
        </p:nvSpPr>
        <p:spPr>
          <a:xfrm>
            <a:off x="356051" y="216694"/>
            <a:ext cx="8787950" cy="509929"/>
          </a:xfrm>
        </p:spPr>
        <p:txBody>
          <a:bodyPr/>
          <a:lstStyle/>
          <a:p>
            <a:r>
              <a:rPr lang="en-US" sz="2000" dirty="0">
                <a:latin typeface="Georgia" panose="02040502050405020303" pitchFamily="18" charset="0"/>
              </a:rPr>
              <a:t>Interpretive guide to support meaning of VOCAL scores: Benchmark profiles by grade</a:t>
            </a:r>
          </a:p>
        </p:txBody>
      </p:sp>
      <p:pic>
        <p:nvPicPr>
          <p:cNvPr id="7" name="Picture 6" descr="Picture shows the benchmark profile or narrative that describes grade 5 student responses at three benchmark scores on the scale (30, 50, and 70 cut points on the scale).">
            <a:extLst>
              <a:ext uri="{FF2B5EF4-FFF2-40B4-BE49-F238E27FC236}">
                <a16:creationId xmlns:a16="http://schemas.microsoft.com/office/drawing/2014/main" id="{F43E365C-4133-41AF-B94E-66E70890DD2D}"/>
              </a:ext>
            </a:extLst>
          </p:cNvPr>
          <p:cNvPicPr>
            <a:picLocks noChangeAspect="1"/>
          </p:cNvPicPr>
          <p:nvPr/>
        </p:nvPicPr>
        <p:blipFill rotWithShape="1">
          <a:blip r:embed="rId3"/>
          <a:srcRect l="26106" t="26745" r="25221" b="9066"/>
          <a:stretch/>
        </p:blipFill>
        <p:spPr>
          <a:xfrm>
            <a:off x="1019999" y="861120"/>
            <a:ext cx="6384617" cy="4213978"/>
          </a:xfrm>
          <a:prstGeom prst="rect">
            <a:avLst/>
          </a:prstGeom>
        </p:spPr>
      </p:pic>
      <p:sp>
        <p:nvSpPr>
          <p:cNvPr id="8" name="Slide Number Placeholder 3">
            <a:extLst>
              <a:ext uri="{FF2B5EF4-FFF2-40B4-BE49-F238E27FC236}">
                <a16:creationId xmlns:a16="http://schemas.microsoft.com/office/drawing/2014/main" id="{2B4B8619-8284-4453-9555-E516CB9FCFD1}"/>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24</a:t>
            </a:fld>
            <a:endParaRPr lang="en">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76E2E48-8E16-41F8-BD1D-FC5E3ADD7C03}"/>
              </a:ext>
            </a:extLst>
          </p:cNvPr>
          <p:cNvSpPr txBox="1"/>
          <p:nvPr/>
        </p:nvSpPr>
        <p:spPr>
          <a:xfrm rot="20160691">
            <a:off x="2194560" y="2183279"/>
            <a:ext cx="3823483" cy="1569660"/>
          </a:xfrm>
          <a:prstGeom prst="rect">
            <a:avLst/>
          </a:prstGeom>
          <a:noFill/>
        </p:spPr>
        <p:txBody>
          <a:bodyPr wrap="none" rtlCol="0">
            <a:spAutoFit/>
          </a:bodyPr>
          <a:lstStyle/>
          <a:p>
            <a:r>
              <a:rPr lang="en-US" sz="9600" dirty="0">
                <a:latin typeface="Segoe UI" panose="020B0502040204020203" pitchFamily="34" charset="0"/>
                <a:cs typeface="Segoe UI" panose="020B0502040204020203" pitchFamily="34" charset="0"/>
              </a:rPr>
              <a:t>DRAFT</a:t>
            </a:r>
          </a:p>
        </p:txBody>
      </p:sp>
    </p:spTree>
    <p:extLst>
      <p:ext uri="{BB962C8B-B14F-4D97-AF65-F5344CB8AC3E}">
        <p14:creationId xmlns:p14="http://schemas.microsoft.com/office/powerpoint/2010/main" val="401021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04</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690670" y="1475881"/>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Guidance on VOCAL data use</a:t>
            </a:r>
          </a:p>
        </p:txBody>
      </p:sp>
    </p:spTree>
    <p:extLst>
      <p:ext uri="{BB962C8B-B14F-4D97-AF65-F5344CB8AC3E}">
        <p14:creationId xmlns:p14="http://schemas.microsoft.com/office/powerpoint/2010/main" val="204913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300"/>
              <a:buFont typeface="Quattrocento Sans"/>
              <a:buNone/>
            </a:pPr>
            <a:r>
              <a:rPr lang="en-US" sz="2000" b="0" i="0" u="none" strike="noStrike" cap="none" dirty="0">
                <a:solidFill>
                  <a:schemeClr val="lt1"/>
                </a:solidFill>
                <a:latin typeface="Georgia" panose="02040502050405020303" pitchFamily="18" charset="0"/>
                <a:sym typeface="Quattrocento Sans"/>
              </a:rPr>
              <a:t>VOCAL data guidance: Cohort data (looking within one year and school)</a:t>
            </a:r>
            <a:endParaRPr sz="2000" b="0" i="0" u="none" strike="noStrike" cap="none" dirty="0">
              <a:solidFill>
                <a:schemeClr val="lt1"/>
              </a:solidFill>
              <a:latin typeface="Georgia" panose="02040502050405020303" pitchFamily="18" charset="0"/>
              <a:sym typeface="Quattrocento Sans"/>
            </a:endParaRPr>
          </a:p>
        </p:txBody>
      </p:sp>
      <p:sp>
        <p:nvSpPr>
          <p:cNvPr id="521" name="Google Shape;521;p45"/>
          <p:cNvSpPr txBox="1">
            <a:spLocks noGrp="1"/>
          </p:cNvSpPr>
          <p:nvPr>
            <p:ph type="body" idx="1"/>
          </p:nvPr>
        </p:nvSpPr>
        <p:spPr>
          <a:xfrm>
            <a:off x="210393" y="853288"/>
            <a:ext cx="8842721" cy="4073518"/>
          </a:xfrm>
          <a:prstGeom prst="rect">
            <a:avLst/>
          </a:prstGeom>
          <a:noFill/>
          <a:ln>
            <a:noFill/>
          </a:ln>
        </p:spPr>
        <p:txBody>
          <a:bodyPr spcFirstLastPara="1" wrap="square" lIns="68575" tIns="34275" rIns="68575" bIns="34275" anchor="t" anchorCtr="0">
            <a:noAutofit/>
          </a:bodyPr>
          <a:lstStyle/>
          <a:p>
            <a:pPr marL="342900" indent="-342900">
              <a:buSzPts val="15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Use index scores (overall, three dimensions, 3 topics) to identify meaningful differences across dimensions, topics, and student groups</a:t>
            </a:r>
          </a:p>
          <a:p>
            <a:pPr marL="855663" lvl="5" indent="-227013">
              <a:spcBef>
                <a:spcPts val="800"/>
              </a:spcBef>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Differences of 3 to 4 points are meaningful for diagnosing cohort’s perceptions</a:t>
            </a:r>
          </a:p>
          <a:p>
            <a:pPr marL="855663" lvl="5" indent="-227013">
              <a:spcBef>
                <a:spcPts val="800"/>
              </a:spcBef>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Use district and state comparison data to determine if differences are unique to your school or may reflect or contribute to district and/or state data differences</a:t>
            </a:r>
          </a:p>
          <a:p>
            <a:pPr marL="855663" lvl="5" indent="-227013">
              <a:spcBef>
                <a:spcPts val="800"/>
              </a:spcBef>
              <a:spcAft>
                <a:spcPts val="1200"/>
              </a:spcAft>
              <a:buClr>
                <a:schemeClr val="accent2"/>
              </a:buClr>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Keep reporting minimums in mind</a:t>
            </a:r>
            <a:endParaRPr sz="1800" dirty="0">
              <a:solidFill>
                <a:srgbClr val="002060"/>
              </a:solidFill>
              <a:latin typeface="Segoe UI" panose="020B0502040204020203" pitchFamily="34" charset="0"/>
              <a:cs typeface="Segoe UI" panose="020B0502040204020203" pitchFamily="34" charset="0"/>
            </a:endParaRPr>
          </a:p>
          <a:p>
            <a:pPr marL="342900" indent="-342900">
              <a:buSzPts val="18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Use item response data to explain why scaled scores differ (e.g., what explains a 4-point difference between low-income and not-low-income students?)</a:t>
            </a: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Identify items viewed most favorably and least favorably by students (student groups) within school</a:t>
            </a: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Compare to </a:t>
            </a:r>
            <a:r>
              <a:rPr lang="en-US" sz="1600" u="sng" dirty="0">
                <a:solidFill>
                  <a:srgbClr val="002060"/>
                </a:solidFill>
                <a:latin typeface="Segoe UI" panose="020B0502040204020203" pitchFamily="34" charset="0"/>
                <a:cs typeface="Segoe UI" panose="020B0502040204020203" pitchFamily="34" charset="0"/>
              </a:rPr>
              <a:t>cohort</a:t>
            </a:r>
            <a:r>
              <a:rPr lang="en-US" sz="1600" dirty="0">
                <a:solidFill>
                  <a:srgbClr val="002060"/>
                </a:solidFill>
                <a:latin typeface="Segoe UI" panose="020B0502040204020203" pitchFamily="34" charset="0"/>
                <a:cs typeface="Segoe UI" panose="020B0502040204020203" pitchFamily="34" charset="0"/>
              </a:rPr>
              <a:t> district and </a:t>
            </a:r>
            <a:r>
              <a:rPr lang="en-US" sz="1600" u="sng" dirty="0">
                <a:solidFill>
                  <a:srgbClr val="002060"/>
                </a:solidFill>
                <a:latin typeface="Segoe UI" panose="020B0502040204020203" pitchFamily="34" charset="0"/>
                <a:cs typeface="Segoe UI" panose="020B0502040204020203" pitchFamily="34" charset="0"/>
              </a:rPr>
              <a:t>cohort</a:t>
            </a:r>
            <a:r>
              <a:rPr lang="en-US" sz="1600" dirty="0">
                <a:solidFill>
                  <a:srgbClr val="002060"/>
                </a:solidFill>
                <a:latin typeface="Segoe UI" panose="020B0502040204020203" pitchFamily="34" charset="0"/>
                <a:cs typeface="Segoe UI" panose="020B0502040204020203" pitchFamily="34" charset="0"/>
              </a:rPr>
              <a:t> state averages (% “Always true” or “Mostly true”)</a:t>
            </a:r>
          </a:p>
          <a:p>
            <a:pPr marL="855663" lvl="4" indent="-227013">
              <a:spcBef>
                <a:spcPts val="80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7 percentage point differences are a good starting point</a:t>
            </a:r>
          </a:p>
        </p:txBody>
      </p:sp>
      <p:sp>
        <p:nvSpPr>
          <p:cNvPr id="522" name="Google Shape;522;p45"/>
          <p:cNvSpPr txBox="1">
            <a:spLocks noGrp="1"/>
          </p:cNvSpPr>
          <p:nvPr>
            <p:ph type="sldNum" idx="12"/>
          </p:nvPr>
        </p:nvSpPr>
        <p:spPr>
          <a:xfrm>
            <a:off x="8205324" y="4767263"/>
            <a:ext cx="310026" cy="241707"/>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Segoe UI" panose="020B0502040204020203" pitchFamily="34" charset="0"/>
                <a:cs typeface="Segoe UI" panose="020B0502040204020203" pitchFamily="34" charset="0"/>
                <a:sym typeface="Quattrocento Sans"/>
              </a:rPr>
              <a:t>26</a:t>
            </a:fld>
            <a:endParaRPr sz="900" dirty="0">
              <a:solidFill>
                <a:schemeClr val="dk1"/>
              </a:solidFill>
              <a:latin typeface="Segoe UI" panose="020B0502040204020203" pitchFamily="34" charset="0"/>
              <a:cs typeface="Segoe UI" panose="020B0502040204020203" pitchFamily="34" charset="0"/>
              <a:sym typeface="Quattrocento Sans"/>
            </a:endParaRPr>
          </a:p>
        </p:txBody>
      </p:sp>
    </p:spTree>
    <p:extLst>
      <p:ext uri="{BB962C8B-B14F-4D97-AF65-F5344CB8AC3E}">
        <p14:creationId xmlns:p14="http://schemas.microsoft.com/office/powerpoint/2010/main" val="107308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2" name="Google Shape;522;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Quattrocento Sans"/>
                <a:ea typeface="Quattrocento Sans"/>
                <a:cs typeface="Quattrocento Sans"/>
                <a:sym typeface="Quattrocento Sans"/>
              </a:rPr>
              <a:t>27</a:t>
            </a:fld>
            <a:endParaRPr sz="900" dirty="0">
              <a:solidFill>
                <a:schemeClr val="dk1"/>
              </a:solidFill>
              <a:latin typeface="Quattrocento Sans"/>
              <a:ea typeface="Quattrocento Sans"/>
              <a:cs typeface="Quattrocento Sans"/>
              <a:sym typeface="Quattrocento Sans"/>
            </a:endParaRPr>
          </a:p>
        </p:txBody>
      </p:sp>
      <p:sp>
        <p:nvSpPr>
          <p:cNvPr id="520" name="Google Shape;520;p45"/>
          <p:cNvSpPr txBox="1">
            <a:spLocks noGrp="1"/>
          </p:cNvSpPr>
          <p:nvPr>
            <p:ph type="title"/>
          </p:nvPr>
        </p:nvSpPr>
        <p:spPr>
          <a:xfrm>
            <a:off x="351131" y="216694"/>
            <a:ext cx="8792870" cy="509929"/>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300"/>
              <a:buFont typeface="Quattrocento Sans"/>
              <a:buNone/>
            </a:pPr>
            <a:r>
              <a:rPr lang="en-US" sz="2000" b="0" i="0" u="none" strike="noStrike" cap="none" dirty="0">
                <a:solidFill>
                  <a:schemeClr val="lt1"/>
                </a:solidFill>
                <a:latin typeface="Georgia" panose="02040502050405020303" pitchFamily="18" charset="0"/>
                <a:sym typeface="Quattrocento Sans"/>
              </a:rPr>
              <a:t>VOCAL data guidance: Trend data (looking at multiple years)</a:t>
            </a:r>
            <a:endParaRPr sz="2000" b="0" i="0" u="none" strike="noStrike" cap="none" dirty="0">
              <a:solidFill>
                <a:schemeClr val="lt1"/>
              </a:solidFill>
              <a:latin typeface="Georgia" panose="02040502050405020303" pitchFamily="18" charset="0"/>
              <a:sym typeface="Quattrocento Sans"/>
            </a:endParaRPr>
          </a:p>
        </p:txBody>
      </p:sp>
      <p:sp>
        <p:nvSpPr>
          <p:cNvPr id="521" name="Google Shape;521;p45"/>
          <p:cNvSpPr txBox="1">
            <a:spLocks noGrp="1"/>
          </p:cNvSpPr>
          <p:nvPr>
            <p:ph type="body" idx="1"/>
          </p:nvPr>
        </p:nvSpPr>
        <p:spPr>
          <a:xfrm>
            <a:off x="226771" y="844243"/>
            <a:ext cx="8855050" cy="4155391"/>
          </a:xfrm>
          <a:prstGeom prst="rect">
            <a:avLst/>
          </a:prstGeom>
          <a:solidFill>
            <a:schemeClr val="bg1"/>
          </a:solidFill>
          <a:ln>
            <a:noFill/>
          </a:ln>
        </p:spPr>
        <p:txBody>
          <a:bodyPr spcFirstLastPara="1" wrap="square" lIns="68575" tIns="34275" rIns="68575" bIns="34275" anchor="t" anchorCtr="0">
            <a:noAutofit/>
          </a:bodyPr>
          <a:lstStyle/>
          <a:p>
            <a:pPr marL="234950" indent="-342900">
              <a:spcBef>
                <a:spcPts val="600"/>
              </a:spcBef>
              <a:buSzPts val="1500"/>
              <a:buFont typeface="Wingdings 2" panose="05020102010507070707" pitchFamily="18" charset="2"/>
              <a:buChar char="ê"/>
            </a:pPr>
            <a:r>
              <a:rPr lang="en-US" sz="1400" dirty="0">
                <a:solidFill>
                  <a:srgbClr val="002060"/>
                </a:solidFill>
                <a:latin typeface="Segoe UI" panose="020B0502040204020203" pitchFamily="34" charset="0"/>
                <a:cs typeface="Segoe UI" panose="020B0502040204020203" pitchFamily="34" charset="0"/>
              </a:rPr>
              <a:t>Use index scores (overall, three dimensions, three topics) to identify meaningful differences</a:t>
            </a:r>
          </a:p>
          <a:p>
            <a:pPr marL="569913" lvl="3" indent="-225425">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Need 3 or more years of VOCAL index data to get a good sense of what a meaningful trend is and if differences in scores are important</a:t>
            </a:r>
          </a:p>
          <a:p>
            <a:pPr marL="569913" lvl="3" indent="-225425">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DO NOT make any major decisions based upon changes in scores until you see a pattern</a:t>
            </a:r>
          </a:p>
          <a:p>
            <a:pPr marL="569913" lvl="3" indent="-225425">
              <a:spcBef>
                <a:spcPts val="800"/>
              </a:spcBef>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Remember 2020: </a:t>
            </a:r>
            <a:r>
              <a:rPr lang="en-US" sz="1400" dirty="0">
                <a:solidFill>
                  <a:srgbClr val="002060"/>
                </a:solidFill>
                <a:latin typeface="Segoe UI" panose="020B0502040204020203" pitchFamily="34" charset="0"/>
                <a:cs typeface="Segoe UI" panose="020B0502040204020203" pitchFamily="34" charset="0"/>
              </a:rPr>
              <a:t>No data; </a:t>
            </a:r>
            <a:r>
              <a:rPr lang="en-US" sz="1400" b="1" dirty="0">
                <a:solidFill>
                  <a:srgbClr val="002060"/>
                </a:solidFill>
                <a:latin typeface="Segoe UI" panose="020B0502040204020203" pitchFamily="34" charset="0"/>
                <a:cs typeface="Segoe UI" panose="020B0502040204020203" pitchFamily="34" charset="0"/>
              </a:rPr>
              <a:t>2021:</a:t>
            </a:r>
            <a:r>
              <a:rPr lang="en-US" sz="1400" dirty="0">
                <a:solidFill>
                  <a:srgbClr val="002060"/>
                </a:solidFill>
                <a:latin typeface="Segoe UI" panose="020B0502040204020203" pitchFamily="34" charset="0"/>
                <a:cs typeface="Segoe UI" panose="020B0502040204020203" pitchFamily="34" charset="0"/>
              </a:rPr>
              <a:t> View data with caution</a:t>
            </a:r>
          </a:p>
          <a:p>
            <a:pPr marL="234950" indent="-342900">
              <a:buSzPts val="1500"/>
              <a:buFont typeface="Wingdings 2" panose="05020102010507070707" pitchFamily="18" charset="2"/>
              <a:buChar char="ê"/>
            </a:pPr>
            <a:r>
              <a:rPr lang="en-US" sz="1400" dirty="0">
                <a:solidFill>
                  <a:srgbClr val="002060"/>
                </a:solidFill>
                <a:latin typeface="Segoe UI" panose="020B0502040204020203" pitchFamily="34" charset="0"/>
                <a:cs typeface="Segoe UI" panose="020B0502040204020203" pitchFamily="34" charset="0"/>
              </a:rPr>
              <a:t>Look </a:t>
            </a:r>
            <a:r>
              <a:rPr lang="en-US" sz="1400" b="1" dirty="0">
                <a:solidFill>
                  <a:srgbClr val="002060"/>
                </a:solidFill>
                <a:latin typeface="Segoe UI" panose="020B0502040204020203" pitchFamily="34" charset="0"/>
                <a:cs typeface="Segoe UI" panose="020B0502040204020203" pitchFamily="34" charset="0"/>
              </a:rPr>
              <a:t>for patterns in index score differences </a:t>
            </a:r>
            <a:r>
              <a:rPr lang="en-US" sz="1400" dirty="0">
                <a:solidFill>
                  <a:srgbClr val="002060"/>
                </a:solidFill>
                <a:latin typeface="Segoe UI" panose="020B0502040204020203" pitchFamily="34" charset="0"/>
                <a:cs typeface="Segoe UI" panose="020B0502040204020203" pitchFamily="34" charset="0"/>
              </a:rPr>
              <a:t>across years</a:t>
            </a:r>
          </a:p>
          <a:p>
            <a:pPr marL="569913" lvl="3" indent="-225425">
              <a:buFont typeface="Courier New" panose="02070309020205020404" pitchFamily="49" charset="0"/>
              <a:buChar char="o"/>
            </a:pPr>
            <a:endParaRPr lang="en-US" sz="1600" dirty="0">
              <a:solidFill>
                <a:srgbClr val="002060"/>
              </a:solidFill>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1A4BCD94-C4A7-47B9-AE0A-DA0C427E713F}"/>
              </a:ext>
            </a:extLst>
          </p:cNvPr>
          <p:cNvGraphicFramePr>
            <a:graphicFrameLocks noGrp="1"/>
          </p:cNvGraphicFramePr>
          <p:nvPr>
            <p:extLst>
              <p:ext uri="{D42A27DB-BD31-4B8C-83A1-F6EECF244321}">
                <p14:modId xmlns:p14="http://schemas.microsoft.com/office/powerpoint/2010/main" val="2501294148"/>
              </p:ext>
            </p:extLst>
          </p:nvPr>
        </p:nvGraphicFramePr>
        <p:xfrm>
          <a:off x="226771" y="2813314"/>
          <a:ext cx="5009387" cy="1818640"/>
        </p:xfrm>
        <a:graphic>
          <a:graphicData uri="http://schemas.openxmlformats.org/drawingml/2006/table">
            <a:tbl>
              <a:tblPr firstRow="1" bandRow="1">
                <a:tableStyleId>{4D3A4113-6E4E-437B-9265-5931566C675C}</a:tableStyleId>
              </a:tblPr>
              <a:tblGrid>
                <a:gridCol w="1363216">
                  <a:extLst>
                    <a:ext uri="{9D8B030D-6E8A-4147-A177-3AD203B41FA5}">
                      <a16:colId xmlns:a16="http://schemas.microsoft.com/office/drawing/2014/main" val="1541910374"/>
                    </a:ext>
                  </a:extLst>
                </a:gridCol>
                <a:gridCol w="663779">
                  <a:extLst>
                    <a:ext uri="{9D8B030D-6E8A-4147-A177-3AD203B41FA5}">
                      <a16:colId xmlns:a16="http://schemas.microsoft.com/office/drawing/2014/main" val="2446861553"/>
                    </a:ext>
                  </a:extLst>
                </a:gridCol>
                <a:gridCol w="745598">
                  <a:extLst>
                    <a:ext uri="{9D8B030D-6E8A-4147-A177-3AD203B41FA5}">
                      <a16:colId xmlns:a16="http://schemas.microsoft.com/office/drawing/2014/main" val="1925945748"/>
                    </a:ext>
                  </a:extLst>
                </a:gridCol>
                <a:gridCol w="745598">
                  <a:extLst>
                    <a:ext uri="{9D8B030D-6E8A-4147-A177-3AD203B41FA5}">
                      <a16:colId xmlns:a16="http://schemas.microsoft.com/office/drawing/2014/main" val="1473948746"/>
                    </a:ext>
                  </a:extLst>
                </a:gridCol>
                <a:gridCol w="745598">
                  <a:extLst>
                    <a:ext uri="{9D8B030D-6E8A-4147-A177-3AD203B41FA5}">
                      <a16:colId xmlns:a16="http://schemas.microsoft.com/office/drawing/2014/main" val="126315601"/>
                    </a:ext>
                  </a:extLst>
                </a:gridCol>
                <a:gridCol w="745598">
                  <a:extLst>
                    <a:ext uri="{9D8B030D-6E8A-4147-A177-3AD203B41FA5}">
                      <a16:colId xmlns:a16="http://schemas.microsoft.com/office/drawing/2014/main" val="343753560"/>
                    </a:ext>
                  </a:extLst>
                </a:gridCol>
              </a:tblGrid>
              <a:tr h="331335">
                <a:tc>
                  <a:txBody>
                    <a:bodyPr/>
                    <a:lstStyle/>
                    <a:p>
                      <a:r>
                        <a:rPr lang="en-US" dirty="0"/>
                        <a:t>Index score</a:t>
                      </a:r>
                    </a:p>
                  </a:txBody>
                  <a:tcPr/>
                </a:tc>
                <a:tc>
                  <a:txBody>
                    <a:bodyPr/>
                    <a:lstStyle/>
                    <a:p>
                      <a:r>
                        <a:rPr lang="en-US" sz="1600" dirty="0"/>
                        <a:t>2018</a:t>
                      </a:r>
                    </a:p>
                  </a:txBody>
                  <a:tcPr/>
                </a:tc>
                <a:tc>
                  <a:txBody>
                    <a:bodyPr/>
                    <a:lstStyle/>
                    <a:p>
                      <a:r>
                        <a:rPr lang="en-US" sz="1600" dirty="0"/>
                        <a:t>2019</a:t>
                      </a:r>
                    </a:p>
                  </a:txBody>
                  <a:tcPr/>
                </a:tc>
                <a:tc>
                  <a:txBody>
                    <a:bodyPr/>
                    <a:lstStyle/>
                    <a:p>
                      <a:r>
                        <a:rPr lang="en-US" sz="1600" dirty="0"/>
                        <a:t>2020</a:t>
                      </a:r>
                    </a:p>
                  </a:txBody>
                  <a:tcPr/>
                </a:tc>
                <a:tc>
                  <a:txBody>
                    <a:bodyPr/>
                    <a:lstStyle/>
                    <a:p>
                      <a:r>
                        <a:rPr lang="en-US" sz="1600" dirty="0"/>
                        <a:t>2021</a:t>
                      </a:r>
                    </a:p>
                  </a:txBody>
                  <a:tcPr/>
                </a:tc>
                <a:tc>
                  <a:txBody>
                    <a:bodyPr/>
                    <a:lstStyle/>
                    <a:p>
                      <a:r>
                        <a:rPr lang="en-US" sz="1600" dirty="0"/>
                        <a:t>2022</a:t>
                      </a:r>
                    </a:p>
                  </a:txBody>
                  <a:tcPr/>
                </a:tc>
                <a:extLst>
                  <a:ext uri="{0D108BD9-81ED-4DB2-BD59-A6C34878D82A}">
                    <a16:rowId xmlns:a16="http://schemas.microsoft.com/office/drawing/2014/main" val="3327904574"/>
                  </a:ext>
                </a:extLst>
              </a:tr>
              <a:tr h="370840">
                <a:tc>
                  <a:txBody>
                    <a:bodyPr/>
                    <a:lstStyle/>
                    <a:p>
                      <a:r>
                        <a:rPr lang="en-US" sz="1600" dirty="0"/>
                        <a:t>Overall</a:t>
                      </a:r>
                    </a:p>
                  </a:txBody>
                  <a:tcPr>
                    <a:solidFill>
                      <a:schemeClr val="accent4">
                        <a:lumMod val="20000"/>
                        <a:lumOff val="80000"/>
                      </a:schemeClr>
                    </a:solidFill>
                  </a:tcPr>
                </a:tc>
                <a:tc>
                  <a:txBody>
                    <a:bodyPr/>
                    <a:lstStyle/>
                    <a:p>
                      <a:r>
                        <a:rPr lang="en-US" sz="1600" b="1" dirty="0"/>
                        <a:t>52</a:t>
                      </a:r>
                    </a:p>
                  </a:txBody>
                  <a:tcPr>
                    <a:solidFill>
                      <a:srgbClr val="E6F2FE"/>
                    </a:solidFill>
                  </a:tcPr>
                </a:tc>
                <a:tc>
                  <a:txBody>
                    <a:bodyPr/>
                    <a:lstStyle/>
                    <a:p>
                      <a:r>
                        <a:rPr lang="en-US" sz="1600" b="1" dirty="0"/>
                        <a:t>50</a:t>
                      </a:r>
                    </a:p>
                  </a:txBody>
                  <a:tcPr>
                    <a:solidFill>
                      <a:srgbClr val="E6F2FE"/>
                    </a:solidFill>
                  </a:tcPr>
                </a:tc>
                <a:tc>
                  <a:txBody>
                    <a:bodyPr/>
                    <a:lstStyle/>
                    <a:p>
                      <a:r>
                        <a:rPr lang="en-US" sz="1600" b="1" dirty="0"/>
                        <a:t>NA</a:t>
                      </a:r>
                    </a:p>
                  </a:txBody>
                  <a:tcPr>
                    <a:solidFill>
                      <a:srgbClr val="E6F2FE"/>
                    </a:solidFill>
                  </a:tcPr>
                </a:tc>
                <a:tc>
                  <a:txBody>
                    <a:bodyPr/>
                    <a:lstStyle/>
                    <a:p>
                      <a:r>
                        <a:rPr lang="en-US" sz="1600" b="1" dirty="0"/>
                        <a:t>56</a:t>
                      </a:r>
                    </a:p>
                  </a:txBody>
                  <a:tcPr>
                    <a:solidFill>
                      <a:srgbClr val="E6F2FE"/>
                    </a:solidFill>
                  </a:tcPr>
                </a:tc>
                <a:tc>
                  <a:txBody>
                    <a:bodyPr/>
                    <a:lstStyle/>
                    <a:p>
                      <a:r>
                        <a:rPr lang="en-US" sz="1600" b="1" dirty="0"/>
                        <a:t>51</a:t>
                      </a:r>
                    </a:p>
                  </a:txBody>
                  <a:tcPr>
                    <a:solidFill>
                      <a:srgbClr val="E6F2FE"/>
                    </a:solidFill>
                  </a:tcPr>
                </a:tc>
                <a:extLst>
                  <a:ext uri="{0D108BD9-81ED-4DB2-BD59-A6C34878D82A}">
                    <a16:rowId xmlns:a16="http://schemas.microsoft.com/office/drawing/2014/main" val="4268240954"/>
                  </a:ext>
                </a:extLst>
              </a:tr>
              <a:tr h="370840">
                <a:tc>
                  <a:txBody>
                    <a:bodyPr/>
                    <a:lstStyle/>
                    <a:p>
                      <a:r>
                        <a:rPr lang="en-US" sz="1600" dirty="0"/>
                        <a:t>Engagement</a:t>
                      </a:r>
                    </a:p>
                  </a:txBody>
                  <a:tcPr>
                    <a:solidFill>
                      <a:srgbClr val="FFFF00"/>
                    </a:solidFill>
                  </a:tcPr>
                </a:tc>
                <a:tc>
                  <a:txBody>
                    <a:bodyPr/>
                    <a:lstStyle/>
                    <a:p>
                      <a:r>
                        <a:rPr lang="en-US" sz="1600" dirty="0"/>
                        <a:t>52</a:t>
                      </a:r>
                    </a:p>
                  </a:txBody>
                  <a:tcPr>
                    <a:solidFill>
                      <a:srgbClr val="FFFFD9"/>
                    </a:solidFill>
                  </a:tcPr>
                </a:tc>
                <a:tc>
                  <a:txBody>
                    <a:bodyPr/>
                    <a:lstStyle/>
                    <a:p>
                      <a:r>
                        <a:rPr lang="en-US" sz="1600" dirty="0"/>
                        <a:t>50</a:t>
                      </a:r>
                    </a:p>
                  </a:txBody>
                  <a:tcPr>
                    <a:solidFill>
                      <a:srgbClr val="FFFFD9"/>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03B6A"/>
                          </a:solidFill>
                          <a:effectLst/>
                          <a:uLnTx/>
                          <a:uFillTx/>
                          <a:latin typeface="Segoe UI"/>
                          <a:cs typeface="Segoe UI"/>
                          <a:sym typeface="Arial"/>
                        </a:rPr>
                        <a:t>NA</a:t>
                      </a:r>
                      <a:endParaRPr kumimoji="0" lang="en-US" sz="1600" b="1" i="0" u="none" strike="noStrike" kern="0" cap="none" spc="0" normalizeH="0" baseline="0" noProof="0" dirty="0">
                        <a:ln>
                          <a:noFill/>
                        </a:ln>
                        <a:solidFill>
                          <a:srgbClr val="203B6A"/>
                        </a:solidFill>
                        <a:effectLst/>
                        <a:uLnTx/>
                        <a:uFillTx/>
                        <a:latin typeface="Segoe UI"/>
                        <a:cs typeface="Segoe UI"/>
                        <a:sym typeface="Arial"/>
                      </a:endParaRPr>
                    </a:p>
                  </a:txBody>
                  <a:tcPr>
                    <a:solidFill>
                      <a:srgbClr val="FFFFD9"/>
                    </a:solidFill>
                  </a:tcPr>
                </a:tc>
                <a:tc>
                  <a:txBody>
                    <a:bodyPr/>
                    <a:lstStyle/>
                    <a:p>
                      <a:r>
                        <a:rPr lang="en-US" sz="1600" dirty="0"/>
                        <a:t>58</a:t>
                      </a:r>
                    </a:p>
                  </a:txBody>
                  <a:tcPr>
                    <a:solidFill>
                      <a:srgbClr val="FFFFD9"/>
                    </a:solidFill>
                  </a:tcPr>
                </a:tc>
                <a:tc>
                  <a:txBody>
                    <a:bodyPr/>
                    <a:lstStyle/>
                    <a:p>
                      <a:r>
                        <a:rPr lang="en-US" sz="1600" dirty="0"/>
                        <a:t>54</a:t>
                      </a:r>
                    </a:p>
                  </a:txBody>
                  <a:tcPr>
                    <a:solidFill>
                      <a:srgbClr val="FFFFD9"/>
                    </a:solidFill>
                  </a:tcPr>
                </a:tc>
                <a:extLst>
                  <a:ext uri="{0D108BD9-81ED-4DB2-BD59-A6C34878D82A}">
                    <a16:rowId xmlns:a16="http://schemas.microsoft.com/office/drawing/2014/main" val="1189294903"/>
                  </a:ext>
                </a:extLst>
              </a:tr>
              <a:tr h="370840">
                <a:tc>
                  <a:txBody>
                    <a:bodyPr/>
                    <a:lstStyle/>
                    <a:p>
                      <a:r>
                        <a:rPr lang="en-US" sz="1600" dirty="0"/>
                        <a:t>Safety</a:t>
                      </a:r>
                    </a:p>
                  </a:txBody>
                  <a:tcPr>
                    <a:solidFill>
                      <a:srgbClr val="F7E5F3"/>
                    </a:solidFill>
                  </a:tcPr>
                </a:tc>
                <a:tc>
                  <a:txBody>
                    <a:bodyPr/>
                    <a:lstStyle/>
                    <a:p>
                      <a:r>
                        <a:rPr lang="en-US" sz="1600" dirty="0"/>
                        <a:t>53</a:t>
                      </a:r>
                    </a:p>
                  </a:txBody>
                  <a:tcPr>
                    <a:solidFill>
                      <a:srgbClr val="FAF0F7"/>
                    </a:solidFill>
                  </a:tcPr>
                </a:tc>
                <a:tc>
                  <a:txBody>
                    <a:bodyPr/>
                    <a:lstStyle/>
                    <a:p>
                      <a:r>
                        <a:rPr lang="en-US" sz="1600" dirty="0"/>
                        <a:t>51</a:t>
                      </a:r>
                    </a:p>
                  </a:txBody>
                  <a:tcPr>
                    <a:solidFill>
                      <a:srgbClr val="FAF0F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03B6A"/>
                          </a:solidFill>
                          <a:effectLst/>
                          <a:uLnTx/>
                          <a:uFillTx/>
                          <a:latin typeface="Segoe UI"/>
                          <a:cs typeface="Segoe UI"/>
                          <a:sym typeface="Arial"/>
                        </a:rPr>
                        <a:t>NA</a:t>
                      </a:r>
                      <a:endParaRPr kumimoji="0" lang="en-US" sz="1600" b="1" i="0" u="none" strike="noStrike" kern="0" cap="none" spc="0" normalizeH="0" baseline="0" noProof="0" dirty="0">
                        <a:ln>
                          <a:noFill/>
                        </a:ln>
                        <a:solidFill>
                          <a:srgbClr val="203B6A"/>
                        </a:solidFill>
                        <a:effectLst/>
                        <a:uLnTx/>
                        <a:uFillTx/>
                        <a:latin typeface="Segoe UI"/>
                        <a:cs typeface="Segoe UI"/>
                        <a:sym typeface="Arial"/>
                      </a:endParaRPr>
                    </a:p>
                  </a:txBody>
                  <a:tcPr>
                    <a:solidFill>
                      <a:srgbClr val="FAF0F7"/>
                    </a:solidFill>
                  </a:tcPr>
                </a:tc>
                <a:tc>
                  <a:txBody>
                    <a:bodyPr/>
                    <a:lstStyle/>
                    <a:p>
                      <a:r>
                        <a:rPr lang="en-US" sz="1600" dirty="0"/>
                        <a:t>59</a:t>
                      </a:r>
                    </a:p>
                  </a:txBody>
                  <a:tcPr>
                    <a:solidFill>
                      <a:srgbClr val="FAF0F7"/>
                    </a:solidFill>
                  </a:tcPr>
                </a:tc>
                <a:tc>
                  <a:txBody>
                    <a:bodyPr/>
                    <a:lstStyle/>
                    <a:p>
                      <a:r>
                        <a:rPr lang="en-US" sz="1600" dirty="0"/>
                        <a:t>54</a:t>
                      </a:r>
                    </a:p>
                  </a:txBody>
                  <a:tcPr>
                    <a:solidFill>
                      <a:srgbClr val="FAF0F7"/>
                    </a:solidFill>
                  </a:tcPr>
                </a:tc>
                <a:extLst>
                  <a:ext uri="{0D108BD9-81ED-4DB2-BD59-A6C34878D82A}">
                    <a16:rowId xmlns:a16="http://schemas.microsoft.com/office/drawing/2014/main" val="2106442685"/>
                  </a:ext>
                </a:extLst>
              </a:tr>
              <a:tr h="370840">
                <a:tc>
                  <a:txBody>
                    <a:bodyPr/>
                    <a:lstStyle/>
                    <a:p>
                      <a:r>
                        <a:rPr lang="en-US" sz="1600" dirty="0"/>
                        <a:t>Environment</a:t>
                      </a:r>
                    </a:p>
                  </a:txBody>
                  <a:tcPr>
                    <a:solidFill>
                      <a:srgbClr val="C9E7A7"/>
                    </a:solidFill>
                  </a:tcPr>
                </a:tc>
                <a:tc>
                  <a:txBody>
                    <a:bodyPr/>
                    <a:lstStyle/>
                    <a:p>
                      <a:r>
                        <a:rPr lang="en-US" sz="1600" dirty="0"/>
                        <a:t>49</a:t>
                      </a:r>
                    </a:p>
                  </a:txBody>
                  <a:tcPr>
                    <a:solidFill>
                      <a:srgbClr val="E3F3D1"/>
                    </a:solidFill>
                  </a:tcPr>
                </a:tc>
                <a:tc>
                  <a:txBody>
                    <a:bodyPr/>
                    <a:lstStyle/>
                    <a:p>
                      <a:r>
                        <a:rPr lang="en-US" sz="1600" dirty="0"/>
                        <a:t>47</a:t>
                      </a:r>
                    </a:p>
                  </a:txBody>
                  <a:tcPr>
                    <a:solidFill>
                      <a:srgbClr val="E3F3D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03B6A"/>
                          </a:solidFill>
                          <a:effectLst/>
                          <a:uLnTx/>
                          <a:uFillTx/>
                          <a:latin typeface="Segoe UI"/>
                          <a:cs typeface="Segoe UI"/>
                          <a:sym typeface="Arial"/>
                        </a:rPr>
                        <a:t>NA</a:t>
                      </a:r>
                    </a:p>
                  </a:txBody>
                  <a:tcPr>
                    <a:solidFill>
                      <a:srgbClr val="E3F3D1"/>
                    </a:solidFill>
                  </a:tcPr>
                </a:tc>
                <a:tc>
                  <a:txBody>
                    <a:bodyPr/>
                    <a:lstStyle/>
                    <a:p>
                      <a:r>
                        <a:rPr lang="en-US" sz="1600" dirty="0"/>
                        <a:t>54</a:t>
                      </a:r>
                    </a:p>
                  </a:txBody>
                  <a:tcPr>
                    <a:solidFill>
                      <a:srgbClr val="E3F3D1"/>
                    </a:solidFill>
                  </a:tcPr>
                </a:tc>
                <a:tc>
                  <a:txBody>
                    <a:bodyPr/>
                    <a:lstStyle/>
                    <a:p>
                      <a:r>
                        <a:rPr lang="en-US" sz="1600" dirty="0"/>
                        <a:t>48</a:t>
                      </a:r>
                    </a:p>
                  </a:txBody>
                  <a:tcPr>
                    <a:solidFill>
                      <a:srgbClr val="E3F3D1"/>
                    </a:solidFill>
                  </a:tcPr>
                </a:tc>
                <a:extLst>
                  <a:ext uri="{0D108BD9-81ED-4DB2-BD59-A6C34878D82A}">
                    <a16:rowId xmlns:a16="http://schemas.microsoft.com/office/drawing/2014/main" val="1754542673"/>
                  </a:ext>
                </a:extLst>
              </a:tr>
            </a:tbl>
          </a:graphicData>
        </a:graphic>
      </p:graphicFrame>
      <p:sp>
        <p:nvSpPr>
          <p:cNvPr id="3" name="TextBox 2">
            <a:extLst>
              <a:ext uri="{FF2B5EF4-FFF2-40B4-BE49-F238E27FC236}">
                <a16:creationId xmlns:a16="http://schemas.microsoft.com/office/drawing/2014/main" id="{28B70F80-5FF9-466B-94FC-F2B49E04BF60}"/>
              </a:ext>
            </a:extLst>
          </p:cNvPr>
          <p:cNvSpPr txBox="1"/>
          <p:nvPr/>
        </p:nvSpPr>
        <p:spPr>
          <a:xfrm>
            <a:off x="5278871" y="2735938"/>
            <a:ext cx="3865129" cy="2031325"/>
          </a:xfrm>
          <a:prstGeom prst="rect">
            <a:avLst/>
          </a:prstGeom>
          <a:solidFill>
            <a:schemeClr val="bg1"/>
          </a:solidFill>
        </p:spPr>
        <p:txBody>
          <a:bodyPr wrap="square" rtlCol="0">
            <a:spAutoFit/>
          </a:bodyPr>
          <a:lstStyle/>
          <a:p>
            <a:r>
              <a:rPr lang="en-US" b="1" dirty="0">
                <a:solidFill>
                  <a:schemeClr val="accent2">
                    <a:lumMod val="50000"/>
                  </a:schemeClr>
                </a:solidFill>
                <a:latin typeface="Segoe UI" panose="020B0502040204020203" pitchFamily="34" charset="0"/>
                <a:cs typeface="Segoe UI" panose="020B0502040204020203" pitchFamily="34" charset="0"/>
              </a:rPr>
              <a:t>Trend interpretation:</a:t>
            </a:r>
          </a:p>
          <a:p>
            <a:pPr marL="285750" indent="-285750">
              <a:buFont typeface="Courier New" panose="02070309020205020404" pitchFamily="49" charset="0"/>
              <a:buChar char="o"/>
            </a:pPr>
            <a:r>
              <a:rPr lang="en-US" dirty="0">
                <a:solidFill>
                  <a:srgbClr val="002060"/>
                </a:solidFill>
                <a:latin typeface="Segoe UI" panose="020B0502040204020203" pitchFamily="34" charset="0"/>
                <a:cs typeface="Segoe UI" panose="020B0502040204020203" pitchFamily="34" charset="0"/>
              </a:rPr>
              <a:t>The average engagement score and safety score is consistently and meaningfully higher than the environment score in all years (with data)</a:t>
            </a:r>
          </a:p>
          <a:p>
            <a:pPr marL="285750" indent="-285750">
              <a:buFont typeface="Courier New" panose="02070309020205020404" pitchFamily="49" charset="0"/>
              <a:buChar char="o"/>
            </a:pPr>
            <a:r>
              <a:rPr lang="en-US" dirty="0">
                <a:solidFill>
                  <a:srgbClr val="002060"/>
                </a:solidFill>
                <a:latin typeface="Segoe UI" panose="020B0502040204020203" pitchFamily="34" charset="0"/>
                <a:cs typeface="Segoe UI" panose="020B0502040204020203" pitchFamily="34" charset="0"/>
              </a:rPr>
              <a:t>The gap between the dimension scores appears to widen over time (3- to 4- point difference in 2018 and 2019; 6 points in 2022)</a:t>
            </a:r>
          </a:p>
        </p:txBody>
      </p:sp>
      <p:grpSp>
        <p:nvGrpSpPr>
          <p:cNvPr id="11" name="Group 10" descr="Red cross indicates that trend data is not available in 2022.">
            <a:extLst>
              <a:ext uri="{FF2B5EF4-FFF2-40B4-BE49-F238E27FC236}">
                <a16:creationId xmlns:a16="http://schemas.microsoft.com/office/drawing/2014/main" id="{9C775D09-E7D9-46C7-9FDD-835C2CAEA24B}"/>
              </a:ext>
            </a:extLst>
          </p:cNvPr>
          <p:cNvGrpSpPr/>
          <p:nvPr/>
        </p:nvGrpSpPr>
        <p:grpSpPr>
          <a:xfrm>
            <a:off x="4340809" y="897583"/>
            <a:ext cx="313487" cy="298758"/>
            <a:chOff x="4434078" y="905203"/>
            <a:chExt cx="313487" cy="298758"/>
          </a:xfrm>
        </p:grpSpPr>
        <p:cxnSp>
          <p:nvCxnSpPr>
            <p:cNvPr id="8" name="Straight Connector 7">
              <a:extLst>
                <a:ext uri="{FF2B5EF4-FFF2-40B4-BE49-F238E27FC236}">
                  <a16:creationId xmlns:a16="http://schemas.microsoft.com/office/drawing/2014/main" id="{4ABA6662-6A9B-442F-AACE-86994C1BAF12}"/>
                </a:ext>
              </a:extLst>
            </p:cNvPr>
            <p:cNvCxnSpPr>
              <a:cxnSpLocks/>
            </p:cNvCxnSpPr>
            <p:nvPr/>
          </p:nvCxnSpPr>
          <p:spPr>
            <a:xfrm>
              <a:off x="4434078" y="905203"/>
              <a:ext cx="275844" cy="2911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97E0B6-FD12-402C-87C5-EA38B7D30553}"/>
                </a:ext>
              </a:extLst>
            </p:cNvPr>
            <p:cNvCxnSpPr>
              <a:cxnSpLocks/>
            </p:cNvCxnSpPr>
            <p:nvPr/>
          </p:nvCxnSpPr>
          <p:spPr>
            <a:xfrm rot="5400000">
              <a:off x="4464075" y="920470"/>
              <a:ext cx="275844" cy="2911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244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 shows the state level trends in the overall average school climate score broken out by grade. It shows data from 2018 to 2022 (2020 was not available due to pandemic).">
            <a:extLst>
              <a:ext uri="{FF2B5EF4-FFF2-40B4-BE49-F238E27FC236}">
                <a16:creationId xmlns:a16="http://schemas.microsoft.com/office/drawing/2014/main" id="{807D1BE9-458B-419A-9591-6324414B78AC}"/>
              </a:ext>
            </a:extLst>
          </p:cNvPr>
          <p:cNvGrpSpPr/>
          <p:nvPr/>
        </p:nvGrpSpPr>
        <p:grpSpPr>
          <a:xfrm>
            <a:off x="1667592" y="847273"/>
            <a:ext cx="5582872" cy="2781262"/>
            <a:chOff x="1740250" y="950902"/>
            <a:chExt cx="5534025" cy="2830195"/>
          </a:xfrm>
        </p:grpSpPr>
        <p:graphicFrame>
          <p:nvGraphicFramePr>
            <p:cNvPr id="4" name="Chart 3" descr="Graph shows the percent of students within each school climate category for each grade. Four categories are shown: least favorable (average score &lt;=30); somewhat favorable (31 - 51); favorable (51 - 70); and, most favorable (&gt;70).">
              <a:extLst>
                <a:ext uri="{FF2B5EF4-FFF2-40B4-BE49-F238E27FC236}">
                  <a16:creationId xmlns:a16="http://schemas.microsoft.com/office/drawing/2014/main" id="{647F111D-B0A2-4A20-B4F6-1C9428EEB89C}"/>
                </a:ext>
              </a:extLst>
            </p:cNvPr>
            <p:cNvGraphicFramePr/>
            <p:nvPr>
              <p:extLst>
                <p:ext uri="{D42A27DB-BD31-4B8C-83A1-F6EECF244321}">
                  <p14:modId xmlns:p14="http://schemas.microsoft.com/office/powerpoint/2010/main" val="3307361030"/>
                </p:ext>
              </p:extLst>
            </p:nvPr>
          </p:nvGraphicFramePr>
          <p:xfrm>
            <a:off x="1740250" y="950902"/>
            <a:ext cx="5534025" cy="283019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30CECEFD-3F07-49E4-9AEC-75DBF2AC6949}"/>
                </a:ext>
                <a:ext uri="{C183D7F6-B498-43B3-948B-1728B52AA6E4}">
                  <adec:decorative xmlns:adec="http://schemas.microsoft.com/office/drawing/2017/decorative" val="1"/>
                </a:ext>
              </a:extLst>
            </p:cNvPr>
            <p:cNvGrpSpPr/>
            <p:nvPr/>
          </p:nvGrpSpPr>
          <p:grpSpPr>
            <a:xfrm>
              <a:off x="3787139" y="1466032"/>
              <a:ext cx="1804671" cy="1362077"/>
              <a:chOff x="0" y="0"/>
              <a:chExt cx="1804946" cy="1362268"/>
            </a:xfrm>
          </p:grpSpPr>
          <p:cxnSp>
            <p:nvCxnSpPr>
              <p:cNvPr id="6" name="Straight Connector 5">
                <a:extLst>
                  <a:ext uri="{FF2B5EF4-FFF2-40B4-BE49-F238E27FC236}">
                    <a16:creationId xmlns:a16="http://schemas.microsoft.com/office/drawing/2014/main" id="{D57A073E-A26B-459A-968B-EFA586530F2F}"/>
                  </a:ext>
                  <a:ext uri="{C183D7F6-B498-43B3-948B-1728B52AA6E4}">
                    <adec:decorative xmlns:adec="http://schemas.microsoft.com/office/drawing/2017/decorative" val="1"/>
                  </a:ext>
                </a:extLst>
              </p:cNvPr>
              <p:cNvCxnSpPr/>
              <p:nvPr/>
            </p:nvCxnSpPr>
            <p:spPr>
              <a:xfrm flipV="1">
                <a:off x="63610" y="0"/>
                <a:ext cx="1725433" cy="320647"/>
              </a:xfrm>
              <a:prstGeom prst="line">
                <a:avLst/>
              </a:prstGeom>
              <a:noFill/>
              <a:ln w="15875" cap="flat" cmpd="sng" algn="ctr">
                <a:solidFill>
                  <a:srgbClr val="002060"/>
                </a:solidFill>
                <a:prstDash val="dash"/>
                <a:miter lim="800000"/>
              </a:ln>
              <a:effectLst/>
            </p:spPr>
          </p:cxnSp>
          <p:cxnSp>
            <p:nvCxnSpPr>
              <p:cNvPr id="7" name="Straight Connector 6">
                <a:extLst>
                  <a:ext uri="{FF2B5EF4-FFF2-40B4-BE49-F238E27FC236}">
                    <a16:creationId xmlns:a16="http://schemas.microsoft.com/office/drawing/2014/main" id="{A21F7E91-C8E0-4399-83C1-8B6D39484431}"/>
                  </a:ext>
                  <a:ext uri="{C183D7F6-B498-43B3-948B-1728B52AA6E4}">
                    <adec:decorative xmlns:adec="http://schemas.microsoft.com/office/drawing/2017/decorative" val="1"/>
                  </a:ext>
                </a:extLst>
              </p:cNvPr>
              <p:cNvCxnSpPr/>
              <p:nvPr/>
            </p:nvCxnSpPr>
            <p:spPr>
              <a:xfrm flipV="1">
                <a:off x="47708" y="230587"/>
                <a:ext cx="1741197" cy="328599"/>
              </a:xfrm>
              <a:prstGeom prst="line">
                <a:avLst/>
              </a:prstGeom>
              <a:noFill/>
              <a:ln w="15875" cap="flat" cmpd="sng" algn="ctr">
                <a:solidFill>
                  <a:srgbClr val="002060"/>
                </a:solidFill>
                <a:prstDash val="dash"/>
                <a:miter lim="800000"/>
              </a:ln>
              <a:effectLst/>
            </p:spPr>
          </p:cxnSp>
          <p:cxnSp>
            <p:nvCxnSpPr>
              <p:cNvPr id="8" name="Straight Connector 7">
                <a:extLst>
                  <a:ext uri="{FF2B5EF4-FFF2-40B4-BE49-F238E27FC236}">
                    <a16:creationId xmlns:a16="http://schemas.microsoft.com/office/drawing/2014/main" id="{FC90EB0B-BDE4-4F6D-ABB8-0A1D29384AFA}"/>
                  </a:ext>
                  <a:ext uri="{C183D7F6-B498-43B3-948B-1728B52AA6E4}">
                    <adec:decorative xmlns:adec="http://schemas.microsoft.com/office/drawing/2017/decorative" val="1"/>
                  </a:ext>
                </a:extLst>
              </p:cNvPr>
              <p:cNvCxnSpPr/>
              <p:nvPr/>
            </p:nvCxnSpPr>
            <p:spPr>
              <a:xfrm flipV="1">
                <a:off x="39756" y="572493"/>
                <a:ext cx="1749122" cy="320648"/>
              </a:xfrm>
              <a:prstGeom prst="line">
                <a:avLst/>
              </a:prstGeom>
              <a:noFill/>
              <a:ln w="15875" cap="flat" cmpd="sng" algn="ctr">
                <a:solidFill>
                  <a:srgbClr val="002060"/>
                </a:solidFill>
                <a:prstDash val="dash"/>
                <a:miter lim="800000"/>
              </a:ln>
              <a:effectLst/>
            </p:spPr>
          </p:cxnSp>
          <p:cxnSp>
            <p:nvCxnSpPr>
              <p:cNvPr id="9" name="Straight Connector 8">
                <a:extLst>
                  <a:ext uri="{FF2B5EF4-FFF2-40B4-BE49-F238E27FC236}">
                    <a16:creationId xmlns:a16="http://schemas.microsoft.com/office/drawing/2014/main" id="{9A36F65A-6C97-47E1-A665-E1C5D2B63B56}"/>
                  </a:ext>
                  <a:ext uri="{C183D7F6-B498-43B3-948B-1728B52AA6E4}">
                    <adec:decorative xmlns:adec="http://schemas.microsoft.com/office/drawing/2017/decorative" val="1"/>
                  </a:ext>
                </a:extLst>
              </p:cNvPr>
              <p:cNvCxnSpPr/>
              <p:nvPr/>
            </p:nvCxnSpPr>
            <p:spPr>
              <a:xfrm flipV="1">
                <a:off x="0" y="1137036"/>
                <a:ext cx="1788546" cy="160296"/>
              </a:xfrm>
              <a:prstGeom prst="line">
                <a:avLst/>
              </a:prstGeom>
              <a:noFill/>
              <a:ln w="15875" cap="flat" cmpd="sng" algn="ctr">
                <a:solidFill>
                  <a:srgbClr val="002060"/>
                </a:solidFill>
                <a:prstDash val="dash"/>
                <a:miter lim="800000"/>
              </a:ln>
              <a:effectLst/>
            </p:spPr>
          </p:cxnSp>
          <p:cxnSp>
            <p:nvCxnSpPr>
              <p:cNvPr id="10" name="Straight Connector 9">
                <a:extLst>
                  <a:ext uri="{FF2B5EF4-FFF2-40B4-BE49-F238E27FC236}">
                    <a16:creationId xmlns:a16="http://schemas.microsoft.com/office/drawing/2014/main" id="{FF217A42-FA40-498D-910E-537FD71077B7}"/>
                  </a:ext>
                  <a:ext uri="{C183D7F6-B498-43B3-948B-1728B52AA6E4}">
                    <adec:decorative xmlns:adec="http://schemas.microsoft.com/office/drawing/2017/decorative" val="1"/>
                  </a:ext>
                </a:extLst>
              </p:cNvPr>
              <p:cNvCxnSpPr/>
              <p:nvPr/>
            </p:nvCxnSpPr>
            <p:spPr>
              <a:xfrm flipV="1">
                <a:off x="39756" y="1009815"/>
                <a:ext cx="1765190" cy="352453"/>
              </a:xfrm>
              <a:prstGeom prst="line">
                <a:avLst/>
              </a:prstGeom>
              <a:noFill/>
              <a:ln w="15875" cap="flat" cmpd="sng" algn="ctr">
                <a:solidFill>
                  <a:srgbClr val="002060"/>
                </a:solidFill>
                <a:prstDash val="dash"/>
                <a:miter lim="800000"/>
              </a:ln>
              <a:effectLst/>
            </p:spPr>
          </p:cxnSp>
        </p:grpSp>
      </p:grpSp>
      <p:sp>
        <p:nvSpPr>
          <p:cNvPr id="11" name="Google Shape;520;p45">
            <a:extLst>
              <a:ext uri="{FF2B5EF4-FFF2-40B4-BE49-F238E27FC236}">
                <a16:creationId xmlns:a16="http://schemas.microsoft.com/office/drawing/2014/main" id="{B08FC994-739A-4C40-9E2F-35F78CDBDA35}"/>
              </a:ext>
            </a:extLst>
          </p:cNvPr>
          <p:cNvSpPr txBox="1">
            <a:spLocks noGrp="1"/>
          </p:cNvSpPr>
          <p:nvPr>
            <p:ph type="title"/>
          </p:nvPr>
        </p:nvSpPr>
        <p:spPr>
          <a:xfrm>
            <a:off x="425450" y="217488"/>
            <a:ext cx="8528050" cy="509587"/>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300"/>
              <a:buFont typeface="Quattrocento Sans"/>
              <a:buNone/>
            </a:pPr>
            <a:r>
              <a:rPr lang="en-US" sz="2000" b="0" i="0" u="none" strike="noStrike" cap="none" dirty="0">
                <a:solidFill>
                  <a:schemeClr val="lt1"/>
                </a:solidFill>
                <a:latin typeface="Georgia" panose="02040502050405020303" pitchFamily="18" charset="0"/>
                <a:sym typeface="Quattrocento Sans"/>
              </a:rPr>
              <a:t>VOCAL data guidance: Keep trend data in context </a:t>
            </a:r>
            <a:endParaRPr sz="2000" b="0" i="0" u="none" strike="noStrike" cap="none" dirty="0">
              <a:solidFill>
                <a:schemeClr val="lt1"/>
              </a:solidFill>
              <a:latin typeface="Georgia" panose="02040502050405020303" pitchFamily="18" charset="0"/>
              <a:sym typeface="Quattrocento Sans"/>
            </a:endParaRPr>
          </a:p>
        </p:txBody>
      </p:sp>
      <p:sp>
        <p:nvSpPr>
          <p:cNvPr id="13" name="TextBox 12">
            <a:extLst>
              <a:ext uri="{FF2B5EF4-FFF2-40B4-BE49-F238E27FC236}">
                <a16:creationId xmlns:a16="http://schemas.microsoft.com/office/drawing/2014/main" id="{A6BAAF68-8B75-45FF-93C2-75E2A77BCDE8}"/>
              </a:ext>
            </a:extLst>
          </p:cNvPr>
          <p:cNvSpPr txBox="1"/>
          <p:nvPr/>
        </p:nvSpPr>
        <p:spPr>
          <a:xfrm>
            <a:off x="1599797" y="3597781"/>
            <a:ext cx="5876611" cy="276999"/>
          </a:xfrm>
          <a:prstGeom prst="rect">
            <a:avLst/>
          </a:prstGeom>
          <a:noFill/>
        </p:spPr>
        <p:txBody>
          <a:bodyPr wrap="square">
            <a:spAutoFit/>
          </a:bodyPr>
          <a:lstStyle/>
          <a:p>
            <a:pPr marL="57150" indent="-57150"/>
            <a:r>
              <a:rPr lang="en-US" sz="600" dirty="0">
                <a:effectLst/>
                <a:latin typeface="Segoe UI" panose="020B0502040204020203" pitchFamily="34" charset="0"/>
                <a:ea typeface="Calibri" panose="020F0502020204030204" pitchFamily="34" charset="0"/>
                <a:cs typeface="Segoe UI" panose="020B0502040204020203" pitchFamily="34" charset="0"/>
              </a:rPr>
              <a:t>* 	The VOCAL survey was not administered to grade 4 students in 2018, or to any students in 2020 (pandemic). The dashed lines symbolize the break in data collection. 2021 data should be viewed with caution; students were either just returning or were transitioning to in-person learning during the survey administration.</a:t>
            </a:r>
            <a:endParaRPr lang="en-US" sz="6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4E966F0-8A0D-496B-88DC-B41CE85DF59A}"/>
              </a:ext>
            </a:extLst>
          </p:cNvPr>
          <p:cNvSpPr txBox="1"/>
          <p:nvPr/>
        </p:nvSpPr>
        <p:spPr>
          <a:xfrm>
            <a:off x="91520" y="3845801"/>
            <a:ext cx="8735015" cy="1031051"/>
          </a:xfrm>
          <a:prstGeom prst="rect">
            <a:avLst/>
          </a:prstGeom>
          <a:solidFill>
            <a:schemeClr val="bg1"/>
          </a:solidFill>
        </p:spPr>
        <p:txBody>
          <a:bodyPr wrap="square" rtlCol="0">
            <a:spAutoFit/>
          </a:bodyPr>
          <a:lstStyle/>
          <a:p>
            <a:pPr marL="285750" indent="-285750">
              <a:spcAft>
                <a:spcPts val="600"/>
              </a:spcAft>
              <a:buClr>
                <a:schemeClr val="accent2">
                  <a:lumMod val="75000"/>
                </a:schemeClr>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Students in the younger grades have more favorable views of school climate when compared to students in the older grades.</a:t>
            </a:r>
          </a:p>
          <a:p>
            <a:pPr marL="285750" indent="-285750">
              <a:buClr>
                <a:schemeClr val="accent2">
                  <a:lumMod val="75000"/>
                </a:schemeClr>
              </a:buClr>
              <a:buFont typeface="Wingdings 2" panose="05020102010507070707" pitchFamily="18" charset="2"/>
              <a:buChar char="ê"/>
            </a:pPr>
            <a:r>
              <a:rPr lang="en-US" dirty="0">
                <a:solidFill>
                  <a:srgbClr val="002060"/>
                </a:solidFill>
                <a:latin typeface="Segoe UI" panose="020B0502040204020203" pitchFamily="34" charset="0"/>
                <a:cs typeface="Segoe UI" panose="020B0502040204020203" pitchFamily="34" charset="0"/>
              </a:rPr>
              <a:t>In 2021, scores went up on average across the state (students were transitioning back to in-person learning at the time of the survey administration)</a:t>
            </a:r>
          </a:p>
        </p:txBody>
      </p:sp>
      <p:sp>
        <p:nvSpPr>
          <p:cNvPr id="14" name="Slide Number Placeholder 3">
            <a:extLst>
              <a:ext uri="{FF2B5EF4-FFF2-40B4-BE49-F238E27FC236}">
                <a16:creationId xmlns:a16="http://schemas.microsoft.com/office/drawing/2014/main" id="{ED9E5C74-A83F-4B96-8FFF-14F1B993F41F}"/>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28</a:t>
            </a:fld>
            <a:endParaRPr lang="en">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574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425807" y="216694"/>
            <a:ext cx="8528229" cy="509929"/>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300"/>
              <a:buFont typeface="Quattrocento Sans"/>
              <a:buNone/>
            </a:pPr>
            <a:r>
              <a:rPr lang="en-US" sz="2000" b="0" i="0" u="none" strike="noStrike" cap="none" dirty="0">
                <a:solidFill>
                  <a:schemeClr val="lt1"/>
                </a:solidFill>
                <a:latin typeface="Georgia" panose="02040502050405020303" pitchFamily="18" charset="0"/>
                <a:sym typeface="Quattrocento Sans"/>
              </a:rPr>
              <a:t>VOCAL data guidance: Trend data (looking at multiple years)</a:t>
            </a:r>
            <a:endParaRPr sz="2000" b="0" i="0" u="none" strike="noStrike" cap="none" dirty="0">
              <a:solidFill>
                <a:schemeClr val="lt1"/>
              </a:solidFill>
              <a:latin typeface="Georgia" panose="02040502050405020303" pitchFamily="18" charset="0"/>
              <a:sym typeface="Quattrocento Sans"/>
            </a:endParaRPr>
          </a:p>
        </p:txBody>
      </p:sp>
      <p:sp>
        <p:nvSpPr>
          <p:cNvPr id="521" name="Google Shape;521;p45"/>
          <p:cNvSpPr txBox="1">
            <a:spLocks noGrp="1"/>
          </p:cNvSpPr>
          <p:nvPr>
            <p:ph type="body" idx="1"/>
          </p:nvPr>
        </p:nvSpPr>
        <p:spPr>
          <a:xfrm>
            <a:off x="124358" y="853288"/>
            <a:ext cx="9019642" cy="3787309"/>
          </a:xfrm>
          <a:prstGeom prst="rect">
            <a:avLst/>
          </a:prstGeom>
          <a:noFill/>
          <a:ln>
            <a:noFill/>
          </a:ln>
        </p:spPr>
        <p:txBody>
          <a:bodyPr spcFirstLastPara="1" wrap="square" lIns="68575" tIns="34275" rIns="68575" bIns="34275" anchor="t" anchorCtr="0">
            <a:noAutofit/>
          </a:bodyPr>
          <a:lstStyle/>
          <a:p>
            <a:pPr marL="344488" indent="-344488">
              <a:spcAft>
                <a:spcPts val="600"/>
              </a:spcAft>
              <a:buSzPts val="18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Schools with large score differences (up or down) are more likely to be small in size:</a:t>
            </a:r>
          </a:p>
          <a:p>
            <a:pPr marL="0" indent="0">
              <a:spcAft>
                <a:spcPts val="600"/>
              </a:spcAft>
              <a:buSzPts val="1800"/>
              <a:buNone/>
            </a:pPr>
            <a:endParaRPr lang="en-US" sz="1800" dirty="0">
              <a:solidFill>
                <a:srgbClr val="002060"/>
              </a:solidFill>
              <a:latin typeface="Segoe UI" panose="020B0502040204020203" pitchFamily="34" charset="0"/>
              <a:cs typeface="Segoe UI" panose="020B0502040204020203" pitchFamily="34" charset="0"/>
            </a:endParaRPr>
          </a:p>
          <a:p>
            <a:pPr marL="1027113" lvl="2" indent="-225425">
              <a:lnSpc>
                <a:spcPct val="200000"/>
              </a:lnSpc>
              <a:spcBef>
                <a:spcPts val="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On target, but less precise </a:t>
            </a:r>
          </a:p>
          <a:p>
            <a:pPr marL="1027113" lvl="2" indent="-225425">
              <a:lnSpc>
                <a:spcPct val="200000"/>
              </a:lnSpc>
              <a:spcBef>
                <a:spcPts val="0"/>
              </a:spcBef>
              <a:buFont typeface="Courier New" panose="02070309020205020404" pitchFamily="49" charset="0"/>
              <a:buChar char="o"/>
            </a:pPr>
            <a:r>
              <a:rPr lang="en-US" sz="1600" dirty="0">
                <a:solidFill>
                  <a:srgbClr val="002060"/>
                </a:solidFill>
                <a:latin typeface="Segoe UI" panose="020B0502040204020203" pitchFamily="34" charset="0"/>
                <a:cs typeface="Segoe UI" panose="020B0502040204020203" pitchFamily="34" charset="0"/>
              </a:rPr>
              <a:t>More error; less reliable</a:t>
            </a:r>
          </a:p>
          <a:p>
            <a:pPr marL="1027113" lvl="2" indent="-225425">
              <a:lnSpc>
                <a:spcPct val="200000"/>
              </a:lnSpc>
              <a:spcBef>
                <a:spcPts val="0"/>
              </a:spcBef>
              <a:buFont typeface="Courier New" panose="02070309020205020404" pitchFamily="49" charset="0"/>
              <a:buChar char="o"/>
            </a:pPr>
            <a:endParaRPr lang="en-US" sz="1600" dirty="0">
              <a:solidFill>
                <a:srgbClr val="002060"/>
              </a:solidFill>
              <a:latin typeface="Segoe UI" panose="020B0502040204020203" pitchFamily="34" charset="0"/>
              <a:cs typeface="Segoe UI" panose="020B0502040204020203" pitchFamily="34" charset="0"/>
            </a:endParaRPr>
          </a:p>
          <a:p>
            <a:pPr marL="801688" lvl="2" indent="0">
              <a:lnSpc>
                <a:spcPct val="200000"/>
              </a:lnSpc>
              <a:spcBef>
                <a:spcPts val="0"/>
              </a:spcBef>
              <a:buNone/>
            </a:pPr>
            <a:endParaRPr lang="en-US" sz="1600" dirty="0">
              <a:solidFill>
                <a:srgbClr val="002060"/>
              </a:solidFill>
              <a:latin typeface="Segoe UI" panose="020B0502040204020203" pitchFamily="34" charset="0"/>
              <a:cs typeface="Segoe UI" panose="020B0502040204020203" pitchFamily="34" charset="0"/>
            </a:endParaRPr>
          </a:p>
          <a:p>
            <a:pPr marL="285750" indent="-285750">
              <a:buClr>
                <a:schemeClr val="accent2"/>
              </a:buClr>
              <a:buSzPct val="100000"/>
              <a:buFont typeface="Wingdings 2" panose="05020102010507070707" pitchFamily="18" charset="2"/>
              <a:buChar char="ê"/>
            </a:pPr>
            <a:r>
              <a:rPr lang="en-US" sz="1800" dirty="0">
                <a:solidFill>
                  <a:srgbClr val="002060"/>
                </a:solidFill>
                <a:latin typeface="Segoe UI" panose="020B0502040204020203" pitchFamily="34" charset="0"/>
                <a:cs typeface="Segoe UI" panose="020B0502040204020203" pitchFamily="34" charset="0"/>
              </a:rPr>
              <a:t>Small schools or districts with small schools (N&lt;30): Combine years to get a better estimate </a:t>
            </a:r>
            <a:r>
              <a:rPr lang="en-US" sz="1600" dirty="0">
                <a:solidFill>
                  <a:srgbClr val="002060"/>
                </a:solidFill>
                <a:latin typeface="Segoe UI" panose="020B0502040204020203" pitchFamily="34" charset="0"/>
                <a:cs typeface="Segoe UI" panose="020B0502040204020203" pitchFamily="34" charset="0"/>
              </a:rPr>
              <a:t>of student perceptions and do a rolling average!</a:t>
            </a:r>
          </a:p>
          <a:p>
            <a:pPr marL="569913" lvl="1" indent="-225425">
              <a:lnSpc>
                <a:spcPct val="200000"/>
              </a:lnSpc>
              <a:buSzPts val="1800"/>
              <a:buFont typeface="Courier New" panose="02070309020205020404" pitchFamily="49" charset="0"/>
              <a:buChar char="o"/>
            </a:pPr>
            <a:endParaRPr lang="en-US" sz="1600" dirty="0">
              <a:solidFill>
                <a:srgbClr val="002060"/>
              </a:solidFill>
              <a:latin typeface="Segoe UI" panose="020B0502040204020203" pitchFamily="34" charset="0"/>
              <a:cs typeface="Segoe UI" panose="020B0502040204020203" pitchFamily="34" charset="0"/>
            </a:endParaRPr>
          </a:p>
        </p:txBody>
      </p:sp>
      <p:sp>
        <p:nvSpPr>
          <p:cNvPr id="522" name="Google Shape;522;p45"/>
          <p:cNvSpPr txBox="1">
            <a:spLocks noGrp="1"/>
          </p:cNvSpPr>
          <p:nvPr>
            <p:ph type="sldNum" idx="12"/>
          </p:nvPr>
        </p:nvSpPr>
        <p:spPr>
          <a:xfrm>
            <a:off x="8229600" y="4767263"/>
            <a:ext cx="285750" cy="257891"/>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a:solidFill>
                  <a:schemeClr val="dk1"/>
                </a:solidFill>
                <a:latin typeface="Segoe UI" panose="020B0502040204020203" pitchFamily="34" charset="0"/>
                <a:cs typeface="Segoe UI" panose="020B0502040204020203" pitchFamily="34" charset="0"/>
                <a:sym typeface="Quattrocento Sans"/>
              </a:rPr>
              <a:t>29</a:t>
            </a:fld>
            <a:endParaRPr sz="900">
              <a:solidFill>
                <a:schemeClr val="dk1"/>
              </a:solidFill>
              <a:latin typeface="Segoe UI" panose="020B0502040204020203" pitchFamily="34" charset="0"/>
              <a:cs typeface="Segoe UI" panose="020B0502040204020203" pitchFamily="34" charset="0"/>
              <a:sym typeface="Quattrocento Sans"/>
            </a:endParaRPr>
          </a:p>
        </p:txBody>
      </p:sp>
      <p:grpSp>
        <p:nvGrpSpPr>
          <p:cNvPr id="5" name="Group 4" descr="Graph shows that smaller schools will have less precise data.">
            <a:extLst>
              <a:ext uri="{FF2B5EF4-FFF2-40B4-BE49-F238E27FC236}">
                <a16:creationId xmlns:a16="http://schemas.microsoft.com/office/drawing/2014/main" id="{CFB6F564-DFC9-4E06-94E2-C3D1B9DCBC5B}"/>
              </a:ext>
            </a:extLst>
          </p:cNvPr>
          <p:cNvGrpSpPr/>
          <p:nvPr/>
        </p:nvGrpSpPr>
        <p:grpSpPr>
          <a:xfrm>
            <a:off x="4888273" y="2067768"/>
            <a:ext cx="1614530" cy="1508440"/>
            <a:chOff x="2395623" y="915649"/>
            <a:chExt cx="2263682" cy="2148288"/>
          </a:xfrm>
        </p:grpSpPr>
        <p:grpSp>
          <p:nvGrpSpPr>
            <p:cNvPr id="6" name="Group 5">
              <a:extLst>
                <a:ext uri="{FF2B5EF4-FFF2-40B4-BE49-F238E27FC236}">
                  <a16:creationId xmlns:a16="http://schemas.microsoft.com/office/drawing/2014/main" id="{B76BB781-E521-40EF-9549-068FEFDF4A92}"/>
                </a:ext>
              </a:extLst>
            </p:cNvPr>
            <p:cNvGrpSpPr/>
            <p:nvPr/>
          </p:nvGrpSpPr>
          <p:grpSpPr>
            <a:xfrm>
              <a:off x="2395623" y="915649"/>
              <a:ext cx="2263682" cy="2148288"/>
              <a:chOff x="4257595" y="1080185"/>
              <a:chExt cx="2263682" cy="2148288"/>
            </a:xfrm>
          </p:grpSpPr>
          <p:sp>
            <p:nvSpPr>
              <p:cNvPr id="19" name="Circle: Hollow 18">
                <a:extLst>
                  <a:ext uri="{FF2B5EF4-FFF2-40B4-BE49-F238E27FC236}">
                    <a16:creationId xmlns:a16="http://schemas.microsoft.com/office/drawing/2014/main" id="{F7896CF7-5999-49E8-A3CC-938200868C1B}"/>
                  </a:ext>
                </a:extLst>
              </p:cNvPr>
              <p:cNvSpPr/>
              <p:nvPr/>
            </p:nvSpPr>
            <p:spPr>
              <a:xfrm>
                <a:off x="4257595" y="1080185"/>
                <a:ext cx="2263682" cy="2148288"/>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51134A80-4985-4D72-A1FB-B6FA4C6CC155}"/>
                  </a:ext>
                </a:extLst>
              </p:cNvPr>
              <p:cNvSpPr/>
              <p:nvPr/>
            </p:nvSpPr>
            <p:spPr>
              <a:xfrm>
                <a:off x="4752447" y="1539346"/>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49B16967-F2CD-471D-93E6-C65408B189D7}"/>
                  </a:ext>
                </a:extLst>
              </p:cNvPr>
              <p:cNvSpPr/>
              <p:nvPr/>
            </p:nvSpPr>
            <p:spPr>
              <a:xfrm>
                <a:off x="5047251" y="1865006"/>
                <a:ext cx="726484" cy="600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CE36772-DF46-450A-8613-802275F6F389}"/>
                </a:ext>
              </a:extLst>
            </p:cNvPr>
            <p:cNvGrpSpPr/>
            <p:nvPr/>
          </p:nvGrpSpPr>
          <p:grpSpPr>
            <a:xfrm>
              <a:off x="2961855" y="1374810"/>
              <a:ext cx="1142348" cy="1145470"/>
              <a:chOff x="5683213" y="2079576"/>
              <a:chExt cx="1142348" cy="1145470"/>
            </a:xfrm>
          </p:grpSpPr>
          <p:sp>
            <p:nvSpPr>
              <p:cNvPr id="8" name="TextBox 7">
                <a:extLst>
                  <a:ext uri="{FF2B5EF4-FFF2-40B4-BE49-F238E27FC236}">
                    <a16:creationId xmlns:a16="http://schemas.microsoft.com/office/drawing/2014/main" id="{FEA5D2A2-47DE-4F15-AB9F-A06453726FDF}"/>
                  </a:ext>
                </a:extLst>
              </p:cNvPr>
              <p:cNvSpPr txBox="1"/>
              <p:nvPr/>
            </p:nvSpPr>
            <p:spPr>
              <a:xfrm>
                <a:off x="6320161" y="2176957"/>
                <a:ext cx="274531" cy="274187"/>
              </a:xfrm>
              <a:prstGeom prst="rect">
                <a:avLst/>
              </a:prstGeom>
              <a:noFill/>
            </p:spPr>
            <p:txBody>
              <a:bodyPr wrap="none" rtlCol="0">
                <a:spAutoFit/>
              </a:bodyPr>
              <a:lstStyle/>
              <a:p>
                <a:r>
                  <a:rPr lang="en-US" sz="1200" b="1" dirty="0">
                    <a:solidFill>
                      <a:srgbClr val="FF0000"/>
                    </a:solidFill>
                  </a:rPr>
                  <a:t>X</a:t>
                </a:r>
              </a:p>
            </p:txBody>
          </p:sp>
          <p:grpSp>
            <p:nvGrpSpPr>
              <p:cNvPr id="9" name="Group 8">
                <a:extLst>
                  <a:ext uri="{FF2B5EF4-FFF2-40B4-BE49-F238E27FC236}">
                    <a16:creationId xmlns:a16="http://schemas.microsoft.com/office/drawing/2014/main" id="{1E9161CE-F9A8-47D2-8B0A-92B514462E5E}"/>
                  </a:ext>
                </a:extLst>
              </p:cNvPr>
              <p:cNvGrpSpPr/>
              <p:nvPr/>
            </p:nvGrpSpPr>
            <p:grpSpPr>
              <a:xfrm>
                <a:off x="5683213" y="2079576"/>
                <a:ext cx="1142348" cy="1145470"/>
                <a:chOff x="5861673" y="2054526"/>
                <a:chExt cx="1142348" cy="1145470"/>
              </a:xfrm>
            </p:grpSpPr>
            <p:sp>
              <p:nvSpPr>
                <p:cNvPr id="10" name="TextBox 9">
                  <a:extLst>
                    <a:ext uri="{FF2B5EF4-FFF2-40B4-BE49-F238E27FC236}">
                      <a16:creationId xmlns:a16="http://schemas.microsoft.com/office/drawing/2014/main" id="{9A736EA0-7C85-4252-A50D-5A1524E1A172}"/>
                    </a:ext>
                  </a:extLst>
                </p:cNvPr>
                <p:cNvSpPr txBox="1"/>
                <p:nvPr/>
              </p:nvSpPr>
              <p:spPr>
                <a:xfrm>
                  <a:off x="6098922" y="2529393"/>
                  <a:ext cx="274531" cy="274187"/>
                </a:xfrm>
                <a:prstGeom prst="rect">
                  <a:avLst/>
                </a:prstGeom>
                <a:noFill/>
              </p:spPr>
              <p:txBody>
                <a:bodyPr wrap="none" rtlCol="0">
                  <a:spAutoFit/>
                </a:bodyPr>
                <a:lstStyle/>
                <a:p>
                  <a:r>
                    <a:rPr lang="en-US" sz="1200" b="1" dirty="0">
                      <a:solidFill>
                        <a:srgbClr val="FF0000"/>
                      </a:solidFill>
                    </a:rPr>
                    <a:t>X</a:t>
                  </a:r>
                </a:p>
              </p:txBody>
            </p:sp>
            <p:sp>
              <p:nvSpPr>
                <p:cNvPr id="11" name="TextBox 10">
                  <a:extLst>
                    <a:ext uri="{FF2B5EF4-FFF2-40B4-BE49-F238E27FC236}">
                      <a16:creationId xmlns:a16="http://schemas.microsoft.com/office/drawing/2014/main" id="{61AAD76D-EA51-4A22-AFF1-B96CBB2C891E}"/>
                    </a:ext>
                  </a:extLst>
                </p:cNvPr>
                <p:cNvSpPr txBox="1"/>
                <p:nvPr/>
              </p:nvSpPr>
              <p:spPr>
                <a:xfrm>
                  <a:off x="6444822" y="2603531"/>
                  <a:ext cx="274531" cy="274187"/>
                </a:xfrm>
                <a:prstGeom prst="rect">
                  <a:avLst/>
                </a:prstGeom>
                <a:noFill/>
              </p:spPr>
              <p:txBody>
                <a:bodyPr wrap="none" rtlCol="0">
                  <a:spAutoFit/>
                </a:bodyPr>
                <a:lstStyle/>
                <a:p>
                  <a:r>
                    <a:rPr lang="en-US" sz="1200" b="1" dirty="0">
                      <a:solidFill>
                        <a:srgbClr val="FF0000"/>
                      </a:solidFill>
                    </a:rPr>
                    <a:t>X</a:t>
                  </a:r>
                </a:p>
              </p:txBody>
            </p:sp>
            <p:sp>
              <p:nvSpPr>
                <p:cNvPr id="12" name="TextBox 11">
                  <a:extLst>
                    <a:ext uri="{FF2B5EF4-FFF2-40B4-BE49-F238E27FC236}">
                      <a16:creationId xmlns:a16="http://schemas.microsoft.com/office/drawing/2014/main" id="{F321DC2B-2A9A-4175-8AA4-5EEC59D020B9}"/>
                    </a:ext>
                  </a:extLst>
                </p:cNvPr>
                <p:cNvSpPr txBox="1"/>
                <p:nvPr/>
              </p:nvSpPr>
              <p:spPr>
                <a:xfrm>
                  <a:off x="6569242" y="2833442"/>
                  <a:ext cx="274531" cy="274187"/>
                </a:xfrm>
                <a:prstGeom prst="rect">
                  <a:avLst/>
                </a:prstGeom>
                <a:noFill/>
              </p:spPr>
              <p:txBody>
                <a:bodyPr wrap="none" rtlCol="0">
                  <a:spAutoFit/>
                </a:bodyPr>
                <a:lstStyle/>
                <a:p>
                  <a:r>
                    <a:rPr lang="en-US" sz="1200" b="1" dirty="0">
                      <a:solidFill>
                        <a:srgbClr val="FF0000"/>
                      </a:solidFill>
                    </a:rPr>
                    <a:t>X</a:t>
                  </a:r>
                </a:p>
              </p:txBody>
            </p:sp>
            <p:sp>
              <p:nvSpPr>
                <p:cNvPr id="13" name="TextBox 12">
                  <a:extLst>
                    <a:ext uri="{FF2B5EF4-FFF2-40B4-BE49-F238E27FC236}">
                      <a16:creationId xmlns:a16="http://schemas.microsoft.com/office/drawing/2014/main" id="{D825C2F1-F330-4B79-8C5E-B4100A7C8BE6}"/>
                    </a:ext>
                  </a:extLst>
                </p:cNvPr>
                <p:cNvSpPr txBox="1"/>
                <p:nvPr/>
              </p:nvSpPr>
              <p:spPr>
                <a:xfrm>
                  <a:off x="6239486" y="2054526"/>
                  <a:ext cx="185683" cy="406115"/>
                </a:xfrm>
                <a:prstGeom prst="rect">
                  <a:avLst/>
                </a:prstGeom>
                <a:noFill/>
              </p:spPr>
              <p:txBody>
                <a:bodyPr wrap="square" rtlCol="0">
                  <a:spAutoFit/>
                </a:bodyPr>
                <a:lstStyle/>
                <a:p>
                  <a:r>
                    <a:rPr lang="en-US" sz="1200" b="1" dirty="0">
                      <a:solidFill>
                        <a:srgbClr val="FF0000"/>
                      </a:solidFill>
                    </a:rPr>
                    <a:t>X</a:t>
                  </a:r>
                </a:p>
              </p:txBody>
            </p:sp>
            <p:sp>
              <p:nvSpPr>
                <p:cNvPr id="14" name="TextBox 13">
                  <a:extLst>
                    <a:ext uri="{FF2B5EF4-FFF2-40B4-BE49-F238E27FC236}">
                      <a16:creationId xmlns:a16="http://schemas.microsoft.com/office/drawing/2014/main" id="{2EB92B9D-58A4-43C7-A858-B259A518A3C2}"/>
                    </a:ext>
                  </a:extLst>
                </p:cNvPr>
                <p:cNvSpPr txBox="1"/>
                <p:nvPr/>
              </p:nvSpPr>
              <p:spPr>
                <a:xfrm>
                  <a:off x="6077501" y="2817985"/>
                  <a:ext cx="242900" cy="274187"/>
                </a:xfrm>
                <a:prstGeom prst="rect">
                  <a:avLst/>
                </a:prstGeom>
                <a:noFill/>
              </p:spPr>
              <p:txBody>
                <a:bodyPr wrap="square" rtlCol="0">
                  <a:spAutoFit/>
                </a:bodyPr>
                <a:lstStyle/>
                <a:p>
                  <a:r>
                    <a:rPr lang="en-US" sz="1200" b="1" dirty="0">
                      <a:solidFill>
                        <a:srgbClr val="FF0000"/>
                      </a:solidFill>
                    </a:rPr>
                    <a:t>X</a:t>
                  </a:r>
                </a:p>
              </p:txBody>
            </p:sp>
            <p:sp>
              <p:nvSpPr>
                <p:cNvPr id="15" name="TextBox 14">
                  <a:extLst>
                    <a:ext uri="{FF2B5EF4-FFF2-40B4-BE49-F238E27FC236}">
                      <a16:creationId xmlns:a16="http://schemas.microsoft.com/office/drawing/2014/main" id="{7BA7DA37-460C-459C-BEF6-893028141ABA}"/>
                    </a:ext>
                  </a:extLst>
                </p:cNvPr>
                <p:cNvSpPr txBox="1"/>
                <p:nvPr/>
              </p:nvSpPr>
              <p:spPr>
                <a:xfrm>
                  <a:off x="5940017" y="2192362"/>
                  <a:ext cx="274531" cy="274187"/>
                </a:xfrm>
                <a:prstGeom prst="rect">
                  <a:avLst/>
                </a:prstGeom>
                <a:noFill/>
              </p:spPr>
              <p:txBody>
                <a:bodyPr wrap="none" rtlCol="0">
                  <a:spAutoFit/>
                </a:bodyPr>
                <a:lstStyle/>
                <a:p>
                  <a:r>
                    <a:rPr lang="en-US" sz="1200" b="1" dirty="0">
                      <a:solidFill>
                        <a:srgbClr val="FF0000"/>
                      </a:solidFill>
                    </a:rPr>
                    <a:t>X</a:t>
                  </a:r>
                </a:p>
              </p:txBody>
            </p:sp>
            <p:sp>
              <p:nvSpPr>
                <p:cNvPr id="16" name="TextBox 15">
                  <a:extLst>
                    <a:ext uri="{FF2B5EF4-FFF2-40B4-BE49-F238E27FC236}">
                      <a16:creationId xmlns:a16="http://schemas.microsoft.com/office/drawing/2014/main" id="{B7BF1E4B-D678-4350-A7BF-55C9D2A91B66}"/>
                    </a:ext>
                  </a:extLst>
                </p:cNvPr>
                <p:cNvSpPr txBox="1"/>
                <p:nvPr/>
              </p:nvSpPr>
              <p:spPr>
                <a:xfrm>
                  <a:off x="6279942" y="2925809"/>
                  <a:ext cx="274531" cy="274187"/>
                </a:xfrm>
                <a:prstGeom prst="rect">
                  <a:avLst/>
                </a:prstGeom>
                <a:noFill/>
              </p:spPr>
              <p:txBody>
                <a:bodyPr wrap="none" rtlCol="0">
                  <a:spAutoFit/>
                </a:bodyPr>
                <a:lstStyle/>
                <a:p>
                  <a:r>
                    <a:rPr lang="en-US" sz="1200" b="1" dirty="0">
                      <a:solidFill>
                        <a:srgbClr val="FF0000"/>
                      </a:solidFill>
                    </a:rPr>
                    <a:t>X</a:t>
                  </a:r>
                </a:p>
              </p:txBody>
            </p:sp>
            <p:sp>
              <p:nvSpPr>
                <p:cNvPr id="17" name="TextBox 16">
                  <a:extLst>
                    <a:ext uri="{FF2B5EF4-FFF2-40B4-BE49-F238E27FC236}">
                      <a16:creationId xmlns:a16="http://schemas.microsoft.com/office/drawing/2014/main" id="{32ED4534-060B-4BAE-AE8F-DDD9EBB207BC}"/>
                    </a:ext>
                  </a:extLst>
                </p:cNvPr>
                <p:cNvSpPr txBox="1"/>
                <p:nvPr/>
              </p:nvSpPr>
              <p:spPr>
                <a:xfrm>
                  <a:off x="6729490" y="2456550"/>
                  <a:ext cx="274531" cy="274187"/>
                </a:xfrm>
                <a:prstGeom prst="rect">
                  <a:avLst/>
                </a:prstGeom>
                <a:noFill/>
              </p:spPr>
              <p:txBody>
                <a:bodyPr wrap="none" rtlCol="0">
                  <a:spAutoFit/>
                </a:bodyPr>
                <a:lstStyle/>
                <a:p>
                  <a:r>
                    <a:rPr lang="en-US" sz="1200" b="1" dirty="0">
                      <a:solidFill>
                        <a:srgbClr val="FF0000"/>
                      </a:solidFill>
                    </a:rPr>
                    <a:t>X</a:t>
                  </a:r>
                </a:p>
              </p:txBody>
            </p:sp>
            <p:sp>
              <p:nvSpPr>
                <p:cNvPr id="18" name="TextBox 17">
                  <a:extLst>
                    <a:ext uri="{FF2B5EF4-FFF2-40B4-BE49-F238E27FC236}">
                      <a16:creationId xmlns:a16="http://schemas.microsoft.com/office/drawing/2014/main" id="{A9E73E88-34C6-43CF-8238-DC22F7DA9D96}"/>
                    </a:ext>
                  </a:extLst>
                </p:cNvPr>
                <p:cNvSpPr txBox="1"/>
                <p:nvPr/>
              </p:nvSpPr>
              <p:spPr>
                <a:xfrm>
                  <a:off x="5861673" y="2642349"/>
                  <a:ext cx="274531" cy="257313"/>
                </a:xfrm>
                <a:prstGeom prst="rect">
                  <a:avLst/>
                </a:prstGeom>
                <a:noFill/>
              </p:spPr>
              <p:txBody>
                <a:bodyPr wrap="square" rtlCol="0">
                  <a:spAutoFit/>
                </a:bodyPr>
                <a:lstStyle/>
                <a:p>
                  <a:r>
                    <a:rPr lang="en-US" sz="1200" b="1" dirty="0">
                      <a:solidFill>
                        <a:srgbClr val="FF0000"/>
                      </a:solidFill>
                    </a:rPr>
                    <a:t>X</a:t>
                  </a:r>
                </a:p>
              </p:txBody>
            </p:sp>
          </p:grpSp>
        </p:grpSp>
      </p:grpSp>
      <p:grpSp>
        <p:nvGrpSpPr>
          <p:cNvPr id="39" name="Group 38" descr="Graph shows that schools with higher enrollments will have more precise data.">
            <a:extLst>
              <a:ext uri="{FF2B5EF4-FFF2-40B4-BE49-F238E27FC236}">
                <a16:creationId xmlns:a16="http://schemas.microsoft.com/office/drawing/2014/main" id="{8D111B14-725B-4CAA-BCDF-85DB9A29733F}"/>
              </a:ext>
            </a:extLst>
          </p:cNvPr>
          <p:cNvGrpSpPr/>
          <p:nvPr/>
        </p:nvGrpSpPr>
        <p:grpSpPr>
          <a:xfrm>
            <a:off x="6880807" y="2067768"/>
            <a:ext cx="1614530" cy="1508440"/>
            <a:chOff x="2395623" y="915649"/>
            <a:chExt cx="2263682" cy="2148288"/>
          </a:xfrm>
        </p:grpSpPr>
        <p:grpSp>
          <p:nvGrpSpPr>
            <p:cNvPr id="40" name="Group 39">
              <a:extLst>
                <a:ext uri="{FF2B5EF4-FFF2-40B4-BE49-F238E27FC236}">
                  <a16:creationId xmlns:a16="http://schemas.microsoft.com/office/drawing/2014/main" id="{1A47EB07-F033-4054-94FB-82D0CD67FC5C}"/>
                </a:ext>
              </a:extLst>
            </p:cNvPr>
            <p:cNvGrpSpPr/>
            <p:nvPr/>
          </p:nvGrpSpPr>
          <p:grpSpPr>
            <a:xfrm>
              <a:off x="2395623" y="915649"/>
              <a:ext cx="2263682" cy="2148288"/>
              <a:chOff x="4257595" y="1080185"/>
              <a:chExt cx="2263682" cy="2148288"/>
            </a:xfrm>
          </p:grpSpPr>
          <p:sp>
            <p:nvSpPr>
              <p:cNvPr id="53" name="Circle: Hollow 52">
                <a:extLst>
                  <a:ext uri="{FF2B5EF4-FFF2-40B4-BE49-F238E27FC236}">
                    <a16:creationId xmlns:a16="http://schemas.microsoft.com/office/drawing/2014/main" id="{ED074B66-EF1C-4B9E-AD40-F0DBAEFA0959}"/>
                  </a:ext>
                </a:extLst>
              </p:cNvPr>
              <p:cNvSpPr/>
              <p:nvPr/>
            </p:nvSpPr>
            <p:spPr>
              <a:xfrm>
                <a:off x="4257595" y="1080185"/>
                <a:ext cx="2263682" cy="2148288"/>
              </a:xfrm>
              <a:prstGeom prst="donut">
                <a:avLst/>
              </a:prstGeom>
              <a:solidFill>
                <a:srgbClr val="DFE7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ircle: Hollow 53">
                <a:extLst>
                  <a:ext uri="{FF2B5EF4-FFF2-40B4-BE49-F238E27FC236}">
                    <a16:creationId xmlns:a16="http://schemas.microsoft.com/office/drawing/2014/main" id="{7E813861-4926-470D-9BFB-DAA901FB40D9}"/>
                  </a:ext>
                </a:extLst>
              </p:cNvPr>
              <p:cNvSpPr/>
              <p:nvPr/>
            </p:nvSpPr>
            <p:spPr>
              <a:xfrm>
                <a:off x="4752447" y="1539346"/>
                <a:ext cx="1316092" cy="1218379"/>
              </a:xfrm>
              <a:prstGeom prst="donu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54">
                <a:extLst>
                  <a:ext uri="{FF2B5EF4-FFF2-40B4-BE49-F238E27FC236}">
                    <a16:creationId xmlns:a16="http://schemas.microsoft.com/office/drawing/2014/main" id="{A1437EB5-C695-4146-A00E-00F0323B55F5}"/>
                  </a:ext>
                </a:extLst>
              </p:cNvPr>
              <p:cNvSpPr/>
              <p:nvPr/>
            </p:nvSpPr>
            <p:spPr>
              <a:xfrm>
                <a:off x="5047251" y="1865006"/>
                <a:ext cx="726484" cy="60011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0057305-9BFF-4614-9EBD-6B6E27372180}"/>
                </a:ext>
              </a:extLst>
            </p:cNvPr>
            <p:cNvGrpSpPr/>
            <p:nvPr/>
          </p:nvGrpSpPr>
          <p:grpSpPr>
            <a:xfrm>
              <a:off x="3084524" y="1619957"/>
              <a:ext cx="812852" cy="792499"/>
              <a:chOff x="5805882" y="2324723"/>
              <a:chExt cx="812852" cy="792499"/>
            </a:xfrm>
          </p:grpSpPr>
          <p:sp>
            <p:nvSpPr>
              <p:cNvPr id="42" name="TextBox 41">
                <a:extLst>
                  <a:ext uri="{FF2B5EF4-FFF2-40B4-BE49-F238E27FC236}">
                    <a16:creationId xmlns:a16="http://schemas.microsoft.com/office/drawing/2014/main" id="{A61CCC42-312E-4161-9964-04D8066E8861}"/>
                  </a:ext>
                </a:extLst>
              </p:cNvPr>
              <p:cNvSpPr txBox="1"/>
              <p:nvPr/>
            </p:nvSpPr>
            <p:spPr>
              <a:xfrm>
                <a:off x="6285137" y="2355332"/>
                <a:ext cx="274531" cy="274187"/>
              </a:xfrm>
              <a:prstGeom prst="rect">
                <a:avLst/>
              </a:prstGeom>
              <a:noFill/>
            </p:spPr>
            <p:txBody>
              <a:bodyPr wrap="none" rtlCol="0">
                <a:spAutoFit/>
              </a:bodyPr>
              <a:lstStyle/>
              <a:p>
                <a:r>
                  <a:rPr lang="en-US" sz="1200" b="1" dirty="0">
                    <a:solidFill>
                      <a:srgbClr val="FF0000"/>
                    </a:solidFill>
                  </a:rPr>
                  <a:t>X</a:t>
                </a:r>
              </a:p>
            </p:txBody>
          </p:sp>
          <p:grpSp>
            <p:nvGrpSpPr>
              <p:cNvPr id="43" name="Group 42">
                <a:extLst>
                  <a:ext uri="{FF2B5EF4-FFF2-40B4-BE49-F238E27FC236}">
                    <a16:creationId xmlns:a16="http://schemas.microsoft.com/office/drawing/2014/main" id="{2469F725-95E8-48A1-87CE-31D8F75290E7}"/>
                  </a:ext>
                </a:extLst>
              </p:cNvPr>
              <p:cNvGrpSpPr/>
              <p:nvPr/>
            </p:nvGrpSpPr>
            <p:grpSpPr>
              <a:xfrm>
                <a:off x="5805882" y="2324723"/>
                <a:ext cx="812852" cy="792499"/>
                <a:chOff x="5984342" y="2299673"/>
                <a:chExt cx="812852" cy="792499"/>
              </a:xfrm>
            </p:grpSpPr>
            <p:sp>
              <p:nvSpPr>
                <p:cNvPr id="44" name="TextBox 43">
                  <a:extLst>
                    <a:ext uri="{FF2B5EF4-FFF2-40B4-BE49-F238E27FC236}">
                      <a16:creationId xmlns:a16="http://schemas.microsoft.com/office/drawing/2014/main" id="{237399A2-3BC3-416D-A2B5-6BE865C704DC}"/>
                    </a:ext>
                  </a:extLst>
                </p:cNvPr>
                <p:cNvSpPr txBox="1"/>
                <p:nvPr/>
              </p:nvSpPr>
              <p:spPr>
                <a:xfrm>
                  <a:off x="6158060" y="2530710"/>
                  <a:ext cx="274531" cy="274187"/>
                </a:xfrm>
                <a:prstGeom prst="rect">
                  <a:avLst/>
                </a:prstGeom>
                <a:noFill/>
              </p:spPr>
              <p:txBody>
                <a:bodyPr wrap="none" rtlCol="0">
                  <a:spAutoFit/>
                </a:bodyPr>
                <a:lstStyle/>
                <a:p>
                  <a:r>
                    <a:rPr lang="en-US" sz="1200" b="1" dirty="0">
                      <a:solidFill>
                        <a:srgbClr val="FF0000"/>
                      </a:solidFill>
                    </a:rPr>
                    <a:t>X</a:t>
                  </a:r>
                </a:p>
              </p:txBody>
            </p:sp>
            <p:sp>
              <p:nvSpPr>
                <p:cNvPr id="45" name="TextBox 44">
                  <a:extLst>
                    <a:ext uri="{FF2B5EF4-FFF2-40B4-BE49-F238E27FC236}">
                      <a16:creationId xmlns:a16="http://schemas.microsoft.com/office/drawing/2014/main" id="{EA2F96EF-218A-4C58-9812-B86F7FBC7C66}"/>
                    </a:ext>
                  </a:extLst>
                </p:cNvPr>
                <p:cNvSpPr txBox="1"/>
                <p:nvPr/>
              </p:nvSpPr>
              <p:spPr>
                <a:xfrm>
                  <a:off x="6272121" y="2572511"/>
                  <a:ext cx="274531" cy="274187"/>
                </a:xfrm>
                <a:prstGeom prst="rect">
                  <a:avLst/>
                </a:prstGeom>
                <a:noFill/>
              </p:spPr>
              <p:txBody>
                <a:bodyPr wrap="none" rtlCol="0">
                  <a:spAutoFit/>
                </a:bodyPr>
                <a:lstStyle/>
                <a:p>
                  <a:r>
                    <a:rPr lang="en-US" sz="1200" b="1" dirty="0">
                      <a:solidFill>
                        <a:srgbClr val="FF0000"/>
                      </a:solidFill>
                    </a:rPr>
                    <a:t>X</a:t>
                  </a:r>
                </a:p>
              </p:txBody>
            </p:sp>
            <p:sp>
              <p:nvSpPr>
                <p:cNvPr id="46" name="TextBox 45">
                  <a:extLst>
                    <a:ext uri="{FF2B5EF4-FFF2-40B4-BE49-F238E27FC236}">
                      <a16:creationId xmlns:a16="http://schemas.microsoft.com/office/drawing/2014/main" id="{4F9E574A-DE6C-4B69-AADD-8BC1954003CD}"/>
                    </a:ext>
                  </a:extLst>
                </p:cNvPr>
                <p:cNvSpPr txBox="1"/>
                <p:nvPr/>
              </p:nvSpPr>
              <p:spPr>
                <a:xfrm>
                  <a:off x="6437863" y="2740625"/>
                  <a:ext cx="274531" cy="274187"/>
                </a:xfrm>
                <a:prstGeom prst="rect">
                  <a:avLst/>
                </a:prstGeom>
                <a:noFill/>
              </p:spPr>
              <p:txBody>
                <a:bodyPr wrap="none" rtlCol="0">
                  <a:spAutoFit/>
                </a:bodyPr>
                <a:lstStyle/>
                <a:p>
                  <a:r>
                    <a:rPr lang="en-US" sz="1200" b="1" dirty="0">
                      <a:solidFill>
                        <a:srgbClr val="FF0000"/>
                      </a:solidFill>
                    </a:rPr>
                    <a:t>X</a:t>
                  </a:r>
                </a:p>
              </p:txBody>
            </p:sp>
            <p:sp>
              <p:nvSpPr>
                <p:cNvPr id="47" name="TextBox 46">
                  <a:extLst>
                    <a:ext uri="{FF2B5EF4-FFF2-40B4-BE49-F238E27FC236}">
                      <a16:creationId xmlns:a16="http://schemas.microsoft.com/office/drawing/2014/main" id="{9D5E3810-2EA7-422A-BAF0-E0733BF364EB}"/>
                    </a:ext>
                  </a:extLst>
                </p:cNvPr>
                <p:cNvSpPr txBox="1"/>
                <p:nvPr/>
              </p:nvSpPr>
              <p:spPr>
                <a:xfrm>
                  <a:off x="6321214" y="2373503"/>
                  <a:ext cx="219941" cy="274186"/>
                </a:xfrm>
                <a:prstGeom prst="rect">
                  <a:avLst/>
                </a:prstGeom>
                <a:noFill/>
              </p:spPr>
              <p:txBody>
                <a:bodyPr wrap="square" rtlCol="0">
                  <a:spAutoFit/>
                </a:bodyPr>
                <a:lstStyle/>
                <a:p>
                  <a:r>
                    <a:rPr lang="en-US" sz="1200" b="1" dirty="0">
                      <a:solidFill>
                        <a:srgbClr val="FF0000"/>
                      </a:solidFill>
                    </a:rPr>
                    <a:t>X</a:t>
                  </a:r>
                </a:p>
              </p:txBody>
            </p:sp>
            <p:sp>
              <p:nvSpPr>
                <p:cNvPr id="48" name="TextBox 47">
                  <a:extLst>
                    <a:ext uri="{FF2B5EF4-FFF2-40B4-BE49-F238E27FC236}">
                      <a16:creationId xmlns:a16="http://schemas.microsoft.com/office/drawing/2014/main" id="{A52985DF-BFEF-42AE-B2C9-33E5F6CDC48B}"/>
                    </a:ext>
                  </a:extLst>
                </p:cNvPr>
                <p:cNvSpPr txBox="1"/>
                <p:nvPr/>
              </p:nvSpPr>
              <p:spPr>
                <a:xfrm>
                  <a:off x="6077501" y="2817985"/>
                  <a:ext cx="242900" cy="274187"/>
                </a:xfrm>
                <a:prstGeom prst="rect">
                  <a:avLst/>
                </a:prstGeom>
                <a:noFill/>
              </p:spPr>
              <p:txBody>
                <a:bodyPr wrap="square" rtlCol="0">
                  <a:spAutoFit/>
                </a:bodyPr>
                <a:lstStyle/>
                <a:p>
                  <a:r>
                    <a:rPr lang="en-US" sz="1200" b="1" dirty="0">
                      <a:solidFill>
                        <a:srgbClr val="FF0000"/>
                      </a:solidFill>
                    </a:rPr>
                    <a:t>X</a:t>
                  </a:r>
                </a:p>
              </p:txBody>
            </p:sp>
            <p:sp>
              <p:nvSpPr>
                <p:cNvPr id="49" name="TextBox 48">
                  <a:extLst>
                    <a:ext uri="{FF2B5EF4-FFF2-40B4-BE49-F238E27FC236}">
                      <a16:creationId xmlns:a16="http://schemas.microsoft.com/office/drawing/2014/main" id="{F6681654-7385-45DF-A103-A0CBF2A4749F}"/>
                    </a:ext>
                  </a:extLst>
                </p:cNvPr>
                <p:cNvSpPr txBox="1"/>
                <p:nvPr/>
              </p:nvSpPr>
              <p:spPr>
                <a:xfrm>
                  <a:off x="6047258" y="2299673"/>
                  <a:ext cx="274531" cy="274187"/>
                </a:xfrm>
                <a:prstGeom prst="rect">
                  <a:avLst/>
                </a:prstGeom>
                <a:noFill/>
              </p:spPr>
              <p:txBody>
                <a:bodyPr wrap="none" rtlCol="0">
                  <a:spAutoFit/>
                </a:bodyPr>
                <a:lstStyle/>
                <a:p>
                  <a:r>
                    <a:rPr lang="en-US" sz="1200" b="1" dirty="0">
                      <a:solidFill>
                        <a:srgbClr val="FF0000"/>
                      </a:solidFill>
                    </a:rPr>
                    <a:t>X</a:t>
                  </a:r>
                </a:p>
              </p:txBody>
            </p:sp>
            <p:sp>
              <p:nvSpPr>
                <p:cNvPr id="50" name="TextBox 49">
                  <a:extLst>
                    <a:ext uri="{FF2B5EF4-FFF2-40B4-BE49-F238E27FC236}">
                      <a16:creationId xmlns:a16="http://schemas.microsoft.com/office/drawing/2014/main" id="{DB6FED9A-F249-4D85-ADB2-320A4D17E904}"/>
                    </a:ext>
                  </a:extLst>
                </p:cNvPr>
                <p:cNvSpPr txBox="1"/>
                <p:nvPr/>
              </p:nvSpPr>
              <p:spPr>
                <a:xfrm>
                  <a:off x="6246879" y="2760739"/>
                  <a:ext cx="274531" cy="274187"/>
                </a:xfrm>
                <a:prstGeom prst="rect">
                  <a:avLst/>
                </a:prstGeom>
                <a:noFill/>
              </p:spPr>
              <p:txBody>
                <a:bodyPr wrap="none" rtlCol="0">
                  <a:spAutoFit/>
                </a:bodyPr>
                <a:lstStyle/>
                <a:p>
                  <a:r>
                    <a:rPr lang="en-US" sz="1200" b="1" dirty="0">
                      <a:solidFill>
                        <a:srgbClr val="FF0000"/>
                      </a:solidFill>
                    </a:rPr>
                    <a:t>X</a:t>
                  </a:r>
                </a:p>
              </p:txBody>
            </p:sp>
            <p:sp>
              <p:nvSpPr>
                <p:cNvPr id="51" name="TextBox 50">
                  <a:extLst>
                    <a:ext uri="{FF2B5EF4-FFF2-40B4-BE49-F238E27FC236}">
                      <a16:creationId xmlns:a16="http://schemas.microsoft.com/office/drawing/2014/main" id="{25BFABC5-C7D1-4FA3-BD01-70140BB65F83}"/>
                    </a:ext>
                  </a:extLst>
                </p:cNvPr>
                <p:cNvSpPr txBox="1"/>
                <p:nvPr/>
              </p:nvSpPr>
              <p:spPr>
                <a:xfrm>
                  <a:off x="6522663" y="2603532"/>
                  <a:ext cx="274531" cy="274187"/>
                </a:xfrm>
                <a:prstGeom prst="rect">
                  <a:avLst/>
                </a:prstGeom>
                <a:noFill/>
              </p:spPr>
              <p:txBody>
                <a:bodyPr wrap="none" rtlCol="0">
                  <a:spAutoFit/>
                </a:bodyPr>
                <a:lstStyle/>
                <a:p>
                  <a:r>
                    <a:rPr lang="en-US" sz="1200" b="1" dirty="0">
                      <a:solidFill>
                        <a:srgbClr val="FF0000"/>
                      </a:solidFill>
                    </a:rPr>
                    <a:t>X</a:t>
                  </a:r>
                </a:p>
              </p:txBody>
            </p:sp>
            <p:sp>
              <p:nvSpPr>
                <p:cNvPr id="52" name="TextBox 51">
                  <a:extLst>
                    <a:ext uri="{FF2B5EF4-FFF2-40B4-BE49-F238E27FC236}">
                      <a16:creationId xmlns:a16="http://schemas.microsoft.com/office/drawing/2014/main" id="{CDEB5AFF-383A-4863-ADD4-4131D482CC8E}"/>
                    </a:ext>
                  </a:extLst>
                </p:cNvPr>
                <p:cNvSpPr txBox="1"/>
                <p:nvPr/>
              </p:nvSpPr>
              <p:spPr>
                <a:xfrm>
                  <a:off x="5984342" y="2630829"/>
                  <a:ext cx="274530" cy="257314"/>
                </a:xfrm>
                <a:prstGeom prst="rect">
                  <a:avLst/>
                </a:prstGeom>
                <a:noFill/>
              </p:spPr>
              <p:txBody>
                <a:bodyPr wrap="square" rtlCol="0">
                  <a:spAutoFit/>
                </a:bodyPr>
                <a:lstStyle/>
                <a:p>
                  <a:r>
                    <a:rPr lang="en-US" sz="1200" b="1" dirty="0">
                      <a:solidFill>
                        <a:srgbClr val="FF0000"/>
                      </a:solidFill>
                    </a:rPr>
                    <a:t>X</a:t>
                  </a:r>
                </a:p>
              </p:txBody>
            </p:sp>
          </p:grpSp>
        </p:grpSp>
      </p:grpSp>
      <p:sp>
        <p:nvSpPr>
          <p:cNvPr id="2" name="TextBox 1">
            <a:extLst>
              <a:ext uri="{FF2B5EF4-FFF2-40B4-BE49-F238E27FC236}">
                <a16:creationId xmlns:a16="http://schemas.microsoft.com/office/drawing/2014/main" id="{025FF5F3-E4F5-444A-811F-43837F4C8BA1}"/>
              </a:ext>
            </a:extLst>
          </p:cNvPr>
          <p:cNvSpPr txBox="1"/>
          <p:nvPr/>
        </p:nvSpPr>
        <p:spPr>
          <a:xfrm>
            <a:off x="4915312" y="1679847"/>
            <a:ext cx="1630575" cy="338554"/>
          </a:xfrm>
          <a:prstGeom prst="rect">
            <a:avLst/>
          </a:prstGeom>
          <a:noFill/>
        </p:spPr>
        <p:txBody>
          <a:bodyPr wrap="none" rtlCol="0">
            <a:spAutoFit/>
          </a:bodyPr>
          <a:lstStyle/>
          <a:p>
            <a:r>
              <a:rPr lang="en-US" sz="1600" dirty="0">
                <a:solidFill>
                  <a:srgbClr val="002060"/>
                </a:solidFill>
                <a:latin typeface="Segoe UI" panose="020B0502040204020203" pitchFamily="34" charset="0"/>
                <a:cs typeface="Segoe UI" panose="020B0502040204020203" pitchFamily="34" charset="0"/>
              </a:rPr>
              <a:t>Smaller schools</a:t>
            </a:r>
          </a:p>
        </p:txBody>
      </p:sp>
      <p:sp>
        <p:nvSpPr>
          <p:cNvPr id="57" name="TextBox 56">
            <a:extLst>
              <a:ext uri="{FF2B5EF4-FFF2-40B4-BE49-F238E27FC236}">
                <a16:creationId xmlns:a16="http://schemas.microsoft.com/office/drawing/2014/main" id="{39DC7F04-9D56-4881-9A6C-95306F780D48}"/>
              </a:ext>
            </a:extLst>
          </p:cNvPr>
          <p:cNvSpPr txBox="1"/>
          <p:nvPr/>
        </p:nvSpPr>
        <p:spPr>
          <a:xfrm>
            <a:off x="7009040" y="1663391"/>
            <a:ext cx="1529586" cy="338554"/>
          </a:xfrm>
          <a:prstGeom prst="rect">
            <a:avLst/>
          </a:prstGeom>
          <a:noFill/>
        </p:spPr>
        <p:txBody>
          <a:bodyPr wrap="none" rtlCol="0">
            <a:spAutoFit/>
          </a:bodyPr>
          <a:lstStyle/>
          <a:p>
            <a:r>
              <a:rPr lang="en-US" sz="1600" dirty="0">
                <a:solidFill>
                  <a:srgbClr val="002060"/>
                </a:solidFill>
                <a:latin typeface="Segoe UI" panose="020B0502040204020203" pitchFamily="34" charset="0"/>
                <a:cs typeface="Segoe UI" panose="020B0502040204020203" pitchFamily="34" charset="0"/>
              </a:rPr>
              <a:t>Larger schools</a:t>
            </a:r>
          </a:p>
        </p:txBody>
      </p:sp>
    </p:spTree>
    <p:extLst>
      <p:ext uri="{BB962C8B-B14F-4D97-AF65-F5344CB8AC3E}">
        <p14:creationId xmlns:p14="http://schemas.microsoft.com/office/powerpoint/2010/main" val="308757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p:nvPr/>
        </p:nvSpPr>
        <p:spPr>
          <a:xfrm>
            <a:off x="419652" y="1845125"/>
            <a:ext cx="10884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01</a:t>
            </a:r>
            <a:endParaRPr sz="4500" dirty="0">
              <a:solidFill>
                <a:schemeClr val="lt1"/>
              </a:solidFill>
              <a:latin typeface="Quattrocento Sans"/>
              <a:ea typeface="Quattrocento Sans"/>
              <a:cs typeface="Quattrocento Sans"/>
              <a:sym typeface="Quattrocento Sans"/>
            </a:endParaRPr>
          </a:p>
        </p:txBody>
      </p:sp>
      <p:sp>
        <p:nvSpPr>
          <p:cNvPr id="175" name="Google Shape;175;p29"/>
          <p:cNvSpPr txBox="1">
            <a:spLocks noGrp="1"/>
          </p:cNvSpPr>
          <p:nvPr>
            <p:ph type="title" idx="4294967295"/>
          </p:nvPr>
        </p:nvSpPr>
        <p:spPr>
          <a:xfrm>
            <a:off x="1793875" y="1476375"/>
            <a:ext cx="7350125"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VOCAL survey design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A9C0-5DA9-4B59-833A-6C2390F550AF}"/>
              </a:ext>
            </a:extLst>
          </p:cNvPr>
          <p:cNvSpPr>
            <a:spLocks noGrp="1"/>
          </p:cNvSpPr>
          <p:nvPr>
            <p:ph type="title"/>
          </p:nvPr>
        </p:nvSpPr>
        <p:spPr/>
        <p:txBody>
          <a:bodyPr/>
          <a:lstStyle/>
          <a:p>
            <a:r>
              <a:rPr lang="en-US" sz="2000" dirty="0">
                <a:latin typeface="Georgia" panose="02040502050405020303" pitchFamily="18" charset="0"/>
              </a:rPr>
              <a:t>Index/scaled scores: Summary of Dos and Don’ts</a:t>
            </a:r>
          </a:p>
        </p:txBody>
      </p:sp>
      <p:sp>
        <p:nvSpPr>
          <p:cNvPr id="3" name="Text Placeholder 2">
            <a:extLst>
              <a:ext uri="{FF2B5EF4-FFF2-40B4-BE49-F238E27FC236}">
                <a16:creationId xmlns:a16="http://schemas.microsoft.com/office/drawing/2014/main" id="{B17E7FC8-4453-48F6-A86A-E5C39518DFDA}"/>
              </a:ext>
            </a:extLst>
          </p:cNvPr>
          <p:cNvSpPr>
            <a:spLocks noGrp="1"/>
          </p:cNvSpPr>
          <p:nvPr>
            <p:ph type="body" idx="1"/>
          </p:nvPr>
        </p:nvSpPr>
        <p:spPr>
          <a:xfrm>
            <a:off x="425807" y="1187103"/>
            <a:ext cx="3935736" cy="3854003"/>
          </a:xfrm>
        </p:spPr>
        <p:txBody>
          <a:bodyPr/>
          <a:lstStyle/>
          <a:p>
            <a:pPr marL="349250" marR="0" lvl="0" indent="-349250">
              <a:spcBef>
                <a:spcPts val="0"/>
              </a:spcBef>
              <a:spcAft>
                <a:spcPts val="600"/>
              </a:spcAft>
              <a:buSzPct val="100000"/>
              <a:buFont typeface="Wingdings 2" panose="05020102010507070707" pitchFamily="18" charset="2"/>
              <a:buChar char="ê"/>
            </a:pPr>
            <a:r>
              <a:rPr lang="en-US" sz="1600" dirty="0">
                <a:solidFill>
                  <a:srgbClr val="002060"/>
                </a:solidFill>
                <a:effectLst/>
                <a:latin typeface="Segoe" panose="020B0503040204020203"/>
                <a:ea typeface="Times New Roman" panose="02020603050405020304" pitchFamily="18" charset="0"/>
                <a:cs typeface="Times New Roman" panose="02020603050405020304" pitchFamily="18" charset="0"/>
              </a:rPr>
              <a:t>Compare, identify, and describe meaningful differences in student perceptions across schools, grades, dimensions (topics), student groups, and years</a:t>
            </a:r>
            <a:endParaRPr lang="en-US" sz="1600" dirty="0">
              <a:solidFill>
                <a:srgbClr val="002060"/>
              </a:solidFill>
              <a:effectLst/>
              <a:latin typeface="Segoe" panose="020B0503040204020203"/>
              <a:ea typeface="Arial" panose="020B0604020202020204" pitchFamily="34" charset="0"/>
            </a:endParaRP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Analyze </a:t>
            </a:r>
            <a:r>
              <a:rPr lang="en-US" sz="1600" b="1" dirty="0">
                <a:solidFill>
                  <a:srgbClr val="002060"/>
                </a:solidFill>
                <a:latin typeface="Segoe"/>
              </a:rPr>
              <a:t>patterns of index score differences (can include 2021): Replication of findings!</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Monitor school climate scaled scores over time (</a:t>
            </a:r>
            <a:r>
              <a:rPr lang="en-US" sz="1600" b="1" dirty="0">
                <a:solidFill>
                  <a:srgbClr val="002060"/>
                </a:solidFill>
                <a:latin typeface="Segoe"/>
              </a:rPr>
              <a:t>Not 2021</a:t>
            </a:r>
            <a:r>
              <a:rPr lang="en-US" sz="1600" dirty="0">
                <a:solidFill>
                  <a:srgbClr val="002060"/>
                </a:solidFill>
                <a:latin typeface="Segoe"/>
              </a:rPr>
              <a:t>)</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Calculate averages </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Compare student favorability score distributions to district and state.</a:t>
            </a:r>
          </a:p>
        </p:txBody>
      </p:sp>
      <p:sp>
        <p:nvSpPr>
          <p:cNvPr id="4" name="Slide Number Placeholder 3">
            <a:extLst>
              <a:ext uri="{FF2B5EF4-FFF2-40B4-BE49-F238E27FC236}">
                <a16:creationId xmlns:a16="http://schemas.microsoft.com/office/drawing/2014/main" id="{DBA30B6C-1FC1-4D20-88F1-5835B5EAC1F7}"/>
              </a:ext>
            </a:extLst>
          </p:cNvPr>
          <p:cNvSpPr>
            <a:spLocks noGrp="1"/>
          </p:cNvSpPr>
          <p:nvPr>
            <p:ph type="sldNum" idx="12"/>
          </p:nvPr>
        </p:nvSpPr>
        <p:spPr>
          <a:xfrm>
            <a:off x="8221508" y="4767263"/>
            <a:ext cx="293842" cy="273843"/>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30</a:t>
            </a:fld>
            <a:endParaRPr lang="en" dirty="0">
              <a:latin typeface="Segoe UI" panose="020B0502040204020203" pitchFamily="34" charset="0"/>
              <a:cs typeface="Segoe UI" panose="020B0502040204020203" pitchFamily="34" charset="0"/>
            </a:endParaRPr>
          </a:p>
        </p:txBody>
      </p:sp>
      <p:sp>
        <p:nvSpPr>
          <p:cNvPr id="5" name="Text Placeholder 2">
            <a:extLst>
              <a:ext uri="{FF2B5EF4-FFF2-40B4-BE49-F238E27FC236}">
                <a16:creationId xmlns:a16="http://schemas.microsoft.com/office/drawing/2014/main" id="{161FDC87-77F6-40E6-99FC-A721D25D64DD}"/>
              </a:ext>
            </a:extLst>
          </p:cNvPr>
          <p:cNvSpPr txBox="1">
            <a:spLocks/>
          </p:cNvSpPr>
          <p:nvPr/>
        </p:nvSpPr>
        <p:spPr>
          <a:xfrm>
            <a:off x="4689921" y="1185009"/>
            <a:ext cx="4326068" cy="358225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10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10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Use VOCAL data for accountability purposes</a:t>
            </a:r>
          </a:p>
          <a:p>
            <a:pPr marL="806450" lvl="1" indent="-349250">
              <a:spcBef>
                <a:spcPts val="0"/>
              </a:spcBef>
              <a:spcAft>
                <a:spcPts val="600"/>
              </a:spcAft>
              <a:buSzPct val="100000"/>
              <a:buFont typeface="Courier New" panose="02070309020205020404" pitchFamily="49" charset="0"/>
              <a:buChar char="o"/>
            </a:pPr>
            <a:r>
              <a:rPr lang="en-US" sz="1300" dirty="0">
                <a:solidFill>
                  <a:srgbClr val="002060"/>
                </a:solidFill>
                <a:latin typeface="Segoe"/>
              </a:rPr>
              <a:t>VOCAL data is designed to support schools in a </a:t>
            </a:r>
            <a:r>
              <a:rPr lang="en-US" sz="1300" b="1" dirty="0">
                <a:solidFill>
                  <a:srgbClr val="002060"/>
                </a:solidFill>
                <a:latin typeface="Segoe"/>
              </a:rPr>
              <a:t>continuous improvement process</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panose="020B0503040204020203"/>
                <a:ea typeface="Arial" panose="020B0604020202020204" pitchFamily="34" charset="0"/>
                <a:cs typeface="Times New Roman" panose="02020603050405020304" pitchFamily="18" charset="0"/>
              </a:rPr>
              <a:t>Overreact to a difference. </a:t>
            </a:r>
          </a:p>
          <a:p>
            <a:pPr marL="806450" lvl="1" indent="-349250">
              <a:spcBef>
                <a:spcPts val="0"/>
              </a:spcBef>
              <a:spcAft>
                <a:spcPts val="600"/>
              </a:spcAft>
              <a:buSzPct val="100000"/>
              <a:buFont typeface="Courier New" panose="02070309020205020404" pitchFamily="49" charset="0"/>
              <a:buChar char="o"/>
            </a:pPr>
            <a:r>
              <a:rPr lang="en-US" sz="1300" dirty="0">
                <a:solidFill>
                  <a:srgbClr val="002060"/>
                </a:solidFill>
                <a:latin typeface="Segoe" panose="020B0503040204020203"/>
                <a:ea typeface="Arial" panose="020B0604020202020204" pitchFamily="34" charset="0"/>
                <a:cs typeface="Times New Roman" panose="02020603050405020304" pitchFamily="18" charset="0"/>
              </a:rPr>
              <a:t>Replication of a finding is needed to “confirm” a meaningful difference exists (especially for small schools).</a:t>
            </a:r>
          </a:p>
          <a:p>
            <a:pPr marL="806450" lvl="1" indent="-349250">
              <a:spcBef>
                <a:spcPts val="0"/>
              </a:spcBef>
              <a:spcAft>
                <a:spcPts val="600"/>
              </a:spcAft>
              <a:buSzPct val="100000"/>
              <a:buFont typeface="Courier New" panose="02070309020205020404" pitchFamily="49" charset="0"/>
              <a:buChar char="o"/>
            </a:pPr>
            <a:r>
              <a:rPr lang="en-US" sz="1300" dirty="0">
                <a:solidFill>
                  <a:srgbClr val="002060"/>
                </a:solidFill>
                <a:latin typeface="Segoe" panose="020B0503040204020203"/>
                <a:ea typeface="Arial" panose="020B0604020202020204" pitchFamily="34" charset="0"/>
                <a:cs typeface="Times New Roman" panose="02020603050405020304" pitchFamily="18" charset="0"/>
              </a:rPr>
              <a:t>Small N sizes, especially for student group comparisons, small Ns </a:t>
            </a:r>
            <a:r>
              <a:rPr lang="en-US" sz="1300" dirty="0">
                <a:solidFill>
                  <a:srgbClr val="002060"/>
                </a:solidFill>
                <a:latin typeface="Segoe" panose="020B0503040204020203"/>
                <a:ea typeface="Arial" panose="020B0604020202020204" pitchFamily="34" charset="0"/>
                <a:cs typeface="Times New Roman" panose="02020603050405020304" pitchFamily="18" charset="0"/>
                <a:sym typeface="Wingdings" panose="05000000000000000000" pitchFamily="2" charset="2"/>
              </a:rPr>
              <a:t> more fluctuation in scores (</a:t>
            </a:r>
            <a:r>
              <a:rPr lang="en-US" sz="1300" dirty="0">
                <a:solidFill>
                  <a:srgbClr val="002060"/>
                </a:solidFill>
                <a:latin typeface="Segoe" panose="020B0503040204020203"/>
                <a:ea typeface="Arial" panose="020B0604020202020204" pitchFamily="34" charset="0"/>
                <a:cs typeface="Times New Roman" panose="02020603050405020304" pitchFamily="18" charset="0"/>
              </a:rPr>
              <a:t>Need Replication of findings!!!)</a:t>
            </a:r>
            <a:endParaRPr lang="en-US" sz="1300" dirty="0">
              <a:solidFill>
                <a:srgbClr val="002060"/>
              </a:solidFill>
              <a:latin typeface="Segoe" panose="020B0503040204020203"/>
              <a:ea typeface="Arial" panose="020B0604020202020204" pitchFamily="34" charset="0"/>
            </a:endParaRPr>
          </a:p>
          <a:p>
            <a:pPr marL="349250" indent="-349250">
              <a:spcBef>
                <a:spcPts val="0"/>
              </a:spcBef>
              <a:buSzPct val="100000"/>
              <a:buFont typeface="Wingdings 2" panose="05020102010507070707" pitchFamily="18" charset="2"/>
              <a:buChar char="ê"/>
            </a:pPr>
            <a:r>
              <a:rPr lang="en-US" sz="1600" dirty="0">
                <a:solidFill>
                  <a:srgbClr val="002060"/>
                </a:solidFill>
                <a:latin typeface="Segoe"/>
              </a:rPr>
              <a:t>Over interpret topic score differences</a:t>
            </a:r>
          </a:p>
          <a:p>
            <a:pPr marL="806450" lvl="1" indent="-349250">
              <a:buSzPct val="100000"/>
              <a:buFont typeface="Courier New" panose="02070309020205020404" pitchFamily="49" charset="0"/>
              <a:buChar char="o"/>
            </a:pPr>
            <a:r>
              <a:rPr lang="en-US" sz="1300" dirty="0">
                <a:solidFill>
                  <a:srgbClr val="002060"/>
                </a:solidFill>
                <a:latin typeface="Segoe"/>
              </a:rPr>
              <a:t>Less reliable (fewer items); scores will naturally fluctuate more (Need Replication of findings)</a:t>
            </a:r>
          </a:p>
          <a:p>
            <a:pPr marL="806450" lvl="1" indent="-349250">
              <a:buSzPct val="100000"/>
              <a:buFont typeface="Courier New" panose="02070309020205020404" pitchFamily="49" charset="0"/>
              <a:buChar char="o"/>
            </a:pPr>
            <a:endParaRPr lang="en-US" sz="1300" dirty="0">
              <a:solidFill>
                <a:srgbClr val="002060"/>
              </a:solidFill>
              <a:latin typeface="Segoe"/>
            </a:endParaRPr>
          </a:p>
        </p:txBody>
      </p:sp>
      <p:sp>
        <p:nvSpPr>
          <p:cNvPr id="7" name="TextBox 6">
            <a:extLst>
              <a:ext uri="{FF2B5EF4-FFF2-40B4-BE49-F238E27FC236}">
                <a16:creationId xmlns:a16="http://schemas.microsoft.com/office/drawing/2014/main" id="{0B74B512-E262-42A1-BEC8-FC8722E522F1}"/>
              </a:ext>
            </a:extLst>
          </p:cNvPr>
          <p:cNvSpPr txBox="1"/>
          <p:nvPr/>
        </p:nvSpPr>
        <p:spPr>
          <a:xfrm>
            <a:off x="2082800" y="911165"/>
            <a:ext cx="503664" cy="307777"/>
          </a:xfrm>
          <a:prstGeom prst="rect">
            <a:avLst/>
          </a:prstGeom>
          <a:solidFill>
            <a:srgbClr val="002060"/>
          </a:solidFill>
        </p:spPr>
        <p:txBody>
          <a:bodyPr wrap="none" rtlCol="0">
            <a:spAutoFit/>
          </a:bodyPr>
          <a:lstStyle/>
          <a:p>
            <a:r>
              <a:rPr lang="en-US" dirty="0">
                <a:solidFill>
                  <a:schemeClr val="bg1"/>
                </a:solidFill>
              </a:rPr>
              <a:t>Dos</a:t>
            </a:r>
          </a:p>
        </p:txBody>
      </p:sp>
      <p:sp>
        <p:nvSpPr>
          <p:cNvPr id="8" name="TextBox 7">
            <a:extLst>
              <a:ext uri="{FF2B5EF4-FFF2-40B4-BE49-F238E27FC236}">
                <a16:creationId xmlns:a16="http://schemas.microsoft.com/office/drawing/2014/main" id="{C7514691-16AF-4C7D-B6D8-244847D2050A}"/>
              </a:ext>
            </a:extLst>
          </p:cNvPr>
          <p:cNvSpPr txBox="1"/>
          <p:nvPr/>
        </p:nvSpPr>
        <p:spPr>
          <a:xfrm>
            <a:off x="6583554" y="911165"/>
            <a:ext cx="692818" cy="307777"/>
          </a:xfrm>
          <a:prstGeom prst="rect">
            <a:avLst/>
          </a:prstGeom>
          <a:solidFill>
            <a:srgbClr val="002060"/>
          </a:solidFill>
        </p:spPr>
        <p:txBody>
          <a:bodyPr wrap="none" rtlCol="0">
            <a:spAutoFit/>
          </a:bodyPr>
          <a:lstStyle/>
          <a:p>
            <a:r>
              <a:rPr lang="en-US" dirty="0">
                <a:solidFill>
                  <a:schemeClr val="bg1"/>
                </a:solidFill>
              </a:rPr>
              <a:t>Don’ts</a:t>
            </a:r>
          </a:p>
        </p:txBody>
      </p:sp>
    </p:spTree>
    <p:extLst>
      <p:ext uri="{BB962C8B-B14F-4D97-AF65-F5344CB8AC3E}">
        <p14:creationId xmlns:p14="http://schemas.microsoft.com/office/powerpoint/2010/main" val="121025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A9C0-5DA9-4B59-833A-6C2390F550AF}"/>
              </a:ext>
            </a:extLst>
          </p:cNvPr>
          <p:cNvSpPr>
            <a:spLocks noGrp="1"/>
          </p:cNvSpPr>
          <p:nvPr>
            <p:ph type="title"/>
          </p:nvPr>
        </p:nvSpPr>
        <p:spPr/>
        <p:txBody>
          <a:bodyPr/>
          <a:lstStyle/>
          <a:p>
            <a:r>
              <a:rPr lang="en-US" sz="2000" dirty="0">
                <a:latin typeface="Georgia" panose="02040502050405020303" pitchFamily="18" charset="0"/>
              </a:rPr>
              <a:t>Item response data: Summary of Dos and Don’ts</a:t>
            </a:r>
          </a:p>
        </p:txBody>
      </p:sp>
      <p:sp>
        <p:nvSpPr>
          <p:cNvPr id="3" name="Text Placeholder 2">
            <a:extLst>
              <a:ext uri="{FF2B5EF4-FFF2-40B4-BE49-F238E27FC236}">
                <a16:creationId xmlns:a16="http://schemas.microsoft.com/office/drawing/2014/main" id="{B17E7FC8-4453-48F6-A86A-E5C39518DFDA}"/>
              </a:ext>
            </a:extLst>
          </p:cNvPr>
          <p:cNvSpPr>
            <a:spLocks noGrp="1"/>
          </p:cNvSpPr>
          <p:nvPr>
            <p:ph type="body" idx="1"/>
          </p:nvPr>
        </p:nvSpPr>
        <p:spPr>
          <a:xfrm>
            <a:off x="4812782" y="1344552"/>
            <a:ext cx="4085285" cy="2417115"/>
          </a:xfrm>
        </p:spPr>
        <p:txBody>
          <a:bodyPr/>
          <a:lstStyle/>
          <a:p>
            <a:pPr marL="349250" marR="0" lvl="0" indent="-349250">
              <a:lnSpc>
                <a:spcPct val="115000"/>
              </a:lnSpc>
              <a:spcBef>
                <a:spcPts val="0"/>
              </a:spcBef>
              <a:spcAft>
                <a:spcPts val="0"/>
              </a:spcAft>
              <a:buSzPct val="100000"/>
              <a:buFont typeface="Wingdings 2" panose="05020102010507070707" pitchFamily="18" charset="2"/>
              <a:buChar char="ê"/>
            </a:pPr>
            <a:r>
              <a:rPr lang="en-US" sz="1600" dirty="0">
                <a:solidFill>
                  <a:srgbClr val="002060"/>
                </a:solidFill>
                <a:effectLst/>
                <a:latin typeface="Segoe" panose="020B0503040204020203"/>
                <a:ea typeface="Times New Roman" panose="02020603050405020304" pitchFamily="18" charset="0"/>
                <a:cs typeface="Times New Roman" panose="02020603050405020304" pitchFamily="18" charset="0"/>
              </a:rPr>
              <a:t>Average the item scores (0, 1, 2, 3).</a:t>
            </a:r>
          </a:p>
          <a:p>
            <a:pPr marL="806450" lvl="1" indent="-349250">
              <a:lnSpc>
                <a:spcPct val="115000"/>
              </a:lnSpc>
              <a:spcBef>
                <a:spcPts val="0"/>
              </a:spcBef>
              <a:spcAft>
                <a:spcPts val="600"/>
              </a:spcAft>
              <a:buSzPct val="100000"/>
              <a:buFont typeface="Courier New" panose="02070309020205020404" pitchFamily="49" charset="0"/>
              <a:buChar char="o"/>
            </a:pPr>
            <a:r>
              <a:rPr lang="en-US" sz="1200" dirty="0">
                <a:solidFill>
                  <a:srgbClr val="002060"/>
                </a:solidFill>
                <a:latin typeface="Segoe" panose="020B0503040204020203"/>
                <a:ea typeface="Times New Roman" panose="02020603050405020304" pitchFamily="18" charset="0"/>
                <a:cs typeface="Times New Roman" panose="02020603050405020304" pitchFamily="18" charset="0"/>
              </a:rPr>
              <a:t>Ordinal data NOT equal interval-level</a:t>
            </a:r>
            <a:endParaRPr lang="en-US" sz="1200" dirty="0">
              <a:solidFill>
                <a:srgbClr val="002060"/>
              </a:solidFill>
              <a:effectLst/>
              <a:latin typeface="Segoe" panose="020B0503040204020203"/>
              <a:ea typeface="Times New Roman" panose="02020603050405020304" pitchFamily="18" charset="0"/>
              <a:cs typeface="Times New Roman" panose="02020603050405020304" pitchFamily="18" charset="0"/>
            </a:endParaRPr>
          </a:p>
          <a:p>
            <a:pPr marL="349250" marR="0" lvl="0" indent="-349250">
              <a:spcBef>
                <a:spcPts val="0"/>
              </a:spcBef>
              <a:spcAft>
                <a:spcPts val="0"/>
              </a:spcAft>
              <a:buSzPct val="100000"/>
              <a:buFont typeface="Wingdings 2" panose="05020102010507070707" pitchFamily="18" charset="2"/>
              <a:buChar char="ê"/>
            </a:pPr>
            <a:r>
              <a:rPr lang="en-US" sz="1600" dirty="0">
                <a:solidFill>
                  <a:srgbClr val="002060"/>
                </a:solidFill>
                <a:effectLst/>
                <a:latin typeface="Segoe" panose="020B0503040204020203"/>
                <a:ea typeface="Times New Roman" panose="02020603050405020304" pitchFamily="18" charset="0"/>
                <a:cs typeface="Times New Roman" panose="02020603050405020304" pitchFamily="18" charset="0"/>
              </a:rPr>
              <a:t>Directly compare student percent responses across dimensions or grades.</a:t>
            </a:r>
          </a:p>
          <a:p>
            <a:pPr marL="806450" lvl="1" indent="-349250">
              <a:lnSpc>
                <a:spcPct val="115000"/>
              </a:lnSpc>
              <a:spcBef>
                <a:spcPts val="0"/>
              </a:spcBef>
              <a:spcAft>
                <a:spcPts val="600"/>
              </a:spcAft>
              <a:buSzPct val="100000"/>
              <a:buFont typeface="Courier New" panose="02070309020205020404" pitchFamily="49" charset="0"/>
              <a:buChar char="o"/>
            </a:pPr>
            <a:r>
              <a:rPr lang="en-US" sz="1200" dirty="0">
                <a:solidFill>
                  <a:srgbClr val="002060"/>
                </a:solidFill>
                <a:latin typeface="Segoe" panose="020B0503040204020203"/>
              </a:rPr>
              <a:t>Practices/student behaviors/supports range in difficulty to engender</a:t>
            </a:r>
          </a:p>
          <a:p>
            <a:pPr marL="349250" indent="-349250">
              <a:spcBef>
                <a:spcPts val="0"/>
              </a:spcBef>
              <a:buSzPct val="100000"/>
              <a:buFont typeface="Wingdings 2" panose="05020102010507070707" pitchFamily="18" charset="2"/>
              <a:buChar char="ê"/>
            </a:pPr>
            <a:r>
              <a:rPr lang="en-US" sz="1600" dirty="0">
                <a:solidFill>
                  <a:srgbClr val="002060"/>
                </a:solidFill>
                <a:effectLst/>
                <a:latin typeface="Segoe" panose="020B0503040204020203"/>
                <a:ea typeface="Times New Roman" panose="02020603050405020304" pitchFamily="18" charset="0"/>
                <a:cs typeface="Times New Roman" panose="02020603050405020304" pitchFamily="18" charset="0"/>
              </a:rPr>
              <a:t>Directly compare students’ responses from one year to the next.</a:t>
            </a:r>
          </a:p>
          <a:p>
            <a:pPr marL="806450" lvl="1" indent="-349250">
              <a:buSzPct val="100000"/>
              <a:buFont typeface="Courier New" panose="02070309020205020404" pitchFamily="49" charset="0"/>
              <a:buChar char="o"/>
            </a:pPr>
            <a:r>
              <a:rPr lang="en-US" sz="1200" dirty="0">
                <a:solidFill>
                  <a:srgbClr val="002060"/>
                </a:solidFill>
                <a:latin typeface="Segoe" panose="020B0503040204020203"/>
              </a:rPr>
              <a:t>Cohort differences in propensity to agree</a:t>
            </a:r>
          </a:p>
        </p:txBody>
      </p:sp>
      <p:sp>
        <p:nvSpPr>
          <p:cNvPr id="4" name="Slide Number Placeholder 3">
            <a:extLst>
              <a:ext uri="{FF2B5EF4-FFF2-40B4-BE49-F238E27FC236}">
                <a16:creationId xmlns:a16="http://schemas.microsoft.com/office/drawing/2014/main" id="{DBA30B6C-1FC1-4D20-88F1-5835B5EAC1F7}"/>
              </a:ext>
            </a:extLst>
          </p:cNvPr>
          <p:cNvSpPr>
            <a:spLocks noGrp="1"/>
          </p:cNvSpPr>
          <p:nvPr>
            <p:ph type="sldNum" idx="12"/>
          </p:nvPr>
        </p:nvSpPr>
        <p:spPr>
          <a:xfrm>
            <a:off x="8253876" y="4767263"/>
            <a:ext cx="261474" cy="257891"/>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31</a:t>
            </a:fld>
            <a:endParaRPr lang="en" dirty="0">
              <a:latin typeface="Segoe UI" panose="020B0502040204020203" pitchFamily="34" charset="0"/>
              <a:cs typeface="Segoe UI" panose="020B0502040204020203" pitchFamily="34" charset="0"/>
            </a:endParaRPr>
          </a:p>
        </p:txBody>
      </p:sp>
      <p:sp>
        <p:nvSpPr>
          <p:cNvPr id="5" name="Text Placeholder 2">
            <a:extLst>
              <a:ext uri="{FF2B5EF4-FFF2-40B4-BE49-F238E27FC236}">
                <a16:creationId xmlns:a16="http://schemas.microsoft.com/office/drawing/2014/main" id="{161FDC87-77F6-40E6-99FC-A721D25D64DD}"/>
              </a:ext>
            </a:extLst>
          </p:cNvPr>
          <p:cNvSpPr txBox="1">
            <a:spLocks/>
          </p:cNvSpPr>
          <p:nvPr/>
        </p:nvSpPr>
        <p:spPr>
          <a:xfrm>
            <a:off x="245932" y="1326325"/>
            <a:ext cx="4326068" cy="3229049"/>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10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10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panose="020B0503040204020203"/>
                <a:ea typeface="Times New Roman" panose="02020603050405020304" pitchFamily="18" charset="0"/>
                <a:cs typeface="Times New Roman" panose="02020603050405020304" pitchFamily="18" charset="0"/>
              </a:rPr>
              <a:t>Make meaning of index score differences highlighted by </a:t>
            </a:r>
            <a:r>
              <a:rPr lang="en-US" sz="1600" b="1" dirty="0">
                <a:solidFill>
                  <a:srgbClr val="002060"/>
                </a:solidFill>
                <a:latin typeface="Segoe" panose="020B0503040204020203"/>
                <a:ea typeface="Times New Roman" panose="02020603050405020304" pitchFamily="18" charset="0"/>
                <a:cs typeface="Times New Roman" panose="02020603050405020304" pitchFamily="18" charset="0"/>
              </a:rPr>
              <a:t>cohort</a:t>
            </a:r>
            <a:r>
              <a:rPr lang="en-US" sz="1600" dirty="0">
                <a:solidFill>
                  <a:srgbClr val="002060"/>
                </a:solidFill>
                <a:latin typeface="Segoe" panose="020B0503040204020203"/>
                <a:ea typeface="Times New Roman" panose="02020603050405020304" pitchFamily="18" charset="0"/>
                <a:cs typeface="Times New Roman" panose="02020603050405020304" pitchFamily="18" charset="0"/>
              </a:rPr>
              <a:t> analyses</a:t>
            </a:r>
            <a:endParaRPr lang="en-US" sz="1600" dirty="0">
              <a:solidFill>
                <a:srgbClr val="002060"/>
              </a:solidFill>
              <a:latin typeface="Segoe" panose="020B0503040204020203"/>
              <a:ea typeface="Arial" panose="020B0604020202020204" pitchFamily="34" charset="0"/>
            </a:endParaRP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Identify replicable patterns of content-related differences (cohort analyses)</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Assess the distribution of student responses across four response options (variety versus consensus)</a:t>
            </a:r>
          </a:p>
          <a:p>
            <a:pPr marL="349250" indent="-349250">
              <a:spcBef>
                <a:spcPts val="0"/>
              </a:spcBef>
              <a:spcAft>
                <a:spcPts val="600"/>
              </a:spcAft>
              <a:buSzPct val="100000"/>
              <a:buFont typeface="Wingdings 2" panose="05020102010507070707" pitchFamily="18" charset="2"/>
              <a:buChar char="ê"/>
            </a:pPr>
            <a:r>
              <a:rPr lang="en-US" sz="1600" dirty="0">
                <a:solidFill>
                  <a:srgbClr val="002060"/>
                </a:solidFill>
                <a:latin typeface="Segoe"/>
              </a:rPr>
              <a:t>Rank-order items from most favorable to least favorable (always true or mostly true)</a:t>
            </a:r>
          </a:p>
          <a:p>
            <a:pPr marL="349250" indent="-349250">
              <a:spcBef>
                <a:spcPts val="0"/>
              </a:spcBef>
              <a:buSzPct val="100000"/>
              <a:buFont typeface="Wingdings 2" panose="05020102010507070707" pitchFamily="18" charset="2"/>
              <a:buChar char="ê"/>
            </a:pPr>
            <a:r>
              <a:rPr lang="en-US" sz="1600" dirty="0">
                <a:solidFill>
                  <a:srgbClr val="002060"/>
                </a:solidFill>
                <a:latin typeface="Segoe"/>
              </a:rPr>
              <a:t>Compare to district or state </a:t>
            </a:r>
            <a:r>
              <a:rPr lang="en-US" sz="1600" b="1" dirty="0">
                <a:solidFill>
                  <a:srgbClr val="002060"/>
                </a:solidFill>
                <a:latin typeface="Segoe"/>
              </a:rPr>
              <a:t>WITHIN</a:t>
            </a:r>
            <a:r>
              <a:rPr lang="en-US" sz="1600" dirty="0">
                <a:solidFill>
                  <a:srgbClr val="002060"/>
                </a:solidFill>
                <a:latin typeface="Segoe"/>
              </a:rPr>
              <a:t> </a:t>
            </a:r>
            <a:r>
              <a:rPr lang="en-US" sz="1600" b="1" dirty="0">
                <a:solidFill>
                  <a:srgbClr val="002060"/>
                </a:solidFill>
                <a:latin typeface="Segoe"/>
              </a:rPr>
              <a:t>a COHORT </a:t>
            </a:r>
            <a:r>
              <a:rPr lang="en-US" sz="1600" dirty="0">
                <a:solidFill>
                  <a:srgbClr val="002060"/>
                </a:solidFill>
                <a:latin typeface="Segoe"/>
              </a:rPr>
              <a:t>(by grade)</a:t>
            </a:r>
          </a:p>
        </p:txBody>
      </p:sp>
      <p:sp>
        <p:nvSpPr>
          <p:cNvPr id="7" name="TextBox 6">
            <a:extLst>
              <a:ext uri="{FF2B5EF4-FFF2-40B4-BE49-F238E27FC236}">
                <a16:creationId xmlns:a16="http://schemas.microsoft.com/office/drawing/2014/main" id="{3B5C795C-4EDF-4356-B68D-3A8ED9F9C680}"/>
              </a:ext>
            </a:extLst>
          </p:cNvPr>
          <p:cNvSpPr txBox="1"/>
          <p:nvPr/>
        </p:nvSpPr>
        <p:spPr>
          <a:xfrm>
            <a:off x="2082800" y="1074057"/>
            <a:ext cx="503664" cy="307777"/>
          </a:xfrm>
          <a:prstGeom prst="rect">
            <a:avLst/>
          </a:prstGeom>
          <a:solidFill>
            <a:srgbClr val="002060"/>
          </a:solidFill>
        </p:spPr>
        <p:txBody>
          <a:bodyPr wrap="none" rtlCol="0">
            <a:spAutoFit/>
          </a:bodyPr>
          <a:lstStyle/>
          <a:p>
            <a:r>
              <a:rPr lang="en-US" dirty="0">
                <a:solidFill>
                  <a:schemeClr val="bg1"/>
                </a:solidFill>
              </a:rPr>
              <a:t>Dos</a:t>
            </a:r>
          </a:p>
        </p:txBody>
      </p:sp>
      <p:sp>
        <p:nvSpPr>
          <p:cNvPr id="8" name="TextBox 7">
            <a:extLst>
              <a:ext uri="{FF2B5EF4-FFF2-40B4-BE49-F238E27FC236}">
                <a16:creationId xmlns:a16="http://schemas.microsoft.com/office/drawing/2014/main" id="{9BBFED4C-7EE4-492B-857E-D483F2CA2D34}"/>
              </a:ext>
            </a:extLst>
          </p:cNvPr>
          <p:cNvSpPr txBox="1"/>
          <p:nvPr/>
        </p:nvSpPr>
        <p:spPr>
          <a:xfrm>
            <a:off x="6583554" y="1074057"/>
            <a:ext cx="692818" cy="307777"/>
          </a:xfrm>
          <a:prstGeom prst="rect">
            <a:avLst/>
          </a:prstGeom>
          <a:solidFill>
            <a:srgbClr val="002060"/>
          </a:solidFill>
        </p:spPr>
        <p:txBody>
          <a:bodyPr wrap="none" rtlCol="0">
            <a:spAutoFit/>
          </a:bodyPr>
          <a:lstStyle/>
          <a:p>
            <a:r>
              <a:rPr lang="en-US" dirty="0">
                <a:solidFill>
                  <a:schemeClr val="bg1"/>
                </a:solidFill>
              </a:rPr>
              <a:t>Don’ts</a:t>
            </a:r>
          </a:p>
        </p:txBody>
      </p:sp>
    </p:spTree>
    <p:extLst>
      <p:ext uri="{BB962C8B-B14F-4D97-AF65-F5344CB8AC3E}">
        <p14:creationId xmlns:p14="http://schemas.microsoft.com/office/powerpoint/2010/main" val="3495752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F614-572E-4898-AC00-3A1B86BAC215}"/>
              </a:ext>
            </a:extLst>
          </p:cNvPr>
          <p:cNvSpPr>
            <a:spLocks noGrp="1"/>
          </p:cNvSpPr>
          <p:nvPr>
            <p:ph type="title"/>
          </p:nvPr>
        </p:nvSpPr>
        <p:spPr/>
        <p:txBody>
          <a:bodyPr/>
          <a:lstStyle/>
          <a:p>
            <a:r>
              <a:rPr lang="en-US" sz="2000" dirty="0">
                <a:latin typeface="Georgia" panose="02040502050405020303" pitchFamily="18" charset="0"/>
              </a:rPr>
              <a:t>Include students and educators in your analyses and interpretation of your data!</a:t>
            </a:r>
          </a:p>
        </p:txBody>
      </p:sp>
      <p:sp>
        <p:nvSpPr>
          <p:cNvPr id="3" name="Text Placeholder 2">
            <a:extLst>
              <a:ext uri="{FF2B5EF4-FFF2-40B4-BE49-F238E27FC236}">
                <a16:creationId xmlns:a16="http://schemas.microsoft.com/office/drawing/2014/main" id="{CEDC7A32-8112-4130-8651-7A578033A157}"/>
              </a:ext>
            </a:extLst>
          </p:cNvPr>
          <p:cNvSpPr>
            <a:spLocks noGrp="1"/>
          </p:cNvSpPr>
          <p:nvPr>
            <p:ph type="body" idx="1"/>
          </p:nvPr>
        </p:nvSpPr>
        <p:spPr/>
        <p:txBody>
          <a:bodyPr/>
          <a:lstStyle/>
          <a:p>
            <a:pPr>
              <a:spcAft>
                <a:spcPts val="1200"/>
              </a:spcAft>
              <a:buSzPct val="100000"/>
              <a:buFont typeface="Wingdings 2" panose="05020102010507070707" pitchFamily="18" charset="2"/>
              <a:buChar char="ì"/>
            </a:pPr>
            <a:r>
              <a:rPr lang="en-US" sz="1400" dirty="0">
                <a:solidFill>
                  <a:srgbClr val="002060"/>
                </a:solidFill>
                <a:latin typeface="Segoe UI" panose="020B0502040204020203" pitchFamily="34" charset="0"/>
                <a:cs typeface="Segoe UI" panose="020B0502040204020203" pitchFamily="34" charset="0"/>
              </a:rPr>
              <a:t>Invests students in the school community and supports positive relationships and sense of belonging between students and faculty</a:t>
            </a:r>
          </a:p>
          <a:p>
            <a:pPr>
              <a:spcAft>
                <a:spcPts val="1200"/>
              </a:spcAft>
              <a:buSzPct val="100000"/>
              <a:buFont typeface="Wingdings 2" panose="05020102010507070707" pitchFamily="18" charset="2"/>
              <a:buChar char="ì"/>
            </a:pPr>
            <a:r>
              <a:rPr lang="en-US" sz="1400" dirty="0">
                <a:solidFill>
                  <a:srgbClr val="002060"/>
                </a:solidFill>
                <a:latin typeface="Segoe UI" panose="020B0502040204020203" pitchFamily="34" charset="0"/>
                <a:cs typeface="Segoe UI" panose="020B0502040204020203" pitchFamily="34" charset="0"/>
              </a:rPr>
              <a:t>Enriches the meaning of the data and starts a conversation on how to make the school climate more favorable for everyone</a:t>
            </a:r>
          </a:p>
          <a:p>
            <a:pPr>
              <a:buSzPct val="100000"/>
              <a:buFont typeface="Wingdings 2" panose="05020102010507070707" pitchFamily="18" charset="2"/>
              <a:buChar char="ì"/>
            </a:pPr>
            <a:r>
              <a:rPr lang="en-US" sz="1400" dirty="0">
                <a:solidFill>
                  <a:srgbClr val="002060"/>
                </a:solidFill>
                <a:latin typeface="Segoe UI" panose="020B0502040204020203" pitchFamily="34" charset="0"/>
                <a:cs typeface="Segoe UI" panose="020B0502040204020203" pitchFamily="34" charset="0"/>
              </a:rPr>
              <a:t>Improves the accuracy and reliability of the data</a:t>
            </a:r>
          </a:p>
          <a:p>
            <a:pPr lvl="1">
              <a:buSzPct val="100000"/>
              <a:buFont typeface="Courier New" panose="02070309020205020404" pitchFamily="49" charset="0"/>
              <a:buChar char="o"/>
            </a:pPr>
            <a:r>
              <a:rPr lang="en-US" sz="1400" dirty="0">
                <a:solidFill>
                  <a:srgbClr val="002060"/>
                </a:solidFill>
                <a:latin typeface="Segoe UI" panose="020B0502040204020203" pitchFamily="34" charset="0"/>
                <a:cs typeface="Segoe UI" panose="020B0502040204020203" pitchFamily="34" charset="0"/>
              </a:rPr>
              <a:t>When students see that their feedback is not ignored, they invest in completing the surveys with fidelity</a:t>
            </a:r>
          </a:p>
        </p:txBody>
      </p:sp>
    </p:spTree>
    <p:extLst>
      <p:ext uri="{BB962C8B-B14F-4D97-AF65-F5344CB8AC3E}">
        <p14:creationId xmlns:p14="http://schemas.microsoft.com/office/powerpoint/2010/main" val="4285531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05</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793082" y="1475907"/>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A look to the future: Conducting a systematic analyses of school data</a:t>
            </a:r>
          </a:p>
        </p:txBody>
      </p:sp>
    </p:spTree>
    <p:extLst>
      <p:ext uri="{BB962C8B-B14F-4D97-AF65-F5344CB8AC3E}">
        <p14:creationId xmlns:p14="http://schemas.microsoft.com/office/powerpoint/2010/main" val="1761267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cxnSp>
        <p:nvCxnSpPr>
          <p:cNvPr id="638" name="Google Shape;638;p55">
            <a:extLst>
              <a:ext uri="{C183D7F6-B498-43B3-948B-1728B52AA6E4}">
                <adec:decorative xmlns:adec="http://schemas.microsoft.com/office/drawing/2017/decorative" val="1"/>
              </a:ext>
            </a:extLst>
          </p:cNvPr>
          <p:cNvCxnSpPr>
            <a:cxnSpLocks/>
            <a:stCxn id="627" idx="4"/>
            <a:endCxn id="633" idx="0"/>
          </p:cNvCxnSpPr>
          <p:nvPr/>
        </p:nvCxnSpPr>
        <p:spPr>
          <a:xfrm flipH="1">
            <a:off x="625109" y="2553985"/>
            <a:ext cx="300534" cy="927698"/>
          </a:xfrm>
          <a:prstGeom prst="straightConnector1">
            <a:avLst/>
          </a:prstGeom>
          <a:noFill/>
          <a:ln w="9525" cap="flat" cmpd="sng">
            <a:solidFill>
              <a:schemeClr val="dk2"/>
            </a:solidFill>
            <a:prstDash val="solid"/>
            <a:round/>
            <a:headEnd type="none" w="med" len="med"/>
            <a:tailEnd type="triangle" w="med" len="med"/>
          </a:ln>
        </p:spPr>
      </p:cxnSp>
      <p:sp>
        <p:nvSpPr>
          <p:cNvPr id="625" name="Google Shape;625;p55"/>
          <p:cNvSpPr txBox="1">
            <a:spLocks noGrp="1"/>
          </p:cNvSpPr>
          <p:nvPr>
            <p:ph type="title"/>
          </p:nvPr>
        </p:nvSpPr>
        <p:spPr>
          <a:xfrm>
            <a:off x="425807" y="216694"/>
            <a:ext cx="8528100" cy="510000"/>
          </a:xfrm>
          <a:prstGeom prst="rect">
            <a:avLst/>
          </a:prstGeom>
        </p:spPr>
        <p:txBody>
          <a:bodyPr spcFirstLastPara="1" wrap="square" lIns="68575" tIns="34275" rIns="68575" bIns="34275" anchor="ctr" anchorCtr="0">
            <a:noAutofit/>
          </a:bodyPr>
          <a:lstStyle/>
          <a:p>
            <a:pPr marL="0" lvl="0" indent="0">
              <a:spcBef>
                <a:spcPts val="0"/>
              </a:spcBef>
              <a:spcAft>
                <a:spcPts val="0"/>
              </a:spcAft>
              <a:buNone/>
            </a:pPr>
            <a:r>
              <a:rPr lang="en" sz="2000" dirty="0">
                <a:latin typeface="Georgia" panose="02040502050405020303" pitchFamily="18" charset="0"/>
                <a:cs typeface="Segoe UI" panose="020B0502040204020203" pitchFamily="34" charset="0"/>
              </a:rPr>
              <a:t>School-level analyses: Working through the layers of your data:</a:t>
            </a:r>
            <a:endParaRPr sz="2000" dirty="0">
              <a:latin typeface="Georgia" panose="02040502050405020303" pitchFamily="18" charset="0"/>
              <a:cs typeface="Segoe UI" panose="020B0502040204020203" pitchFamily="34" charset="0"/>
            </a:endParaRPr>
          </a:p>
        </p:txBody>
      </p:sp>
      <p:sp>
        <p:nvSpPr>
          <p:cNvPr id="681" name="Google Shape;681;p55"/>
          <p:cNvSpPr txBox="1">
            <a:spLocks noGrp="1"/>
          </p:cNvSpPr>
          <p:nvPr>
            <p:ph type="sldNum" idx="12"/>
          </p:nvPr>
        </p:nvSpPr>
        <p:spPr>
          <a:xfrm>
            <a:off x="8229600" y="4767263"/>
            <a:ext cx="285750" cy="273900"/>
          </a:xfrm>
          <a:prstGeom prst="rect">
            <a:avLst/>
          </a:prstGeom>
        </p:spPr>
        <p:txBody>
          <a:bodyPr spcFirstLastPara="1" wrap="square" lIns="68575" tIns="34275" rIns="68575" bIns="34275" anchor="ctr" anchorCtr="0">
            <a:noAutofit/>
          </a:bodyPr>
          <a:lstStyle/>
          <a:p>
            <a:pPr marL="0" lvl="0" indent="0">
              <a:spcBef>
                <a:spcPts val="0"/>
              </a:spcBef>
              <a:spcAft>
                <a:spcPts val="0"/>
              </a:spcAft>
              <a:buClr>
                <a:srgbClr val="000000"/>
              </a:buClr>
              <a:buFont typeface="Arial"/>
              <a:buNone/>
            </a:pPr>
            <a:fld id="{00000000-1234-1234-1234-123412341234}" type="slidenum">
              <a:rPr lang="en">
                <a:latin typeface="Segoe UI" panose="020B0502040204020203" pitchFamily="34" charset="0"/>
                <a:cs typeface="Segoe UI" panose="020B0502040204020203" pitchFamily="34" charset="0"/>
              </a:rPr>
              <a:t>34</a:t>
            </a:fld>
            <a:endParaRPr dirty="0">
              <a:latin typeface="Segoe UI" panose="020B0502040204020203" pitchFamily="34" charset="0"/>
              <a:cs typeface="Segoe UI" panose="020B0502040204020203" pitchFamily="34" charset="0"/>
            </a:endParaRPr>
          </a:p>
        </p:txBody>
      </p:sp>
      <p:sp>
        <p:nvSpPr>
          <p:cNvPr id="626" name="Google Shape;626;p55"/>
          <p:cNvSpPr/>
          <p:nvPr/>
        </p:nvSpPr>
        <p:spPr>
          <a:xfrm>
            <a:off x="1796784" y="946475"/>
            <a:ext cx="1898400" cy="617100"/>
          </a:xfrm>
          <a:prstGeom prst="rect">
            <a:avLst/>
          </a:prstGeom>
          <a:solidFill>
            <a:srgbClr val="002060"/>
          </a:solidFill>
          <a:ln w="1905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School Climate</a:t>
            </a:r>
            <a:endParaRPr sz="1200" b="1" dirty="0">
              <a:solidFill>
                <a:srgbClr val="FFFFFF"/>
              </a:solidFill>
              <a:latin typeface="Segoe UI" panose="020B0502040204020203" pitchFamily="34" charset="0"/>
              <a:cs typeface="Segoe UI" panose="020B0502040204020203" pitchFamily="34" charset="0"/>
            </a:endParaRPr>
          </a:p>
        </p:txBody>
      </p:sp>
      <p:sp>
        <p:nvSpPr>
          <p:cNvPr id="630" name="Google Shape;630;p55"/>
          <p:cNvSpPr/>
          <p:nvPr/>
        </p:nvSpPr>
        <p:spPr>
          <a:xfrm>
            <a:off x="249959" y="425508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1" name="Google Shape;631;p55"/>
          <p:cNvSpPr/>
          <p:nvPr/>
        </p:nvSpPr>
        <p:spPr>
          <a:xfrm>
            <a:off x="249959" y="399729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2" name="Google Shape;632;p55"/>
          <p:cNvSpPr/>
          <p:nvPr/>
        </p:nvSpPr>
        <p:spPr>
          <a:xfrm>
            <a:off x="249959" y="373948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3" name="Google Shape;633;p55"/>
          <p:cNvSpPr/>
          <p:nvPr/>
        </p:nvSpPr>
        <p:spPr>
          <a:xfrm>
            <a:off x="249959" y="348168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34" name="Google Shape;634;p55"/>
          <p:cNvSpPr/>
          <p:nvPr/>
        </p:nvSpPr>
        <p:spPr>
          <a:xfrm>
            <a:off x="249959" y="4536387"/>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35" name="Google Shape;635;p55">
            <a:extLst>
              <a:ext uri="{C183D7F6-B498-43B3-948B-1728B52AA6E4}">
                <adec:decorative xmlns:adec="http://schemas.microsoft.com/office/drawing/2017/decorative" val="1"/>
              </a:ext>
            </a:extLst>
          </p:cNvPr>
          <p:cNvCxnSpPr>
            <a:cxnSpLocks/>
            <a:stCxn id="626" idx="2"/>
          </p:cNvCxnSpPr>
          <p:nvPr/>
        </p:nvCxnSpPr>
        <p:spPr>
          <a:xfrm flipH="1">
            <a:off x="1204432" y="1563575"/>
            <a:ext cx="1541552" cy="357446"/>
          </a:xfrm>
          <a:prstGeom prst="straightConnector1">
            <a:avLst/>
          </a:prstGeom>
          <a:noFill/>
          <a:ln w="9525" cap="flat" cmpd="sng">
            <a:solidFill>
              <a:schemeClr val="dk2"/>
            </a:solidFill>
            <a:prstDash val="solid"/>
            <a:round/>
            <a:headEnd type="none" w="med" len="med"/>
            <a:tailEnd type="triangle" w="med" len="med"/>
          </a:ln>
        </p:spPr>
      </p:cxnSp>
      <p:cxnSp>
        <p:nvCxnSpPr>
          <p:cNvPr id="636" name="Google Shape;636;p55">
            <a:extLst>
              <a:ext uri="{C183D7F6-B498-43B3-948B-1728B52AA6E4}">
                <adec:decorative xmlns:adec="http://schemas.microsoft.com/office/drawing/2017/decorative" val="1"/>
              </a:ext>
            </a:extLst>
          </p:cNvPr>
          <p:cNvCxnSpPr>
            <a:cxnSpLocks/>
            <a:stCxn id="626" idx="2"/>
          </p:cNvCxnSpPr>
          <p:nvPr/>
        </p:nvCxnSpPr>
        <p:spPr>
          <a:xfrm>
            <a:off x="2745984" y="1563575"/>
            <a:ext cx="1540321" cy="363689"/>
          </a:xfrm>
          <a:prstGeom prst="straightConnector1">
            <a:avLst/>
          </a:prstGeom>
          <a:noFill/>
          <a:ln w="9525" cap="flat" cmpd="sng">
            <a:solidFill>
              <a:schemeClr val="dk2"/>
            </a:solidFill>
            <a:prstDash val="solid"/>
            <a:round/>
            <a:headEnd type="none" w="med" len="med"/>
            <a:tailEnd type="triangle" w="med" len="med"/>
          </a:ln>
        </p:spPr>
      </p:cxnSp>
      <p:cxnSp>
        <p:nvCxnSpPr>
          <p:cNvPr id="637" name="Google Shape;637;p55">
            <a:extLst>
              <a:ext uri="{C183D7F6-B498-43B3-948B-1728B52AA6E4}">
                <adec:decorative xmlns:adec="http://schemas.microsoft.com/office/drawing/2017/decorative" val="1"/>
              </a:ext>
            </a:extLst>
          </p:cNvPr>
          <p:cNvCxnSpPr>
            <a:cxnSpLocks/>
            <a:stCxn id="626" idx="2"/>
          </p:cNvCxnSpPr>
          <p:nvPr/>
        </p:nvCxnSpPr>
        <p:spPr>
          <a:xfrm>
            <a:off x="2745984" y="1563575"/>
            <a:ext cx="9359" cy="357446"/>
          </a:xfrm>
          <a:prstGeom prst="straightConnector1">
            <a:avLst/>
          </a:prstGeom>
          <a:noFill/>
          <a:ln w="9525" cap="flat" cmpd="sng">
            <a:solidFill>
              <a:schemeClr val="dk2"/>
            </a:solidFill>
            <a:prstDash val="solid"/>
            <a:round/>
            <a:headEnd type="none" w="med" len="med"/>
            <a:tailEnd type="triangle" w="med" len="med"/>
          </a:ln>
        </p:spPr>
      </p:cxnSp>
      <p:sp>
        <p:nvSpPr>
          <p:cNvPr id="639" name="Google Shape;639;p55"/>
          <p:cNvSpPr txBox="1"/>
          <p:nvPr/>
        </p:nvSpPr>
        <p:spPr>
          <a:xfrm>
            <a:off x="5330209" y="873368"/>
            <a:ext cx="3576602" cy="437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is the overall school climate? Compared to the district or state?</a:t>
            </a:r>
            <a:endParaRPr sz="1200" i="1" dirty="0">
              <a:latin typeface="Segoe UI" panose="020B0502040204020203" pitchFamily="34" charset="0"/>
              <a:cs typeface="Segoe UI" panose="020B0502040204020203" pitchFamily="34" charset="0"/>
            </a:endParaRPr>
          </a:p>
        </p:txBody>
      </p:sp>
      <p:sp>
        <p:nvSpPr>
          <p:cNvPr id="640" name="Google Shape;640;p55"/>
          <p:cNvSpPr txBox="1"/>
          <p:nvPr/>
        </p:nvSpPr>
        <p:spPr>
          <a:xfrm>
            <a:off x="5344583" y="1619093"/>
            <a:ext cx="3751600" cy="49860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do climate scores vary across the three dimensions - engagement, safety and environment? Compare to district or state?</a:t>
            </a:r>
            <a:endParaRPr sz="1200" i="1" dirty="0">
              <a:latin typeface="Segoe UI" panose="020B0502040204020203" pitchFamily="34" charset="0"/>
              <a:cs typeface="Segoe UI" panose="020B0502040204020203" pitchFamily="34" charset="0"/>
            </a:endParaRPr>
          </a:p>
        </p:txBody>
      </p:sp>
      <p:sp>
        <p:nvSpPr>
          <p:cNvPr id="641" name="Google Shape;641;p55"/>
          <p:cNvSpPr txBox="1"/>
          <p:nvPr/>
        </p:nvSpPr>
        <p:spPr>
          <a:xfrm>
            <a:off x="5362571" y="3954568"/>
            <a:ext cx="3658429" cy="74912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Within a dimension, what items did students feel most positively about? Most negatively? What items contribute to index/scaled score differences found across student groups? </a:t>
            </a:r>
            <a:endParaRPr sz="1200" i="1" dirty="0">
              <a:latin typeface="Segoe UI" panose="020B0502040204020203" pitchFamily="34" charset="0"/>
              <a:cs typeface="Segoe UI" panose="020B0502040204020203" pitchFamily="34" charset="0"/>
            </a:endParaRPr>
          </a:p>
        </p:txBody>
      </p:sp>
      <p:sp>
        <p:nvSpPr>
          <p:cNvPr id="642" name="Google Shape;642;p55"/>
          <p:cNvSpPr txBox="1"/>
          <p:nvPr/>
        </p:nvSpPr>
        <p:spPr>
          <a:xfrm>
            <a:off x="5344583" y="2921082"/>
            <a:ext cx="3643329" cy="37195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latin typeface="Segoe UI" panose="020B0502040204020203" pitchFamily="34" charset="0"/>
                <a:cs typeface="Segoe UI" panose="020B0502040204020203" pitchFamily="34" charset="0"/>
              </a:rPr>
              <a:t>How does overall school climate vary by student group? </a:t>
            </a:r>
            <a:endParaRPr sz="1200" i="1" dirty="0">
              <a:latin typeface="Segoe UI" panose="020B0502040204020203" pitchFamily="34" charset="0"/>
              <a:cs typeface="Segoe UI" panose="020B0502040204020203" pitchFamily="34" charset="0"/>
            </a:endParaRPr>
          </a:p>
        </p:txBody>
      </p:sp>
      <p:sp>
        <p:nvSpPr>
          <p:cNvPr id="643" name="Google Shape;643;p55"/>
          <p:cNvSpPr txBox="1"/>
          <p:nvPr/>
        </p:nvSpPr>
        <p:spPr>
          <a:xfrm>
            <a:off x="5335703" y="3204852"/>
            <a:ext cx="3576602" cy="45812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solidFill>
                  <a:srgbClr val="343434"/>
                </a:solidFill>
                <a:latin typeface="Segoe UI" panose="020B0502040204020203" pitchFamily="34" charset="0"/>
                <a:cs typeface="Segoe UI" panose="020B0502040204020203" pitchFamily="34" charset="0"/>
              </a:rPr>
              <a:t>Within the dimensions, how does climate vary by student group?</a:t>
            </a:r>
            <a:endParaRPr sz="1200" i="1" dirty="0">
              <a:solidFill>
                <a:srgbClr val="343434"/>
              </a:solidFill>
              <a:latin typeface="Segoe UI" panose="020B0502040204020203" pitchFamily="34" charset="0"/>
              <a:cs typeface="Segoe UI" panose="020B0502040204020203" pitchFamily="34" charset="0"/>
            </a:endParaRPr>
          </a:p>
        </p:txBody>
      </p:sp>
      <p:sp>
        <p:nvSpPr>
          <p:cNvPr id="645" name="Google Shape;645;p55"/>
          <p:cNvSpPr/>
          <p:nvPr/>
        </p:nvSpPr>
        <p:spPr>
          <a:xfrm>
            <a:off x="1108072" y="425508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6" name="Google Shape;646;p55"/>
          <p:cNvSpPr/>
          <p:nvPr/>
        </p:nvSpPr>
        <p:spPr>
          <a:xfrm>
            <a:off x="1108072" y="399729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7" name="Google Shape;647;p55"/>
          <p:cNvSpPr/>
          <p:nvPr/>
        </p:nvSpPr>
        <p:spPr>
          <a:xfrm>
            <a:off x="1108072" y="373948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8" name="Google Shape;648;p55"/>
          <p:cNvSpPr/>
          <p:nvPr/>
        </p:nvSpPr>
        <p:spPr>
          <a:xfrm>
            <a:off x="1108072" y="348168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49" name="Google Shape;649;p55"/>
          <p:cNvSpPr/>
          <p:nvPr/>
        </p:nvSpPr>
        <p:spPr>
          <a:xfrm>
            <a:off x="1108072" y="4536387"/>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50" name="Google Shape;650;p55">
            <a:extLst>
              <a:ext uri="{C183D7F6-B498-43B3-948B-1728B52AA6E4}">
                <adec:decorative xmlns:adec="http://schemas.microsoft.com/office/drawing/2017/decorative" val="1"/>
              </a:ext>
            </a:extLst>
          </p:cNvPr>
          <p:cNvCxnSpPr>
            <a:cxnSpLocks/>
            <a:stCxn id="627" idx="4"/>
            <a:endCxn id="648" idx="0"/>
          </p:cNvCxnSpPr>
          <p:nvPr/>
        </p:nvCxnSpPr>
        <p:spPr>
          <a:xfrm>
            <a:off x="925643" y="2553985"/>
            <a:ext cx="557579" cy="927698"/>
          </a:xfrm>
          <a:prstGeom prst="straightConnector1">
            <a:avLst/>
          </a:prstGeom>
          <a:noFill/>
          <a:ln w="9525" cap="flat" cmpd="sng">
            <a:solidFill>
              <a:schemeClr val="dk2"/>
            </a:solidFill>
            <a:prstDash val="solid"/>
            <a:round/>
            <a:headEnd type="none" w="med" len="med"/>
            <a:tailEnd type="triangle" w="med" len="med"/>
          </a:ln>
        </p:spPr>
      </p:cxnSp>
      <p:sp>
        <p:nvSpPr>
          <p:cNvPr id="651" name="Google Shape;651;p55"/>
          <p:cNvSpPr/>
          <p:nvPr/>
        </p:nvSpPr>
        <p:spPr>
          <a:xfrm>
            <a:off x="2775459" y="4259914"/>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2" name="Google Shape;652;p55"/>
          <p:cNvSpPr/>
          <p:nvPr/>
        </p:nvSpPr>
        <p:spPr>
          <a:xfrm>
            <a:off x="2775459" y="398569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3" name="Google Shape;653;p55"/>
          <p:cNvSpPr/>
          <p:nvPr/>
        </p:nvSpPr>
        <p:spPr>
          <a:xfrm>
            <a:off x="2775459" y="372788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4" name="Google Shape;654;p55"/>
          <p:cNvSpPr/>
          <p:nvPr/>
        </p:nvSpPr>
        <p:spPr>
          <a:xfrm>
            <a:off x="2775459" y="347008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5" name="Google Shape;655;p55"/>
          <p:cNvSpPr/>
          <p:nvPr/>
        </p:nvSpPr>
        <p:spPr>
          <a:xfrm>
            <a:off x="2775459" y="4524787"/>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56" name="Google Shape;656;p55">
            <a:extLst>
              <a:ext uri="{C183D7F6-B498-43B3-948B-1728B52AA6E4}">
                <adec:decorative xmlns:adec="http://schemas.microsoft.com/office/drawing/2017/decorative" val="1"/>
              </a:ext>
            </a:extLst>
          </p:cNvPr>
          <p:cNvCxnSpPr>
            <a:cxnSpLocks/>
            <a:stCxn id="628" idx="4"/>
            <a:endCxn id="654" idx="0"/>
          </p:cNvCxnSpPr>
          <p:nvPr/>
        </p:nvCxnSpPr>
        <p:spPr>
          <a:xfrm>
            <a:off x="2735565" y="2553985"/>
            <a:ext cx="415044" cy="916098"/>
          </a:xfrm>
          <a:prstGeom prst="straightConnector1">
            <a:avLst/>
          </a:prstGeom>
          <a:noFill/>
          <a:ln w="9525" cap="flat" cmpd="sng">
            <a:solidFill>
              <a:schemeClr val="dk2"/>
            </a:solidFill>
            <a:prstDash val="solid"/>
            <a:round/>
            <a:headEnd type="none" w="med" len="med"/>
            <a:tailEnd type="triangle" w="med" len="med"/>
          </a:ln>
        </p:spPr>
      </p:cxnSp>
      <p:sp>
        <p:nvSpPr>
          <p:cNvPr id="657" name="Google Shape;657;p55"/>
          <p:cNvSpPr/>
          <p:nvPr/>
        </p:nvSpPr>
        <p:spPr>
          <a:xfrm>
            <a:off x="1966209" y="424293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8" name="Google Shape;658;p55"/>
          <p:cNvSpPr/>
          <p:nvPr/>
        </p:nvSpPr>
        <p:spPr>
          <a:xfrm>
            <a:off x="1966209" y="398514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59" name="Google Shape;659;p55"/>
          <p:cNvSpPr/>
          <p:nvPr/>
        </p:nvSpPr>
        <p:spPr>
          <a:xfrm>
            <a:off x="1966209" y="372733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0" name="Google Shape;660;p55"/>
          <p:cNvSpPr/>
          <p:nvPr/>
        </p:nvSpPr>
        <p:spPr>
          <a:xfrm>
            <a:off x="1966209" y="346953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1" name="Google Shape;661;p55"/>
          <p:cNvSpPr/>
          <p:nvPr/>
        </p:nvSpPr>
        <p:spPr>
          <a:xfrm>
            <a:off x="1966209" y="4524237"/>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62" name="Google Shape;662;p55">
            <a:extLst>
              <a:ext uri="{C183D7F6-B498-43B3-948B-1728B52AA6E4}">
                <adec:decorative xmlns:adec="http://schemas.microsoft.com/office/drawing/2017/decorative" val="1"/>
              </a:ext>
            </a:extLst>
          </p:cNvPr>
          <p:cNvCxnSpPr>
            <a:cxnSpLocks/>
            <a:stCxn id="628" idx="4"/>
            <a:endCxn id="660" idx="0"/>
          </p:cNvCxnSpPr>
          <p:nvPr/>
        </p:nvCxnSpPr>
        <p:spPr>
          <a:xfrm flipH="1">
            <a:off x="2341359" y="2553985"/>
            <a:ext cx="394206" cy="915548"/>
          </a:xfrm>
          <a:prstGeom prst="straightConnector1">
            <a:avLst/>
          </a:prstGeom>
          <a:noFill/>
          <a:ln w="9525" cap="flat" cmpd="sng">
            <a:solidFill>
              <a:schemeClr val="dk2"/>
            </a:solidFill>
            <a:prstDash val="solid"/>
            <a:round/>
            <a:headEnd type="none" w="med" len="med"/>
            <a:tailEnd type="triangle" w="med" len="med"/>
          </a:ln>
        </p:spPr>
      </p:cxnSp>
      <p:sp>
        <p:nvSpPr>
          <p:cNvPr id="663" name="Google Shape;663;p55"/>
          <p:cNvSpPr/>
          <p:nvPr/>
        </p:nvSpPr>
        <p:spPr>
          <a:xfrm>
            <a:off x="3695184" y="4254939"/>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4" name="Google Shape;664;p55"/>
          <p:cNvSpPr/>
          <p:nvPr/>
        </p:nvSpPr>
        <p:spPr>
          <a:xfrm>
            <a:off x="3695184" y="399714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5" name="Google Shape;665;p55"/>
          <p:cNvSpPr/>
          <p:nvPr/>
        </p:nvSpPr>
        <p:spPr>
          <a:xfrm>
            <a:off x="3695184" y="3739331"/>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6" name="Google Shape;666;p55"/>
          <p:cNvSpPr/>
          <p:nvPr/>
        </p:nvSpPr>
        <p:spPr>
          <a:xfrm>
            <a:off x="3695184" y="3481533"/>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67" name="Google Shape;667;p55"/>
          <p:cNvSpPr/>
          <p:nvPr/>
        </p:nvSpPr>
        <p:spPr>
          <a:xfrm>
            <a:off x="3695184" y="4536237"/>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68" name="Google Shape;668;p55">
            <a:extLst>
              <a:ext uri="{C183D7F6-B498-43B3-948B-1728B52AA6E4}">
                <adec:decorative xmlns:adec="http://schemas.microsoft.com/office/drawing/2017/decorative" val="1"/>
              </a:ext>
            </a:extLst>
          </p:cNvPr>
          <p:cNvCxnSpPr>
            <a:cxnSpLocks/>
            <a:stCxn id="629" idx="4"/>
            <a:endCxn id="666" idx="0"/>
          </p:cNvCxnSpPr>
          <p:nvPr/>
        </p:nvCxnSpPr>
        <p:spPr>
          <a:xfrm flipH="1">
            <a:off x="4070334" y="2575837"/>
            <a:ext cx="431943" cy="905696"/>
          </a:xfrm>
          <a:prstGeom prst="straightConnector1">
            <a:avLst/>
          </a:prstGeom>
          <a:noFill/>
          <a:ln w="9525" cap="flat" cmpd="sng">
            <a:solidFill>
              <a:schemeClr val="dk2"/>
            </a:solidFill>
            <a:prstDash val="solid"/>
            <a:round/>
            <a:headEnd type="none" w="med" len="med"/>
            <a:tailEnd type="triangle" w="med" len="med"/>
          </a:ln>
        </p:spPr>
      </p:cxnSp>
      <p:sp>
        <p:nvSpPr>
          <p:cNvPr id="669" name="Google Shape;669;p55"/>
          <p:cNvSpPr/>
          <p:nvPr/>
        </p:nvSpPr>
        <p:spPr>
          <a:xfrm>
            <a:off x="4579909" y="4254964"/>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0" name="Google Shape;670;p55"/>
          <p:cNvSpPr/>
          <p:nvPr/>
        </p:nvSpPr>
        <p:spPr>
          <a:xfrm>
            <a:off x="4579909" y="3997166"/>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1" name="Google Shape;671;p55"/>
          <p:cNvSpPr/>
          <p:nvPr/>
        </p:nvSpPr>
        <p:spPr>
          <a:xfrm>
            <a:off x="4579909" y="3739356"/>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2" name="Google Shape;672;p55"/>
          <p:cNvSpPr/>
          <p:nvPr/>
        </p:nvSpPr>
        <p:spPr>
          <a:xfrm>
            <a:off x="4579909" y="3481558"/>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sp>
        <p:nvSpPr>
          <p:cNvPr id="673" name="Google Shape;673;p55"/>
          <p:cNvSpPr/>
          <p:nvPr/>
        </p:nvSpPr>
        <p:spPr>
          <a:xfrm>
            <a:off x="4579909" y="4536262"/>
            <a:ext cx="750300" cy="203100"/>
          </a:xfrm>
          <a:prstGeom prst="rect">
            <a:avLst/>
          </a:prstGeom>
          <a:solidFill>
            <a:srgbClr val="0000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Segoe UI" panose="020B0502040204020203" pitchFamily="34" charset="0"/>
                <a:cs typeface="Segoe UI" panose="020B0502040204020203" pitchFamily="34" charset="0"/>
              </a:rPr>
              <a:t>Item...</a:t>
            </a:r>
            <a:endParaRPr sz="1200">
              <a:solidFill>
                <a:srgbClr val="FFFFFF"/>
              </a:solidFill>
              <a:latin typeface="Segoe UI" panose="020B0502040204020203" pitchFamily="34" charset="0"/>
              <a:cs typeface="Segoe UI" panose="020B0502040204020203" pitchFamily="34" charset="0"/>
            </a:endParaRPr>
          </a:p>
        </p:txBody>
      </p:sp>
      <p:cxnSp>
        <p:nvCxnSpPr>
          <p:cNvPr id="674" name="Google Shape;674;p55">
            <a:extLst>
              <a:ext uri="{C183D7F6-B498-43B3-948B-1728B52AA6E4}">
                <adec:decorative xmlns:adec="http://schemas.microsoft.com/office/drawing/2017/decorative" val="1"/>
              </a:ext>
            </a:extLst>
          </p:cNvPr>
          <p:cNvCxnSpPr>
            <a:cxnSpLocks/>
            <a:stCxn id="629" idx="4"/>
            <a:endCxn id="672" idx="0"/>
          </p:cNvCxnSpPr>
          <p:nvPr/>
        </p:nvCxnSpPr>
        <p:spPr>
          <a:xfrm>
            <a:off x="4502277" y="2575837"/>
            <a:ext cx="452782" cy="905721"/>
          </a:xfrm>
          <a:prstGeom prst="straightConnector1">
            <a:avLst/>
          </a:prstGeom>
          <a:noFill/>
          <a:ln w="9525" cap="flat" cmpd="sng">
            <a:solidFill>
              <a:schemeClr val="dk2"/>
            </a:solidFill>
            <a:prstDash val="solid"/>
            <a:round/>
            <a:headEnd type="none" w="med" len="med"/>
            <a:tailEnd type="triangle" w="med" len="med"/>
          </a:ln>
        </p:spPr>
      </p:cxnSp>
      <p:sp>
        <p:nvSpPr>
          <p:cNvPr id="59" name="Google Shape;640;p55">
            <a:extLst>
              <a:ext uri="{FF2B5EF4-FFF2-40B4-BE49-F238E27FC236}">
                <a16:creationId xmlns:a16="http://schemas.microsoft.com/office/drawing/2014/main" id="{385E0F10-64F4-44DE-9B98-3A5DF5279CA6}"/>
              </a:ext>
            </a:extLst>
          </p:cNvPr>
          <p:cNvSpPr txBox="1"/>
          <p:nvPr/>
        </p:nvSpPr>
        <p:spPr>
          <a:xfrm>
            <a:off x="5344583" y="2240659"/>
            <a:ext cx="3751600" cy="46907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i="1" dirty="0">
                <a:solidFill>
                  <a:srgbClr val="343434"/>
                </a:solidFill>
                <a:latin typeface="Segoe UI" panose="020B0502040204020203" pitchFamily="34" charset="0"/>
                <a:cs typeface="Segoe UI" panose="020B0502040204020203" pitchFamily="34" charset="0"/>
              </a:rPr>
              <a:t>How do climate scores vary across the three topics – participation, bullying, and instructional environment? Compared to district or state?</a:t>
            </a:r>
            <a:endParaRPr sz="1200" i="1" dirty="0">
              <a:solidFill>
                <a:srgbClr val="343434"/>
              </a:solidFill>
              <a:latin typeface="Segoe UI" panose="020B0502040204020203" pitchFamily="34" charset="0"/>
              <a:cs typeface="Segoe UI" panose="020B0502040204020203" pitchFamily="34" charset="0"/>
            </a:endParaRPr>
          </a:p>
        </p:txBody>
      </p:sp>
      <p:sp>
        <p:nvSpPr>
          <p:cNvPr id="3" name="Arrow: Down 2">
            <a:extLst>
              <a:ext uri="{FF2B5EF4-FFF2-40B4-BE49-F238E27FC236}">
                <a16:creationId xmlns:a16="http://schemas.microsoft.com/office/drawing/2014/main" id="{FD04FB48-D251-1108-F9F4-A63D7F3FE08B}"/>
              </a:ext>
              <a:ext uri="{C183D7F6-B498-43B3-948B-1728B52AA6E4}">
                <adec:decorative xmlns:adec="http://schemas.microsoft.com/office/drawing/2017/decorative" val="1"/>
              </a:ext>
            </a:extLst>
          </p:cNvPr>
          <p:cNvSpPr/>
          <p:nvPr/>
        </p:nvSpPr>
        <p:spPr>
          <a:xfrm>
            <a:off x="6836228" y="1253807"/>
            <a:ext cx="282281" cy="341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677;p55">
            <a:extLst>
              <a:ext uri="{FF2B5EF4-FFF2-40B4-BE49-F238E27FC236}">
                <a16:creationId xmlns:a16="http://schemas.microsoft.com/office/drawing/2014/main" id="{7F330701-FDED-19D0-5CA0-5815049B2846}"/>
              </a:ext>
            </a:extLst>
          </p:cNvPr>
          <p:cNvSpPr txBox="1"/>
          <p:nvPr/>
        </p:nvSpPr>
        <p:spPr>
          <a:xfrm>
            <a:off x="442656"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0" name="Google Shape;677;p55">
            <a:extLst>
              <a:ext uri="{FF2B5EF4-FFF2-40B4-BE49-F238E27FC236}">
                <a16:creationId xmlns:a16="http://schemas.microsoft.com/office/drawing/2014/main" id="{9D8BE400-6EBB-B9BA-2942-1411409C90A2}"/>
              </a:ext>
            </a:extLst>
          </p:cNvPr>
          <p:cNvSpPr txBox="1"/>
          <p:nvPr/>
        </p:nvSpPr>
        <p:spPr>
          <a:xfrm>
            <a:off x="2223440"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1" name="Google Shape;677;p55">
            <a:extLst>
              <a:ext uri="{FF2B5EF4-FFF2-40B4-BE49-F238E27FC236}">
                <a16:creationId xmlns:a16="http://schemas.microsoft.com/office/drawing/2014/main" id="{56EDA025-6A24-4EA9-FAEE-F0A78E9C48D1}"/>
              </a:ext>
            </a:extLst>
          </p:cNvPr>
          <p:cNvSpPr txBox="1"/>
          <p:nvPr/>
        </p:nvSpPr>
        <p:spPr>
          <a:xfrm>
            <a:off x="2792358"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132" name="Google Shape;677;p55">
            <a:extLst>
              <a:ext uri="{FF2B5EF4-FFF2-40B4-BE49-F238E27FC236}">
                <a16:creationId xmlns:a16="http://schemas.microsoft.com/office/drawing/2014/main" id="{20EC6CE4-8DC4-D1A4-23B2-74C3A3ECAD6E}"/>
              </a:ext>
            </a:extLst>
          </p:cNvPr>
          <p:cNvSpPr txBox="1"/>
          <p:nvPr/>
        </p:nvSpPr>
        <p:spPr>
          <a:xfrm>
            <a:off x="4559070"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133" name="Google Shape;677;p55">
            <a:extLst>
              <a:ext uri="{FF2B5EF4-FFF2-40B4-BE49-F238E27FC236}">
                <a16:creationId xmlns:a16="http://schemas.microsoft.com/office/drawing/2014/main" id="{0A3FF1AB-1923-DDC7-50F8-B772242B1AFF}"/>
              </a:ext>
            </a:extLst>
          </p:cNvPr>
          <p:cNvSpPr txBox="1"/>
          <p:nvPr/>
        </p:nvSpPr>
        <p:spPr>
          <a:xfrm>
            <a:off x="3913581"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1</a:t>
            </a:r>
            <a:endParaRPr sz="1100" dirty="0">
              <a:latin typeface="Segoe UI" panose="020B0502040204020203" pitchFamily="34" charset="0"/>
              <a:cs typeface="Segoe UI" panose="020B0502040204020203" pitchFamily="34" charset="0"/>
            </a:endParaRPr>
          </a:p>
        </p:txBody>
      </p:sp>
      <p:sp>
        <p:nvSpPr>
          <p:cNvPr id="134" name="Google Shape;677;p55">
            <a:extLst>
              <a:ext uri="{FF2B5EF4-FFF2-40B4-BE49-F238E27FC236}">
                <a16:creationId xmlns:a16="http://schemas.microsoft.com/office/drawing/2014/main" id="{933F8309-373D-961A-ECAE-7903672A8848}"/>
              </a:ext>
            </a:extLst>
          </p:cNvPr>
          <p:cNvSpPr txBox="1"/>
          <p:nvPr/>
        </p:nvSpPr>
        <p:spPr>
          <a:xfrm>
            <a:off x="1034841" y="2952130"/>
            <a:ext cx="531903" cy="252722"/>
          </a:xfrm>
          <a:prstGeom prst="rect">
            <a:avLst/>
          </a:prstGeom>
          <a:solidFill>
            <a:schemeClr val="bg1"/>
          </a:solidFill>
          <a:ln w="12700">
            <a:solidFill>
              <a:srgbClr val="203B6A"/>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Segoe UI" panose="020B0502040204020203" pitchFamily="34" charset="0"/>
                <a:cs typeface="Segoe UI" panose="020B0502040204020203" pitchFamily="34" charset="0"/>
              </a:rPr>
              <a:t>Grp 2</a:t>
            </a:r>
            <a:endParaRPr sz="1100" dirty="0">
              <a:latin typeface="Segoe UI" panose="020B0502040204020203" pitchFamily="34" charset="0"/>
              <a:cs typeface="Segoe UI" panose="020B0502040204020203" pitchFamily="34" charset="0"/>
            </a:endParaRPr>
          </a:p>
        </p:txBody>
      </p:sp>
      <p:sp>
        <p:nvSpPr>
          <p:cNvPr id="628" name="Google Shape;628;p55"/>
          <p:cNvSpPr/>
          <p:nvPr/>
        </p:nvSpPr>
        <p:spPr>
          <a:xfrm>
            <a:off x="1898832" y="1989037"/>
            <a:ext cx="1673466" cy="564948"/>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Safety</a:t>
            </a:r>
          </a:p>
          <a:p>
            <a:pPr marL="0" lvl="0" indent="0" algn="ctr" rtl="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(+Bullying)</a:t>
            </a:r>
            <a:endParaRPr sz="1100" b="1" dirty="0">
              <a:solidFill>
                <a:srgbClr val="FFFFFF"/>
              </a:solidFill>
              <a:latin typeface="Segoe UI" panose="020B0502040204020203" pitchFamily="34" charset="0"/>
              <a:cs typeface="Segoe UI" panose="020B0502040204020203" pitchFamily="34" charset="0"/>
            </a:endParaRPr>
          </a:p>
        </p:txBody>
      </p:sp>
      <p:sp>
        <p:nvSpPr>
          <p:cNvPr id="629" name="Google Shape;629;p55"/>
          <p:cNvSpPr/>
          <p:nvPr/>
        </p:nvSpPr>
        <p:spPr>
          <a:xfrm>
            <a:off x="3641983" y="1989036"/>
            <a:ext cx="1720588" cy="586801"/>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Environment</a:t>
            </a:r>
          </a:p>
          <a:p>
            <a:pPr marL="0" lvl="0" indent="0" algn="ctr" rtl="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(+Instructional)</a:t>
            </a:r>
            <a:endParaRPr sz="1100" b="1" dirty="0">
              <a:solidFill>
                <a:srgbClr val="FFFFFF"/>
              </a:solidFill>
              <a:latin typeface="Segoe UI" panose="020B0502040204020203" pitchFamily="34" charset="0"/>
              <a:cs typeface="Segoe UI" panose="020B0502040204020203" pitchFamily="34" charset="0"/>
            </a:endParaRPr>
          </a:p>
        </p:txBody>
      </p:sp>
      <p:sp>
        <p:nvSpPr>
          <p:cNvPr id="627" name="Google Shape;627;p55"/>
          <p:cNvSpPr/>
          <p:nvPr/>
        </p:nvSpPr>
        <p:spPr>
          <a:xfrm>
            <a:off x="46126" y="1976436"/>
            <a:ext cx="1759033" cy="577549"/>
          </a:xfrm>
          <a:prstGeom prst="ellipse">
            <a:avLst/>
          </a:prstGeom>
          <a:solidFill>
            <a:schemeClr val="accent2">
              <a:lumMod val="50000"/>
            </a:schemeClr>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sz="1200" b="1" dirty="0">
                <a:solidFill>
                  <a:srgbClr val="FFFFFF"/>
                </a:solidFill>
                <a:latin typeface="Segoe UI" panose="020B0502040204020203" pitchFamily="34" charset="0"/>
                <a:cs typeface="Segoe UI" panose="020B0502040204020203" pitchFamily="34" charset="0"/>
              </a:rPr>
              <a:t>Engagement</a:t>
            </a:r>
          </a:p>
          <a:p>
            <a:pPr marL="0" lvl="0" indent="0">
              <a:spcBef>
                <a:spcPts val="0"/>
              </a:spcBef>
              <a:spcAft>
                <a:spcPts val="0"/>
              </a:spcAft>
              <a:buNone/>
            </a:pPr>
            <a:r>
              <a:rPr lang="en" sz="1100" b="1" dirty="0">
                <a:solidFill>
                  <a:srgbClr val="FFFFFF"/>
                </a:solidFill>
                <a:latin typeface="Segoe UI" panose="020B0502040204020203" pitchFamily="34" charset="0"/>
                <a:cs typeface="Segoe UI" panose="020B0502040204020203" pitchFamily="34" charset="0"/>
              </a:rPr>
              <a:t>(+Participation)</a:t>
            </a:r>
            <a:endParaRPr sz="1100" b="1" dirty="0">
              <a:solidFill>
                <a:srgbClr val="FFFFFF"/>
              </a:solidFill>
              <a:latin typeface="Segoe UI" panose="020B0502040204020203" pitchFamily="34" charset="0"/>
              <a:cs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DCD8-363D-42FC-94B2-789AB1270796}"/>
              </a:ext>
            </a:extLst>
          </p:cNvPr>
          <p:cNvSpPr>
            <a:spLocks noGrp="1"/>
          </p:cNvSpPr>
          <p:nvPr>
            <p:ph type="title"/>
          </p:nvPr>
        </p:nvSpPr>
        <p:spPr/>
        <p:txBody>
          <a:bodyPr/>
          <a:lstStyle/>
          <a:p>
            <a:r>
              <a:rPr lang="en-US" sz="2000" dirty="0">
                <a:latin typeface="Georgia" panose="02040502050405020303" pitchFamily="18" charset="0"/>
              </a:rPr>
              <a:t>Upcoming VOCAL Webinars and VOCAL-related Workshops</a:t>
            </a:r>
          </a:p>
        </p:txBody>
      </p:sp>
      <p:sp>
        <p:nvSpPr>
          <p:cNvPr id="3" name="Text Placeholder 2">
            <a:extLst>
              <a:ext uri="{FF2B5EF4-FFF2-40B4-BE49-F238E27FC236}">
                <a16:creationId xmlns:a16="http://schemas.microsoft.com/office/drawing/2014/main" id="{FE8D181C-0DD1-4939-A388-C6E4353993B3}"/>
              </a:ext>
            </a:extLst>
          </p:cNvPr>
          <p:cNvSpPr>
            <a:spLocks noGrp="1"/>
          </p:cNvSpPr>
          <p:nvPr>
            <p:ph type="body" idx="1"/>
          </p:nvPr>
        </p:nvSpPr>
        <p:spPr>
          <a:xfrm>
            <a:off x="288243" y="931204"/>
            <a:ext cx="3725408" cy="2880455"/>
          </a:xfrm>
          <a:solidFill>
            <a:schemeClr val="bg1"/>
          </a:solidFill>
          <a:ln>
            <a:solidFill>
              <a:srgbClr val="002060"/>
            </a:solidFill>
          </a:ln>
        </p:spPr>
        <p:txBody>
          <a:bodyPr/>
          <a:lstStyle/>
          <a:p>
            <a:pPr marL="227013" indent="-227013">
              <a:spcBef>
                <a:spcPts val="0"/>
              </a:spcBef>
              <a:spcAft>
                <a:spcPts val="1200"/>
              </a:spcAft>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October 12: Webinar #3</a:t>
            </a:r>
          </a:p>
          <a:p>
            <a:pPr marL="461963" marR="0" lvl="0" indent="-234950">
              <a:lnSpc>
                <a:spcPct val="115000"/>
              </a:lnSpc>
              <a:spcBef>
                <a:spcPts val="0"/>
              </a:spcBef>
              <a:spcAft>
                <a:spcPts val="0"/>
              </a:spcAft>
              <a:buSzPct val="100000"/>
              <a:buFont typeface="Courier New" panose="02070309020205020404" pitchFamily="49" charset="0"/>
              <a:buChar char="o"/>
            </a:pPr>
            <a:r>
              <a:rPr lang="en-US" sz="14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Time: 10:00-11:15 a.m. </a:t>
            </a:r>
            <a:endParaRPr lang="en-US" sz="1400" b="1" dirty="0">
              <a:solidFill>
                <a:srgbClr val="002060"/>
              </a:solidFill>
              <a:latin typeface="Segoe UI" panose="020B0502040204020203" pitchFamily="34" charset="0"/>
              <a:ea typeface="Times New Roman" panose="02020603050405020304" pitchFamily="18" charset="0"/>
              <a:cs typeface="Segoe UI" panose="020B0502040204020203" pitchFamily="34" charset="0"/>
            </a:endParaRPr>
          </a:p>
          <a:p>
            <a:pPr marL="461963" marR="0" lvl="0" indent="-234950">
              <a:lnSpc>
                <a:spcPct val="115000"/>
              </a:lnSpc>
              <a:spcBef>
                <a:spcPts val="0"/>
              </a:spcBef>
              <a:spcAft>
                <a:spcPts val="0"/>
              </a:spcAft>
              <a:buSzPct val="100000"/>
              <a:buFont typeface="Courier New" panose="02070309020205020404" pitchFamily="49" charset="0"/>
              <a:buChar char="o"/>
            </a:pPr>
            <a:r>
              <a:rPr lang="en-US" sz="14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Walks educators through a systematic analysis of a school’s data using the dashboard training environment</a:t>
            </a:r>
          </a:p>
          <a:p>
            <a:pPr marL="461963" marR="0" lvl="0" indent="-234950">
              <a:lnSpc>
                <a:spcPct val="115000"/>
              </a:lnSpc>
              <a:spcBef>
                <a:spcPts val="0"/>
              </a:spcBef>
              <a:spcAft>
                <a:spcPts val="1200"/>
              </a:spcAft>
              <a:buSzPct val="100000"/>
              <a:buFont typeface="Courier New" panose="02070309020205020404" pitchFamily="49" charset="0"/>
              <a:buChar char="o"/>
            </a:pPr>
            <a:r>
              <a:rPr lang="en-US" sz="14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Introduces educators to DESE's Action Planning template </a:t>
            </a:r>
            <a:r>
              <a:rPr lang="en-US" sz="12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(thank you to Lexington Public Schools!)</a:t>
            </a:r>
            <a:endParaRPr lang="en-US" sz="1200" dirty="0">
              <a:effectLst/>
              <a:latin typeface="Calibri" panose="020F0502020204030204" pitchFamily="34" charset="0"/>
              <a:ea typeface="Calibri" panose="020F0502020204030204" pitchFamily="34" charset="0"/>
            </a:endParaRPr>
          </a:p>
          <a:p>
            <a:pPr marL="227013" marR="0" indent="-227013">
              <a:spcAft>
                <a:spcPts val="0"/>
              </a:spcAft>
              <a:buClr>
                <a:srgbClr val="ED7D31"/>
              </a:buClr>
              <a:buSzPct val="100000"/>
              <a:buFont typeface="Wingdings 2" panose="05020102010507070707" pitchFamily="18" charset="2"/>
              <a:buChar char="ì"/>
            </a:pPr>
            <a:r>
              <a:rPr lang="en-US" sz="1600" b="1" dirty="0">
                <a:solidFill>
                  <a:srgbClr val="002060"/>
                </a:solidFill>
                <a:effectLst/>
                <a:latin typeface="Segoe"/>
                <a:ea typeface="Calibri" panose="020F0502020204030204" pitchFamily="34" charset="0"/>
              </a:rPr>
              <a:t>More information and registration</a:t>
            </a:r>
            <a:r>
              <a:rPr lang="en-US" sz="1600" b="0" dirty="0">
                <a:solidFill>
                  <a:srgbClr val="002060"/>
                </a:solidFill>
                <a:effectLst/>
                <a:latin typeface="Segoe"/>
                <a:ea typeface="Calibri" panose="020F0502020204030204" pitchFamily="34" charset="0"/>
              </a:rPr>
              <a:t> is available </a:t>
            </a:r>
            <a:r>
              <a:rPr lang="en-US" sz="1600" b="0" dirty="0">
                <a:effectLst/>
                <a:latin typeface="Segoe"/>
                <a:ea typeface="Calibri" panose="020F0502020204030204" pitchFamily="34" charset="0"/>
                <a:hlinkClick r:id="rId3"/>
              </a:rPr>
              <a:t>here</a:t>
            </a:r>
            <a:endParaRPr lang="en-US" sz="1600" dirty="0">
              <a:effectLst/>
              <a:latin typeface="Segoe"/>
              <a:ea typeface="Calibri" panose="020F0502020204030204" pitchFamily="34" charset="0"/>
            </a:endParaRPr>
          </a:p>
        </p:txBody>
      </p:sp>
      <p:sp>
        <p:nvSpPr>
          <p:cNvPr id="5" name="Text Placeholder 2">
            <a:extLst>
              <a:ext uri="{FF2B5EF4-FFF2-40B4-BE49-F238E27FC236}">
                <a16:creationId xmlns:a16="http://schemas.microsoft.com/office/drawing/2014/main" id="{C3AA8D9F-DECA-4953-B799-F767D84BE031}"/>
              </a:ext>
            </a:extLst>
          </p:cNvPr>
          <p:cNvSpPr txBox="1">
            <a:spLocks/>
          </p:cNvSpPr>
          <p:nvPr/>
        </p:nvSpPr>
        <p:spPr>
          <a:xfrm>
            <a:off x="4170469" y="931203"/>
            <a:ext cx="4783567" cy="3899741"/>
          </a:xfrm>
          <a:prstGeom prst="rect">
            <a:avLst/>
          </a:prstGeom>
          <a:solidFill>
            <a:schemeClr val="bg1"/>
          </a:solidFill>
          <a:ln>
            <a:solidFill>
              <a:srgbClr val="002060"/>
            </a:solid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10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10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10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pPr marL="227013" indent="-227013">
              <a:spcBef>
                <a:spcPts val="0"/>
              </a:spcBef>
              <a:spcAft>
                <a:spcPts val="600"/>
              </a:spcAft>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October 25: In-person EWIS/VOCAL workshop</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Where: </a:t>
            </a:r>
            <a:r>
              <a:rPr lang="en-US" sz="1400" dirty="0">
                <a:solidFill>
                  <a:srgbClr val="002060"/>
                </a:solidFill>
                <a:latin typeface="Segoe UI" panose="020B0502040204020203" pitchFamily="34" charset="0"/>
                <a:cs typeface="Segoe UI" panose="020B0502040204020203" pitchFamily="34" charset="0"/>
              </a:rPr>
              <a:t>Best Western Royal Plaza, Marlborough</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Time: </a:t>
            </a:r>
            <a:r>
              <a:rPr lang="en-US" sz="1400" dirty="0">
                <a:solidFill>
                  <a:srgbClr val="002060"/>
                </a:solidFill>
                <a:latin typeface="Segoe UI" panose="020B0502040204020203" pitchFamily="34" charset="0"/>
                <a:cs typeface="Segoe UI" panose="020B0502040204020203" pitchFamily="34" charset="0"/>
              </a:rPr>
              <a:t>8:30 a.m. to 1 p.m.</a:t>
            </a:r>
          </a:p>
          <a:p>
            <a:pPr marL="517525" lvl="1" indent="-234950">
              <a:lnSpc>
                <a:spcPct val="150000"/>
              </a:lnSpc>
              <a:spcBef>
                <a:spcPts val="0"/>
              </a:spcBef>
              <a:buClr>
                <a:schemeClr val="accent2"/>
              </a:buClr>
              <a:buSzPct val="100000"/>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Who: </a:t>
            </a:r>
            <a:r>
              <a:rPr lang="en-US" sz="1400" dirty="0">
                <a:solidFill>
                  <a:srgbClr val="002060"/>
                </a:solidFill>
                <a:latin typeface="Segoe UI" panose="020B0502040204020203" pitchFamily="34" charset="0"/>
                <a:cs typeface="Segoe UI" panose="020B0502040204020203" pitchFamily="34" charset="0"/>
              </a:rPr>
              <a:t>District/User data teams </a:t>
            </a:r>
          </a:p>
          <a:p>
            <a:pPr marL="111125" indent="-285750">
              <a:lnSpc>
                <a:spcPct val="150000"/>
              </a:lnSpc>
              <a:buClr>
                <a:schemeClr val="accent2"/>
              </a:buClr>
              <a:buSzPct val="100000"/>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What: </a:t>
            </a:r>
            <a:r>
              <a:rPr lang="en-US" sz="1600" dirty="0">
                <a:solidFill>
                  <a:srgbClr val="002060"/>
                </a:solidFill>
                <a:latin typeface="Segoe UI" panose="020B0502040204020203" pitchFamily="34" charset="0"/>
                <a:cs typeface="Segoe UI" panose="020B0502040204020203" pitchFamily="34" charset="0"/>
              </a:rPr>
              <a:t>EWIS and VOCAL Data Implementation</a:t>
            </a:r>
          </a:p>
          <a:p>
            <a:pPr marL="517525" lvl="4" indent="-234950">
              <a:lnSpc>
                <a:spcPct val="150000"/>
              </a:lnSpc>
              <a:spcBef>
                <a:spcPts val="600"/>
              </a:spcBef>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New to data: </a:t>
            </a:r>
            <a:r>
              <a:rPr lang="en-US" sz="1400" dirty="0">
                <a:solidFill>
                  <a:srgbClr val="002060"/>
                </a:solidFill>
                <a:latin typeface="Segoe UI" panose="020B0502040204020203" pitchFamily="34" charset="0"/>
                <a:cs typeface="Segoe UI" panose="020B0502040204020203" pitchFamily="34" charset="0"/>
              </a:rPr>
              <a:t>Review the basics</a:t>
            </a:r>
          </a:p>
          <a:p>
            <a:pPr marL="517525" lvl="4" indent="-234950">
              <a:lnSpc>
                <a:spcPct val="150000"/>
              </a:lnSpc>
              <a:spcAft>
                <a:spcPts val="600"/>
              </a:spcAft>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Familiar with data: </a:t>
            </a:r>
            <a:r>
              <a:rPr lang="en-US" sz="1400" dirty="0">
                <a:solidFill>
                  <a:srgbClr val="002060"/>
                </a:solidFill>
                <a:latin typeface="Segoe UI" panose="020B0502040204020203" pitchFamily="34" charset="0"/>
                <a:cs typeface="Segoe UI" panose="020B0502040204020203" pitchFamily="34" charset="0"/>
              </a:rPr>
              <a:t>Integrating EWIS/VOCAL data</a:t>
            </a:r>
          </a:p>
          <a:p>
            <a:pPr marL="517525" lvl="4" indent="-234950">
              <a:spcAft>
                <a:spcPts val="1200"/>
              </a:spcAft>
              <a:buClr>
                <a:schemeClr val="accent2"/>
              </a:buClr>
              <a:buFont typeface="Courier New" panose="02070309020205020404" pitchFamily="49" charset="0"/>
              <a:buChar char="o"/>
            </a:pPr>
            <a:r>
              <a:rPr lang="en-US" sz="1400" b="1" dirty="0">
                <a:solidFill>
                  <a:srgbClr val="002060"/>
                </a:solidFill>
                <a:latin typeface="Segoe UI" panose="020B0502040204020203" pitchFamily="34" charset="0"/>
                <a:cs typeface="Segoe UI" panose="020B0502040204020203" pitchFamily="34" charset="0"/>
              </a:rPr>
              <a:t>Plenty of time for teams </a:t>
            </a:r>
            <a:r>
              <a:rPr lang="en-US" sz="1400" dirty="0">
                <a:solidFill>
                  <a:srgbClr val="002060"/>
                </a:solidFill>
                <a:latin typeface="Segoe UI" panose="020B0502040204020203" pitchFamily="34" charset="0"/>
                <a:cs typeface="Segoe UI" panose="020B0502040204020203" pitchFamily="34" charset="0"/>
              </a:rPr>
              <a:t>to do analyses with DESE support</a:t>
            </a:r>
          </a:p>
          <a:p>
            <a:pPr marL="285750" lvl="2" indent="-285750">
              <a:spcBef>
                <a:spcPts val="800"/>
              </a:spcBef>
              <a:buClr>
                <a:schemeClr val="accent2"/>
              </a:buClr>
              <a:buFont typeface="Wingdings 2" panose="05020102010507070707" pitchFamily="18" charset="2"/>
              <a:buChar char="ì"/>
            </a:pPr>
            <a:r>
              <a:rPr lang="en-US" sz="1600" b="1" dirty="0">
                <a:solidFill>
                  <a:srgbClr val="002060"/>
                </a:solidFill>
                <a:latin typeface="Segoe UI" panose="020B0502040204020203" pitchFamily="34" charset="0"/>
                <a:cs typeface="Segoe UI" panose="020B0502040204020203" pitchFamily="34" charset="0"/>
              </a:rPr>
              <a:t>More information and registration </a:t>
            </a:r>
            <a:r>
              <a:rPr lang="en-US" sz="1600" dirty="0">
                <a:solidFill>
                  <a:srgbClr val="002060"/>
                </a:solidFill>
                <a:latin typeface="Segoe UI" panose="020B0502040204020203" pitchFamily="34" charset="0"/>
                <a:cs typeface="Segoe UI" panose="020B0502040204020203" pitchFamily="34" charset="0"/>
              </a:rPr>
              <a:t>is available </a:t>
            </a:r>
            <a:r>
              <a:rPr lang="en-US" sz="1600" dirty="0">
                <a:latin typeface="Segoe UI" panose="020B0502040204020203" pitchFamily="34" charset="0"/>
                <a:cs typeface="Segoe UI" panose="020B0502040204020203" pitchFamily="34" charset="0"/>
                <a:hlinkClick r:id="rId4"/>
              </a:rPr>
              <a:t>here</a:t>
            </a:r>
            <a:endParaRPr lang="en-US" sz="1600" dirty="0">
              <a:latin typeface="Segoe UI" panose="020B0502040204020203" pitchFamily="34" charset="0"/>
              <a:cs typeface="Segoe UI" panose="020B0502040204020203" pitchFamily="34" charset="0"/>
            </a:endParaRPr>
          </a:p>
          <a:p>
            <a:pPr marL="0" indent="0">
              <a:spcBef>
                <a:spcPts val="0"/>
              </a:spcBef>
              <a:buFont typeface="Arial"/>
              <a:buNone/>
            </a:pPr>
            <a:r>
              <a:rPr lang="en-US" sz="1800" dirty="0">
                <a:latin typeface="Calibri" panose="020F0502020204030204" pitchFamily="34" charset="0"/>
                <a:ea typeface="Calibri" panose="020F0502020204030204" pitchFamily="34" charset="0"/>
              </a:rPr>
              <a:t> </a:t>
            </a:r>
            <a:endParaRPr lang="en-US" dirty="0">
              <a:latin typeface="Segoe UI" panose="020B0502040204020203" pitchFamily="34" charset="0"/>
              <a:cs typeface="Segoe UI" panose="020B0502040204020203" pitchFamily="34" charset="0"/>
            </a:endParaRPr>
          </a:p>
        </p:txBody>
      </p:sp>
      <p:sp>
        <p:nvSpPr>
          <p:cNvPr id="6" name="Slide Number Placeholder 3">
            <a:extLst>
              <a:ext uri="{FF2B5EF4-FFF2-40B4-BE49-F238E27FC236}">
                <a16:creationId xmlns:a16="http://schemas.microsoft.com/office/drawing/2014/main" id="{2569FCD8-19EE-400E-9F3C-919CF22D286C}"/>
              </a:ext>
            </a:extLst>
          </p:cNvPr>
          <p:cNvSpPr>
            <a:spLocks noGrp="1"/>
          </p:cNvSpPr>
          <p:nvPr>
            <p:ph type="sldNum" idx="12"/>
          </p:nvPr>
        </p:nvSpPr>
        <p:spPr>
          <a:xfrm>
            <a:off x="8213416" y="4767263"/>
            <a:ext cx="301934" cy="314726"/>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35</a:t>
            </a:fld>
            <a:endParaRPr lang="en"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14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1" y="928947"/>
            <a:ext cx="9143999" cy="992579"/>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Questions? 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6" cy="241156"/>
          </a:xfrm>
          <a:prstGeom prst="rect">
            <a:avLst/>
          </a:prstGeom>
          <a:noFill/>
          <a:ln>
            <a:noFill/>
          </a:ln>
        </p:spPr>
      </p:pic>
      <p:sp>
        <p:nvSpPr>
          <p:cNvPr id="414" name="Google Shape;414;p52"/>
          <p:cNvSpPr txBox="1"/>
          <p:nvPr/>
        </p:nvSpPr>
        <p:spPr>
          <a:xfrm>
            <a:off x="1759151" y="2996726"/>
            <a:ext cx="1767526"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3" y="2967263"/>
            <a:ext cx="317798" cy="281016"/>
          </a:xfrm>
          <a:prstGeom prst="rect">
            <a:avLst/>
          </a:prstGeom>
          <a:noFill/>
          <a:ln>
            <a:noFill/>
          </a:ln>
        </p:spPr>
      </p:pic>
      <p:sp>
        <p:nvSpPr>
          <p:cNvPr id="416" name="Google Shape;416;p52"/>
          <p:cNvSpPr txBox="1"/>
          <p:nvPr/>
        </p:nvSpPr>
        <p:spPr>
          <a:xfrm>
            <a:off x="4030788" y="2967263"/>
            <a:ext cx="4263547" cy="25471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Best way: Shelagh.Peoples@mass.gov</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2" y="2460336"/>
            <a:ext cx="4365171" cy="4385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8" y="3296808"/>
            <a:ext cx="2693145"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vocalsurvey</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a:xfrm>
            <a:off x="8213416" y="4767263"/>
            <a:ext cx="301934" cy="273844"/>
          </a:xfrm>
        </p:spPr>
        <p:txBody>
          <a:bodyPr/>
          <a:lstStyle/>
          <a:p>
            <a:pPr marL="0" lvl="0" indent="0" algn="r" rtl="0">
              <a:spcBef>
                <a:spcPts val="0"/>
              </a:spcBef>
              <a:spcAft>
                <a:spcPts val="0"/>
              </a:spcAft>
              <a:buNone/>
            </a:pPr>
            <a:fld id="{00000000-1234-1234-1234-123412341234}" type="slidenum">
              <a:rPr lang="en" smtClean="0">
                <a:latin typeface="Segoe UI" panose="020B0502040204020203" pitchFamily="34" charset="0"/>
                <a:cs typeface="Segoe UI" panose="020B0502040204020203" pitchFamily="34" charset="0"/>
              </a:rPr>
              <a:t>4</a:t>
            </a:fld>
            <a:endParaRPr lang="en" dirty="0">
              <a:latin typeface="Segoe UI" panose="020B0502040204020203" pitchFamily="34" charset="0"/>
              <a:cs typeface="Segoe UI" panose="020B0502040204020203" pitchFamily="34" charset="0"/>
            </a:endParaRPr>
          </a:p>
        </p:txBody>
      </p:sp>
      <p:sp>
        <p:nvSpPr>
          <p:cNvPr id="8" name="Title 7"/>
          <p:cNvSpPr>
            <a:spLocks noGrp="1"/>
          </p:cNvSpPr>
          <p:nvPr>
            <p:ph type="title"/>
          </p:nvPr>
        </p:nvSpPr>
        <p:spPr>
          <a:xfrm>
            <a:off x="315890" y="223951"/>
            <a:ext cx="8828109" cy="509929"/>
          </a:xfrm>
        </p:spPr>
        <p:txBody>
          <a:bodyPr/>
          <a:lstStyle/>
          <a:p>
            <a:r>
              <a:rPr lang="en-US" sz="2000" dirty="0">
                <a:solidFill>
                  <a:schemeClr val="bg1"/>
                </a:solidFill>
                <a:latin typeface="Georgia" panose="02040502050405020303" pitchFamily="18" charset="0"/>
              </a:rPr>
              <a:t>What does VOCAL* tell us? </a:t>
            </a:r>
            <a:r>
              <a:rPr lang="en-US" sz="2000" dirty="0">
                <a:solidFill>
                  <a:schemeClr val="bg1"/>
                </a:solidFill>
                <a:latin typeface="Segoe UI" panose="020B0502040204020203" pitchFamily="34" charset="0"/>
                <a:cs typeface="Segoe UI" panose="020B0502040204020203" pitchFamily="34" charset="0"/>
              </a:rPr>
              <a:t>It tells us how students view three dimensions and nine topic areas of school climate</a:t>
            </a:r>
            <a:endParaRPr lang="en-US" sz="2000" dirty="0">
              <a:solidFill>
                <a:schemeClr val="bg1"/>
              </a:solidFill>
              <a:latin typeface="Georgia" panose="02040502050405020303" pitchFamily="18" charset="0"/>
            </a:endParaRPr>
          </a:p>
        </p:txBody>
      </p:sp>
      <p:sp>
        <p:nvSpPr>
          <p:cNvPr id="9" name="Content Placeholder 8"/>
          <p:cNvSpPr>
            <a:spLocks noGrp="1"/>
          </p:cNvSpPr>
          <p:nvPr>
            <p:ph idx="1"/>
          </p:nvPr>
        </p:nvSpPr>
        <p:spPr>
          <a:xfrm>
            <a:off x="315890" y="853288"/>
            <a:ext cx="3189354" cy="4187819"/>
          </a:xfrm>
          <a:solidFill>
            <a:schemeClr val="bg1"/>
          </a:solidFill>
          <a:ln>
            <a:noFill/>
          </a:ln>
        </p:spPr>
        <p:txBody>
          <a:bodyPr/>
          <a:lstStyle/>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Engagement</a:t>
            </a:r>
            <a:r>
              <a:rPr lang="en-US" sz="1400" dirty="0">
                <a:solidFill>
                  <a:srgbClr val="002060"/>
                </a:solidFill>
                <a:latin typeface="Segoe UI" panose="020B0502040204020203" pitchFamily="34" charset="0"/>
                <a:cs typeface="Segoe UI" panose="020B0502040204020203" pitchFamily="34" charset="0"/>
              </a:rPr>
              <a:t> </a:t>
            </a:r>
            <a:r>
              <a:rPr lang="en-US" sz="1400" b="1" dirty="0">
                <a:solidFill>
                  <a:srgbClr val="002060"/>
                </a:solidFill>
                <a:latin typeface="Segoe UI" panose="020B0502040204020203" pitchFamily="34" charset="0"/>
                <a:cs typeface="Segoe UI" panose="020B0502040204020203" pitchFamily="34" charset="0"/>
              </a:rPr>
              <a:t>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Cultural competence (CLC)</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rgbClr val="002060"/>
                </a:solidFill>
                <a:latin typeface="Segoe UI" panose="020B0502040204020203" pitchFamily="34" charset="0"/>
                <a:cs typeface="Segoe UI" panose="020B0502040204020203" pitchFamily="34" charset="0"/>
              </a:rPr>
              <a:t>Participation (PAR)</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Relationships (REL)</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Environment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Discipline (DIS)</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rgbClr val="002060"/>
                </a:solidFill>
                <a:latin typeface="Segoe UI" panose="020B0502040204020203" pitchFamily="34" charset="0"/>
                <a:cs typeface="Segoe UI" panose="020B0502040204020203" pitchFamily="34" charset="0"/>
              </a:rPr>
              <a:t>Instructional (INS) </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Mental health (MEN) </a:t>
            </a:r>
          </a:p>
          <a:p>
            <a:pPr marL="228600" indent="-285750">
              <a:lnSpc>
                <a:spcPct val="150000"/>
              </a:lnSpc>
              <a:spcBef>
                <a:spcPts val="0"/>
              </a:spcBef>
              <a:buClr>
                <a:schemeClr val="accent2"/>
              </a:buClr>
              <a:buSzPct val="100000"/>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Safety Dimension</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b="1" dirty="0">
                <a:solidFill>
                  <a:srgbClr val="002060"/>
                </a:solidFill>
                <a:latin typeface="Segoe UI" panose="020B0502040204020203" pitchFamily="34" charset="0"/>
                <a:cs typeface="Segoe UI" panose="020B0502040204020203" pitchFamily="34" charset="0"/>
              </a:rPr>
              <a:t>Bullying (BUL)</a:t>
            </a:r>
          </a:p>
          <a:p>
            <a:pPr marL="685800" lvl="1" indent="-285750">
              <a:lnSpc>
                <a:spcPct val="150000"/>
              </a:lnSpc>
              <a:spcBef>
                <a:spcPts val="0"/>
              </a:spcBef>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Emotional safety (EMO)</a:t>
            </a:r>
          </a:p>
          <a:p>
            <a:pPr marL="685800" lvl="1" indent="-285750">
              <a:lnSpc>
                <a:spcPct val="150000"/>
              </a:lnSpc>
              <a:spcBef>
                <a:spcPts val="0"/>
              </a:spcBef>
              <a:spcAft>
                <a:spcPts val="1200"/>
              </a:spcAft>
              <a:buClr>
                <a:schemeClr val="accent2"/>
              </a:buClr>
              <a:buSzPct val="100000"/>
              <a:buFont typeface="Courier New" panose="02070309020205020404" pitchFamily="49" charset="0"/>
              <a:buChar char="o"/>
            </a:pPr>
            <a:r>
              <a:rPr lang="en-US" sz="1300" dirty="0">
                <a:solidFill>
                  <a:srgbClr val="002060"/>
                </a:solidFill>
                <a:latin typeface="Segoe UI" panose="020B0502040204020203" pitchFamily="34" charset="0"/>
                <a:cs typeface="Segoe UI" panose="020B0502040204020203" pitchFamily="34" charset="0"/>
              </a:rPr>
              <a:t>Physical safety (PSF) </a:t>
            </a: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p:txBody>
      </p:sp>
      <p:pic>
        <p:nvPicPr>
          <p:cNvPr id="161" name="Picture 160" descr="Pictographs shows the conceptual framework for the VOCAL survey. VOCAL measures three dimensions and nine topic areas of school climate.">
            <a:extLst>
              <a:ext uri="{FF2B5EF4-FFF2-40B4-BE49-F238E27FC236}">
                <a16:creationId xmlns:a16="http://schemas.microsoft.com/office/drawing/2014/main" id="{1958709D-8540-3FD7-ECB4-024134CEE7A6}"/>
              </a:ext>
            </a:extLst>
          </p:cNvPr>
          <p:cNvPicPr>
            <a:picLocks noChangeAspect="1"/>
          </p:cNvPicPr>
          <p:nvPr/>
        </p:nvPicPr>
        <p:blipFill>
          <a:blip r:embed="rId3"/>
          <a:stretch>
            <a:fillRect/>
          </a:stretch>
        </p:blipFill>
        <p:spPr>
          <a:xfrm>
            <a:off x="3443284" y="1197955"/>
            <a:ext cx="5291226" cy="3224191"/>
          </a:xfrm>
          <a:prstGeom prst="rect">
            <a:avLst/>
          </a:prstGeom>
        </p:spPr>
      </p:pic>
      <p:sp>
        <p:nvSpPr>
          <p:cNvPr id="6" name="Rectangle 5">
            <a:extLst>
              <a:ext uri="{FF2B5EF4-FFF2-40B4-BE49-F238E27FC236}">
                <a16:creationId xmlns:a16="http://schemas.microsoft.com/office/drawing/2014/main" id="{9066143B-3D2E-DE79-C7D2-4544C9513F78}"/>
              </a:ext>
            </a:extLst>
          </p:cNvPr>
          <p:cNvSpPr/>
          <p:nvPr/>
        </p:nvSpPr>
        <p:spPr>
          <a:xfrm>
            <a:off x="105109" y="4904185"/>
            <a:ext cx="2839691" cy="221792"/>
          </a:xfrm>
          <a:prstGeom prst="rect">
            <a:avLst/>
          </a:prstGeom>
          <a:solidFill>
            <a:srgbClr val="002060"/>
          </a:solidFill>
          <a:ln>
            <a:solidFill>
              <a:schemeClr val="accent2"/>
            </a:solidFill>
          </a:ln>
        </p:spPr>
        <p:txBody>
          <a:bodyPr wrap="square">
            <a:spAutoFit/>
          </a:bodyPr>
          <a:lstStyle/>
          <a:p>
            <a:pPr>
              <a:lnSpc>
                <a:spcPct val="115000"/>
              </a:lnSpc>
            </a:pPr>
            <a:r>
              <a:rPr lang="en-US" sz="8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800" dirty="0">
                <a:solidFill>
                  <a:schemeClr val="bg1"/>
                </a:solidFill>
                <a:latin typeface="Segoe UI" panose="020B0502040204020203" pitchFamily="34" charset="0"/>
                <a:ea typeface="Arial" panose="020B0604020202020204" pitchFamily="34" charset="0"/>
                <a:cs typeface="Segoe UI" panose="020B0502040204020203" pitchFamily="34" charset="0"/>
              </a:rPr>
              <a:t>Based on U.S. Dept. of Education’s Conceptual Framework</a:t>
            </a:r>
          </a:p>
        </p:txBody>
      </p:sp>
    </p:spTree>
    <p:extLst>
      <p:ext uri="{BB962C8B-B14F-4D97-AF65-F5344CB8AC3E}">
        <p14:creationId xmlns:p14="http://schemas.microsoft.com/office/powerpoint/2010/main" val="373585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668F4-AC90-4E95-93A1-B4E9FBA8A5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8" name="Title 7"/>
          <p:cNvSpPr>
            <a:spLocks noGrp="1"/>
          </p:cNvSpPr>
          <p:nvPr>
            <p:ph type="title"/>
          </p:nvPr>
        </p:nvSpPr>
        <p:spPr>
          <a:xfrm>
            <a:off x="384901" y="223951"/>
            <a:ext cx="8828109" cy="509929"/>
          </a:xfrm>
        </p:spPr>
        <p:txBody>
          <a:bodyPr/>
          <a:lstStyle/>
          <a:p>
            <a:r>
              <a:rPr lang="en-US" sz="2000" dirty="0">
                <a:solidFill>
                  <a:schemeClr val="bg1"/>
                </a:solidFill>
                <a:latin typeface="Georgia" panose="02040502050405020303" pitchFamily="18" charset="0"/>
              </a:rPr>
              <a:t>VOCAL item exemplars</a:t>
            </a:r>
          </a:p>
        </p:txBody>
      </p:sp>
      <p:sp>
        <p:nvSpPr>
          <p:cNvPr id="9" name="Content Placeholder 8"/>
          <p:cNvSpPr>
            <a:spLocks noGrp="1"/>
          </p:cNvSpPr>
          <p:nvPr>
            <p:ph idx="1"/>
          </p:nvPr>
        </p:nvSpPr>
        <p:spPr>
          <a:xfrm>
            <a:off x="195943" y="828909"/>
            <a:ext cx="8838140" cy="4187819"/>
          </a:xfrm>
          <a:solidFill>
            <a:schemeClr val="bg1"/>
          </a:solidFill>
          <a:ln>
            <a:noFill/>
          </a:ln>
        </p:spPr>
        <p:txBody>
          <a:bodyPr/>
          <a:lstStyle/>
          <a:p>
            <a:pPr marL="228600" indent="-285750">
              <a:lnSpc>
                <a:spcPct val="150000"/>
              </a:lnSpc>
              <a:spcBef>
                <a:spcPts val="0"/>
              </a:spcBef>
              <a:buClr>
                <a:schemeClr val="accent2"/>
              </a:buClr>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Engagement</a:t>
            </a:r>
            <a:r>
              <a:rPr lang="en-US" sz="1600" dirty="0">
                <a:solidFill>
                  <a:srgbClr val="002060"/>
                </a:solidFill>
                <a:latin typeface="Segoe UI" panose="020B0502040204020203" pitchFamily="34" charset="0"/>
                <a:cs typeface="Segoe UI" panose="020B0502040204020203" pitchFamily="34" charset="0"/>
              </a:rPr>
              <a:t> ((culture competence (CLC), relationships (REL), participation (PAR))</a:t>
            </a:r>
          </a:p>
          <a:p>
            <a:pPr marL="1028700" lvl="2" indent="-228600">
              <a:spcBef>
                <a:spcPts val="0"/>
              </a:spcBef>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Students like to have friends who are different from themselves (for example, boys and girls....). G4, G5</a:t>
            </a:r>
          </a:p>
          <a:p>
            <a:pPr marL="1028700" lvl="2" indent="-228600">
              <a:lnSpc>
                <a:spcPct val="150000"/>
              </a:lnSpc>
              <a:spcBef>
                <a:spcPts val="0"/>
              </a:spcBef>
              <a:buClr>
                <a:schemeClr val="accent2"/>
              </a:buClr>
              <a:buSzPct val="100000"/>
              <a:buFont typeface="Courier New" panose="02070309020205020404" pitchFamily="49" charset="0"/>
              <a:buChar char="o"/>
            </a:pP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Students respect one another. G4, G5, G8, G10</a:t>
            </a:r>
          </a:p>
          <a:p>
            <a:pPr marL="1028700" lvl="2" indent="-228600">
              <a:lnSpc>
                <a:spcPct val="150000"/>
              </a:lnSpc>
              <a:spcBef>
                <a:spcPts val="0"/>
              </a:spcBef>
              <a:spcAft>
                <a:spcPts val="600"/>
              </a:spcAft>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My teachers use my ideas to help my classmates learn. </a:t>
            </a: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G4, G5, G8, G10</a:t>
            </a:r>
            <a:endParaRPr lang="en-US" sz="1200" dirty="0">
              <a:solidFill>
                <a:schemeClr val="accent2">
                  <a:lumMod val="50000"/>
                </a:schemeClr>
              </a:solidFill>
              <a:latin typeface="Segoe UI" panose="020B0502040204020203" pitchFamily="34" charset="0"/>
              <a:cs typeface="Segoe UI" panose="020B0502040204020203" pitchFamily="34" charset="0"/>
            </a:endParaRPr>
          </a:p>
          <a:p>
            <a:pPr marL="228600" indent="-285750">
              <a:lnSpc>
                <a:spcPct val="150000"/>
              </a:lnSpc>
              <a:spcBef>
                <a:spcPts val="0"/>
              </a:spcBef>
              <a:buClr>
                <a:schemeClr val="accent2"/>
              </a:buClr>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Safety </a:t>
            </a:r>
            <a:r>
              <a:rPr lang="en-US" sz="1600" dirty="0">
                <a:solidFill>
                  <a:srgbClr val="002060"/>
                </a:solidFill>
                <a:latin typeface="Segoe UI" panose="020B0502040204020203" pitchFamily="34" charset="0"/>
                <a:cs typeface="Segoe UI" panose="020B0502040204020203" pitchFamily="34" charset="0"/>
              </a:rPr>
              <a:t>((emotional safety (EMO), physical safety (PSF), bullying (BUL))</a:t>
            </a:r>
          </a:p>
          <a:p>
            <a:pPr marL="1028700" lvl="2" indent="-228600">
              <a:lnSpc>
                <a:spcPct val="150000"/>
              </a:lnSpc>
              <a:spcBef>
                <a:spcPts val="0"/>
              </a:spcBef>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I feel comfortable talking to my teacher(s) about something that is bothering me. G4, </a:t>
            </a: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G5</a:t>
            </a:r>
          </a:p>
          <a:p>
            <a:pPr marL="1028700" lvl="2" indent="-228600">
              <a:lnSpc>
                <a:spcPct val="150000"/>
              </a:lnSpc>
              <a:spcBef>
                <a:spcPts val="0"/>
              </a:spcBef>
              <a:buClr>
                <a:schemeClr val="accent2"/>
              </a:buClr>
              <a:buSzPct val="100000"/>
              <a:buFont typeface="Courier New" panose="02070309020205020404" pitchFamily="49" charset="0"/>
              <a:buChar char="o"/>
            </a:pP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I have seen students with weapons at our school. G8*</a:t>
            </a:r>
          </a:p>
          <a:p>
            <a:pPr marL="1028700" lvl="2" indent="-228600">
              <a:lnSpc>
                <a:spcPct val="150000"/>
              </a:lnSpc>
              <a:spcBef>
                <a:spcPts val="0"/>
              </a:spcBef>
              <a:spcAft>
                <a:spcPts val="600"/>
              </a:spcAft>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In my school, groups of students tease or pick on one student. G4, G5, G8,</a:t>
            </a:r>
            <a:r>
              <a:rPr lang="en-US" sz="1200" b="1" baseline="0" dirty="0">
                <a:solidFill>
                  <a:schemeClr val="accent2">
                    <a:lumMod val="50000"/>
                  </a:schemeClr>
                </a:solidFill>
                <a:latin typeface="Segoe UI" panose="020B0502040204020203" pitchFamily="34" charset="0"/>
                <a:cs typeface="Segoe UI" panose="020B0502040204020203" pitchFamily="34" charset="0"/>
              </a:rPr>
              <a:t> G10</a:t>
            </a:r>
            <a:endParaRPr lang="en-US" sz="1200" dirty="0">
              <a:solidFill>
                <a:schemeClr val="accent2">
                  <a:lumMod val="50000"/>
                </a:schemeClr>
              </a:solidFill>
              <a:latin typeface="Segoe UI" panose="020B0502040204020203" pitchFamily="34" charset="0"/>
              <a:cs typeface="Segoe UI" panose="020B0502040204020203" pitchFamily="34" charset="0"/>
            </a:endParaRPr>
          </a:p>
          <a:p>
            <a:pPr marL="228600" indent="-285750">
              <a:spcBef>
                <a:spcPts val="0"/>
              </a:spcBef>
              <a:buClr>
                <a:schemeClr val="accent2"/>
              </a:buClr>
              <a:buSzPct val="100000"/>
              <a:buFont typeface="Wingdings 2" panose="05020102010507070707" pitchFamily="18" charset="2"/>
              <a:buChar char="ê"/>
            </a:pPr>
            <a:r>
              <a:rPr lang="en-US" sz="1600" b="1" dirty="0">
                <a:solidFill>
                  <a:srgbClr val="002060"/>
                </a:solidFill>
                <a:latin typeface="Segoe UI" panose="020B0502040204020203" pitchFamily="34" charset="0"/>
                <a:cs typeface="Segoe UI" panose="020B0502040204020203" pitchFamily="34" charset="0"/>
              </a:rPr>
              <a:t>Environment </a:t>
            </a:r>
            <a:r>
              <a:rPr lang="en-US" sz="1600" dirty="0">
                <a:solidFill>
                  <a:srgbClr val="002060"/>
                </a:solidFill>
                <a:latin typeface="Segoe UI" panose="020B0502040204020203" pitchFamily="34" charset="0"/>
                <a:cs typeface="Segoe UI" panose="020B0502040204020203" pitchFamily="34" charset="0"/>
              </a:rPr>
              <a:t>((instructional environment (INS), mental health (MEN), discipline (DIS))</a:t>
            </a:r>
          </a:p>
          <a:p>
            <a:pPr marL="1028700" lvl="1" indent="-228600">
              <a:lnSpc>
                <a:spcPct val="150000"/>
              </a:lnSpc>
              <a:spcBef>
                <a:spcPts val="0"/>
              </a:spcBef>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Students help each other learn without having to be asked by the teacher. </a:t>
            </a: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G5, G8, G10</a:t>
            </a:r>
          </a:p>
          <a:p>
            <a:pPr marL="1028700" lvl="1" indent="-228600">
              <a:lnSpc>
                <a:spcPct val="150000"/>
              </a:lnSpc>
              <a:spcBef>
                <a:spcPts val="0"/>
              </a:spcBef>
              <a:buClr>
                <a:schemeClr val="accent2"/>
              </a:buClr>
              <a:buSzPct val="100000"/>
              <a:buFont typeface="Courier New" panose="02070309020205020404" pitchFamily="49" charset="0"/>
              <a:buChar char="o"/>
            </a:pPr>
            <a:r>
              <a:rPr lang="en-US" sz="1200" b="1" u="none" strike="noStrike" dirty="0">
                <a:solidFill>
                  <a:schemeClr val="accent2">
                    <a:lumMod val="50000"/>
                  </a:schemeClr>
                </a:solidFill>
                <a:effectLst/>
                <a:latin typeface="Segoe UI" panose="020B0502040204020203" pitchFamily="34" charset="0"/>
                <a:cs typeface="Segoe UI" panose="020B0502040204020203" pitchFamily="34" charset="0"/>
              </a:rPr>
              <a:t>I have access to effective help at school if I am struggling emotionally or mentally. G10</a:t>
            </a:r>
          </a:p>
          <a:p>
            <a:pPr marL="1028700" lvl="1" indent="-228600">
              <a:lnSpc>
                <a:spcPct val="150000"/>
              </a:lnSpc>
              <a:spcBef>
                <a:spcPts val="0"/>
              </a:spcBef>
              <a:spcAft>
                <a:spcPts val="600"/>
              </a:spcAft>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Teachers give students a chance to explain their behavior when they do something wrong. G5, G8, G10</a:t>
            </a:r>
            <a:endParaRPr lang="en-US" sz="1200" dirty="0">
              <a:solidFill>
                <a:schemeClr val="accent2">
                  <a:lumMod val="50000"/>
                </a:schemeClr>
              </a:solidFill>
              <a:latin typeface="Segoe UI" panose="020B0502040204020203" pitchFamily="34" charset="0"/>
              <a:cs typeface="Segoe UI" panose="020B0502040204020203" pitchFamily="34" charset="0"/>
            </a:endParaRPr>
          </a:p>
          <a:p>
            <a:pPr marL="285750" indent="-285750">
              <a:spcBef>
                <a:spcPts val="600"/>
              </a:spcBef>
              <a:buClr>
                <a:schemeClr val="accent2"/>
              </a:buClr>
              <a:buSzPct val="100000"/>
              <a:buFont typeface="Wingdings 2" panose="05020102010507070707" pitchFamily="18" charset="2"/>
              <a:buChar char="ê"/>
            </a:pPr>
            <a:r>
              <a:rPr lang="en-US" sz="1600" b="1" dirty="0">
                <a:solidFill>
                  <a:schemeClr val="accent2">
                    <a:lumMod val="50000"/>
                  </a:schemeClr>
                </a:solidFill>
                <a:latin typeface="Segoe UI" panose="020B0502040204020203" pitchFamily="34" charset="0"/>
                <a:cs typeface="Segoe UI" panose="020B0502040204020203" pitchFamily="34" charset="0"/>
              </a:rPr>
              <a:t>Students respond:</a:t>
            </a:r>
            <a:endParaRPr lang="en-US" sz="1400" b="1" dirty="0">
              <a:solidFill>
                <a:schemeClr val="accent2">
                  <a:lumMod val="50000"/>
                </a:schemeClr>
              </a:solidFill>
              <a:latin typeface="Segoe UI" panose="020B0502040204020203" pitchFamily="34" charset="0"/>
              <a:cs typeface="Segoe UI" panose="020B0502040204020203" pitchFamily="34" charset="0"/>
            </a:endParaRPr>
          </a:p>
          <a:p>
            <a:pPr marL="1030288" lvl="1" indent="-231775">
              <a:spcBef>
                <a:spcPts val="0"/>
              </a:spcBef>
              <a:buClr>
                <a:schemeClr val="accent2"/>
              </a:buClr>
              <a:buSzPct val="100000"/>
              <a:buFont typeface="Courier New" panose="02070309020205020404" pitchFamily="49" charset="0"/>
              <a:buChar char="o"/>
            </a:pPr>
            <a:r>
              <a:rPr lang="en-US" sz="1200" b="1" dirty="0">
                <a:solidFill>
                  <a:schemeClr val="accent2">
                    <a:lumMod val="50000"/>
                  </a:schemeClr>
                </a:solidFill>
                <a:latin typeface="Segoe UI" panose="020B0502040204020203" pitchFamily="34" charset="0"/>
                <a:cs typeface="Segoe UI" panose="020B0502040204020203" pitchFamily="34" charset="0"/>
              </a:rPr>
              <a:t>“Always true” (scored 3), “mostly true” (2), “mostly untrue” (1), and “never true” (scored 0)</a:t>
            </a: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a:p>
            <a:pPr marL="285750" indent="-285750">
              <a:spcBef>
                <a:spcPts val="0"/>
              </a:spcBef>
              <a:buClr>
                <a:schemeClr val="accent2"/>
              </a:buClr>
              <a:buSzPts val="1800"/>
              <a:buFont typeface="Wingdings 2" panose="05020102010507070707" pitchFamily="18" charset="2"/>
              <a:buChar char="ê"/>
            </a:pPr>
            <a:endParaRPr lang="en-US" sz="1800" dirty="0">
              <a:solidFill>
                <a:srgbClr val="002060"/>
              </a:solidFill>
              <a:latin typeface="Segoe UI" panose="020B0502040204020203" pitchFamily="34" charset="0"/>
              <a:cs typeface="Segoe UI" panose="020B0502040204020203" pitchFamily="34" charset="0"/>
            </a:endParaRPr>
          </a:p>
          <a:p>
            <a:pPr marL="0" indent="0">
              <a:spcBef>
                <a:spcPts val="0"/>
              </a:spcBef>
              <a:buClr>
                <a:schemeClr val="accent2"/>
              </a:buClr>
              <a:buSzPts val="1800"/>
              <a:buNone/>
            </a:pPr>
            <a:endParaRPr lang="en-US" sz="1800"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711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 sz="2000" dirty="0">
                <a:latin typeface="Georgia" panose="02040502050405020303" pitchFamily="18" charset="0"/>
                <a:ea typeface="Georgia"/>
                <a:cs typeface="Georgia"/>
                <a:sym typeface="Georgia"/>
              </a:rPr>
              <a:t>2022 survey design: </a:t>
            </a:r>
            <a:r>
              <a:rPr lang="en-US" sz="2000" dirty="0">
                <a:latin typeface="Georgia" panose="02040502050405020303" pitchFamily="18" charset="0"/>
              </a:rPr>
              <a:t>Common items link all students and all items on the same scale</a:t>
            </a:r>
          </a:p>
        </p:txBody>
      </p:sp>
      <p:sp>
        <p:nvSpPr>
          <p:cNvPr id="2" name="Slide Number Placeholder 1"/>
          <p:cNvSpPr>
            <a:spLocks noGrp="1"/>
          </p:cNvSpPr>
          <p:nvPr>
            <p:ph type="sldNum" sz="quarter" idx="12"/>
          </p:nvPr>
        </p:nvSpPr>
        <p:spPr>
          <a:xfrm>
            <a:off x="8273490" y="4789884"/>
            <a:ext cx="251935" cy="273844"/>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6</a:t>
            </a:fld>
            <a:endParaRPr lang="zh-CN" altLang="en-US" dirty="0">
              <a:latin typeface="Segoe UI" panose="020B0502040204020203" pitchFamily="34" charset="0"/>
              <a:cs typeface="Segoe UI" panose="020B0502040204020203" pitchFamily="34" charset="0"/>
            </a:endParaRPr>
          </a:p>
        </p:txBody>
      </p:sp>
      <p:grpSp>
        <p:nvGrpSpPr>
          <p:cNvPr id="3" name="Group 2" descr="Pictograph shows the survey design for 2022. In grades 4 and 5, 46 items were administered; in grades 8 and 10, 48 items were administered to students. Some items are unique to each grade, others are common across all grades or different combinations of grades.">
            <a:extLst>
              <a:ext uri="{FF2B5EF4-FFF2-40B4-BE49-F238E27FC236}">
                <a16:creationId xmlns:a16="http://schemas.microsoft.com/office/drawing/2014/main" id="{36DB921D-E407-4C00-B700-781DE1268A93}"/>
              </a:ext>
            </a:extLst>
          </p:cNvPr>
          <p:cNvGrpSpPr/>
          <p:nvPr/>
        </p:nvGrpSpPr>
        <p:grpSpPr>
          <a:xfrm>
            <a:off x="889810" y="982846"/>
            <a:ext cx="7600222" cy="2943873"/>
            <a:chOff x="1488602" y="933103"/>
            <a:chExt cx="7600222" cy="2943873"/>
          </a:xfrm>
        </p:grpSpPr>
        <p:sp>
          <p:nvSpPr>
            <p:cNvPr id="7" name="TextBox 6"/>
            <p:cNvSpPr txBox="1"/>
            <p:nvPr/>
          </p:nvSpPr>
          <p:spPr>
            <a:xfrm>
              <a:off x="3865176" y="1218157"/>
              <a:ext cx="314309" cy="646331"/>
            </a:xfrm>
            <a:prstGeom prst="rect">
              <a:avLst/>
            </a:prstGeom>
            <a:noFill/>
          </p:spPr>
          <p:txBody>
            <a:bodyPr wrap="square" rtlCol="0">
              <a:spAutoFit/>
            </a:bodyPr>
            <a:lstStyle/>
            <a:p>
              <a:r>
                <a:rPr lang="en-US" sz="3600" dirty="0">
                  <a:latin typeface="+mn-lt"/>
                </a:rPr>
                <a:t>+</a:t>
              </a:r>
            </a:p>
          </p:txBody>
        </p:sp>
        <p:sp>
          <p:nvSpPr>
            <p:cNvPr id="10" name="TextBox 9"/>
            <p:cNvSpPr txBox="1"/>
            <p:nvPr/>
          </p:nvSpPr>
          <p:spPr>
            <a:xfrm>
              <a:off x="6828516" y="1301204"/>
              <a:ext cx="364202" cy="461665"/>
            </a:xfrm>
            <a:prstGeom prst="rect">
              <a:avLst/>
            </a:prstGeom>
            <a:noFill/>
          </p:spPr>
          <p:txBody>
            <a:bodyPr wrap="none" rtlCol="0">
              <a:spAutoFit/>
            </a:bodyPr>
            <a:lstStyle/>
            <a:p>
              <a:r>
                <a:rPr lang="en-US" sz="2400" dirty="0">
                  <a:latin typeface="+mn-lt"/>
                </a:rPr>
                <a:t>=</a:t>
              </a:r>
            </a:p>
          </p:txBody>
        </p:sp>
        <p:sp>
          <p:nvSpPr>
            <p:cNvPr id="11" name="TextBox 10"/>
            <p:cNvSpPr txBox="1"/>
            <p:nvPr/>
          </p:nvSpPr>
          <p:spPr>
            <a:xfrm>
              <a:off x="2762513" y="944938"/>
              <a:ext cx="981359" cy="369332"/>
            </a:xfrm>
            <a:prstGeom prst="rect">
              <a:avLst/>
            </a:prstGeom>
            <a:noFill/>
          </p:spPr>
          <p:txBody>
            <a:bodyPr wrap="none" rtlCol="0">
              <a:spAutoFit/>
            </a:bodyPr>
            <a:lstStyle/>
            <a:p>
              <a:pPr algn="ctr"/>
              <a:r>
                <a:rPr lang="en-US" sz="1800" b="1" dirty="0">
                  <a:latin typeface="Segoe UI" panose="020B0502040204020203" pitchFamily="34" charset="0"/>
                  <a:cs typeface="Segoe UI" panose="020B0502040204020203" pitchFamily="34" charset="0"/>
                </a:rPr>
                <a:t>G5 (46)</a:t>
              </a:r>
              <a:endParaRPr lang="en-US" sz="1050" dirty="0">
                <a:latin typeface="Segoe UI" panose="020B0502040204020203" pitchFamily="34" charset="0"/>
                <a:cs typeface="Segoe UI" panose="020B0502040204020203" pitchFamily="34" charset="0"/>
              </a:endParaRPr>
            </a:p>
          </p:txBody>
        </p:sp>
        <p:sp>
          <p:nvSpPr>
            <p:cNvPr id="38" name="Rectangle 37"/>
            <p:cNvSpPr/>
            <p:nvPr/>
          </p:nvSpPr>
          <p:spPr>
            <a:xfrm>
              <a:off x="1488602" y="2097225"/>
              <a:ext cx="5348480" cy="1779751"/>
            </a:xfrm>
            <a:prstGeom prst="rect">
              <a:avLst/>
            </a:prstGeom>
            <a:solidFill>
              <a:srgbClr val="C9E7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Rectangle 38"/>
            <p:cNvSpPr/>
            <p:nvPr/>
          </p:nvSpPr>
          <p:spPr>
            <a:xfrm>
              <a:off x="1488602" y="1267420"/>
              <a:ext cx="1024688" cy="8318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40" name="Rectangle 39"/>
            <p:cNvSpPr/>
            <p:nvPr/>
          </p:nvSpPr>
          <p:spPr>
            <a:xfrm>
              <a:off x="1737928" y="2107261"/>
              <a:ext cx="3316934" cy="1769715"/>
            </a:xfrm>
            <a:prstGeom prst="rect">
              <a:avLst/>
            </a:prstGeom>
          </p:spPr>
          <p:txBody>
            <a:bodyPr wrap="none">
              <a:spAutoFit/>
            </a:bodyPr>
            <a:lstStyle/>
            <a:p>
              <a:pPr>
                <a:spcBef>
                  <a:spcPts val="600"/>
                </a:spcBef>
              </a:pPr>
              <a:r>
                <a:rPr lang="en-US" dirty="0">
                  <a:solidFill>
                    <a:schemeClr val="tx1"/>
                  </a:solidFill>
                  <a:latin typeface="Segoe UI" panose="020B0502040204020203" pitchFamily="34" charset="0"/>
                  <a:cs typeface="Segoe UI" panose="020B0502040204020203" pitchFamily="34" charset="0"/>
                </a:rPr>
                <a:t>  5 common across G4, G5, G8, and G10</a:t>
              </a:r>
            </a:p>
            <a:p>
              <a:pPr>
                <a:spcBef>
                  <a:spcPts val="600"/>
                </a:spcBef>
              </a:pPr>
              <a:r>
                <a:rPr lang="en-US" dirty="0">
                  <a:solidFill>
                    <a:schemeClr val="tx1"/>
                  </a:solidFill>
                  <a:latin typeface="Segoe UI" panose="020B0502040204020203" pitchFamily="34" charset="0"/>
                  <a:cs typeface="Segoe UI" panose="020B0502040204020203" pitchFamily="34" charset="0"/>
                </a:rPr>
                <a:t>  2 common across G4, G5, and G8</a:t>
              </a:r>
            </a:p>
            <a:p>
              <a:pPr>
                <a:spcBef>
                  <a:spcPts val="600"/>
                </a:spcBef>
              </a:pPr>
              <a:r>
                <a:rPr lang="en-US" dirty="0">
                  <a:solidFill>
                    <a:schemeClr val="tx1"/>
                  </a:solidFill>
                  <a:latin typeface="Segoe UI" panose="020B0502040204020203" pitchFamily="34" charset="0"/>
                  <a:cs typeface="Segoe UI" panose="020B0502040204020203" pitchFamily="34" charset="0"/>
                </a:rPr>
                <a:t>  5 common across G5, G8, and G10</a:t>
              </a:r>
            </a:p>
            <a:p>
              <a:pPr>
                <a:spcBef>
                  <a:spcPts val="600"/>
                </a:spcBef>
              </a:pPr>
              <a:r>
                <a:rPr lang="en-US" dirty="0">
                  <a:solidFill>
                    <a:srgbClr val="7030A0"/>
                  </a:solidFill>
                  <a:latin typeface="Segoe UI" panose="020B0502040204020203" pitchFamily="34" charset="0"/>
                  <a:cs typeface="Segoe UI" panose="020B0502040204020203" pitchFamily="34" charset="0"/>
                </a:rPr>
                <a:t>28 common across G4 and G5</a:t>
              </a:r>
            </a:p>
            <a:p>
              <a:pPr>
                <a:spcBef>
                  <a:spcPts val="600"/>
                </a:spcBef>
              </a:pPr>
              <a:r>
                <a:rPr lang="en-US" dirty="0">
                  <a:solidFill>
                    <a:schemeClr val="tx1"/>
                  </a:solidFill>
                  <a:latin typeface="Segoe UI" panose="020B0502040204020203" pitchFamily="34" charset="0"/>
                  <a:cs typeface="Segoe UI" panose="020B0502040204020203" pitchFamily="34" charset="0"/>
                </a:rPr>
                <a:t>  1 common across G5 and G8</a:t>
              </a:r>
            </a:p>
            <a:p>
              <a:pPr>
                <a:spcBef>
                  <a:spcPts val="600"/>
                </a:spcBef>
              </a:pPr>
              <a:r>
                <a:rPr lang="en-US" dirty="0">
                  <a:solidFill>
                    <a:srgbClr val="7030A0"/>
                  </a:solidFill>
                  <a:latin typeface="Segoe UI" panose="020B0502040204020203" pitchFamily="34" charset="0"/>
                  <a:cs typeface="Segoe UI" panose="020B0502040204020203" pitchFamily="34" charset="0"/>
                </a:rPr>
                <a:t>16 common across G8 and G10</a:t>
              </a:r>
            </a:p>
          </p:txBody>
        </p:sp>
        <p:sp>
          <p:nvSpPr>
            <p:cNvPr id="41" name="TextBox 40"/>
            <p:cNvSpPr txBox="1"/>
            <p:nvPr/>
          </p:nvSpPr>
          <p:spPr>
            <a:xfrm>
              <a:off x="1499651" y="1729931"/>
              <a:ext cx="1027845" cy="369332"/>
            </a:xfrm>
            <a:prstGeom prst="rect">
              <a:avLst/>
            </a:prstGeom>
            <a:noFill/>
          </p:spPr>
          <p:txBody>
            <a:bodyPr wrap="none" rtlCol="0">
              <a:spAutoFit/>
            </a:bodyPr>
            <a:lstStyle/>
            <a:p>
              <a:pPr algn="ctr"/>
              <a:r>
                <a:rPr lang="en-US" sz="1800" dirty="0">
                  <a:latin typeface="Segoe UI" panose="020B0502040204020203" pitchFamily="34" charset="0"/>
                  <a:cs typeface="Segoe UI" panose="020B0502040204020203" pitchFamily="34" charset="0"/>
                </a:rPr>
                <a:t>UNIQUE</a:t>
              </a:r>
            </a:p>
          </p:txBody>
        </p:sp>
        <p:sp>
          <p:nvSpPr>
            <p:cNvPr id="42" name="Rectangle 41"/>
            <p:cNvSpPr/>
            <p:nvPr/>
          </p:nvSpPr>
          <p:spPr>
            <a:xfrm>
              <a:off x="1722037" y="1287407"/>
              <a:ext cx="569388" cy="507831"/>
            </a:xfrm>
            <a:prstGeom prst="rect">
              <a:avLst/>
            </a:prstGeom>
          </p:spPr>
          <p:txBody>
            <a:bodyPr wrap="none">
              <a:spAutoFit/>
            </a:bodyPr>
            <a:lstStyle/>
            <a:p>
              <a:pPr algn="ctr"/>
              <a:r>
                <a:rPr lang="en-US" sz="2700" dirty="0">
                  <a:solidFill>
                    <a:schemeClr val="tx1"/>
                  </a:solidFill>
                  <a:latin typeface="+mn-lt"/>
                </a:rPr>
                <a:t>10</a:t>
              </a:r>
            </a:p>
          </p:txBody>
        </p:sp>
        <p:sp>
          <p:nvSpPr>
            <p:cNvPr id="13" name="TextBox 12"/>
            <p:cNvSpPr txBox="1"/>
            <p:nvPr/>
          </p:nvSpPr>
          <p:spPr>
            <a:xfrm>
              <a:off x="4378025" y="950609"/>
              <a:ext cx="981359" cy="369332"/>
            </a:xfrm>
            <a:prstGeom prst="rect">
              <a:avLst/>
            </a:prstGeom>
            <a:noFill/>
          </p:spPr>
          <p:txBody>
            <a:bodyPr wrap="none" rtlCol="0">
              <a:spAutoFit/>
            </a:bodyPr>
            <a:lstStyle/>
            <a:p>
              <a:r>
                <a:rPr lang="en-US" sz="1800" b="1" dirty="0">
                  <a:latin typeface="Segoe UI" panose="020B0502040204020203" pitchFamily="34" charset="0"/>
                  <a:cs typeface="Segoe UI" panose="020B0502040204020203" pitchFamily="34" charset="0"/>
                </a:rPr>
                <a:t>G8 (48)</a:t>
              </a:r>
              <a:endParaRPr lang="en-US" sz="1050" dirty="0">
                <a:latin typeface="Segoe UI" panose="020B0502040204020203" pitchFamily="34" charset="0"/>
                <a:cs typeface="Segoe UI" panose="020B0502040204020203" pitchFamily="34" charset="0"/>
              </a:endParaRPr>
            </a:p>
          </p:txBody>
        </p:sp>
        <p:sp>
          <p:nvSpPr>
            <p:cNvPr id="14" name="TextBox 13"/>
            <p:cNvSpPr txBox="1"/>
            <p:nvPr/>
          </p:nvSpPr>
          <p:spPr>
            <a:xfrm>
              <a:off x="7128031" y="1267420"/>
              <a:ext cx="1960793" cy="830997"/>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113 </a:t>
              </a:r>
            </a:p>
            <a:p>
              <a:r>
                <a:rPr lang="en-US" sz="2400" dirty="0">
                  <a:latin typeface="Segoe UI" panose="020B0502040204020203" pitchFamily="34" charset="0"/>
                  <a:cs typeface="Segoe UI" panose="020B0502040204020203" pitchFamily="34" charset="0"/>
                </a:rPr>
                <a:t>VOCAL items</a:t>
              </a:r>
            </a:p>
          </p:txBody>
        </p:sp>
        <p:sp>
          <p:nvSpPr>
            <p:cNvPr id="15" name="TextBox 14"/>
            <p:cNvSpPr txBox="1"/>
            <p:nvPr/>
          </p:nvSpPr>
          <p:spPr>
            <a:xfrm>
              <a:off x="5809480" y="944938"/>
              <a:ext cx="1114408" cy="369332"/>
            </a:xfrm>
            <a:prstGeom prst="rect">
              <a:avLst/>
            </a:prstGeom>
            <a:noFill/>
          </p:spPr>
          <p:txBody>
            <a:bodyPr wrap="none" rtlCol="0">
              <a:spAutoFit/>
            </a:bodyPr>
            <a:lstStyle/>
            <a:p>
              <a:r>
                <a:rPr lang="en-US" sz="1800" b="1" dirty="0">
                  <a:latin typeface="Segoe UI" panose="020B0502040204020203" pitchFamily="34" charset="0"/>
                  <a:cs typeface="Segoe UI" panose="020B0502040204020203" pitchFamily="34" charset="0"/>
                </a:rPr>
                <a:t>G10 (48)</a:t>
              </a:r>
              <a:endParaRPr lang="en-US" sz="1050" dirty="0">
                <a:latin typeface="Segoe UI" panose="020B0502040204020203" pitchFamily="34" charset="0"/>
                <a:cs typeface="Segoe UI" panose="020B0502040204020203" pitchFamily="34" charset="0"/>
              </a:endParaRPr>
            </a:p>
          </p:txBody>
        </p:sp>
        <p:sp>
          <p:nvSpPr>
            <p:cNvPr id="16" name="TextBox 15"/>
            <p:cNvSpPr txBox="1"/>
            <p:nvPr/>
          </p:nvSpPr>
          <p:spPr>
            <a:xfrm>
              <a:off x="5344956" y="1218157"/>
              <a:ext cx="314309" cy="646331"/>
            </a:xfrm>
            <a:prstGeom prst="rect">
              <a:avLst/>
            </a:prstGeom>
            <a:noFill/>
          </p:spPr>
          <p:txBody>
            <a:bodyPr wrap="square" rtlCol="0">
              <a:spAutoFit/>
            </a:bodyPr>
            <a:lstStyle/>
            <a:p>
              <a:r>
                <a:rPr lang="en-US" sz="3600" dirty="0">
                  <a:latin typeface="+mn-lt"/>
                </a:rPr>
                <a:t>+</a:t>
              </a:r>
            </a:p>
          </p:txBody>
        </p:sp>
        <p:sp>
          <p:nvSpPr>
            <p:cNvPr id="29" name="Rectangle 28"/>
            <p:cNvSpPr/>
            <p:nvPr/>
          </p:nvSpPr>
          <p:spPr>
            <a:xfrm>
              <a:off x="4369692" y="1267420"/>
              <a:ext cx="1024688" cy="827951"/>
            </a:xfrm>
            <a:prstGeom prst="rect">
              <a:avLst/>
            </a:prstGeom>
            <a:solidFill>
              <a:srgbClr val="9FE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ectangle 30"/>
            <p:cNvSpPr/>
            <p:nvPr/>
          </p:nvSpPr>
          <p:spPr>
            <a:xfrm>
              <a:off x="4561619" y="1287407"/>
              <a:ext cx="569388" cy="507831"/>
            </a:xfrm>
            <a:prstGeom prst="rect">
              <a:avLst/>
            </a:prstGeom>
          </p:spPr>
          <p:txBody>
            <a:bodyPr wrap="none">
              <a:spAutoFit/>
            </a:bodyPr>
            <a:lstStyle/>
            <a:p>
              <a:pPr algn="ctr"/>
              <a:r>
                <a:rPr lang="en-US" sz="2700" dirty="0">
                  <a:solidFill>
                    <a:schemeClr val="tx1"/>
                  </a:solidFill>
                  <a:latin typeface="+mn-lt"/>
                </a:rPr>
                <a:t>19</a:t>
              </a:r>
              <a:endParaRPr lang="en-US" sz="1800" dirty="0">
                <a:solidFill>
                  <a:schemeClr val="tx1"/>
                </a:solidFill>
                <a:latin typeface="+mn-lt"/>
              </a:endParaRPr>
            </a:p>
          </p:txBody>
        </p:sp>
        <p:sp>
          <p:nvSpPr>
            <p:cNvPr id="33" name="TextBox 32"/>
            <p:cNvSpPr txBox="1"/>
            <p:nvPr/>
          </p:nvSpPr>
          <p:spPr>
            <a:xfrm>
              <a:off x="4362019" y="1729322"/>
              <a:ext cx="1027845" cy="369332"/>
            </a:xfrm>
            <a:prstGeom prst="rect">
              <a:avLst/>
            </a:prstGeom>
            <a:noFill/>
          </p:spPr>
          <p:txBody>
            <a:bodyPr wrap="none" rtlCol="0">
              <a:spAutoFit/>
            </a:bodyPr>
            <a:lstStyle/>
            <a:p>
              <a:r>
                <a:rPr lang="en-US" sz="1800" dirty="0">
                  <a:latin typeface="Segoe UI" panose="020B0502040204020203" pitchFamily="34" charset="0"/>
                  <a:cs typeface="Segoe UI" panose="020B0502040204020203" pitchFamily="34" charset="0"/>
                </a:rPr>
                <a:t>UNIQUE</a:t>
              </a:r>
            </a:p>
          </p:txBody>
        </p:sp>
        <p:sp>
          <p:nvSpPr>
            <p:cNvPr id="23" name="Rectangle 22"/>
            <p:cNvSpPr/>
            <p:nvPr/>
          </p:nvSpPr>
          <p:spPr>
            <a:xfrm>
              <a:off x="5803828" y="1267420"/>
              <a:ext cx="1024688" cy="82980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p:cNvSpPr/>
            <p:nvPr/>
          </p:nvSpPr>
          <p:spPr>
            <a:xfrm>
              <a:off x="6066429" y="1287407"/>
              <a:ext cx="569388" cy="507831"/>
            </a:xfrm>
            <a:prstGeom prst="rect">
              <a:avLst/>
            </a:prstGeom>
          </p:spPr>
          <p:txBody>
            <a:bodyPr wrap="none">
              <a:spAutoFit/>
            </a:bodyPr>
            <a:lstStyle/>
            <a:p>
              <a:pPr algn="ctr"/>
              <a:r>
                <a:rPr lang="en-US" sz="2700" dirty="0">
                  <a:solidFill>
                    <a:schemeClr val="tx1"/>
                  </a:solidFill>
                  <a:latin typeface="+mn-lt"/>
                </a:rPr>
                <a:t>22</a:t>
              </a:r>
              <a:endParaRPr lang="en-US" sz="1800" dirty="0">
                <a:solidFill>
                  <a:schemeClr val="tx1"/>
                </a:solidFill>
                <a:latin typeface="+mn-lt"/>
              </a:endParaRPr>
            </a:p>
          </p:txBody>
        </p:sp>
        <p:sp>
          <p:nvSpPr>
            <p:cNvPr id="27" name="TextBox 26"/>
            <p:cNvSpPr txBox="1"/>
            <p:nvPr/>
          </p:nvSpPr>
          <p:spPr>
            <a:xfrm>
              <a:off x="5781463" y="1762924"/>
              <a:ext cx="1027845" cy="369332"/>
            </a:xfrm>
            <a:prstGeom prst="rect">
              <a:avLst/>
            </a:prstGeom>
            <a:noFill/>
          </p:spPr>
          <p:txBody>
            <a:bodyPr wrap="none" rtlCol="0">
              <a:spAutoFit/>
            </a:bodyPr>
            <a:lstStyle/>
            <a:p>
              <a:r>
                <a:rPr lang="en-US" sz="1800" dirty="0">
                  <a:latin typeface="Segoe UI" panose="020B0502040204020203" pitchFamily="34" charset="0"/>
                  <a:cs typeface="Segoe UI" panose="020B0502040204020203" pitchFamily="34" charset="0"/>
                </a:rPr>
                <a:t>UNIQUE</a:t>
              </a:r>
            </a:p>
          </p:txBody>
        </p:sp>
        <p:sp>
          <p:nvSpPr>
            <p:cNvPr id="54" name="Rectangle 53">
              <a:extLst>
                <a:ext uri="{FF2B5EF4-FFF2-40B4-BE49-F238E27FC236}">
                  <a16:creationId xmlns:a16="http://schemas.microsoft.com/office/drawing/2014/main" id="{5FF33948-B5D5-4EB7-A88A-5CB2D816B83F}"/>
                </a:ext>
              </a:extLst>
            </p:cNvPr>
            <p:cNvSpPr/>
            <p:nvPr/>
          </p:nvSpPr>
          <p:spPr>
            <a:xfrm>
              <a:off x="2859488" y="1267420"/>
              <a:ext cx="1024688" cy="831844"/>
            </a:xfrm>
            <a:prstGeom prst="rect">
              <a:avLst/>
            </a:prstGeom>
            <a:solidFill>
              <a:srgbClr val="E8D9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7" name="TextBox 56">
              <a:extLst>
                <a:ext uri="{FF2B5EF4-FFF2-40B4-BE49-F238E27FC236}">
                  <a16:creationId xmlns:a16="http://schemas.microsoft.com/office/drawing/2014/main" id="{576D0803-B43B-4CF5-B257-40A2FCCBCB29}"/>
                </a:ext>
              </a:extLst>
            </p:cNvPr>
            <p:cNvSpPr txBox="1"/>
            <p:nvPr/>
          </p:nvSpPr>
          <p:spPr>
            <a:xfrm>
              <a:off x="2878696" y="1745246"/>
              <a:ext cx="1027845" cy="369332"/>
            </a:xfrm>
            <a:prstGeom prst="rect">
              <a:avLst/>
            </a:prstGeom>
            <a:noFill/>
          </p:spPr>
          <p:txBody>
            <a:bodyPr wrap="none" rtlCol="0">
              <a:spAutoFit/>
            </a:bodyPr>
            <a:lstStyle/>
            <a:p>
              <a:pPr algn="ctr"/>
              <a:r>
                <a:rPr lang="en-US" sz="1800" dirty="0">
                  <a:latin typeface="Segoe UI" panose="020B0502040204020203" pitchFamily="34" charset="0"/>
                  <a:cs typeface="Segoe UI" panose="020B0502040204020203" pitchFamily="34" charset="0"/>
                </a:rPr>
                <a:t>UNIQUE</a:t>
              </a:r>
            </a:p>
          </p:txBody>
        </p:sp>
        <p:sp>
          <p:nvSpPr>
            <p:cNvPr id="58" name="Rectangle 57">
              <a:extLst>
                <a:ext uri="{FF2B5EF4-FFF2-40B4-BE49-F238E27FC236}">
                  <a16:creationId xmlns:a16="http://schemas.microsoft.com/office/drawing/2014/main" id="{35EC6579-6818-4330-A940-7611ACF64A6E}"/>
                </a:ext>
              </a:extLst>
            </p:cNvPr>
            <p:cNvSpPr/>
            <p:nvPr/>
          </p:nvSpPr>
          <p:spPr>
            <a:xfrm>
              <a:off x="3197670" y="1287407"/>
              <a:ext cx="377026" cy="507831"/>
            </a:xfrm>
            <a:prstGeom prst="rect">
              <a:avLst/>
            </a:prstGeom>
          </p:spPr>
          <p:txBody>
            <a:bodyPr wrap="none">
              <a:spAutoFit/>
            </a:bodyPr>
            <a:lstStyle/>
            <a:p>
              <a:pPr algn="ctr"/>
              <a:r>
                <a:rPr lang="en-US" sz="2700" dirty="0">
                  <a:solidFill>
                    <a:schemeClr val="tx1"/>
                  </a:solidFill>
                  <a:latin typeface="+mn-lt"/>
                </a:rPr>
                <a:t>5</a:t>
              </a:r>
            </a:p>
          </p:txBody>
        </p:sp>
        <p:sp>
          <p:nvSpPr>
            <p:cNvPr id="60" name="TextBox 59">
              <a:extLst>
                <a:ext uri="{FF2B5EF4-FFF2-40B4-BE49-F238E27FC236}">
                  <a16:creationId xmlns:a16="http://schemas.microsoft.com/office/drawing/2014/main" id="{B68B9053-10F5-49B1-88F8-11EC7003377E}"/>
                </a:ext>
              </a:extLst>
            </p:cNvPr>
            <p:cNvSpPr txBox="1"/>
            <p:nvPr/>
          </p:nvSpPr>
          <p:spPr>
            <a:xfrm>
              <a:off x="1516051" y="933103"/>
              <a:ext cx="981359" cy="369332"/>
            </a:xfrm>
            <a:prstGeom prst="rect">
              <a:avLst/>
            </a:prstGeom>
            <a:noFill/>
          </p:spPr>
          <p:txBody>
            <a:bodyPr wrap="none" rtlCol="0">
              <a:spAutoFit/>
            </a:bodyPr>
            <a:lstStyle/>
            <a:p>
              <a:pPr algn="ctr"/>
              <a:r>
                <a:rPr lang="en-US" sz="1800" b="1" dirty="0">
                  <a:latin typeface="Segoe UI" panose="020B0502040204020203" pitchFamily="34" charset="0"/>
                  <a:cs typeface="Segoe UI" panose="020B0502040204020203" pitchFamily="34" charset="0"/>
                </a:rPr>
                <a:t>G4 (46)</a:t>
              </a:r>
              <a:endParaRPr lang="en-US" sz="1050" dirty="0">
                <a:latin typeface="Segoe UI" panose="020B0502040204020203" pitchFamily="34" charset="0"/>
                <a:cs typeface="Segoe UI" panose="020B0502040204020203" pitchFamily="34" charset="0"/>
              </a:endParaRPr>
            </a:p>
          </p:txBody>
        </p:sp>
        <p:sp>
          <p:nvSpPr>
            <p:cNvPr id="62" name="TextBox 61">
              <a:extLst>
                <a:ext uri="{FF2B5EF4-FFF2-40B4-BE49-F238E27FC236}">
                  <a16:creationId xmlns:a16="http://schemas.microsoft.com/office/drawing/2014/main" id="{F1D66F4A-F212-4AA1-9944-62180C25CFA2}"/>
                </a:ext>
              </a:extLst>
            </p:cNvPr>
            <p:cNvSpPr txBox="1"/>
            <p:nvPr/>
          </p:nvSpPr>
          <p:spPr>
            <a:xfrm>
              <a:off x="2443919" y="1218157"/>
              <a:ext cx="314309" cy="646331"/>
            </a:xfrm>
            <a:prstGeom prst="rect">
              <a:avLst/>
            </a:prstGeom>
            <a:noFill/>
          </p:spPr>
          <p:txBody>
            <a:bodyPr wrap="square" rtlCol="0">
              <a:spAutoFit/>
            </a:bodyPr>
            <a:lstStyle/>
            <a:p>
              <a:r>
                <a:rPr lang="en-US" sz="3600" dirty="0">
                  <a:latin typeface="+mn-lt"/>
                </a:rPr>
                <a:t>+</a:t>
              </a:r>
            </a:p>
          </p:txBody>
        </p:sp>
      </p:grpSp>
      <p:sp>
        <p:nvSpPr>
          <p:cNvPr id="28" name="Google Shape;200;p31">
            <a:extLst>
              <a:ext uri="{FF2B5EF4-FFF2-40B4-BE49-F238E27FC236}">
                <a16:creationId xmlns:a16="http://schemas.microsoft.com/office/drawing/2014/main" id="{A90BC5C7-6E1B-4C28-A029-E6210AACA49E}"/>
              </a:ext>
            </a:extLst>
          </p:cNvPr>
          <p:cNvSpPr txBox="1"/>
          <p:nvPr/>
        </p:nvSpPr>
        <p:spPr>
          <a:xfrm>
            <a:off x="0" y="4023732"/>
            <a:ext cx="8641308" cy="509929"/>
          </a:xfrm>
          <a:prstGeom prst="rect">
            <a:avLst/>
          </a:prstGeom>
          <a:noFill/>
          <a:ln>
            <a:noFill/>
          </a:ln>
        </p:spPr>
        <p:txBody>
          <a:bodyPr spcFirstLastPara="1" wrap="square" lIns="68575" tIns="34275" rIns="68575" bIns="34275" anchor="t" anchorCtr="0">
            <a:noAutofit/>
          </a:bodyPr>
          <a:lstStyle/>
          <a:p>
            <a:pPr marL="803275" lvl="3" indent="-341313">
              <a:lnSpc>
                <a:spcPct val="150000"/>
              </a:lnSpc>
              <a:buClr>
                <a:schemeClr val="accent2"/>
              </a:buClr>
              <a:buFont typeface="Wingdings 2" panose="05020102010507070707" pitchFamily="18" charset="2"/>
              <a:buChar char="ì"/>
            </a:pPr>
            <a:r>
              <a:rPr lang="en-US" sz="1800" dirty="0">
                <a:solidFill>
                  <a:srgbClr val="002060"/>
                </a:solidFill>
                <a:latin typeface="Segoe UI" panose="020B0502040204020203" pitchFamily="34" charset="0"/>
                <a:cs typeface="Segoe UI" panose="020B0502040204020203" pitchFamily="34" charset="0"/>
              </a:rPr>
              <a:t>Why? To accurately measure any school, grade, or student group differences</a:t>
            </a:r>
          </a:p>
        </p:txBody>
      </p:sp>
    </p:spTree>
    <p:extLst>
      <p:ext uri="{BB962C8B-B14F-4D97-AF65-F5344CB8AC3E}">
        <p14:creationId xmlns:p14="http://schemas.microsoft.com/office/powerpoint/2010/main" val="406638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425806" y="216694"/>
            <a:ext cx="8718193" cy="509929"/>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 sz="2000" dirty="0">
                <a:latin typeface="Georgia"/>
                <a:ea typeface="Georgia"/>
                <a:cs typeface="Georgia"/>
                <a:sym typeface="Georgia"/>
              </a:rPr>
              <a:t>2022 survey design: </a:t>
            </a:r>
            <a:r>
              <a:rPr lang="en-US" sz="2000" dirty="0">
                <a:latin typeface="Georgia"/>
                <a:ea typeface="Georgia"/>
                <a:cs typeface="Georgia"/>
                <a:sym typeface="Georgia"/>
              </a:rPr>
              <a:t>Common i</a:t>
            </a:r>
            <a:r>
              <a:rPr lang="en" sz="2000" dirty="0">
                <a:latin typeface="Georgia"/>
                <a:ea typeface="Georgia"/>
                <a:cs typeface="Georgia"/>
                <a:sym typeface="Georgia"/>
              </a:rPr>
              <a:t>tems anchor 2022 </a:t>
            </a:r>
            <a:r>
              <a:rPr lang="en-US" sz="2000" dirty="0">
                <a:latin typeface="Georgia"/>
                <a:ea typeface="Georgia"/>
                <a:cs typeface="Georgia"/>
                <a:sym typeface="Georgia"/>
              </a:rPr>
              <a:t>cohort</a:t>
            </a:r>
            <a:r>
              <a:rPr lang="en" sz="2000" dirty="0">
                <a:latin typeface="Georgia"/>
                <a:ea typeface="Georgia"/>
                <a:cs typeface="Georgia"/>
                <a:sym typeface="Georgia"/>
              </a:rPr>
              <a:t> </a:t>
            </a:r>
            <a:r>
              <a:rPr lang="en-US" sz="2000" dirty="0">
                <a:latin typeface="Georgia"/>
                <a:ea typeface="Georgia"/>
                <a:cs typeface="Georgia"/>
                <a:sym typeface="Georgia"/>
              </a:rPr>
              <a:t>responses</a:t>
            </a:r>
            <a:r>
              <a:rPr lang="en" sz="2000" dirty="0">
                <a:latin typeface="Georgia"/>
                <a:ea typeface="Georgia"/>
                <a:cs typeface="Georgia"/>
                <a:sym typeface="Georgia"/>
              </a:rPr>
              <a:t> on </a:t>
            </a:r>
            <a:r>
              <a:rPr lang="en-US" sz="2000" dirty="0">
                <a:latin typeface="Georgia"/>
                <a:ea typeface="Georgia"/>
                <a:cs typeface="Georgia"/>
                <a:sym typeface="Georgia"/>
              </a:rPr>
              <a:t>to </a:t>
            </a:r>
            <a:r>
              <a:rPr lang="en" sz="2000" dirty="0">
                <a:latin typeface="Georgia"/>
                <a:ea typeface="Georgia"/>
                <a:cs typeface="Georgia"/>
                <a:sym typeface="Georgia"/>
              </a:rPr>
              <a:t>2018 scale</a:t>
            </a:r>
            <a:endParaRPr sz="2000" dirty="0">
              <a:latin typeface="Georgia"/>
              <a:ea typeface="Georgia"/>
              <a:cs typeface="Georgia"/>
              <a:sym typeface="Georgia"/>
            </a:endParaRPr>
          </a:p>
        </p:txBody>
      </p:sp>
      <p:sp>
        <p:nvSpPr>
          <p:cNvPr id="191" name="Google Shape;191;p31"/>
          <p:cNvSpPr txBox="1">
            <a:spLocks noGrp="1"/>
          </p:cNvSpPr>
          <p:nvPr>
            <p:ph type="sldNum" idx="12"/>
          </p:nvPr>
        </p:nvSpPr>
        <p:spPr>
          <a:xfrm>
            <a:off x="6403328" y="5489642"/>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7</a:t>
            </a:fld>
            <a:endParaRPr sz="1100"/>
          </a:p>
        </p:txBody>
      </p:sp>
      <p:grpSp>
        <p:nvGrpSpPr>
          <p:cNvPr id="2" name="Group 1" descr="The pictograph shows that the 2022 items are anchored on the baseline scale (2018) by anchoring the item difficulties of 55 common items to the 2018 item difficulties.">
            <a:extLst>
              <a:ext uri="{FF2B5EF4-FFF2-40B4-BE49-F238E27FC236}">
                <a16:creationId xmlns:a16="http://schemas.microsoft.com/office/drawing/2014/main" id="{6807FB04-291C-4523-BCB5-08AE57322403}"/>
              </a:ext>
            </a:extLst>
          </p:cNvPr>
          <p:cNvGrpSpPr/>
          <p:nvPr/>
        </p:nvGrpSpPr>
        <p:grpSpPr>
          <a:xfrm>
            <a:off x="930311" y="955629"/>
            <a:ext cx="7025027" cy="2999465"/>
            <a:chOff x="1557113" y="2037355"/>
            <a:chExt cx="5657297" cy="2239860"/>
          </a:xfrm>
        </p:grpSpPr>
        <p:sp>
          <p:nvSpPr>
            <p:cNvPr id="192" name="Google Shape;192;p31"/>
            <p:cNvSpPr/>
            <p:nvPr/>
          </p:nvSpPr>
          <p:spPr>
            <a:xfrm>
              <a:off x="5386496" y="2274116"/>
              <a:ext cx="1714675" cy="982205"/>
            </a:xfrm>
            <a:prstGeom prst="ellipse">
              <a:avLst/>
            </a:prstGeom>
            <a:solidFill>
              <a:schemeClr val="accent1"/>
            </a:solidFill>
            <a:ln w="12700" cap="flat" cmpd="sng">
              <a:solidFill>
                <a:srgbClr val="172B4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dirty="0">
                  <a:solidFill>
                    <a:schemeClr val="lt1"/>
                  </a:solidFill>
                  <a:latin typeface="Segoe UI" panose="020B0502040204020203" pitchFamily="34" charset="0"/>
                  <a:ea typeface="Quattrocento Sans"/>
                  <a:cs typeface="Segoe UI" panose="020B0502040204020203" pitchFamily="34" charset="0"/>
                  <a:sym typeface="Quattrocento Sans"/>
                </a:rPr>
                <a:t>2022</a:t>
              </a:r>
              <a:endParaRPr sz="20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US" sz="2000" dirty="0">
                  <a:solidFill>
                    <a:schemeClr val="lt1"/>
                  </a:solidFill>
                  <a:latin typeface="Segoe UI" panose="020B0502040204020203" pitchFamily="34" charset="0"/>
                  <a:ea typeface="Quattrocento Sans"/>
                  <a:cs typeface="Segoe UI" panose="020B0502040204020203" pitchFamily="34" charset="0"/>
                  <a:sym typeface="Quattrocento Sans"/>
                </a:rPr>
                <a:t>VOCAL</a:t>
              </a:r>
              <a:endParaRPr sz="2000" dirty="0">
                <a:latin typeface="Segoe UI" panose="020B0502040204020203" pitchFamily="34" charset="0"/>
                <a:cs typeface="Segoe UI" panose="020B0502040204020203" pitchFamily="34" charset="0"/>
              </a:endParaRPr>
            </a:p>
          </p:txBody>
        </p:sp>
        <p:sp>
          <p:nvSpPr>
            <p:cNvPr id="193" name="Google Shape;193;p31"/>
            <p:cNvSpPr/>
            <p:nvPr/>
          </p:nvSpPr>
          <p:spPr>
            <a:xfrm>
              <a:off x="1721844" y="2274116"/>
              <a:ext cx="1871237" cy="982205"/>
            </a:xfrm>
            <a:prstGeom prst="ellipse">
              <a:avLst/>
            </a:prstGeom>
            <a:solidFill>
              <a:schemeClr val="accent1"/>
            </a:solidFill>
            <a:ln w="12700" cap="flat" cmpd="sng">
              <a:solidFill>
                <a:srgbClr val="172B4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000" dirty="0">
                  <a:solidFill>
                    <a:schemeClr val="lt1"/>
                  </a:solidFill>
                  <a:latin typeface="Segoe UI" panose="020B0502040204020203" pitchFamily="34" charset="0"/>
                  <a:ea typeface="Quattrocento Sans"/>
                  <a:cs typeface="Segoe UI" panose="020B0502040204020203" pitchFamily="34" charset="0"/>
                  <a:sym typeface="Quattrocento Sans"/>
                </a:rPr>
                <a:t>Baseline 2018</a:t>
              </a:r>
              <a:endParaRPr sz="2000" dirty="0">
                <a:latin typeface="Segoe UI" panose="020B0502040204020203" pitchFamily="34" charset="0"/>
                <a:cs typeface="Segoe UI" panose="020B0502040204020203" pitchFamily="34" charset="0"/>
              </a:endParaRPr>
            </a:p>
            <a:p>
              <a:pPr marL="0" marR="0" lvl="0" indent="0" algn="ctr" rtl="0">
                <a:spcBef>
                  <a:spcPts val="0"/>
                </a:spcBef>
                <a:spcAft>
                  <a:spcPts val="0"/>
                </a:spcAft>
                <a:buNone/>
              </a:pPr>
              <a:r>
                <a:rPr lang="en" sz="2000" dirty="0">
                  <a:solidFill>
                    <a:schemeClr val="lt1"/>
                  </a:solidFill>
                  <a:latin typeface="Segoe UI" panose="020B0502040204020203" pitchFamily="34" charset="0"/>
                  <a:ea typeface="Quattrocento Sans"/>
                  <a:cs typeface="Segoe UI" panose="020B0502040204020203" pitchFamily="34" charset="0"/>
                  <a:sym typeface="Quattrocento Sans"/>
                </a:rPr>
                <a:t>VOCAL</a:t>
              </a:r>
              <a:endParaRPr sz="2000" dirty="0">
                <a:latin typeface="Segoe UI" panose="020B0502040204020203" pitchFamily="34" charset="0"/>
                <a:cs typeface="Segoe UI" panose="020B0502040204020203" pitchFamily="34" charset="0"/>
              </a:endParaRPr>
            </a:p>
          </p:txBody>
        </p:sp>
        <p:sp>
          <p:nvSpPr>
            <p:cNvPr id="194" name="Google Shape;194;p31"/>
            <p:cNvSpPr/>
            <p:nvPr/>
          </p:nvSpPr>
          <p:spPr>
            <a:xfrm>
              <a:off x="1774861" y="3423843"/>
              <a:ext cx="1542497" cy="541954"/>
            </a:xfrm>
            <a:prstGeom prst="rect">
              <a:avLst/>
            </a:prstGeom>
            <a:solidFill>
              <a:schemeClr val="accent1"/>
            </a:solidFill>
            <a:ln w="12700" cap="flat" cmpd="sng">
              <a:solidFill>
                <a:srgbClr val="172B4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000" dirty="0">
                  <a:solidFill>
                    <a:schemeClr val="lt1"/>
                  </a:solidFill>
                  <a:latin typeface="Segoe UI" panose="020B0502040204020203" pitchFamily="34" charset="0"/>
                  <a:ea typeface="Quattrocento Sans"/>
                  <a:cs typeface="Segoe UI" panose="020B0502040204020203" pitchFamily="34" charset="0"/>
                  <a:sym typeface="Quattrocento Sans"/>
                </a:rPr>
                <a:t>76 items</a:t>
              </a:r>
            </a:p>
            <a:p>
              <a:pPr marL="0" marR="0" lvl="0" indent="0" algn="ctr" rtl="0">
                <a:spcBef>
                  <a:spcPts val="0"/>
                </a:spcBef>
                <a:spcAft>
                  <a:spcPts val="0"/>
                </a:spcAft>
                <a:buNone/>
              </a:pPr>
              <a:r>
                <a:rPr lang="en-US" sz="2000" dirty="0">
                  <a:solidFill>
                    <a:schemeClr val="lt1"/>
                  </a:solidFill>
                  <a:latin typeface="Segoe UI" panose="020B0502040204020203" pitchFamily="34" charset="0"/>
                  <a:cs typeface="Segoe UI" panose="020B0502040204020203" pitchFamily="34" charset="0"/>
                  <a:sym typeface="Quattrocento Sans"/>
                </a:rPr>
                <a:t>(G5, G8, G10)</a:t>
              </a:r>
              <a:endParaRPr sz="2000" dirty="0">
                <a:latin typeface="Segoe UI" panose="020B0502040204020203" pitchFamily="34" charset="0"/>
                <a:cs typeface="Segoe UI" panose="020B0502040204020203" pitchFamily="34" charset="0"/>
              </a:endParaRPr>
            </a:p>
          </p:txBody>
        </p:sp>
        <p:sp>
          <p:nvSpPr>
            <p:cNvPr id="195" name="Google Shape;195;p31"/>
            <p:cNvSpPr/>
            <p:nvPr/>
          </p:nvSpPr>
          <p:spPr>
            <a:xfrm>
              <a:off x="5528251" y="3423843"/>
              <a:ext cx="1542497" cy="541954"/>
            </a:xfrm>
            <a:prstGeom prst="rect">
              <a:avLst/>
            </a:prstGeom>
            <a:solidFill>
              <a:schemeClr val="accent1"/>
            </a:solidFill>
            <a:ln w="12700" cap="flat" cmpd="sng">
              <a:solidFill>
                <a:srgbClr val="172B4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dirty="0">
                  <a:solidFill>
                    <a:schemeClr val="lt1"/>
                  </a:solidFill>
                  <a:latin typeface="Segoe UI" panose="020B0502040204020203" pitchFamily="34" charset="0"/>
                  <a:ea typeface="Quattrocento Sans"/>
                  <a:cs typeface="Segoe UI" panose="020B0502040204020203" pitchFamily="34" charset="0"/>
                  <a:sym typeface="Quattrocento Sans"/>
                </a:rPr>
                <a:t>113 items</a:t>
              </a:r>
            </a:p>
            <a:p>
              <a:pPr marL="0" marR="0" lvl="0" indent="0" algn="ctr" rtl="0">
                <a:spcBef>
                  <a:spcPts val="0"/>
                </a:spcBef>
                <a:spcAft>
                  <a:spcPts val="0"/>
                </a:spcAft>
                <a:buNone/>
              </a:pPr>
              <a:r>
                <a:rPr lang="en-US" sz="1800" dirty="0">
                  <a:solidFill>
                    <a:schemeClr val="lt1"/>
                  </a:solidFill>
                  <a:latin typeface="Segoe UI" panose="020B0502040204020203" pitchFamily="34" charset="0"/>
                  <a:cs typeface="Segoe UI" panose="020B0502040204020203" pitchFamily="34" charset="0"/>
                  <a:sym typeface="Quattrocento Sans"/>
                </a:rPr>
                <a:t>(G4, G5, G8, G10)</a:t>
              </a:r>
              <a:endParaRPr sz="1800" dirty="0">
                <a:latin typeface="Segoe UI" panose="020B0502040204020203" pitchFamily="34" charset="0"/>
                <a:cs typeface="Segoe UI" panose="020B0502040204020203" pitchFamily="34" charset="0"/>
              </a:endParaRPr>
            </a:p>
          </p:txBody>
        </p:sp>
        <p:sp>
          <p:nvSpPr>
            <p:cNvPr id="196" name="Google Shape;196;p31"/>
            <p:cNvSpPr/>
            <p:nvPr/>
          </p:nvSpPr>
          <p:spPr>
            <a:xfrm>
              <a:off x="3658801" y="3423844"/>
              <a:ext cx="1496606" cy="541953"/>
            </a:xfrm>
            <a:prstGeom prst="rect">
              <a:avLst/>
            </a:prstGeom>
            <a:solidFill>
              <a:srgbClr val="00843B"/>
            </a:solidFill>
            <a:ln w="12700" cap="flat" cmpd="sng">
              <a:solidFill>
                <a:srgbClr val="172B4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2000" dirty="0">
                  <a:solidFill>
                    <a:schemeClr val="lt1"/>
                  </a:solidFill>
                  <a:latin typeface="Segoe UI" panose="020B0502040204020203" pitchFamily="34" charset="0"/>
                  <a:ea typeface="Quattrocento Sans"/>
                  <a:cs typeface="Segoe UI" panose="020B0502040204020203" pitchFamily="34" charset="0"/>
                  <a:sym typeface="Quattrocento Sans"/>
                </a:rPr>
                <a:t>55 common items</a:t>
              </a:r>
              <a:endParaRPr sz="2000" dirty="0">
                <a:latin typeface="Segoe UI" panose="020B0502040204020203" pitchFamily="34" charset="0"/>
                <a:cs typeface="Segoe UI" panose="020B0502040204020203" pitchFamily="34" charset="0"/>
              </a:endParaRPr>
            </a:p>
          </p:txBody>
        </p:sp>
        <p:sp>
          <p:nvSpPr>
            <p:cNvPr id="197" name="Google Shape;197;p31"/>
            <p:cNvSpPr/>
            <p:nvPr/>
          </p:nvSpPr>
          <p:spPr>
            <a:xfrm>
              <a:off x="3340809" y="3610128"/>
              <a:ext cx="257962" cy="169385"/>
            </a:xfrm>
            <a:prstGeom prst="lef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2"/>
                </a:solidFill>
                <a:latin typeface="Quattrocento Sans"/>
                <a:ea typeface="Quattrocento Sans"/>
                <a:cs typeface="Quattrocento Sans"/>
                <a:sym typeface="Quattrocento Sans"/>
              </a:endParaRPr>
            </a:p>
          </p:txBody>
        </p:sp>
        <p:sp>
          <p:nvSpPr>
            <p:cNvPr id="198" name="Google Shape;198;p31"/>
            <p:cNvSpPr/>
            <p:nvPr/>
          </p:nvSpPr>
          <p:spPr>
            <a:xfrm flipH="1">
              <a:off x="5215437" y="3610128"/>
              <a:ext cx="257962" cy="169385"/>
            </a:xfrm>
            <a:prstGeom prst="left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accent2"/>
                </a:solidFill>
                <a:latin typeface="Quattrocento Sans"/>
                <a:ea typeface="Quattrocento Sans"/>
                <a:cs typeface="Quattrocento Sans"/>
                <a:sym typeface="Quattrocento Sans"/>
              </a:endParaRPr>
            </a:p>
          </p:txBody>
        </p:sp>
        <p:sp>
          <p:nvSpPr>
            <p:cNvPr id="199" name="Google Shape;199;p31"/>
            <p:cNvSpPr/>
            <p:nvPr/>
          </p:nvSpPr>
          <p:spPr>
            <a:xfrm>
              <a:off x="1557113" y="2037355"/>
              <a:ext cx="5657297" cy="2239860"/>
            </a:xfrm>
            <a:prstGeom prst="rect">
              <a:avLst/>
            </a:prstGeom>
            <a:noFill/>
            <a:ln w="2857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grpSp>
      <p:sp>
        <p:nvSpPr>
          <p:cNvPr id="200" name="Google Shape;200;p31"/>
          <p:cNvSpPr txBox="1"/>
          <p:nvPr/>
        </p:nvSpPr>
        <p:spPr>
          <a:xfrm>
            <a:off x="930311" y="3932602"/>
            <a:ext cx="7886029" cy="890552"/>
          </a:xfrm>
          <a:prstGeom prst="rect">
            <a:avLst/>
          </a:prstGeom>
          <a:noFill/>
          <a:ln>
            <a:noFill/>
          </a:ln>
        </p:spPr>
        <p:txBody>
          <a:bodyPr spcFirstLastPara="1" wrap="square" lIns="68575" tIns="34275" rIns="68575" bIns="34275" anchor="t" anchorCtr="0">
            <a:noAutofit/>
          </a:bodyPr>
          <a:lstStyle/>
          <a:p>
            <a:pPr marL="342900" marR="0" lvl="0" indent="-342900" algn="l" rtl="0">
              <a:lnSpc>
                <a:spcPct val="150000"/>
              </a:lnSpc>
              <a:spcBef>
                <a:spcPts val="0"/>
              </a:spcBef>
              <a:spcAft>
                <a:spcPts val="0"/>
              </a:spcAft>
              <a:buClr>
                <a:srgbClr val="E38526"/>
              </a:buClr>
              <a:buSzPts val="1800"/>
              <a:buFont typeface="Noto Sans Symbols"/>
              <a:buChar char="★"/>
            </a:pPr>
            <a:r>
              <a:rPr lang="en" sz="1800" dirty="0">
                <a:solidFill>
                  <a:schemeClr val="dk1"/>
                </a:solidFill>
                <a:latin typeface="Segoe UI" panose="020B0502040204020203" pitchFamily="34" charset="0"/>
                <a:ea typeface="Quattrocento Sans"/>
                <a:cs typeface="Segoe UI" panose="020B0502040204020203" pitchFamily="34" charset="0"/>
                <a:sym typeface="Quattrocento Sans"/>
              </a:rPr>
              <a:t>All </a:t>
            </a:r>
            <a:r>
              <a:rPr lang="en-US" sz="1800" dirty="0">
                <a:solidFill>
                  <a:schemeClr val="dk1"/>
                </a:solidFill>
                <a:latin typeface="Segoe UI" panose="020B0502040204020203" pitchFamily="34" charset="0"/>
                <a:ea typeface="Quattrocento Sans"/>
                <a:cs typeface="Segoe UI" panose="020B0502040204020203" pitchFamily="34" charset="0"/>
                <a:sym typeface="Quattrocento Sans"/>
              </a:rPr>
              <a:t>responses from all years </a:t>
            </a:r>
            <a:r>
              <a:rPr lang="en" sz="1800" dirty="0">
                <a:solidFill>
                  <a:schemeClr val="dk1"/>
                </a:solidFill>
                <a:latin typeface="Segoe UI" panose="020B0502040204020203" pitchFamily="34" charset="0"/>
                <a:ea typeface="Quattrocento Sans"/>
                <a:cs typeface="Segoe UI" panose="020B0502040204020203" pitchFamily="34" charset="0"/>
                <a:sym typeface="Quattrocento Sans"/>
              </a:rPr>
              <a:t>(</a:t>
            </a:r>
            <a:r>
              <a:rPr lang="en" sz="1800" dirty="0">
                <a:solidFill>
                  <a:schemeClr val="accent2"/>
                </a:solidFill>
                <a:latin typeface="Segoe UI" panose="020B0502040204020203" pitchFamily="34" charset="0"/>
                <a:ea typeface="Quattrocento Sans"/>
                <a:cs typeface="Segoe UI" panose="020B0502040204020203" pitchFamily="34" charset="0"/>
                <a:sym typeface="Quattrocento Sans"/>
              </a:rPr>
              <a:t>G4</a:t>
            </a:r>
            <a:r>
              <a:rPr lang="en" sz="1800" dirty="0">
                <a:solidFill>
                  <a:schemeClr val="dk1"/>
                </a:solidFill>
                <a:latin typeface="Segoe UI" panose="020B0502040204020203" pitchFamily="34" charset="0"/>
                <a:ea typeface="Quattrocento Sans"/>
                <a:cs typeface="Segoe UI" panose="020B0502040204020203" pitchFamily="34" charset="0"/>
                <a:sym typeface="Quattrocento Sans"/>
              </a:rPr>
              <a:t>, </a:t>
            </a:r>
            <a:r>
              <a:rPr lang="en-US" sz="1800" dirty="0">
                <a:solidFill>
                  <a:schemeClr val="dk1"/>
                </a:solidFill>
                <a:latin typeface="Segoe UI" panose="020B0502040204020203" pitchFamily="34" charset="0"/>
                <a:ea typeface="Quattrocento Sans"/>
                <a:cs typeface="Segoe UI" panose="020B0502040204020203" pitchFamily="34" charset="0"/>
                <a:sym typeface="Quattrocento Sans"/>
              </a:rPr>
              <a:t>G5, G8,</a:t>
            </a:r>
            <a:r>
              <a:rPr lang="en" sz="1800" dirty="0">
                <a:solidFill>
                  <a:schemeClr val="dk1"/>
                </a:solidFill>
                <a:latin typeface="Segoe UI" panose="020B0502040204020203" pitchFamily="34" charset="0"/>
                <a:ea typeface="Quattrocento Sans"/>
                <a:cs typeface="Segoe UI" panose="020B0502040204020203" pitchFamily="34" charset="0"/>
                <a:sym typeface="Quattrocento Sans"/>
              </a:rPr>
              <a:t> </a:t>
            </a:r>
            <a:r>
              <a:rPr lang="en-US" sz="1800" dirty="0">
                <a:solidFill>
                  <a:schemeClr val="dk1"/>
                </a:solidFill>
                <a:latin typeface="Segoe UI" panose="020B0502040204020203" pitchFamily="34" charset="0"/>
                <a:ea typeface="Quattrocento Sans"/>
                <a:cs typeface="Segoe UI" panose="020B0502040204020203" pitchFamily="34" charset="0"/>
                <a:sym typeface="Quattrocento Sans"/>
              </a:rPr>
              <a:t>G10</a:t>
            </a:r>
            <a:r>
              <a:rPr lang="en" sz="1800" dirty="0">
                <a:solidFill>
                  <a:schemeClr val="dk1"/>
                </a:solidFill>
                <a:latin typeface="Segoe UI" panose="020B0502040204020203" pitchFamily="34" charset="0"/>
                <a:ea typeface="Quattrocento Sans"/>
                <a:cs typeface="Segoe UI" panose="020B0502040204020203" pitchFamily="34" charset="0"/>
                <a:sym typeface="Quattrocento Sans"/>
              </a:rPr>
              <a:t>) anchored on 2018 scale</a:t>
            </a:r>
          </a:p>
          <a:p>
            <a:pPr marL="342900" indent="-342900">
              <a:lnSpc>
                <a:spcPct val="150000"/>
              </a:lnSpc>
              <a:buClr>
                <a:srgbClr val="E38526"/>
              </a:buClr>
              <a:buSzPts val="1800"/>
              <a:buFont typeface="Noto Sans Symbols"/>
              <a:buChar char="★"/>
            </a:pPr>
            <a:r>
              <a:rPr lang="en-US" sz="1800" dirty="0">
                <a:solidFill>
                  <a:schemeClr val="dk1"/>
                </a:solidFill>
                <a:latin typeface="Segoe UI" panose="020B0502040204020203" pitchFamily="34" charset="0"/>
                <a:cs typeface="Segoe UI" panose="020B0502040204020203" pitchFamily="34" charset="0"/>
                <a:sym typeface="Quattrocento Sans"/>
              </a:rPr>
              <a:t>Why? To accurately measure trends over time</a:t>
            </a:r>
            <a:endParaRPr lang="en-US" sz="1100" dirty="0">
              <a:latin typeface="Segoe UI" panose="020B0502040204020203" pitchFamily="34" charset="0"/>
              <a:cs typeface="Segoe UI" panose="020B0502040204020203" pitchFamily="34" charset="0"/>
            </a:endParaRPr>
          </a:p>
        </p:txBody>
      </p:sp>
      <p:sp>
        <p:nvSpPr>
          <p:cNvPr id="14" name="Slide Number Placeholder 1">
            <a:extLst>
              <a:ext uri="{FF2B5EF4-FFF2-40B4-BE49-F238E27FC236}">
                <a16:creationId xmlns:a16="http://schemas.microsoft.com/office/drawing/2014/main" id="{2E2157D6-467B-458D-BDB3-37D8141721BA}"/>
              </a:ext>
            </a:extLst>
          </p:cNvPr>
          <p:cNvSpPr txBox="1">
            <a:spLocks/>
          </p:cNvSpPr>
          <p:nvPr/>
        </p:nvSpPr>
        <p:spPr>
          <a:xfrm>
            <a:off x="8273490" y="4789884"/>
            <a:ext cx="251935" cy="27384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Font typeface="Arial"/>
              <a:buNone/>
              <a:defRPr sz="900" b="0" i="0" u="none" strike="noStrike" cap="none">
                <a:solidFill>
                  <a:schemeClr val="dk1"/>
                </a:solidFill>
                <a:latin typeface="Quattrocento Sans"/>
                <a:ea typeface="Quattrocento Sans"/>
                <a:cs typeface="Quattrocento Sans"/>
                <a:sym typeface="Quattrocento Sans"/>
              </a:defRPr>
            </a:lvl9pPr>
          </a:lstStyle>
          <a:p>
            <a:fld id="{FF27229C-EC7B-4063-A33B-28A5E87E32ED}" type="slidenum">
              <a:rPr lang="zh-CN" altLang="en-US" smtClean="0"/>
              <a:pPr/>
              <a:t>7</a:t>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5"/>
            <a:ext cx="1005300" cy="7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dirty="0">
                <a:solidFill>
                  <a:schemeClr val="lt1"/>
                </a:solidFill>
                <a:latin typeface="Quattrocento Sans"/>
                <a:ea typeface="Quattrocento Sans"/>
                <a:cs typeface="Quattrocento Sans"/>
                <a:sym typeface="Quattrocento Sans"/>
              </a:rPr>
              <a:t>02</a:t>
            </a:r>
            <a:endParaRPr sz="4500" dirty="0">
              <a:solidFill>
                <a:schemeClr val="lt1"/>
              </a:solidFill>
              <a:latin typeface="Quattrocento Sans"/>
              <a:ea typeface="Quattrocento Sans"/>
              <a:cs typeface="Quattrocento Sans"/>
              <a:sym typeface="Quattrocento Sans"/>
            </a:endParaRPr>
          </a:p>
        </p:txBody>
      </p:sp>
      <p:sp>
        <p:nvSpPr>
          <p:cNvPr id="228" name="Google Shape;228;p35"/>
          <p:cNvSpPr txBox="1">
            <a:spLocks noGrp="1"/>
          </p:cNvSpPr>
          <p:nvPr>
            <p:ph type="title" idx="4294967295"/>
          </p:nvPr>
        </p:nvSpPr>
        <p:spPr>
          <a:xfrm>
            <a:off x="1690670" y="1475881"/>
            <a:ext cx="7350918" cy="1500188"/>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The nature of survey data and VOCAL scores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53370" y="188880"/>
            <a:ext cx="9289878" cy="54336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300"/>
              <a:buFont typeface="Quattrocento Sans"/>
              <a:buNone/>
            </a:pPr>
            <a:r>
              <a:rPr lang="en-US" sz="2000" dirty="0">
                <a:latin typeface="Georgia"/>
                <a:ea typeface="Georgia"/>
                <a:cs typeface="Georgia"/>
                <a:sym typeface="Georgia"/>
              </a:rPr>
              <a:t>Primary goal of measurement: Objectivity!</a:t>
            </a:r>
            <a:endParaRPr sz="2000" dirty="0">
              <a:latin typeface="Georgia"/>
              <a:ea typeface="Georgia"/>
              <a:cs typeface="Georgia"/>
              <a:sym typeface="Georgia"/>
            </a:endParaRPr>
          </a:p>
        </p:txBody>
      </p:sp>
      <p:sp>
        <p:nvSpPr>
          <p:cNvPr id="234" name="Google Shape;234;p36"/>
          <p:cNvSpPr txBox="1">
            <a:spLocks noGrp="1"/>
          </p:cNvSpPr>
          <p:nvPr>
            <p:ph type="sldNum" idx="12"/>
          </p:nvPr>
        </p:nvSpPr>
        <p:spPr>
          <a:xfrm>
            <a:off x="8092070" y="4782561"/>
            <a:ext cx="421953" cy="196335"/>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9</a:t>
            </a:fld>
            <a:endParaRPr sz="1100" dirty="0"/>
          </a:p>
        </p:txBody>
      </p:sp>
      <p:grpSp>
        <p:nvGrpSpPr>
          <p:cNvPr id="4" name="Group 3" descr="The picture shows a ruler and two rods to illustrate an equal interval scale.">
            <a:extLst>
              <a:ext uri="{FF2B5EF4-FFF2-40B4-BE49-F238E27FC236}">
                <a16:creationId xmlns:a16="http://schemas.microsoft.com/office/drawing/2014/main" id="{B01B9473-9E2C-4C87-9C98-20860C9C11CB}"/>
              </a:ext>
            </a:extLst>
          </p:cNvPr>
          <p:cNvGrpSpPr/>
          <p:nvPr/>
        </p:nvGrpSpPr>
        <p:grpSpPr>
          <a:xfrm>
            <a:off x="771270" y="1061045"/>
            <a:ext cx="7839035" cy="1739221"/>
            <a:chOff x="743767" y="992355"/>
            <a:chExt cx="7839035" cy="1739221"/>
          </a:xfrm>
        </p:grpSpPr>
        <p:pic>
          <p:nvPicPr>
            <p:cNvPr id="8" name="Picture 7">
              <a:extLst>
                <a:ext uri="{FF2B5EF4-FFF2-40B4-BE49-F238E27FC236}">
                  <a16:creationId xmlns:a16="http://schemas.microsoft.com/office/drawing/2014/main" id="{5C3F5B12-33F7-48F0-86BF-B0F5E491EFEA}"/>
                </a:ext>
              </a:extLst>
            </p:cNvPr>
            <p:cNvPicPr>
              <a:picLocks noChangeAspect="1"/>
            </p:cNvPicPr>
            <p:nvPr/>
          </p:nvPicPr>
          <p:blipFill rotWithShape="1">
            <a:blip r:embed="rId3"/>
            <a:srcRect t="41956" b="28462"/>
            <a:stretch/>
          </p:blipFill>
          <p:spPr>
            <a:xfrm>
              <a:off x="743767" y="992355"/>
              <a:ext cx="7839035" cy="1739221"/>
            </a:xfrm>
            <a:prstGeom prst="rect">
              <a:avLst/>
            </a:prstGeom>
          </p:spPr>
        </p:pic>
        <p:sp>
          <p:nvSpPr>
            <p:cNvPr id="3" name="TextBox 2">
              <a:extLst>
                <a:ext uri="{FF2B5EF4-FFF2-40B4-BE49-F238E27FC236}">
                  <a16:creationId xmlns:a16="http://schemas.microsoft.com/office/drawing/2014/main" id="{DB361C4E-3E63-478E-8998-960B49FAC9B5}"/>
                </a:ext>
              </a:extLst>
            </p:cNvPr>
            <p:cNvSpPr txBox="1"/>
            <p:nvPr/>
          </p:nvSpPr>
          <p:spPr>
            <a:xfrm>
              <a:off x="7462652" y="1734873"/>
              <a:ext cx="998991" cy="307777"/>
            </a:xfrm>
            <a:prstGeom prst="rect">
              <a:avLst/>
            </a:prstGeom>
            <a:noFill/>
          </p:spPr>
          <p:txBody>
            <a:bodyPr wrap="none" rtlCol="0">
              <a:spAutoFit/>
            </a:bodyPr>
            <a:lstStyle/>
            <a:p>
              <a:r>
                <a:rPr lang="en-US" b="1" dirty="0">
                  <a:solidFill>
                    <a:srgbClr val="002060"/>
                  </a:solidFill>
                </a:rPr>
                <a:t>36 inches</a:t>
              </a:r>
            </a:p>
          </p:txBody>
        </p:sp>
        <p:sp>
          <p:nvSpPr>
            <p:cNvPr id="9" name="TextBox 8">
              <a:extLst>
                <a:ext uri="{FF2B5EF4-FFF2-40B4-BE49-F238E27FC236}">
                  <a16:creationId xmlns:a16="http://schemas.microsoft.com/office/drawing/2014/main" id="{6368D7E2-8901-4E7C-97A6-0FB665885D23}"/>
                </a:ext>
              </a:extLst>
            </p:cNvPr>
            <p:cNvSpPr txBox="1"/>
            <p:nvPr/>
          </p:nvSpPr>
          <p:spPr>
            <a:xfrm>
              <a:off x="3664293" y="2228387"/>
              <a:ext cx="998991" cy="307777"/>
            </a:xfrm>
            <a:prstGeom prst="rect">
              <a:avLst/>
            </a:prstGeom>
            <a:noFill/>
          </p:spPr>
          <p:txBody>
            <a:bodyPr wrap="none" rtlCol="0">
              <a:spAutoFit/>
            </a:bodyPr>
            <a:lstStyle/>
            <a:p>
              <a:r>
                <a:rPr lang="en-US" b="1" dirty="0">
                  <a:solidFill>
                    <a:schemeClr val="bg1"/>
                  </a:solidFill>
                </a:rPr>
                <a:t>18 inches</a:t>
              </a:r>
            </a:p>
          </p:txBody>
        </p:sp>
      </p:grpSp>
      <p:sp>
        <p:nvSpPr>
          <p:cNvPr id="2" name="Oval 1" descr="The circle highlights equal intervals across 3 inches at the top end of the measurement scale.">
            <a:extLst>
              <a:ext uri="{FF2B5EF4-FFF2-40B4-BE49-F238E27FC236}">
                <a16:creationId xmlns:a16="http://schemas.microsoft.com/office/drawing/2014/main" id="{01262D09-2144-4A97-851F-F366A9C912A2}"/>
              </a:ext>
            </a:extLst>
          </p:cNvPr>
          <p:cNvSpPr/>
          <p:nvPr/>
        </p:nvSpPr>
        <p:spPr>
          <a:xfrm>
            <a:off x="7224965"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Oval 5" descr="The circle highlights equal intervals across 3 inches at the middle of the measurement scale.">
            <a:extLst>
              <a:ext uri="{FF2B5EF4-FFF2-40B4-BE49-F238E27FC236}">
                <a16:creationId xmlns:a16="http://schemas.microsoft.com/office/drawing/2014/main" id="{2566AF7D-190E-4B64-93FC-66CBBA62DC9E}"/>
              </a:ext>
            </a:extLst>
          </p:cNvPr>
          <p:cNvSpPr/>
          <p:nvPr/>
        </p:nvSpPr>
        <p:spPr>
          <a:xfrm>
            <a:off x="1038157"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Oval 6" descr="The circle highlights equal intervals across 3 inches at the bottom end of the measurement scale.">
            <a:extLst>
              <a:ext uri="{FF2B5EF4-FFF2-40B4-BE49-F238E27FC236}">
                <a16:creationId xmlns:a16="http://schemas.microsoft.com/office/drawing/2014/main" id="{BCAF365C-B4A2-4864-A5C9-8BC333B4478C}"/>
              </a:ext>
            </a:extLst>
          </p:cNvPr>
          <p:cNvSpPr/>
          <p:nvPr/>
        </p:nvSpPr>
        <p:spPr>
          <a:xfrm>
            <a:off x="4035716" y="909795"/>
            <a:ext cx="935884" cy="72876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TextBox 11">
            <a:extLst>
              <a:ext uri="{FF2B5EF4-FFF2-40B4-BE49-F238E27FC236}">
                <a16:creationId xmlns:a16="http://schemas.microsoft.com/office/drawing/2014/main" id="{442F402A-0A60-4C42-9179-0C904B5C0118}"/>
              </a:ext>
            </a:extLst>
          </p:cNvPr>
          <p:cNvSpPr txBox="1"/>
          <p:nvPr/>
        </p:nvSpPr>
        <p:spPr>
          <a:xfrm>
            <a:off x="771270" y="3102222"/>
            <a:ext cx="7839035" cy="892552"/>
          </a:xfrm>
          <a:prstGeom prst="rect">
            <a:avLst/>
          </a:prstGeom>
          <a:noFill/>
        </p:spPr>
        <p:txBody>
          <a:bodyPr wrap="square" rtlCol="0">
            <a:spAutoFit/>
          </a:bodyPr>
          <a:lstStyle/>
          <a:p>
            <a:pPr marL="285750" indent="-285750">
              <a:spcAft>
                <a:spcPts val="1200"/>
              </a:spcAft>
              <a:buClr>
                <a:schemeClr val="accent2"/>
              </a:buClr>
              <a:buFont typeface="Wingdings 2" panose="05020102010507070707" pitchFamily="18" charset="2"/>
              <a:buChar char="ì"/>
            </a:pPr>
            <a:r>
              <a:rPr lang="en-US" dirty="0">
                <a:solidFill>
                  <a:schemeClr val="bg2"/>
                </a:solidFill>
              </a:rPr>
              <a:t>Average data across students (e.g., average dimension or topic score)</a:t>
            </a:r>
          </a:p>
          <a:p>
            <a:pPr marL="285750" indent="-285750">
              <a:spcAft>
                <a:spcPts val="1200"/>
              </a:spcAft>
              <a:buClr>
                <a:schemeClr val="accent2"/>
              </a:buClr>
              <a:buFont typeface="Wingdings 2" panose="05020102010507070707" pitchFamily="18" charset="2"/>
              <a:buChar char="ê"/>
            </a:pPr>
            <a:r>
              <a:rPr lang="en-US" dirty="0">
                <a:solidFill>
                  <a:schemeClr val="bg2"/>
                </a:solidFill>
              </a:rPr>
              <a:t>Make meaningful comparisons (e.g., compare average safety score of females, males, and non-binary students)</a:t>
            </a:r>
          </a:p>
        </p:txBody>
      </p:sp>
    </p:spTree>
    <p:extLst>
      <p:ext uri="{BB962C8B-B14F-4D97-AF65-F5344CB8AC3E}">
        <p14:creationId xmlns:p14="http://schemas.microsoft.com/office/powerpoint/2010/main" val="3451139050"/>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9732</TotalTime>
  <Words>9390</Words>
  <Application>Microsoft Office PowerPoint</Application>
  <PresentationFormat>On-screen Show (16:9)</PresentationFormat>
  <Paragraphs>811</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Calibri</vt:lpstr>
      <vt:lpstr>Courier New</vt:lpstr>
      <vt:lpstr>Georgia</vt:lpstr>
      <vt:lpstr>Noto Sans Symbols</vt:lpstr>
      <vt:lpstr>Quattrocento Sans</vt:lpstr>
      <vt:lpstr>Segoe</vt:lpstr>
      <vt:lpstr>Segoe UI</vt:lpstr>
      <vt:lpstr>Segoe UI Semibold</vt:lpstr>
      <vt:lpstr>Times New Roman</vt:lpstr>
      <vt:lpstr>Wingdings</vt:lpstr>
      <vt:lpstr>Wingdings 2</vt:lpstr>
      <vt:lpstr>ESE​​</vt:lpstr>
      <vt:lpstr>Views of Climate and Learning (VOCAL): Data Fundamentals</vt:lpstr>
      <vt:lpstr>CONTENTS</vt:lpstr>
      <vt:lpstr>VOCAL survey design</vt:lpstr>
      <vt:lpstr>What does VOCAL* tell us? It tells us how students view three dimensions and nine topic areas of school climate</vt:lpstr>
      <vt:lpstr>VOCAL item exemplars</vt:lpstr>
      <vt:lpstr>2022 survey design: Common items link all students and all items on the same scale</vt:lpstr>
      <vt:lpstr>2022 survey design: Common items anchor 2022 cohort responses on to 2018 scale</vt:lpstr>
      <vt:lpstr>The nature of survey data and VOCAL scores</vt:lpstr>
      <vt:lpstr>Primary goal of measurement: Objectivity!</vt:lpstr>
      <vt:lpstr>Survey perception data: Objective or subjective?</vt:lpstr>
      <vt:lpstr>Survey perception data: Making subjective measures objective</vt:lpstr>
      <vt:lpstr>Primary goal of measurement: Reliable measure of student perceptions</vt:lpstr>
      <vt:lpstr>Not all practices/behaviors/systems needed to create a positive school climate are equally easy to engender: Bullying supports/behaviors</vt:lpstr>
      <vt:lpstr>Survey responses are “ordinal” in nature NOT equal-interval: cannot be averaged</vt:lpstr>
      <vt:lpstr>Student raw response data is transformed into index scaled score: Objective measures</vt:lpstr>
      <vt:lpstr>Survey perception data: Why we need to transform item response data into scaled score data</vt:lpstr>
      <vt:lpstr>Survey perception data: Making subjective measures objective</vt:lpstr>
      <vt:lpstr>2022: Six lower level scaled-scores and an overall climate scaled-score are aggregated to district, school, grade, and student group level</vt:lpstr>
      <vt:lpstr>Making meaning of VOCAL score differences</vt:lpstr>
      <vt:lpstr>Measurement scale: Student-level data</vt:lpstr>
      <vt:lpstr>Interpreting school/group differences: Very small to very large effects</vt:lpstr>
      <vt:lpstr>Item response data: Provides context to differences observed in index scaled scores</vt:lpstr>
      <vt:lpstr>Another way to make meaning of your VOCAL data</vt:lpstr>
      <vt:lpstr>Interpretive guide to support meaning of VOCAL scores: Benchmark profiles by grade</vt:lpstr>
      <vt:lpstr>Guidance on VOCAL data use</vt:lpstr>
      <vt:lpstr>VOCAL data guidance: Cohort data (looking within one year and school)</vt:lpstr>
      <vt:lpstr>VOCAL data guidance: Trend data (looking at multiple years)</vt:lpstr>
      <vt:lpstr>VOCAL data guidance: Keep trend data in context </vt:lpstr>
      <vt:lpstr>VOCAL data guidance: Trend data (looking at multiple years)</vt:lpstr>
      <vt:lpstr>Index/scaled scores: Summary of Dos and Don’ts</vt:lpstr>
      <vt:lpstr>Item response data: Summary of Dos and Don’ts</vt:lpstr>
      <vt:lpstr>Include students and educators in your analyses and interpretation of your data!</vt:lpstr>
      <vt:lpstr>A look to the future: Conducting a systematic analyses of school data</vt:lpstr>
      <vt:lpstr>School-level analyses: Working through the layers of your data:</vt:lpstr>
      <vt:lpstr>Upcoming VOCAL Webinars and VOCAL-related Workshops</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Webinar 2 - Data Fundamentals</dc:title>
  <dc:creator>DESE</dc:creator>
  <cp:lastModifiedBy>Zou, Dong (EOE)</cp:lastModifiedBy>
  <cp:revision>737</cp:revision>
  <cp:lastPrinted>2022-09-28T23:41:00Z</cp:lastPrinted>
  <dcterms:modified xsi:type="dcterms:W3CDTF">2022-11-17T18:41:31Z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17 2022 12:00AM</vt:lpwstr>
  </property>
</Properties>
</file>