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Quattrocento Sans" panose="020B05020500000200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sKl/s5g4edqCKeDl+xPV2seeCh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sa Kirschhoff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4C5BA-EDFD-47A9-8385-1365BEF43C87}" v="2" dt="2023-09-20T23:16:52.347"/>
  </p1510:revLst>
</p1510:revInfo>
</file>

<file path=ppt/tableStyles.xml><?xml version="1.0" encoding="utf-8"?>
<a:tblStyleLst xmlns:a="http://schemas.openxmlformats.org/drawingml/2006/main" def="{9DCD01F5-EFD4-48A9-9E32-5646E75187EA}">
  <a:tblStyle styleId="{9DCD01F5-EFD4-48A9-9E32-5646E75187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Donie, Andrew (DESE)" userId="347349c9-bbf5-47de-b812-820e429bdcb2" providerId="ADAL" clId="{3F86B8A7-B68D-4DFC-9AC4-7CA4399ADB50}"/>
    <pc:docChg chg="undo custSel modSld">
      <pc:chgData name="McDonie, Andrew (DESE)" userId="347349c9-bbf5-47de-b812-820e429bdcb2" providerId="ADAL" clId="{3F86B8A7-B68D-4DFC-9AC4-7CA4399ADB50}" dt="2023-08-01T18:38:34.770" v="355" actId="14100"/>
      <pc:docMkLst>
        <pc:docMk/>
      </pc:docMkLst>
      <pc:sldChg chg="addSp delSp modSp mod setBg">
        <pc:chgData name="McDonie, Andrew (DESE)" userId="347349c9-bbf5-47de-b812-820e429bdcb2" providerId="ADAL" clId="{3F86B8A7-B68D-4DFC-9AC4-7CA4399ADB50}" dt="2023-08-01T18:32:42.672" v="206" actId="20577"/>
        <pc:sldMkLst>
          <pc:docMk/>
          <pc:sldMk cId="0" sldId="263"/>
        </pc:sldMkLst>
        <pc:spChg chg="mod">
          <ac:chgData name="McDonie, Andrew (DESE)" userId="347349c9-bbf5-47de-b812-820e429bdcb2" providerId="ADAL" clId="{3F86B8A7-B68D-4DFC-9AC4-7CA4399ADB50}" dt="2023-08-01T15:47:58.100" v="62" actId="26606"/>
          <ac:spMkLst>
            <pc:docMk/>
            <pc:sldMk cId="0" sldId="263"/>
            <ac:spMk id="109" creationId="{00000000-0000-0000-0000-000000000000}"/>
          </ac:spMkLst>
        </pc:spChg>
        <pc:spChg chg="del mod">
          <ac:chgData name="McDonie, Andrew (DESE)" userId="347349c9-bbf5-47de-b812-820e429bdcb2" providerId="ADAL" clId="{3F86B8A7-B68D-4DFC-9AC4-7CA4399ADB50}" dt="2023-08-01T15:13:19.745" v="9"/>
          <ac:spMkLst>
            <pc:docMk/>
            <pc:sldMk cId="0" sldId="263"/>
            <ac:spMk id="111" creationId="{00000000-0000-0000-0000-000000000000}"/>
          </ac:spMkLst>
        </pc:spChg>
        <pc:spChg chg="add">
          <ac:chgData name="McDonie, Andrew (DESE)" userId="347349c9-bbf5-47de-b812-820e429bdcb2" providerId="ADAL" clId="{3F86B8A7-B68D-4DFC-9AC4-7CA4399ADB50}" dt="2023-08-01T15:47:58.100" v="62" actId="26606"/>
          <ac:spMkLst>
            <pc:docMk/>
            <pc:sldMk cId="0" sldId="263"/>
            <ac:spMk id="115" creationId="{53F29798-D584-4792-9B62-3F5F5C36D619}"/>
          </ac:spMkLst>
        </pc:spChg>
        <pc:graphicFrameChg chg="add mod">
          <ac:chgData name="McDonie, Andrew (DESE)" userId="347349c9-bbf5-47de-b812-820e429bdcb2" providerId="ADAL" clId="{3F86B8A7-B68D-4DFC-9AC4-7CA4399ADB50}" dt="2023-08-01T18:32:42.672" v="206" actId="20577"/>
          <ac:graphicFrameMkLst>
            <pc:docMk/>
            <pc:sldMk cId="0" sldId="263"/>
            <ac:graphicFrameMk id="6" creationId="{CA2A427A-F16B-4D67-8F57-BDB3C1B682D7}"/>
          </ac:graphicFrameMkLst>
        </pc:graphicFrameChg>
        <pc:picChg chg="add del mod">
          <ac:chgData name="McDonie, Andrew (DESE)" userId="347349c9-bbf5-47de-b812-820e429bdcb2" providerId="ADAL" clId="{3F86B8A7-B68D-4DFC-9AC4-7CA4399ADB50}" dt="2023-08-01T15:47:11.788" v="10" actId="478"/>
          <ac:picMkLst>
            <pc:docMk/>
            <pc:sldMk cId="0" sldId="263"/>
            <ac:picMk id="2" creationId="{CD06CB92-0EBD-4E07-AA56-B892F9E58E05}"/>
          </ac:picMkLst>
        </pc:picChg>
      </pc:sldChg>
      <pc:sldChg chg="addSp delSp modSp mod modClrScheme chgLayout">
        <pc:chgData name="McDonie, Andrew (DESE)" userId="347349c9-bbf5-47de-b812-820e429bdcb2" providerId="ADAL" clId="{3F86B8A7-B68D-4DFC-9AC4-7CA4399ADB50}" dt="2023-08-01T18:38:34.770" v="355" actId="14100"/>
        <pc:sldMkLst>
          <pc:docMk/>
          <pc:sldMk cId="0" sldId="264"/>
        </pc:sldMkLst>
        <pc:spChg chg="add del mod">
          <ac:chgData name="McDonie, Andrew (DESE)" userId="347349c9-bbf5-47de-b812-820e429bdcb2" providerId="ADAL" clId="{3F86B8A7-B68D-4DFC-9AC4-7CA4399ADB50}" dt="2023-08-01T18:37:06.015" v="216" actId="700"/>
          <ac:spMkLst>
            <pc:docMk/>
            <pc:sldMk cId="0" sldId="264"/>
            <ac:spMk id="3" creationId="{E762CB5A-9B84-4C7A-A0AE-3894260769FA}"/>
          </ac:spMkLst>
        </pc:spChg>
        <pc:spChg chg="add del mod ord">
          <ac:chgData name="McDonie, Andrew (DESE)" userId="347349c9-bbf5-47de-b812-820e429bdcb2" providerId="ADAL" clId="{3F86B8A7-B68D-4DFC-9AC4-7CA4399ADB50}" dt="2023-08-01T18:37:06.015" v="216" actId="700"/>
          <ac:spMkLst>
            <pc:docMk/>
            <pc:sldMk cId="0" sldId="264"/>
            <ac:spMk id="5" creationId="{BCF073DE-CB36-47DC-AEF8-58F849E22D6A}"/>
          </ac:spMkLst>
        </pc:spChg>
        <pc:spChg chg="add mod ord">
          <ac:chgData name="McDonie, Andrew (DESE)" userId="347349c9-bbf5-47de-b812-820e429bdcb2" providerId="ADAL" clId="{3F86B8A7-B68D-4DFC-9AC4-7CA4399ADB50}" dt="2023-08-01T18:37:33.356" v="313" actId="404"/>
          <ac:spMkLst>
            <pc:docMk/>
            <pc:sldMk cId="0" sldId="264"/>
            <ac:spMk id="6" creationId="{8FD76DE9-EA07-42CD-B6E8-140EA4EED3ED}"/>
          </ac:spMkLst>
        </pc:spChg>
        <pc:spChg chg="del mod ord">
          <ac:chgData name="McDonie, Andrew (DESE)" userId="347349c9-bbf5-47de-b812-820e429bdcb2" providerId="ADAL" clId="{3F86B8A7-B68D-4DFC-9AC4-7CA4399ADB50}" dt="2023-08-01T18:36:35.962" v="215" actId="478"/>
          <ac:spMkLst>
            <pc:docMk/>
            <pc:sldMk cId="0" sldId="264"/>
            <ac:spMk id="116" creationId="{00000000-0000-0000-0000-000000000000}"/>
          </ac:spMkLst>
        </pc:spChg>
        <pc:spChg chg="del mod ord">
          <ac:chgData name="McDonie, Andrew (DESE)" userId="347349c9-bbf5-47de-b812-820e429bdcb2" providerId="ADAL" clId="{3F86B8A7-B68D-4DFC-9AC4-7CA4399ADB50}" dt="2023-08-01T18:36:29.954" v="214" actId="478"/>
          <ac:spMkLst>
            <pc:docMk/>
            <pc:sldMk cId="0" sldId="264"/>
            <ac:spMk id="117" creationId="{00000000-0000-0000-0000-000000000000}"/>
          </ac:spMkLst>
        </pc:spChg>
        <pc:graphicFrameChg chg="add mod">
          <ac:chgData name="McDonie, Andrew (DESE)" userId="347349c9-bbf5-47de-b812-820e429bdcb2" providerId="ADAL" clId="{3F86B8A7-B68D-4DFC-9AC4-7CA4399ADB50}" dt="2023-08-01T18:38:34.770" v="355" actId="14100"/>
          <ac:graphicFrameMkLst>
            <pc:docMk/>
            <pc:sldMk cId="0" sldId="264"/>
            <ac:graphicFrameMk id="10" creationId="{04263E83-D242-4A01-AC7A-A93094FBD00A}"/>
          </ac:graphicFrameMkLst>
        </pc:graphicFrameChg>
      </pc:sldChg>
      <pc:sldChg chg="delCm modCm">
        <pc:chgData name="McDonie, Andrew (DESE)" userId="347349c9-bbf5-47de-b812-820e429bdcb2" providerId="ADAL" clId="{3F86B8A7-B68D-4DFC-9AC4-7CA4399ADB50}" dt="2023-07-31T13:04:24.316" v="1" actId="1592"/>
        <pc:sldMkLst>
          <pc:docMk/>
          <pc:sldMk cId="0" sldId="268"/>
        </pc:sldMkLst>
      </pc:sldChg>
    </pc:docChg>
  </pc:docChgLst>
  <pc:docChgLst>
    <pc:chgData name="Gentile, Diana (DESE)" userId="0a666cd3-d8d6-4943-aae4-1836913cbbdc" providerId="ADAL" clId="{8A24C5BA-EDFD-47A9-8385-1365BEF43C87}"/>
    <pc:docChg chg="custSel modSld">
      <pc:chgData name="Gentile, Diana (DESE)" userId="0a666cd3-d8d6-4943-aae4-1836913cbbdc" providerId="ADAL" clId="{8A24C5BA-EDFD-47A9-8385-1365BEF43C87}" dt="2023-09-20T23:16:52.347" v="2"/>
      <pc:docMkLst>
        <pc:docMk/>
      </pc:docMkLst>
      <pc:sldChg chg="addSp delSp modSp mod delAnim">
        <pc:chgData name="Gentile, Diana (DESE)" userId="0a666cd3-d8d6-4943-aae4-1836913cbbdc" providerId="ADAL" clId="{8A24C5BA-EDFD-47A9-8385-1365BEF43C87}" dt="2023-09-20T23:16:52.347" v="2"/>
        <pc:sldMkLst>
          <pc:docMk/>
          <pc:sldMk cId="0" sldId="260"/>
        </pc:sldMkLst>
        <pc:spChg chg="add mod">
          <ac:chgData name="Gentile, Diana (DESE)" userId="0a666cd3-d8d6-4943-aae4-1836913cbbdc" providerId="ADAL" clId="{8A24C5BA-EDFD-47A9-8385-1365BEF43C87}" dt="2023-09-20T23:16:52.347" v="2"/>
          <ac:spMkLst>
            <pc:docMk/>
            <pc:sldMk cId="0" sldId="260"/>
            <ac:spMk id="3" creationId="{22A91D22-1DFD-ABF7-9C6F-6A2D0BEBDCFD}"/>
          </ac:spMkLst>
        </pc:spChg>
        <pc:picChg chg="add mod">
          <ac:chgData name="Gentile, Diana (DESE)" userId="0a666cd3-d8d6-4943-aae4-1836913cbbdc" providerId="ADAL" clId="{8A24C5BA-EDFD-47A9-8385-1365BEF43C87}" dt="2023-09-20T23:16:33.175" v="1"/>
          <ac:picMkLst>
            <pc:docMk/>
            <pc:sldMk cId="0" sldId="260"/>
            <ac:picMk id="2" creationId="{5734262D-DE71-ABE3-4F23-FB3A1DEAB379}"/>
          </ac:picMkLst>
        </pc:picChg>
        <pc:picChg chg="del">
          <ac:chgData name="Gentile, Diana (DESE)" userId="0a666cd3-d8d6-4943-aae4-1836913cbbdc" providerId="ADAL" clId="{8A24C5BA-EDFD-47A9-8385-1365BEF43C87}" dt="2023-09-20T23:16:31.246" v="0" actId="478"/>
          <ac:picMkLst>
            <pc:docMk/>
            <pc:sldMk cId="0" sldId="260"/>
            <ac:picMk id="4" creationId="{06089640-6040-BE5C-5F5D-FA8F79227346}"/>
          </ac:picMkLst>
        </pc:picChg>
      </pc:sldChg>
    </pc:docChg>
  </pc:docChgLst>
  <pc:docChgLst>
    <pc:chgData name="Gentile, Diana (DESE)" userId="0a666cd3-d8d6-4943-aae4-1836913cbbdc" providerId="ADAL" clId="{1B1282B3-A0B0-43AC-9D46-0E37D9A78FB1}"/>
    <pc:docChg chg="undo custSel modSld">
      <pc:chgData name="Gentile, Diana (DESE)" userId="0a666cd3-d8d6-4943-aae4-1836913cbbdc" providerId="ADAL" clId="{1B1282B3-A0B0-43AC-9D46-0E37D9A78FB1}" dt="2023-08-31T20:15:08.927" v="640" actId="13238"/>
      <pc:docMkLst>
        <pc:docMk/>
      </pc:docMkLst>
      <pc:sldChg chg="modSp mod">
        <pc:chgData name="Gentile, Diana (DESE)" userId="0a666cd3-d8d6-4943-aae4-1836913cbbdc" providerId="ADAL" clId="{1B1282B3-A0B0-43AC-9D46-0E37D9A78FB1}" dt="2023-08-31T20:12:16.379" v="75" actId="962"/>
        <pc:sldMkLst>
          <pc:docMk/>
          <pc:sldMk cId="0" sldId="256"/>
        </pc:sldMkLst>
        <pc:picChg chg="mod">
          <ac:chgData name="Gentile, Diana (DESE)" userId="0a666cd3-d8d6-4943-aae4-1836913cbbdc" providerId="ADAL" clId="{1B1282B3-A0B0-43AC-9D46-0E37D9A78FB1}" dt="2023-08-31T20:12:16.379" v="75" actId="962"/>
          <ac:picMkLst>
            <pc:docMk/>
            <pc:sldMk cId="0" sldId="256"/>
            <ac:picMk id="61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2:31.466" v="151" actId="962"/>
        <pc:sldMkLst>
          <pc:docMk/>
          <pc:sldMk cId="0" sldId="257"/>
        </pc:sldMkLst>
        <pc:picChg chg="mod">
          <ac:chgData name="Gentile, Diana (DESE)" userId="0a666cd3-d8d6-4943-aae4-1836913cbbdc" providerId="ADAL" clId="{1B1282B3-A0B0-43AC-9D46-0E37D9A78FB1}" dt="2023-08-31T20:12:31.466" v="151" actId="962"/>
          <ac:picMkLst>
            <pc:docMk/>
            <pc:sldMk cId="0" sldId="257"/>
            <ac:picMk id="68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2:38.625" v="153" actId="962"/>
        <pc:sldMkLst>
          <pc:docMk/>
          <pc:sldMk cId="0" sldId="258"/>
        </pc:sldMkLst>
        <pc:picChg chg="mod">
          <ac:chgData name="Gentile, Diana (DESE)" userId="0a666cd3-d8d6-4943-aae4-1836913cbbdc" providerId="ADAL" clId="{1B1282B3-A0B0-43AC-9D46-0E37D9A78FB1}" dt="2023-08-31T20:12:38.625" v="153" actId="962"/>
          <ac:picMkLst>
            <pc:docMk/>
            <pc:sldMk cId="0" sldId="258"/>
            <ac:picMk id="75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2:41.446" v="155" actId="962"/>
        <pc:sldMkLst>
          <pc:docMk/>
          <pc:sldMk cId="0" sldId="259"/>
        </pc:sldMkLst>
        <pc:picChg chg="mod">
          <ac:chgData name="Gentile, Diana (DESE)" userId="0a666cd3-d8d6-4943-aae4-1836913cbbdc" providerId="ADAL" clId="{1B1282B3-A0B0-43AC-9D46-0E37D9A78FB1}" dt="2023-08-31T20:12:41.446" v="155" actId="962"/>
          <ac:picMkLst>
            <pc:docMk/>
            <pc:sldMk cId="0" sldId="259"/>
            <ac:picMk id="82" creationId="{00000000-0000-0000-0000-000000000000}"/>
          </ac:picMkLst>
        </pc:picChg>
      </pc:sldChg>
      <pc:sldChg chg="addSp delSp modSp mod addAnim delAnim">
        <pc:chgData name="Gentile, Diana (DESE)" userId="0a666cd3-d8d6-4943-aae4-1836913cbbdc" providerId="ADAL" clId="{1B1282B3-A0B0-43AC-9D46-0E37D9A78FB1}" dt="2023-08-31T20:13:42.617" v="319" actId="962"/>
        <pc:sldMkLst>
          <pc:docMk/>
          <pc:sldMk cId="0" sldId="260"/>
        </pc:sldMkLst>
        <pc:picChg chg="add del mod">
          <ac:chgData name="Gentile, Diana (DESE)" userId="0a666cd3-d8d6-4943-aae4-1836913cbbdc" providerId="ADAL" clId="{1B1282B3-A0B0-43AC-9D46-0E37D9A78FB1}" dt="2023-08-31T20:13:42.617" v="319" actId="962"/>
          <ac:picMkLst>
            <pc:docMk/>
            <pc:sldMk cId="0" sldId="260"/>
            <ac:picMk id="4" creationId="{06089640-6040-BE5C-5F5D-FA8F79227346}"/>
          </ac:picMkLst>
        </pc:picChg>
        <pc:picChg chg="mod">
          <ac:chgData name="Gentile, Diana (DESE)" userId="0a666cd3-d8d6-4943-aae4-1836913cbbdc" providerId="ADAL" clId="{1B1282B3-A0B0-43AC-9D46-0E37D9A78FB1}" dt="2023-08-31T20:12:47.969" v="157" actId="962"/>
          <ac:picMkLst>
            <pc:docMk/>
            <pc:sldMk cId="0" sldId="260"/>
            <ac:picMk id="89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3:47.897" v="321" actId="962"/>
        <pc:sldMkLst>
          <pc:docMk/>
          <pc:sldMk cId="0" sldId="261"/>
        </pc:sldMkLst>
        <pc:picChg chg="mod">
          <ac:chgData name="Gentile, Diana (DESE)" userId="0a666cd3-d8d6-4943-aae4-1836913cbbdc" providerId="ADAL" clId="{1B1282B3-A0B0-43AC-9D46-0E37D9A78FB1}" dt="2023-08-31T20:13:47.897" v="321" actId="962"/>
          <ac:picMkLst>
            <pc:docMk/>
            <pc:sldMk cId="0" sldId="261"/>
            <ac:picMk id="96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5:08.927" v="640" actId="13238"/>
        <pc:sldMkLst>
          <pc:docMk/>
          <pc:sldMk cId="0" sldId="262"/>
        </pc:sldMkLst>
        <pc:graphicFrameChg chg="modGraphic">
          <ac:chgData name="Gentile, Diana (DESE)" userId="0a666cd3-d8d6-4943-aae4-1836913cbbdc" providerId="ADAL" clId="{1B1282B3-A0B0-43AC-9D46-0E37D9A78FB1}" dt="2023-08-31T20:15:08.927" v="640" actId="13238"/>
          <ac:graphicFrameMkLst>
            <pc:docMk/>
            <pc:sldMk cId="0" sldId="262"/>
            <ac:graphicFrameMk id="104" creationId="{00000000-0000-0000-0000-000000000000}"/>
          </ac:graphicFrameMkLst>
        </pc:graphicFrameChg>
        <pc:picChg chg="mod">
          <ac:chgData name="Gentile, Diana (DESE)" userId="0a666cd3-d8d6-4943-aae4-1836913cbbdc" providerId="ADAL" clId="{1B1282B3-A0B0-43AC-9D46-0E37D9A78FB1}" dt="2023-08-31T20:13:51.160" v="323" actId="962"/>
          <ac:picMkLst>
            <pc:docMk/>
            <pc:sldMk cId="0" sldId="262"/>
            <ac:picMk id="103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4:22.152" v="487" actId="962"/>
        <pc:sldMkLst>
          <pc:docMk/>
          <pc:sldMk cId="0" sldId="263"/>
        </pc:sldMkLst>
        <pc:graphicFrameChg chg="mod">
          <ac:chgData name="Gentile, Diana (DESE)" userId="0a666cd3-d8d6-4943-aae4-1836913cbbdc" providerId="ADAL" clId="{1B1282B3-A0B0-43AC-9D46-0E37D9A78FB1}" dt="2023-08-31T20:14:22.152" v="487" actId="962"/>
          <ac:graphicFrameMkLst>
            <pc:docMk/>
            <pc:sldMk cId="0" sldId="263"/>
            <ac:graphicFrameMk id="6" creationId="{CA2A427A-F16B-4D67-8F57-BDB3C1B682D7}"/>
          </ac:graphicFrameMkLst>
        </pc:graphicFrameChg>
        <pc:picChg chg="mod">
          <ac:chgData name="Gentile, Diana (DESE)" userId="0a666cd3-d8d6-4943-aae4-1836913cbbdc" providerId="ADAL" clId="{1B1282B3-A0B0-43AC-9D46-0E37D9A78FB1}" dt="2023-08-31T20:13:54.041" v="325" actId="962"/>
          <ac:picMkLst>
            <pc:docMk/>
            <pc:sldMk cId="0" sldId="263"/>
            <ac:picMk id="110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4:45.550" v="631" actId="962"/>
        <pc:sldMkLst>
          <pc:docMk/>
          <pc:sldMk cId="0" sldId="264"/>
        </pc:sldMkLst>
        <pc:graphicFrameChg chg="mod">
          <ac:chgData name="Gentile, Diana (DESE)" userId="0a666cd3-d8d6-4943-aae4-1836913cbbdc" providerId="ADAL" clId="{1B1282B3-A0B0-43AC-9D46-0E37D9A78FB1}" dt="2023-08-31T20:14:45.550" v="631" actId="962"/>
          <ac:graphicFrameMkLst>
            <pc:docMk/>
            <pc:sldMk cId="0" sldId="264"/>
            <ac:graphicFrameMk id="10" creationId="{04263E83-D242-4A01-AC7A-A93094FBD00A}"/>
          </ac:graphicFrameMkLst>
        </pc:graphicFrameChg>
        <pc:picChg chg="mod">
          <ac:chgData name="Gentile, Diana (DESE)" userId="0a666cd3-d8d6-4943-aae4-1836913cbbdc" providerId="ADAL" clId="{1B1282B3-A0B0-43AC-9D46-0E37D9A78FB1}" dt="2023-08-31T20:14:26.122" v="489" actId="962"/>
          <ac:picMkLst>
            <pc:docMk/>
            <pc:sldMk cId="0" sldId="264"/>
            <ac:picMk id="118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4:51.858" v="633" actId="962"/>
        <pc:sldMkLst>
          <pc:docMk/>
          <pc:sldMk cId="0" sldId="265"/>
        </pc:sldMkLst>
        <pc:picChg chg="mod">
          <ac:chgData name="Gentile, Diana (DESE)" userId="0a666cd3-d8d6-4943-aae4-1836913cbbdc" providerId="ADAL" clId="{1B1282B3-A0B0-43AC-9D46-0E37D9A78FB1}" dt="2023-08-31T20:14:51.858" v="633" actId="962"/>
          <ac:picMkLst>
            <pc:docMk/>
            <pc:sldMk cId="0" sldId="265"/>
            <ac:picMk id="126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4:54.987" v="635" actId="962"/>
        <pc:sldMkLst>
          <pc:docMk/>
          <pc:sldMk cId="0" sldId="266"/>
        </pc:sldMkLst>
        <pc:picChg chg="mod">
          <ac:chgData name="Gentile, Diana (DESE)" userId="0a666cd3-d8d6-4943-aae4-1836913cbbdc" providerId="ADAL" clId="{1B1282B3-A0B0-43AC-9D46-0E37D9A78FB1}" dt="2023-08-31T20:14:54.987" v="635" actId="962"/>
          <ac:picMkLst>
            <pc:docMk/>
            <pc:sldMk cId="0" sldId="266"/>
            <ac:picMk id="133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4:57.631" v="637" actId="962"/>
        <pc:sldMkLst>
          <pc:docMk/>
          <pc:sldMk cId="0" sldId="267"/>
        </pc:sldMkLst>
        <pc:picChg chg="mod">
          <ac:chgData name="Gentile, Diana (DESE)" userId="0a666cd3-d8d6-4943-aae4-1836913cbbdc" providerId="ADAL" clId="{1B1282B3-A0B0-43AC-9D46-0E37D9A78FB1}" dt="2023-08-31T20:14:57.631" v="637" actId="962"/>
          <ac:picMkLst>
            <pc:docMk/>
            <pc:sldMk cId="0" sldId="267"/>
            <ac:picMk id="139" creationId="{00000000-0000-0000-0000-000000000000}"/>
          </ac:picMkLst>
        </pc:picChg>
      </pc:sldChg>
      <pc:sldChg chg="modSp mod">
        <pc:chgData name="Gentile, Diana (DESE)" userId="0a666cd3-d8d6-4943-aae4-1836913cbbdc" providerId="ADAL" clId="{1B1282B3-A0B0-43AC-9D46-0E37D9A78FB1}" dt="2023-08-31T20:15:01.222" v="639" actId="962"/>
        <pc:sldMkLst>
          <pc:docMk/>
          <pc:sldMk cId="0" sldId="269"/>
        </pc:sldMkLst>
        <pc:picChg chg="mod">
          <ac:chgData name="Gentile, Diana (DESE)" userId="0a666cd3-d8d6-4943-aae4-1836913cbbdc" providerId="ADAL" clId="{1B1282B3-A0B0-43AC-9D46-0E37D9A78FB1}" dt="2023-08-31T20:15:01.222" v="639" actId="962"/>
          <ac:picMkLst>
            <pc:docMk/>
            <pc:sldMk cId="0" sldId="269"/>
            <ac:picMk id="152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70% of MA schools/districts</a:t>
            </a:r>
            <a:r>
              <a:rPr lang="en-US" sz="2800" baseline="0" dirty="0"/>
              <a:t> offered </a:t>
            </a:r>
            <a:r>
              <a:rPr lang="en-US" sz="2800" dirty="0"/>
              <a:t>the State Seal of Biliteracy</a:t>
            </a:r>
            <a:r>
              <a:rPr lang="en-US" sz="2800" baseline="0" dirty="0"/>
              <a:t> in 2023</a:t>
            </a:r>
            <a:endParaRPr lang="en-US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Participation!$B$19</c:f>
              <c:strCache>
                <c:ptCount val="1"/>
                <c:pt idx="0">
                  <c:v>% Offering the Seal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Participation!$A$20:$A$26</c:f>
              <c:strCache>
                <c:ptCount val="7"/>
                <c:pt idx="0">
                  <c:v>Central</c:v>
                </c:pt>
                <c:pt idx="1">
                  <c:v>Greater Boston</c:v>
                </c:pt>
                <c:pt idx="2">
                  <c:v>Metro West</c:v>
                </c:pt>
                <c:pt idx="3">
                  <c:v>Northeast</c:v>
                </c:pt>
                <c:pt idx="4">
                  <c:v>Southeast</c:v>
                </c:pt>
                <c:pt idx="5">
                  <c:v>Western</c:v>
                </c:pt>
                <c:pt idx="6">
                  <c:v>State</c:v>
                </c:pt>
              </c:strCache>
            </c:strRef>
          </c:cat>
          <c:val>
            <c:numRef>
              <c:f>Participation!$B$20:$B$26</c:f>
              <c:numCache>
                <c:formatCode>0.00%</c:formatCode>
                <c:ptCount val="7"/>
                <c:pt idx="0">
                  <c:v>0.68</c:v>
                </c:pt>
                <c:pt idx="1">
                  <c:v>0.69699999999999995</c:v>
                </c:pt>
                <c:pt idx="2">
                  <c:v>0.9</c:v>
                </c:pt>
                <c:pt idx="3">
                  <c:v>0.82350000000000001</c:v>
                </c:pt>
                <c:pt idx="4">
                  <c:v>0.52310000000000001</c:v>
                </c:pt>
                <c:pt idx="5">
                  <c:v>0.63639999999999997</c:v>
                </c:pt>
                <c:pt idx="6">
                  <c:v>0.70069999999999999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AA-4979-8957-CC5F2B5F6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2249240"/>
        <c:axId val="982249568"/>
      </c:barChart>
      <c:catAx>
        <c:axId val="982249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249568"/>
        <c:crosses val="autoZero"/>
        <c:auto val="1"/>
        <c:lblAlgn val="ctr"/>
        <c:lblOffset val="100"/>
        <c:noMultiLvlLbl val="0"/>
      </c:catAx>
      <c:valAx>
        <c:axId val="98224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249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Seals of Biliteracy Recipients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Sheet4!$N$3</c:f>
              <c:strCache>
                <c:ptCount val="1"/>
                <c:pt idx="0">
                  <c:v>Grand 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Sheet4!$O$2:$R$2</c:f>
              <c:strCache>
                <c:ptCount val="4"/>
                <c:pt idx="0">
                  <c:v>SY 2019</c:v>
                </c:pt>
                <c:pt idx="1">
                  <c:v>SY 2020</c:v>
                </c:pt>
                <c:pt idx="2">
                  <c:v>SY 2021</c:v>
                </c:pt>
                <c:pt idx="3">
                  <c:v>SY 2022</c:v>
                </c:pt>
              </c:strCache>
            </c:strRef>
          </c:cat>
          <c:val>
            <c:numRef>
              <c:f>Sheet4!$O$3:$R$3</c:f>
              <c:numCache>
                <c:formatCode>General</c:formatCode>
                <c:ptCount val="4"/>
                <c:pt idx="0">
                  <c:v>1164</c:v>
                </c:pt>
                <c:pt idx="1">
                  <c:v>1790</c:v>
                </c:pt>
                <c:pt idx="2">
                  <c:v>1592</c:v>
                </c:pt>
                <c:pt idx="3">
                  <c:v>2158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CC-4D18-8578-21E7FFB683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5447800"/>
        <c:axId val="1145452064"/>
      </c:barChart>
      <c:catAx>
        <c:axId val="1145447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452064"/>
        <c:crosses val="autoZero"/>
        <c:auto val="1"/>
        <c:lblAlgn val="ctr"/>
        <c:lblOffset val="100"/>
        <c:noMultiLvlLbl val="0"/>
      </c:catAx>
      <c:valAx>
        <c:axId val="114545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447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6fb572ac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26fb572acf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26fb572acf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6fb572ac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26fb572a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2f621708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42f62170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e1bad7357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3e1bad735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6fb572acf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26fb572ac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3e1bad7357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3e1bad735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3e1bad7357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23e1bad735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3e1bad7357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3e1bad735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3e1bad7357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23e1bad735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2f6217086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42f621708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4a6c02e90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4a6c02e90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3e1bad7357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3e1bad735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3e1bad7357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3e1bad735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47B6"/>
              </a:buClr>
              <a:buSzPts val="2800"/>
              <a:buNone/>
              <a:defRPr sz="2800">
                <a:solidFill>
                  <a:srgbClr val="3647B6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61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47B6"/>
              </a:buClr>
              <a:buSzPts val="6000"/>
              <a:buFont typeface="Arial"/>
              <a:buNone/>
              <a:defRPr sz="6000">
                <a:solidFill>
                  <a:srgbClr val="3647B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7"/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1" i="0" u="none" strike="noStrike" cap="none">
                <a:solidFill>
                  <a:srgbClr val="8397E7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000" b="1" i="0" u="none" strike="noStrike" cap="none">
              <a:solidFill>
                <a:srgbClr val="8397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body" idx="1"/>
          </p:nvPr>
        </p:nvSpPr>
        <p:spPr>
          <a:xfrm>
            <a:off x="838200" y="2086984"/>
            <a:ext cx="10515600" cy="405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47B6"/>
              </a:buClr>
              <a:buSzPts val="6000"/>
              <a:buFont typeface="Arial"/>
              <a:buNone/>
              <a:defRPr sz="6000">
                <a:solidFill>
                  <a:srgbClr val="3647B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1" i="0" u="none" strike="noStrike" cap="none">
                <a:solidFill>
                  <a:srgbClr val="8397E7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000" b="1" i="0" u="none" strike="noStrike" cap="none">
              <a:solidFill>
                <a:srgbClr val="8397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838200" y="2119256"/>
            <a:ext cx="5181600" cy="405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/>
          </p:nvPr>
        </p:nvSpPr>
        <p:spPr>
          <a:xfrm>
            <a:off x="6172200" y="2119256"/>
            <a:ext cx="5181600" cy="405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839788" y="2861535"/>
            <a:ext cx="5157787" cy="33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body" idx="3"/>
          </p:nvPr>
        </p:nvSpPr>
        <p:spPr>
          <a:xfrm>
            <a:off x="6172200" y="2109863"/>
            <a:ext cx="5183188" cy="67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4"/>
          </p:nvPr>
        </p:nvSpPr>
        <p:spPr>
          <a:xfrm>
            <a:off x="6172200" y="2861535"/>
            <a:ext cx="5183188" cy="33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2"/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1" i="0" u="none" strike="noStrike" cap="none">
                <a:solidFill>
                  <a:srgbClr val="8397E7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000" b="1" i="0" u="none" strike="noStrike" cap="none">
              <a:solidFill>
                <a:srgbClr val="8397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821169" y="2774373"/>
            <a:ext cx="3932237" cy="308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13"/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1" i="0" u="none" strike="noStrike" cap="none">
                <a:solidFill>
                  <a:srgbClr val="8397E7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000" b="1" i="0" u="none" strike="noStrike" cap="none">
              <a:solidFill>
                <a:srgbClr val="8397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821169" y="2774373"/>
            <a:ext cx="3932237" cy="308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14"/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1" i="0" u="none" strike="noStrike" cap="none">
                <a:solidFill>
                  <a:srgbClr val="8397E7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000" b="1" i="0" u="none" strike="noStrike" cap="none">
              <a:solidFill>
                <a:srgbClr val="8397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 descr="A blue and white flag&#10;&#10;Description automatically generated with low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"/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1" i="0" u="none" strike="noStrike" cap="none">
                <a:solidFill>
                  <a:srgbClr val="8397E7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000" b="1" i="0" u="none" strike="noStrike" cap="none">
              <a:solidFill>
                <a:srgbClr val="8397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e.mass.edu/scholarships/biliteracy/implementation-checklist.docx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doe.mass.edu/scholarships/biliteracy/english-assessments.doc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oe.mass.edu/scholarships/biliteracy/world-language-assessments.docx" TargetMode="External"/><Relationship Id="rId5" Type="http://schemas.openxmlformats.org/officeDocument/2006/relationships/hyperlink" Target="https://www.doe.mass.edu/scholarships/biliteracy/biliteracy-guidance.docx" TargetMode="External"/><Relationship Id="rId4" Type="http://schemas.openxmlformats.org/officeDocument/2006/relationships/hyperlink" Target="https://www.doe.mass.edu/scholarships/biliteracy/" TargetMode="External"/><Relationship Id="rId9" Type="http://schemas.openxmlformats.org/officeDocument/2006/relationships/hyperlink" Target="https://www.doe.mass.edu/scholarships/biliteracy/parentnotification-sample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scholarships/biliteracy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epurl.com/hxk3u9" TargetMode="External"/><Relationship Id="rId4" Type="http://schemas.openxmlformats.org/officeDocument/2006/relationships/hyperlink" Target="mailto:MAStateSealofBiliteracy@mass.g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AStateSealofBiliteracy@mass.gov" TargetMode="External"/><Relationship Id="rId4" Type="http://schemas.openxmlformats.org/officeDocument/2006/relationships/hyperlink" Target="https://www.doe.mass.edu/scholarships/biliterac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youtu.be/hiaVGJlzEAU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scholarships/biliterac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ctrTitle"/>
          </p:nvPr>
        </p:nvSpPr>
        <p:spPr>
          <a:xfrm>
            <a:off x="505850" y="736900"/>
            <a:ext cx="8631600" cy="26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Massachusetts 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State Seal of Biliteracy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Program Highlights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" name="Google Shape;60;p1"/>
          <p:cNvSpPr txBox="1"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47B6"/>
              </a:buClr>
              <a:buSzPts val="2800"/>
              <a:buNone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For School and Community Leaders</a:t>
            </a: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1" name="Google Shape;61;p1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5250" y="2939951"/>
            <a:ext cx="2684100" cy="264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6fb572acf_0_12"/>
          <p:cNvSpPr txBox="1">
            <a:spLocks noGrp="1"/>
          </p:cNvSpPr>
          <p:nvPr>
            <p:ph type="body" idx="1"/>
          </p:nvPr>
        </p:nvSpPr>
        <p:spPr>
          <a:xfrm>
            <a:off x="838200" y="2086984"/>
            <a:ext cx="10515600" cy="405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All participating schools and districts must commit to the following practices: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venir"/>
              <a:buAutoNum type="arabicPeriod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Enroll in the Seal of Biliteracy program on the Security Portal;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AutoNum type="arabicPeriod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Inform all parents of all students in the district of this opportunity;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AutoNum type="arabicPeriod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Assess interested students in English (Grade 10 ELA MCAS) and at least one world language (from the DESE-approved list);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AutoNum type="arabicPeriod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Maintain the records of the world language assessment for students who earn the State Seal of Biliteracy;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AutoNum type="arabicPeriod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Provide the Seal of Biliteracy insignia on the diploma and/or final transcripts of students who earn the Seal; and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AutoNum type="arabicPeriod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Report the names of graduates who earned the Seal on the end-of-year SIMS report.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6" name="Google Shape;126;g226fb572acf_0_12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8;g242f6217086_0_0">
            <a:extLst>
              <a:ext uri="{FF2B5EF4-FFF2-40B4-BE49-F238E27FC236}">
                <a16:creationId xmlns:a16="http://schemas.microsoft.com/office/drawing/2014/main" id="{90839B11-C1A4-BDC0-7ED9-2EB2ED9D7E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3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000" dirty="0">
                <a:latin typeface="Avenir"/>
                <a:ea typeface="Avenir"/>
                <a:cs typeface="Avenir"/>
                <a:sym typeface="Avenir"/>
              </a:rPr>
              <a:t>Responsibilities of Participating Districts/Schools</a:t>
            </a:r>
            <a:endParaRPr sz="4000"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6fb572acf_0_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0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000" dirty="0">
                <a:latin typeface="Avenir"/>
                <a:ea typeface="Avenir"/>
                <a:cs typeface="Avenir"/>
                <a:sym typeface="Avenir"/>
              </a:rPr>
              <a:t>Cost to Districts/Schools</a:t>
            </a:r>
            <a:endParaRPr sz="4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2" name="Google Shape;132;g226fb572acf_0_6"/>
          <p:cNvSpPr txBox="1">
            <a:spLocks noGrp="1"/>
          </p:cNvSpPr>
          <p:nvPr>
            <p:ph type="body" idx="1"/>
          </p:nvPr>
        </p:nvSpPr>
        <p:spPr>
          <a:xfrm>
            <a:off x="609600" y="2188075"/>
            <a:ext cx="10972800" cy="36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Participation in the State Seal of Biliteracy program is free.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Although schools/districts may opt to pay for students’ world language assessments, they are only required to do so for students who are designated as low-income.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The DESE Guidance Document for the State Seal of Biliteracy specifies funding options for world language assessments and/or other non-required costs which may be associated with the implementation of the State Seal of Biliteracy. These options may include: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Title I, Part A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Title III, Part A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Title IV, Part A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State and local funds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Please see the DESE Guidance Document for complete information about funding eligibility for each grant.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3" name="Google Shape;133;g226fb572acf_0_6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2f6217086_0_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3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000" dirty="0">
                <a:latin typeface="Avenir"/>
                <a:ea typeface="Avenir"/>
                <a:cs typeface="Avenir"/>
                <a:sym typeface="Avenir"/>
              </a:rPr>
              <a:t>Supports &amp; Resources Available</a:t>
            </a:r>
            <a:endParaRPr sz="40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9" name="Google Shape;139;g242f6217086_0_0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42f6217086_0_0"/>
          <p:cNvSpPr txBox="1">
            <a:spLocks noGrp="1"/>
          </p:cNvSpPr>
          <p:nvPr>
            <p:ph type="body" idx="1"/>
          </p:nvPr>
        </p:nvSpPr>
        <p:spPr>
          <a:xfrm>
            <a:off x="480500" y="2093450"/>
            <a:ext cx="11275200" cy="464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You can find many resources on the </a:t>
            </a:r>
            <a:r>
              <a:rPr lang="en-US" sz="21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DESE </a:t>
            </a:r>
            <a:r>
              <a:rPr lang="en-US" sz="21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website</a:t>
            </a: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 to help you get started and support the Seal of Biliteracy in your district. </a:t>
            </a:r>
            <a:br>
              <a:rPr lang="en-US" sz="2100">
                <a:latin typeface="Avenir"/>
                <a:ea typeface="Avenir"/>
                <a:cs typeface="Avenir"/>
                <a:sym typeface="Avenir"/>
              </a:rPr>
            </a:b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Supports include: 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Massachusetts State Seal of Biliteracy Guidance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Massachusetts State Seal of Biliteracy Coordinator Training Modules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Massachusetts State Seal of Biliteracy Networking Opportunities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Lists of approved </a:t>
            </a:r>
            <a:r>
              <a:rPr lang="en-US" sz="21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world language assessments</a:t>
            </a: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lang="en-US" sz="21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English language assessments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8"/>
              </a:rPr>
              <a:t>Implementation Checklist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9"/>
              </a:rPr>
              <a:t>Sample parent notification letter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Information regarding grant funding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Frequently Asked Questions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e1bad7357_0_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Getting Started in Your District</a:t>
            </a:r>
            <a:endParaRPr sz="4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g23e1bad7357_0_50"/>
          <p:cNvSpPr txBox="1">
            <a:spLocks noGrp="1"/>
          </p:cNvSpPr>
          <p:nvPr>
            <p:ph type="body" idx="1"/>
          </p:nvPr>
        </p:nvSpPr>
        <p:spPr>
          <a:xfrm>
            <a:off x="1049075" y="2173900"/>
            <a:ext cx="10304700" cy="299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Steps: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Visit </a:t>
            </a:r>
            <a:r>
              <a:rPr lang="en-US" sz="22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MA State Seal of Biliteracy webpage</a:t>
            </a: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 for implementation checklist to get started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Email </a:t>
            </a:r>
            <a:r>
              <a:rPr lang="en-US" sz="22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MAStateSealofBiliteracy@mass.gov</a:t>
            </a: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 with any questions.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Join the </a:t>
            </a:r>
            <a:r>
              <a:rPr lang="en-US" sz="22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DESE World Languages mailing list</a:t>
            </a: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 to receive the latest updates regarding the MA State Seal of Biliteracy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Join the </a:t>
            </a:r>
            <a:r>
              <a:rPr lang="en-US" sz="2200">
                <a:latin typeface="Avenir"/>
                <a:ea typeface="Avenir"/>
                <a:cs typeface="Avenir"/>
                <a:sym typeface="Avenir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MA State Seal of Biliteracy Leaders Network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6fb572acf_0_19"/>
          <p:cNvSpPr txBox="1">
            <a:spLocks noGrp="1"/>
          </p:cNvSpPr>
          <p:nvPr>
            <p:ph type="ctrTitle"/>
          </p:nvPr>
        </p:nvSpPr>
        <p:spPr>
          <a:xfrm>
            <a:off x="3187200" y="685150"/>
            <a:ext cx="5817600" cy="1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Thank you!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2" name="Google Shape;152;g226fb572acf_0_19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950" y="2858976"/>
            <a:ext cx="2684100" cy="26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26fb572acf_0_19"/>
          <p:cNvSpPr txBox="1"/>
          <p:nvPr/>
        </p:nvSpPr>
        <p:spPr>
          <a:xfrm>
            <a:off x="326575" y="5778775"/>
            <a:ext cx="673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Webpage: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https://www.doe.mass.edu/scholarships/biliteracy/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Email: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MAStateSealofBiliteracy@mass.gov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3e1bad7357_0_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Contents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" name="Google Shape;67;g23e1bad7357_0_26"/>
          <p:cNvSpPr txBox="1">
            <a:spLocks noGrp="1"/>
          </p:cNvSpPr>
          <p:nvPr>
            <p:ph type="body" idx="1"/>
          </p:nvPr>
        </p:nvSpPr>
        <p:spPr>
          <a:xfrm>
            <a:off x="838200" y="2035675"/>
            <a:ext cx="10850100" cy="299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25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</a:rPr>
              <a:t>Introduction &amp; Purpose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25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</a:rPr>
              <a:t>Overview &amp; Recipient Reflections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25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</a:rPr>
              <a:t>Benefits of Earning the Seal of Biliteracy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25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</a:rPr>
              <a:t>Participating Schools &amp; Districts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25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</a:rPr>
              <a:t>The Massachusetts State Seal of Biliteracy 2019-Present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25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School/District Responsibilities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25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</a:rPr>
              <a:t>Supports &amp; Resources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425450" algn="l" rtl="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SzPts val="3100"/>
              <a:buFont typeface="Avenir"/>
              <a:buAutoNum type="arabicPeriod"/>
            </a:pPr>
            <a:r>
              <a:rPr lang="en-US" sz="3100">
                <a:latin typeface="Avenir"/>
                <a:ea typeface="Avenir"/>
                <a:cs typeface="Avenir"/>
                <a:sym typeface="Avenir"/>
              </a:rPr>
              <a:t>Getting Started in Your District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8" name="Google Shape;68;g23e1bad7357_0_26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3e1bad7357_0_3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Introduction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" name="Google Shape;74;g23e1bad7357_0_38"/>
          <p:cNvSpPr txBox="1">
            <a:spLocks noGrp="1"/>
          </p:cNvSpPr>
          <p:nvPr>
            <p:ph type="body" idx="1"/>
          </p:nvPr>
        </p:nvSpPr>
        <p:spPr>
          <a:xfrm>
            <a:off x="685800" y="2188075"/>
            <a:ext cx="8364900" cy="372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latin typeface="Quattrocento Sans"/>
                <a:ea typeface="Quattrocento Sans"/>
                <a:cs typeface="Quattrocento Sans"/>
                <a:sym typeface="Quattrocento Sans"/>
              </a:rPr>
              <a:t>The State Seal of Biliteracy and the State Seal of Biliteracy with Distinction are official designations awarded to qualifying students upon their graduation from a Massachusetts high school to indicate that they have attained a high level of proficiency in English and at least one additional world language.</a:t>
            </a:r>
            <a:endParaRPr sz="3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5" name="Google Shape;75;g23e1bad7357_0_38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3100" y="2731351"/>
            <a:ext cx="2684100" cy="264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e1bad7357_0_7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3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Purpose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1" name="Google Shape;81;g23e1bad7357_0_71"/>
          <p:cNvSpPr txBox="1">
            <a:spLocks noGrp="1"/>
          </p:cNvSpPr>
          <p:nvPr>
            <p:ph type="body" idx="1"/>
          </p:nvPr>
        </p:nvSpPr>
        <p:spPr>
          <a:xfrm>
            <a:off x="838225" y="2061075"/>
            <a:ext cx="10515600" cy="421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The purpose of the Massachusetts State Seal of Biliteracy is to: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Encourage students to study and master languages;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Certify attainment of biliteracy skills;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Recognize the value of language diversity;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Provide employers with a method of identifying people with language and biliteracy skills;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Provide universities with a method to recognize and give credit to applicants for the attainment of high-level skills in languages;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Prepare students with skills that will benefit them in the labor market and the global society; and</a:t>
            </a:r>
            <a:endParaRPr sz="21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-US" sz="2100" dirty="0">
                <a:latin typeface="Avenir"/>
                <a:ea typeface="Avenir"/>
                <a:cs typeface="Avenir"/>
                <a:sym typeface="Avenir"/>
              </a:rPr>
              <a:t>Strengthen intergroup communication and honor the multiple cultures and languages in a community.</a:t>
            </a:r>
            <a:endParaRPr sz="42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2" name="Google Shape;82;g23e1bad7357_0_71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e1bad7357_0_4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Overview &amp; Recipient Reflections</a:t>
            </a:r>
            <a:endParaRPr sz="4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9" name="Google Shape;89;g23e1bad7357_0_45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erson wearing a graduation cap and gown holding a diploma">
            <a:extLst>
              <a:ext uri="{FF2B5EF4-FFF2-40B4-BE49-F238E27FC236}">
                <a16:creationId xmlns:a16="http://schemas.microsoft.com/office/drawing/2014/main" id="{5734262D-DE71-ABE3-4F23-FB3A1DEAB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257" y="1625883"/>
            <a:ext cx="8859486" cy="4982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91D22-1DFD-ABF7-9C6F-6A2D0BEBDCFD}"/>
              </a:ext>
            </a:extLst>
          </p:cNvPr>
          <p:cNvSpPr txBox="1"/>
          <p:nvPr/>
        </p:nvSpPr>
        <p:spPr>
          <a:xfrm>
            <a:off x="1666258" y="5042205"/>
            <a:ext cx="59327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bg1"/>
              </a:solidFill>
              <a:latin typeface="Avenir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"/>
              </a:rPr>
              <a:t>Click </a:t>
            </a:r>
            <a:r>
              <a:rPr lang="en-US" sz="2000" dirty="0">
                <a:solidFill>
                  <a:schemeClr val="bg1"/>
                </a:solidFill>
                <a:latin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000" dirty="0">
                <a:solidFill>
                  <a:schemeClr val="bg1"/>
                </a:solidFill>
                <a:latin typeface="Avenir"/>
              </a:rPr>
              <a:t> to watch a video providing an </a:t>
            </a:r>
            <a:r>
              <a:rPr lang="en-US" sz="2000" dirty="0">
                <a:solidFill>
                  <a:schemeClr val="bg1"/>
                </a:solidFill>
                <a:latin typeface="Avenir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chemeClr val="bg1"/>
                </a:solidFill>
                <a:effectLst/>
                <a:latin typeface="Avenir"/>
                <a:ea typeface="Calibri" panose="020F0502020204030204" pitchFamily="34" charset="0"/>
                <a:cs typeface="Times New Roman" panose="02020603050405020304" pitchFamily="18" charset="0"/>
              </a:rPr>
              <a:t>verview of the purpose, requirements, and benefits of the Massachusetts State Seal of Biliteracy, and reflections of students who have earned it.</a:t>
            </a:r>
            <a:endParaRPr lang="en-US" sz="2000" dirty="0">
              <a:solidFill>
                <a:schemeClr val="bg1"/>
              </a:solidFill>
              <a:latin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2f6217086_0_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Benefits of Earning the Seal of Biliteracy</a:t>
            </a:r>
            <a:endParaRPr sz="4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g242f6217086_0_7"/>
          <p:cNvSpPr txBox="1">
            <a:spLocks noGrp="1"/>
          </p:cNvSpPr>
          <p:nvPr>
            <p:ph type="body" idx="1"/>
          </p:nvPr>
        </p:nvSpPr>
        <p:spPr>
          <a:xfrm>
            <a:off x="609600" y="2188075"/>
            <a:ext cx="10972800" cy="373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The Seal award offers many benefits for recipients in Massachusetts including: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Providing colleges and universities with a method to recognize and give credit to applicants for attainment of high level skills in languages.</a:t>
            </a:r>
            <a:br>
              <a:rPr lang="en-US" sz="2100">
                <a:latin typeface="Avenir"/>
                <a:ea typeface="Avenir"/>
                <a:cs typeface="Avenir"/>
                <a:sym typeface="Avenir"/>
              </a:rPr>
            </a:b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Colleges and universities may offer advanced language course placement to applicants for attainment of </a:t>
            </a:r>
            <a:r>
              <a:rPr lang="en-US" sz="2100">
                <a:latin typeface="Avenir"/>
                <a:ea typeface="Avenir"/>
                <a:cs typeface="Avenir"/>
                <a:sym typeface="Avenir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high</a:t>
            </a: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 level skills in languages.</a:t>
            </a:r>
            <a:br>
              <a:rPr lang="en-US" sz="2100">
                <a:latin typeface="Avenir"/>
                <a:ea typeface="Avenir"/>
                <a:cs typeface="Avenir"/>
                <a:sym typeface="Avenir"/>
              </a:rPr>
            </a:b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A voucher to take a Massachusetts Test for Educator Licensure (MTEL). Recipients may choose to apply this voucher to either the Communication and Literacy MTEL, Bilingual Education MTEL, </a:t>
            </a:r>
            <a:r>
              <a:rPr lang="en-US" sz="2100">
                <a:latin typeface="Avenir"/>
                <a:ea typeface="Avenir"/>
                <a:cs typeface="Avenir"/>
                <a:sym typeface="Avenir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or a world language MTEL</a:t>
            </a:r>
            <a:r>
              <a:rPr lang="en-US" sz="2100">
                <a:latin typeface="Avenir"/>
                <a:ea typeface="Avenir"/>
                <a:cs typeface="Avenir"/>
                <a:sym typeface="Avenir"/>
              </a:rPr>
              <a:t>.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6" name="Google Shape;96;g242f6217086_0_7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a6c02e905_1_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"/>
                <a:ea typeface="Avenir"/>
                <a:cs typeface="Avenir"/>
                <a:sym typeface="Avenir"/>
              </a:rPr>
              <a:t>Massachusetts State Seal of Biliteracy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Participating Colleges &amp; Universities</a:t>
            </a:r>
            <a:endParaRPr sz="4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2" name="Google Shape;102;g24a6c02e905_1_0"/>
          <p:cNvSpPr txBox="1">
            <a:spLocks noGrp="1"/>
          </p:cNvSpPr>
          <p:nvPr>
            <p:ph type="body" idx="1"/>
          </p:nvPr>
        </p:nvSpPr>
        <p:spPr>
          <a:xfrm>
            <a:off x="609600" y="2188075"/>
            <a:ext cx="10972800" cy="422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22222"/>
                </a:solidFill>
                <a:latin typeface="Avenir"/>
                <a:ea typeface="Avenir"/>
                <a:cs typeface="Avenir"/>
                <a:sym typeface="Avenir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The following public institutions of higher learning in Massachusetts provide language on their websites to provide credits for prior learning for students who have earned the Seal:</a:t>
            </a:r>
            <a:endParaRPr sz="2000">
              <a:solidFill>
                <a:srgbClr val="22222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21252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21252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21252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12529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2000">
              <a:solidFill>
                <a:srgbClr val="21252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The list continues to grow. Check the Massachusetts State Seal of Biliteracy </a:t>
            </a:r>
            <a:r>
              <a:rPr lang="en-US" sz="2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webpage</a:t>
            </a: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 for the most recent list of participating colleges and universities.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3" name="Google Shape;103;g24a6c02e905_1_0" descr="Massachusetts State Seal of Biliterac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4" name="Google Shape;104;g24a6c02e905_1_0"/>
          <p:cNvGraphicFramePr/>
          <p:nvPr>
            <p:extLst>
              <p:ext uri="{D42A27DB-BD31-4B8C-83A1-F6EECF244321}">
                <p14:modId xmlns:p14="http://schemas.microsoft.com/office/powerpoint/2010/main" val="2899249424"/>
              </p:ext>
            </p:extLst>
          </p:nvPr>
        </p:nvGraphicFramePr>
        <p:xfrm>
          <a:off x="952500" y="3086100"/>
          <a:ext cx="10287000" cy="2263428"/>
        </p:xfrm>
        <a:graphic>
          <a:graphicData uri="http://schemas.openxmlformats.org/drawingml/2006/table">
            <a:tbl>
              <a:tblPr firstRow="1">
                <a:noFill/>
                <a:tableStyleId>{9DCD01F5-EFD4-48A9-9E32-5646E75187EA}</a:tableStyleId>
              </a:tblPr>
              <a:tblGrid>
                <a:gridCol w="514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Bridgewater State University</a:t>
                      </a:r>
                      <a:endParaRPr sz="200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Bunker Hill Community College</a:t>
                      </a:r>
                      <a:endParaRPr sz="200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Cape Cod Community College</a:t>
                      </a:r>
                      <a:endParaRPr sz="200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Massachusetts Bay Community College</a:t>
                      </a:r>
                      <a:endParaRPr sz="200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Middlesex Community College</a:t>
                      </a:r>
                      <a:endParaRPr sz="200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Mount Wachusett Community College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 dirty="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North Shore Community College</a:t>
                      </a:r>
                      <a:endParaRPr sz="2000" dirty="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 dirty="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Northern Essex Community College</a:t>
                      </a:r>
                      <a:endParaRPr sz="2000" dirty="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 dirty="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Quinsigamond Community College</a:t>
                      </a:r>
                      <a:endParaRPr sz="2000" dirty="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 dirty="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Salem State University</a:t>
                      </a:r>
                      <a:endParaRPr sz="2000" dirty="0">
                        <a:solidFill>
                          <a:srgbClr val="212529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457200" lvl="0" indent="-355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2000"/>
                        <a:buFont typeface="Avenir"/>
                        <a:buChar char="●"/>
                      </a:pPr>
                      <a:r>
                        <a:rPr lang="en-US" sz="2000" dirty="0">
                          <a:solidFill>
                            <a:srgbClr val="212529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Worcester State University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Google Shape;109;g23e1bad7357_0_78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venir"/>
              </a:rPr>
              <a:t>Massachusetts State Seal of Biliteracy</a:t>
            </a:r>
          </a:p>
          <a:p>
            <a:pPr marL="0" lvl="0" indent="0">
              <a:spcBef>
                <a:spcPct val="0"/>
              </a:spcBef>
              <a:spcAft>
                <a:spcPts val="5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venir"/>
              </a:rPr>
              <a:t>Participating Schools &amp; Districts</a:t>
            </a:r>
          </a:p>
        </p:txBody>
      </p:sp>
      <p:pic>
        <p:nvPicPr>
          <p:cNvPr id="110" name="Google Shape;110;g23e1bad7357_0_78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 descr="Chart showing what percentage of schools offer the Seal by region">
            <a:extLst>
              <a:ext uri="{FF2B5EF4-FFF2-40B4-BE49-F238E27FC236}">
                <a16:creationId xmlns:a16="http://schemas.microsoft.com/office/drawing/2014/main" id="{CA2A427A-F16B-4D67-8F57-BDB3C1B682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146127"/>
              </p:ext>
            </p:extLst>
          </p:nvPr>
        </p:nvGraphicFramePr>
        <p:xfrm>
          <a:off x="838200" y="1845426"/>
          <a:ext cx="10512547" cy="445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23e1bad7357_0_88" descr="Massachusetts State Seal of Bilitera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1175" y="147169"/>
            <a:ext cx="1059386" cy="10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FD76DE9-EA07-42CD-B6E8-140EA4EE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534"/>
            <a:ext cx="10515600" cy="1093686"/>
          </a:xfrm>
        </p:spPr>
        <p:txBody>
          <a:bodyPr>
            <a:noAutofit/>
          </a:bodyPr>
          <a:lstStyle/>
          <a:p>
            <a:r>
              <a:rPr lang="en-US" sz="3600" dirty="0"/>
              <a:t>Since 2019, nearly 7,000 students have earned the Massachusetts State Seal of Biliteracy.</a:t>
            </a:r>
          </a:p>
        </p:txBody>
      </p:sp>
      <p:graphicFrame>
        <p:nvGraphicFramePr>
          <p:cNvPr id="10" name="Chart 9" descr="Chart showing the number of students awarded the Seal by year">
            <a:extLst>
              <a:ext uri="{FF2B5EF4-FFF2-40B4-BE49-F238E27FC236}">
                <a16:creationId xmlns:a16="http://schemas.microsoft.com/office/drawing/2014/main" id="{04263E83-D242-4A01-AC7A-A93094FBD0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303273"/>
              </p:ext>
            </p:extLst>
          </p:nvPr>
        </p:nvGraphicFramePr>
        <p:xfrm>
          <a:off x="1839074" y="2116219"/>
          <a:ext cx="8763855" cy="4620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CB9DBA9DB4F84EBE63E51222C24FB9" ma:contentTypeVersion="14" ma:contentTypeDescription="Create a new document." ma:contentTypeScope="" ma:versionID="cbfdb6745ee8cbff36001b93542e2acd">
  <xsd:schema xmlns:xsd="http://www.w3.org/2001/XMLSchema" xmlns:xs="http://www.w3.org/2001/XMLSchema" xmlns:p="http://schemas.microsoft.com/office/2006/metadata/properties" xmlns:ns2="4c29e450-0b07-46d7-a26e-9748304c7bb8" xmlns:ns3="92451b51-2139-42b8-8b65-fabe2c9ce3de" targetNamespace="http://schemas.microsoft.com/office/2006/metadata/properties" ma:root="true" ma:fieldsID="7ca0b73624e059a0ab9844f7af7c5a6a" ns2:_="" ns3:_="">
    <xsd:import namespace="4c29e450-0b07-46d7-a26e-9748304c7bb8"/>
    <xsd:import namespace="92451b51-2139-42b8-8b65-fabe2c9ce3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9e450-0b07-46d7-a26e-9748304c7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51b51-2139-42b8-8b65-fabe2c9ce3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084804f-be2e-42b5-9a28-85670eac2b45}" ma:internalName="TaxCatchAll" ma:showField="CatchAllData" ma:web="92451b51-2139-42b8-8b65-fabe2c9ce3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9e450-0b07-46d7-a26e-9748304c7bb8">
      <Terms xmlns="http://schemas.microsoft.com/office/infopath/2007/PartnerControls"/>
    </lcf76f155ced4ddcb4097134ff3c332f>
    <TaxCatchAll xmlns="92451b51-2139-42b8-8b65-fabe2c9ce3de" xsi:nil="true"/>
  </documentManagement>
</p:properties>
</file>

<file path=customXml/itemProps1.xml><?xml version="1.0" encoding="utf-8"?>
<ds:datastoreItem xmlns:ds="http://schemas.openxmlformats.org/officeDocument/2006/customXml" ds:itemID="{5E9476C1-DB95-4C66-8556-4FE1E529E2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9e450-0b07-46d7-a26e-9748304c7bb8"/>
    <ds:schemaRef ds:uri="92451b51-2139-42b8-8b65-fabe2c9ce3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79FE81-8957-444B-A7DF-A0B695D52E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D21D6B-5A06-48DC-8B7C-CAE111D26B2E}">
  <ds:schemaRefs>
    <ds:schemaRef ds:uri="http://schemas.microsoft.com/office/2006/documentManagement/types"/>
    <ds:schemaRef ds:uri="92451b51-2139-42b8-8b65-fabe2c9ce3de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4c29e450-0b07-46d7-a26e-9748304c7bb8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931</Words>
  <Application>Microsoft Office PowerPoint</Application>
  <PresentationFormat>Widescreen</PresentationFormat>
  <Paragraphs>102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Quattrocento Sans</vt:lpstr>
      <vt:lpstr>Arial</vt:lpstr>
      <vt:lpstr>Calibri</vt:lpstr>
      <vt:lpstr>Avenir</vt:lpstr>
      <vt:lpstr>Office Theme</vt:lpstr>
      <vt:lpstr>Massachusetts  State Seal of Biliteracy Program Highlights</vt:lpstr>
      <vt:lpstr>Contents</vt:lpstr>
      <vt:lpstr>Massachusetts State Seal of Biliteracy Introduction</vt:lpstr>
      <vt:lpstr>Massachusetts State Seal of Biliteracy Purpose</vt:lpstr>
      <vt:lpstr>Massachusetts State Seal of Biliteracy Overview &amp; Recipient Reflections</vt:lpstr>
      <vt:lpstr>Massachusetts State Seal of Biliteracy Benefits of Earning the Seal of Biliteracy</vt:lpstr>
      <vt:lpstr>Massachusetts State Seal of Biliteracy Participating Colleges &amp; Universities</vt:lpstr>
      <vt:lpstr>Massachusetts State Seal of Biliteracy Participating Schools &amp; Districts</vt:lpstr>
      <vt:lpstr>Since 2019, nearly 7,000 students have earned the Massachusetts State Seal of Biliteracy.</vt:lpstr>
      <vt:lpstr>Massachusetts State Seal of Biliteracy Responsibilities of Participating Districts/Schools</vt:lpstr>
      <vt:lpstr>Massachusetts State Seal of Biliteracy Cost to Districts/Schools</vt:lpstr>
      <vt:lpstr>Massachusetts State Seal of Biliteracy Supports &amp; Resources Available</vt:lpstr>
      <vt:lpstr>Massachusetts State Seal of Biliteracy Getting Started in Your District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Massachusetts State Seal of Biliteracy Program Highlights, For School and Community Leaders</dc:title>
  <dc:creator>DESE</dc:creator>
  <cp:lastModifiedBy>Zou, Dong (EOE)</cp:lastModifiedBy>
  <cp:revision>3</cp:revision>
  <dcterms:created xsi:type="dcterms:W3CDTF">2022-10-11T20:32:22Z</dcterms:created>
  <dcterms:modified xsi:type="dcterms:W3CDTF">2023-09-21T14:23:35Z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Sep 21 2023 12:00AM</vt:lpwstr>
  </property>
</Properties>
</file>