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262" r:id="rId6"/>
    <p:sldId id="260" r:id="rId7"/>
    <p:sldId id="261" r:id="rId8"/>
    <p:sldId id="266" r:id="rId9"/>
    <p:sldId id="268" r:id="rId10"/>
    <p:sldId id="267" r:id="rId11"/>
    <p:sldId id="265" r:id="rId12"/>
    <p:sldId id="264" r:id="rId13"/>
    <p:sldId id="269" r:id="rId14"/>
    <p:sldId id="270" r:id="rId15"/>
    <p:sldId id="271" r:id="rId16"/>
    <p:sldId id="272" r:id="rId17"/>
    <p:sldId id="273" r:id="rId18"/>
    <p:sldId id="274" r:id="rId19"/>
    <p:sldId id="275" r:id="rId20"/>
    <p:sldId id="276" r:id="rId21"/>
    <p:sldId id="278" r:id="rId22"/>
    <p:sldId id="263" r:id="rId23"/>
  </p:sldIdLst>
  <p:sldSz cx="12192000" cy="6858000"/>
  <p:notesSz cx="7102475" cy="93884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369"/>
    <a:srgbClr val="EFBD4C"/>
    <a:srgbClr val="292F61"/>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9FD5A-ABCF-4D01-B5B9-66F17435D913}" v="3" dt="2023-02-10T16:55:05.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Emily (DESE)" userId="6b3baf06-450c-4c65-88a2-9c6bd4d02d04" providerId="ADAL" clId="{86584A11-C9B2-446D-BE17-4D20098FBBEE}"/>
    <pc:docChg chg="undo custSel modSld">
      <pc:chgData name="Taylor, Emily (DESE)" userId="6b3baf06-450c-4c65-88a2-9c6bd4d02d04" providerId="ADAL" clId="{86584A11-C9B2-446D-BE17-4D20098FBBEE}" dt="2023-01-12T20:17:14.109" v="224" actId="27636"/>
      <pc:docMkLst>
        <pc:docMk/>
      </pc:docMkLst>
      <pc:sldChg chg="modSp mod">
        <pc:chgData name="Taylor, Emily (DESE)" userId="6b3baf06-450c-4c65-88a2-9c6bd4d02d04" providerId="ADAL" clId="{86584A11-C9B2-446D-BE17-4D20098FBBEE}" dt="2023-01-12T20:13:54.215" v="16" actId="12"/>
        <pc:sldMkLst>
          <pc:docMk/>
          <pc:sldMk cId="3781019555" sldId="268"/>
        </pc:sldMkLst>
        <pc:spChg chg="mod">
          <ac:chgData name="Taylor, Emily (DESE)" userId="6b3baf06-450c-4c65-88a2-9c6bd4d02d04" providerId="ADAL" clId="{86584A11-C9B2-446D-BE17-4D20098FBBEE}" dt="2023-01-12T20:13:54.215" v="16" actId="12"/>
          <ac:spMkLst>
            <pc:docMk/>
            <pc:sldMk cId="3781019555" sldId="268"/>
            <ac:spMk id="2" creationId="{A9A12827-654A-47CA-B4C3-40AB0BDE1EDA}"/>
          </ac:spMkLst>
        </pc:spChg>
      </pc:sldChg>
      <pc:sldChg chg="modSp mod">
        <pc:chgData name="Taylor, Emily (DESE)" userId="6b3baf06-450c-4c65-88a2-9c6bd4d02d04" providerId="ADAL" clId="{86584A11-C9B2-446D-BE17-4D20098FBBEE}" dt="2023-01-12T20:17:14.109" v="224" actId="27636"/>
        <pc:sldMkLst>
          <pc:docMk/>
          <pc:sldMk cId="2357118510" sldId="275"/>
        </pc:sldMkLst>
        <pc:spChg chg="mod">
          <ac:chgData name="Taylor, Emily (DESE)" userId="6b3baf06-450c-4c65-88a2-9c6bd4d02d04" providerId="ADAL" clId="{86584A11-C9B2-446D-BE17-4D20098FBBEE}" dt="2023-01-12T20:17:14.109" v="224" actId="27636"/>
          <ac:spMkLst>
            <pc:docMk/>
            <pc:sldMk cId="2357118510" sldId="275"/>
            <ac:spMk id="2" creationId="{180480F0-A4EF-46CD-9CE7-CDDB4A43F0D6}"/>
          </ac:spMkLst>
        </pc:spChg>
      </pc:sldChg>
      <pc:sldChg chg="modNotesTx">
        <pc:chgData name="Taylor, Emily (DESE)" userId="6b3baf06-450c-4c65-88a2-9c6bd4d02d04" providerId="ADAL" clId="{86584A11-C9B2-446D-BE17-4D20098FBBEE}" dt="2023-01-12T20:16:12.900" v="220" actId="20577"/>
        <pc:sldMkLst>
          <pc:docMk/>
          <pc:sldMk cId="1495877800" sldId="276"/>
        </pc:sldMkLst>
      </pc:sldChg>
    </pc:docChg>
  </pc:docChgLst>
  <pc:docChgLst>
    <pc:chgData name="Traynham, Donna J (DESE)" userId="c790529c-56ad-4530-9e25-d95685d6d2f9" providerId="ADAL" clId="{87AE62F4-7BD8-492A-A8B4-6C9B6CB99904}"/>
    <pc:docChg chg="custSel modSld modNotesMaster modHandout">
      <pc:chgData name="Traynham, Donna J (DESE)" userId="c790529c-56ad-4530-9e25-d95685d6d2f9" providerId="ADAL" clId="{87AE62F4-7BD8-492A-A8B4-6C9B6CB99904}" dt="2023-01-13T13:11:08.295" v="72"/>
      <pc:docMkLst>
        <pc:docMk/>
      </pc:docMkLst>
      <pc:sldChg chg="modSp mod">
        <pc:chgData name="Traynham, Donna J (DESE)" userId="c790529c-56ad-4530-9e25-d95685d6d2f9" providerId="ADAL" clId="{87AE62F4-7BD8-492A-A8B4-6C9B6CB99904}" dt="2023-01-12T21:11:07.856" v="71" actId="20577"/>
        <pc:sldMkLst>
          <pc:docMk/>
          <pc:sldMk cId="295914522" sldId="263"/>
        </pc:sldMkLst>
        <pc:spChg chg="mod">
          <ac:chgData name="Traynham, Donna J (DESE)" userId="c790529c-56ad-4530-9e25-d95685d6d2f9" providerId="ADAL" clId="{87AE62F4-7BD8-492A-A8B4-6C9B6CB99904}" dt="2023-01-12T21:11:07.856" v="71" actId="20577"/>
          <ac:spMkLst>
            <pc:docMk/>
            <pc:sldMk cId="295914522" sldId="263"/>
            <ac:spMk id="13" creationId="{66CD8520-BBCD-B2B8-F9AB-187E20EC5FA4}"/>
          </ac:spMkLst>
        </pc:spChg>
      </pc:sldChg>
      <pc:sldChg chg="modSp mod">
        <pc:chgData name="Traynham, Donna J (DESE)" userId="c790529c-56ad-4530-9e25-d95685d6d2f9" providerId="ADAL" clId="{87AE62F4-7BD8-492A-A8B4-6C9B6CB99904}" dt="2023-01-12T21:10:37.679" v="38" actId="20577"/>
        <pc:sldMkLst>
          <pc:docMk/>
          <pc:sldMk cId="1909952365" sldId="264"/>
        </pc:sldMkLst>
        <pc:spChg chg="mod">
          <ac:chgData name="Traynham, Donna J (DESE)" userId="c790529c-56ad-4530-9e25-d95685d6d2f9" providerId="ADAL" clId="{87AE62F4-7BD8-492A-A8B4-6C9B6CB99904}" dt="2023-01-12T21:10:37.679" v="38" actId="20577"/>
          <ac:spMkLst>
            <pc:docMk/>
            <pc:sldMk cId="1909952365" sldId="264"/>
            <ac:spMk id="2" creationId="{B917D474-D250-4B1E-AD16-E6F2B5C0FA8F}"/>
          </ac:spMkLst>
        </pc:spChg>
      </pc:sldChg>
    </pc:docChg>
  </pc:docChgLst>
  <pc:docChgLst>
    <pc:chgData name="Traynham, Donna J (DESE)" userId="c790529c-56ad-4530-9e25-d95685d6d2f9" providerId="ADAL" clId="{C3E9FD5A-ABCF-4D01-B5B9-66F17435D913}"/>
    <pc:docChg chg="custSel addSld delSld modSld">
      <pc:chgData name="Traynham, Donna J (DESE)" userId="c790529c-56ad-4530-9e25-d95685d6d2f9" providerId="ADAL" clId="{C3E9FD5A-ABCF-4D01-B5B9-66F17435D913}" dt="2023-02-09T21:46:50.523" v="465" actId="20577"/>
      <pc:docMkLst>
        <pc:docMk/>
      </pc:docMkLst>
      <pc:sldChg chg="modSp mod">
        <pc:chgData name="Traynham, Donna J (DESE)" userId="c790529c-56ad-4530-9e25-d95685d6d2f9" providerId="ADAL" clId="{C3E9FD5A-ABCF-4D01-B5B9-66F17435D913}" dt="2023-02-07T13:46:56.798" v="80" actId="20577"/>
        <pc:sldMkLst>
          <pc:docMk/>
          <pc:sldMk cId="295914522" sldId="263"/>
        </pc:sldMkLst>
        <pc:spChg chg="mod">
          <ac:chgData name="Traynham, Donna J (DESE)" userId="c790529c-56ad-4530-9e25-d95685d6d2f9" providerId="ADAL" clId="{C3E9FD5A-ABCF-4D01-B5B9-66F17435D913}" dt="2023-02-07T13:46:56.798" v="80" actId="20577"/>
          <ac:spMkLst>
            <pc:docMk/>
            <pc:sldMk cId="295914522" sldId="263"/>
            <ac:spMk id="14" creationId="{089F324A-90CF-598C-6B06-5FB9D8D2614A}"/>
          </ac:spMkLst>
        </pc:spChg>
      </pc:sldChg>
      <pc:sldChg chg="modNotesTx">
        <pc:chgData name="Traynham, Donna J (DESE)" userId="c790529c-56ad-4530-9e25-d95685d6d2f9" providerId="ADAL" clId="{C3E9FD5A-ABCF-4D01-B5B9-66F17435D913}" dt="2023-02-09T21:44:51.384" v="325" actId="20577"/>
        <pc:sldMkLst>
          <pc:docMk/>
          <pc:sldMk cId="1909952365" sldId="264"/>
        </pc:sldMkLst>
      </pc:sldChg>
      <pc:sldChg chg="modSp mod">
        <pc:chgData name="Traynham, Donna J (DESE)" userId="c790529c-56ad-4530-9e25-d95685d6d2f9" providerId="ADAL" clId="{C3E9FD5A-ABCF-4D01-B5B9-66F17435D913}" dt="2023-02-07T13:45:55.717" v="71" actId="20577"/>
        <pc:sldMkLst>
          <pc:docMk/>
          <pc:sldMk cId="2357118510" sldId="275"/>
        </pc:sldMkLst>
        <pc:spChg chg="mod">
          <ac:chgData name="Traynham, Donna J (DESE)" userId="c790529c-56ad-4530-9e25-d95685d6d2f9" providerId="ADAL" clId="{C3E9FD5A-ABCF-4D01-B5B9-66F17435D913}" dt="2023-02-07T13:45:55.717" v="71" actId="20577"/>
          <ac:spMkLst>
            <pc:docMk/>
            <pc:sldMk cId="2357118510" sldId="275"/>
            <ac:spMk id="2" creationId="{180480F0-A4EF-46CD-9CE7-CDDB4A43F0D6}"/>
          </ac:spMkLst>
        </pc:spChg>
      </pc:sldChg>
      <pc:sldChg chg="modNotesTx">
        <pc:chgData name="Traynham, Donna J (DESE)" userId="c790529c-56ad-4530-9e25-d95685d6d2f9" providerId="ADAL" clId="{C3E9FD5A-ABCF-4D01-B5B9-66F17435D913}" dt="2023-02-09T21:46:15.515" v="369" actId="20577"/>
        <pc:sldMkLst>
          <pc:docMk/>
          <pc:sldMk cId="1495877800" sldId="276"/>
        </pc:sldMkLst>
      </pc:sldChg>
      <pc:sldChg chg="modNotesTx">
        <pc:chgData name="Traynham, Donna J (DESE)" userId="c790529c-56ad-4530-9e25-d95685d6d2f9" providerId="ADAL" clId="{C3E9FD5A-ABCF-4D01-B5B9-66F17435D913}" dt="2023-02-09T21:46:50.523" v="465" actId="20577"/>
        <pc:sldMkLst>
          <pc:docMk/>
          <pc:sldMk cId="1317003556" sldId="278"/>
        </pc:sldMkLst>
      </pc:sldChg>
      <pc:sldChg chg="new del">
        <pc:chgData name="Traynham, Donna J (DESE)" userId="c790529c-56ad-4530-9e25-d95685d6d2f9" providerId="ADAL" clId="{C3E9FD5A-ABCF-4D01-B5B9-66F17435D913}" dt="2023-02-07T13:48:27.013" v="83" actId="2696"/>
        <pc:sldMkLst>
          <pc:docMk/>
          <pc:sldMk cId="1229444184" sldId="279"/>
        </pc:sldMkLst>
      </pc:sldChg>
      <pc:sldChg chg="modSp add del mod">
        <pc:chgData name="Traynham, Donna J (DESE)" userId="c790529c-56ad-4530-9e25-d95685d6d2f9" providerId="ADAL" clId="{C3E9FD5A-ABCF-4D01-B5B9-66F17435D913}" dt="2023-02-09T21:46:28.548" v="370" actId="2696"/>
        <pc:sldMkLst>
          <pc:docMk/>
          <pc:sldMk cId="1670957613" sldId="280"/>
        </pc:sldMkLst>
        <pc:spChg chg="mod">
          <ac:chgData name="Traynham, Donna J (DESE)" userId="c790529c-56ad-4530-9e25-d95685d6d2f9" providerId="ADAL" clId="{C3E9FD5A-ABCF-4D01-B5B9-66F17435D913}" dt="2023-02-07T14:08:31.309" v="324" actId="255"/>
          <ac:spMkLst>
            <pc:docMk/>
            <pc:sldMk cId="1670957613" sldId="280"/>
            <ac:spMk id="2" creationId="{9AC77D75-0D0E-4865-AF29-43FF2CDF5FF2}"/>
          </ac:spMkLst>
        </pc:spChg>
        <pc:spChg chg="mod">
          <ac:chgData name="Traynham, Donna J (DESE)" userId="c790529c-56ad-4530-9e25-d95685d6d2f9" providerId="ADAL" clId="{C3E9FD5A-ABCF-4D01-B5B9-66F17435D913}" dt="2023-02-07T13:48:35.437" v="105" actId="20577"/>
          <ac:spMkLst>
            <pc:docMk/>
            <pc:sldMk cId="1670957613" sldId="280"/>
            <ac:spMk id="3" creationId="{AFFB63CD-6FB6-4FCA-AF9C-BE7501C2EA7C}"/>
          </ac:spMkLst>
        </pc:spChg>
      </pc:sldChg>
    </pc:docChg>
  </pc:docChgLst>
  <pc:docChgLst>
    <pc:chgData name="Meehan-Rooney, Kelly (DESE)" userId="a65f06c2-a283-40d5-8141-04ae2d280474" providerId="ADAL" clId="{6E6B2FF2-D673-4192-8D06-5DC6C2B10ECC}"/>
    <pc:docChg chg="modSld">
      <pc:chgData name="Meehan-Rooney, Kelly (DESE)" userId="a65f06c2-a283-40d5-8141-04ae2d280474" providerId="ADAL" clId="{6E6B2FF2-D673-4192-8D06-5DC6C2B10ECC}" dt="2023-01-12T18:10:51.578" v="8" actId="20577"/>
      <pc:docMkLst>
        <pc:docMk/>
      </pc:docMkLst>
      <pc:sldChg chg="modSp mod">
        <pc:chgData name="Meehan-Rooney, Kelly (DESE)" userId="a65f06c2-a283-40d5-8141-04ae2d280474" providerId="ADAL" clId="{6E6B2FF2-D673-4192-8D06-5DC6C2B10ECC}" dt="2023-01-12T18:01:20.701" v="0" actId="20577"/>
        <pc:sldMkLst>
          <pc:docMk/>
          <pc:sldMk cId="1766890895" sldId="261"/>
        </pc:sldMkLst>
        <pc:spChg chg="mod">
          <ac:chgData name="Meehan-Rooney, Kelly (DESE)" userId="a65f06c2-a283-40d5-8141-04ae2d280474" providerId="ADAL" clId="{6E6B2FF2-D673-4192-8D06-5DC6C2B10ECC}" dt="2023-01-12T18:01:20.701" v="0" actId="20577"/>
          <ac:spMkLst>
            <pc:docMk/>
            <pc:sldMk cId="1766890895" sldId="261"/>
            <ac:spMk id="2" creationId="{75F77C0A-F34B-2B3F-484B-7459BE442120}"/>
          </ac:spMkLst>
        </pc:spChg>
      </pc:sldChg>
      <pc:sldChg chg="modSp mod">
        <pc:chgData name="Meehan-Rooney, Kelly (DESE)" userId="a65f06c2-a283-40d5-8141-04ae2d280474" providerId="ADAL" clId="{6E6B2FF2-D673-4192-8D06-5DC6C2B10ECC}" dt="2023-01-12T18:07:26.596" v="6" actId="20577"/>
        <pc:sldMkLst>
          <pc:docMk/>
          <pc:sldMk cId="932994790" sldId="267"/>
        </pc:sldMkLst>
        <pc:spChg chg="mod">
          <ac:chgData name="Meehan-Rooney, Kelly (DESE)" userId="a65f06c2-a283-40d5-8141-04ae2d280474" providerId="ADAL" clId="{6E6B2FF2-D673-4192-8D06-5DC6C2B10ECC}" dt="2023-01-12T18:07:26.596" v="6" actId="20577"/>
          <ac:spMkLst>
            <pc:docMk/>
            <pc:sldMk cId="932994790" sldId="267"/>
            <ac:spMk id="2" creationId="{F87B2418-31C0-41BA-94F6-EAFA730A8929}"/>
          </ac:spMkLst>
        </pc:spChg>
      </pc:sldChg>
      <pc:sldChg chg="modSp mod">
        <pc:chgData name="Meehan-Rooney, Kelly (DESE)" userId="a65f06c2-a283-40d5-8141-04ae2d280474" providerId="ADAL" clId="{6E6B2FF2-D673-4192-8D06-5DC6C2B10ECC}" dt="2023-01-12T18:10:51.578" v="8" actId="20577"/>
        <pc:sldMkLst>
          <pc:docMk/>
          <pc:sldMk cId="2357118510" sldId="275"/>
        </pc:sldMkLst>
        <pc:spChg chg="mod">
          <ac:chgData name="Meehan-Rooney, Kelly (DESE)" userId="a65f06c2-a283-40d5-8141-04ae2d280474" providerId="ADAL" clId="{6E6B2FF2-D673-4192-8D06-5DC6C2B10ECC}" dt="2023-01-12T18:10:51.578" v="8" actId="20577"/>
          <ac:spMkLst>
            <pc:docMk/>
            <pc:sldMk cId="2357118510" sldId="275"/>
            <ac:spMk id="2" creationId="{180480F0-A4EF-46CD-9CE7-CDDB4A43F0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211163C-EE2E-7546-90F8-CF22AAE91DD9}" type="datetimeFigureOut">
              <a:rPr lang="en-US" smtClean="0"/>
              <a:t>2/13/2023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A251491-C050-C142-BE35-A9B9D73644B3}" type="datetimeFigureOut">
              <a:rPr lang="en-US" smtClean="0"/>
              <a:t>2/13/2023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59610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900" dirty="0">
                <a:solidFill>
                  <a:srgbClr val="000000"/>
                </a:solidFill>
                <a:latin typeface="Arial" panose="020B0604020202020204" pitchFamily="34" charset="0"/>
              </a:rPr>
              <a:t>Since details about professional development and supplies and materials will be determined after grants are awarded, applicants should </a:t>
            </a:r>
            <a:r>
              <a:rPr lang="en-US" sz="1900" dirty="0">
                <a:solidFill>
                  <a:srgbClr val="333333"/>
                </a:solidFill>
                <a:latin typeface="Arial" panose="020B0604020202020204" pitchFamily="34" charset="0"/>
              </a:rPr>
              <a:t>propose estimated budget expenditures. Awarded applicants can adjust their budgets through an amendment as needed.</a:t>
            </a:r>
            <a:r>
              <a:rPr lang="en-US" sz="1900" dirty="0">
                <a:solidFill>
                  <a:srgbClr val="000000"/>
                </a:solidFill>
                <a:latin typeface="Arial" panose="020B0604020202020204" pitchFamily="34" charset="0"/>
              </a:rPr>
              <a:t> For FY2024, applicants should propose expenses related to stipends for participation in evaluation and any local professional learning communities that may be created as a result of the Playful Learning Institute. </a:t>
            </a:r>
            <a:endParaRPr lang="en-US" b="0" i="0" dirty="0">
              <a:solidFill>
                <a:srgbClr val="000000"/>
              </a:solidFill>
              <a:effectLst/>
              <a:latin typeface="Segoe UI" panose="020B0502040204020203" pitchFamily="34" charset="0"/>
            </a:endParaRPr>
          </a:p>
          <a:p>
            <a:pPr algn="just" rtl="0" fontAlgn="base"/>
            <a:r>
              <a:rPr lang="en-US" sz="1900" dirty="0">
                <a:solidFill>
                  <a:srgbClr val="000000"/>
                </a:solidFill>
                <a:latin typeface="Arial" panose="020B0604020202020204" pitchFamily="34" charset="0"/>
              </a:rPr>
              <a:t> </a:t>
            </a:r>
            <a:endParaRPr lang="en-US" b="0" i="0" dirty="0">
              <a:solidFill>
                <a:srgbClr val="000000"/>
              </a:solidFill>
              <a:effectLst/>
              <a:latin typeface="Segoe UI" panose="020B0502040204020203" pitchFamily="34" charset="0"/>
            </a:endParaRPr>
          </a:p>
          <a:p>
            <a:pPr algn="just" rtl="0" fontAlgn="base"/>
            <a:r>
              <a:rPr lang="en-US" sz="1900" dirty="0">
                <a:solidFill>
                  <a:srgbClr val="000000"/>
                </a:solidFill>
                <a:latin typeface="Arial" panose="020B0604020202020204" pitchFamily="34" charset="0"/>
              </a:rPr>
              <a:t>Approximately 30 percent of the total amount available to award is available for schools in chronically underperforming status. </a:t>
            </a:r>
            <a:endParaRPr lang="en-US" b="0" i="0" dirty="0">
              <a:solidFill>
                <a:srgbClr val="000000"/>
              </a:solidFill>
              <a:effectLst/>
              <a:latin typeface="Segoe UI" panose="020B0502040204020203" pitchFamily="34" charset="0"/>
            </a:endParaRPr>
          </a:p>
          <a:p>
            <a:pPr algn="just" rtl="0" fontAlgn="base"/>
            <a:r>
              <a:rPr lang="en-US" sz="1900" dirty="0">
                <a:solidFill>
                  <a:srgbClr val="000000"/>
                </a:solidFill>
                <a:latin typeface="Arial" panose="020B0604020202020204" pitchFamily="34" charset="0"/>
              </a:rPr>
              <a:t> </a:t>
            </a:r>
            <a:endParaRPr lang="en-US" b="0" i="0" dirty="0">
              <a:solidFill>
                <a:srgbClr val="000000"/>
              </a:solidFill>
              <a:effectLst/>
              <a:latin typeface="Segoe UI" panose="020B0502040204020203" pitchFamily="34" charset="0"/>
            </a:endParaRPr>
          </a:p>
          <a:p>
            <a:pPr algn="just" rtl="0" fontAlgn="base"/>
            <a:r>
              <a:rPr lang="en-US" sz="1900" dirty="0">
                <a:solidFill>
                  <a:srgbClr val="000000"/>
                </a:solidFill>
                <a:latin typeface="Arial" panose="020B0604020202020204" pitchFamily="34" charset="0"/>
              </a:rPr>
              <a:t>All dollar amounts listed are estimated/approximate and are subject to change. If more funding becomes available, it will be distributed under the same guidelines that appear in this RFP document.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02853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76471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18779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386895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panose="020B0604020202020204" pitchFamily="34" charset="0"/>
              </a:rPr>
              <a:t>. All responses </a:t>
            </a:r>
            <a:r>
              <a:rPr lang="en-US" b="1" u="sng" dirty="0">
                <a:solidFill>
                  <a:srgbClr val="000000"/>
                </a:solidFill>
                <a:latin typeface="Arial" panose="020B0604020202020204" pitchFamily="34" charset="0"/>
              </a:rPr>
              <a:t>must</a:t>
            </a:r>
            <a:r>
              <a:rPr lang="en-US" dirty="0">
                <a:solidFill>
                  <a:srgbClr val="000000"/>
                </a:solidFill>
                <a:latin typeface="Arial" panose="020B0604020202020204" pitchFamily="34" charset="0"/>
              </a:rPr>
              <a:t> be received by the due date listed above. Failure to do so will likely result in disqualification. Responses not submitted on time will likely not be reviewed. Applicants applying after the due date may be notified their application was received late and will not be reviewed. Applications must be submitted as directed in the Submissions Instructions below. Failure to do so may result in disqualification. If you need assistance with submitting your application, please reach out to the contact person listed on this funding opportunity. </a:t>
            </a: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344989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documents need to be submitted in the formats specified in the RFP (Part I and Assurances = PDF, Part II = Excel only, Part III = PDF or Word Doc).</a:t>
            </a: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100050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Q&amp;A document included on our website: www.doe.mass.edu/sfs/earlylearning/.</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129635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29502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solidFill>
                  <a:srgbClr val="000000"/>
                </a:solidFill>
                <a:latin typeface="Arial" panose="020B0604020202020204" pitchFamily="34" charset="0"/>
              </a:rPr>
              <a:t>Districts are encouraged to include classroom PK-3 instructional assistants, an English language support specialist (working with educators PK-3), a special education/inclusion specialist (working with educators PK-3) as well as community-based preschool and out-of-school time staff on the team.  While these additional team members are encouraged to participate in the professional development, please note that the coaching allocated for each team is for 10 public school educators, PK-3, and the district and school leader. </a:t>
            </a:r>
            <a:endParaRPr lang="en-US" sz="1100" dirty="0">
              <a:solidFill>
                <a:srgbClr val="000000"/>
              </a:solidFill>
              <a:latin typeface="Segoe UI" panose="020B0502040204020203" pitchFamily="34" charset="0"/>
            </a:endParaRPr>
          </a:p>
          <a:p>
            <a:endParaRPr lang="en-US" u="sng" dirty="0">
              <a:ea typeface="Times New Roman" panose="02020603050405020304" pitchFamily="18" charset="0"/>
            </a:endParaRPr>
          </a:p>
          <a:p>
            <a:endParaRPr lang="en-US" u="sng" dirty="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49589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ea typeface="Times New Roman" panose="02020603050405020304" pitchFamily="18" charset="0"/>
              </a:rPr>
              <a:t>As part of the virtual/asynchronous and in-person professional development that will take place between April and June of 2023, teams will be provided with additional information on the different options for implementation strategies and be able to decide which implementation strategies they want to follow.</a:t>
            </a:r>
            <a:endParaRPr lang="en-US" u="none"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208714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16735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06878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211605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75096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152157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hyperlink" Target="mailto:achievement@doe.mass.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hyperlink" Target="mailto:Donna.j.traynham@mass.gov" TargetMode="External"/><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hyperlink" Target="mailto:Kelly.Meehan-Rooney@mass.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hyperlink" Target="http://www.doe.mass.edu/sfs/earlylear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psearlylearning.org/our-curricul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oe.mass.edu/sfs/earlylearn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a:t>Playful Learning Institute</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normAutofit lnSpcReduction="10000"/>
          </a:bodyPr>
          <a:lstStyle/>
          <a:p>
            <a:r>
              <a:rPr lang="en-US"/>
              <a:t>Bidder’s Conference</a:t>
            </a:r>
          </a:p>
          <a:p>
            <a:r>
              <a:rPr lang="en-US"/>
              <a:t>Fund Code 347</a:t>
            </a:r>
          </a:p>
          <a:p>
            <a:r>
              <a:rPr lang="en-US"/>
              <a:t>January 13,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42019-4B50-447F-B03C-64C7E6658178}"/>
              </a:ext>
            </a:extLst>
          </p:cNvPr>
          <p:cNvSpPr>
            <a:spLocks noGrp="1"/>
          </p:cNvSpPr>
          <p:nvPr>
            <p:ph idx="1"/>
          </p:nvPr>
        </p:nvSpPr>
        <p:spPr/>
        <p:txBody>
          <a:bodyPr/>
          <a:lstStyle/>
          <a:p>
            <a:pPr marL="0" indent="0">
              <a:buNone/>
            </a:pPr>
            <a:r>
              <a:rPr lang="en-US" b="1"/>
              <a:t>Eligibility</a:t>
            </a:r>
          </a:p>
          <a:p>
            <a:pPr marL="0" indent="0">
              <a:buNone/>
            </a:pPr>
            <a:r>
              <a:rPr lang="en-US"/>
              <a:t>Massachusetts school districts, including charter public schools, and collaboratives who are not currently receiving support from Boston Public Schools Early Childhood Department are eligible to apply.</a:t>
            </a:r>
          </a:p>
          <a:p>
            <a:pPr marL="0" indent="0">
              <a:buNone/>
            </a:pPr>
            <a:endParaRPr lang="en-US"/>
          </a:p>
          <a:p>
            <a:pPr marL="0" indent="0">
              <a:buNone/>
            </a:pPr>
            <a:r>
              <a:rPr lang="en-US" b="0" i="0">
                <a:solidFill>
                  <a:srgbClr val="000000"/>
                </a:solidFill>
                <a:effectLst/>
                <a:latin typeface="Arial" panose="020B0604020202020204" pitchFamily="34" charset="0"/>
              </a:rPr>
              <a:t>Only one team per district is eligible to apply. In cases where there are multiple school teams interested in the Institute, Districts must prioritize which team to include. </a:t>
            </a:r>
            <a:endParaRPr lang="en-US"/>
          </a:p>
        </p:txBody>
      </p:sp>
      <p:sp>
        <p:nvSpPr>
          <p:cNvPr id="3" name="Title 2">
            <a:extLst>
              <a:ext uri="{FF2B5EF4-FFF2-40B4-BE49-F238E27FC236}">
                <a16:creationId xmlns:a16="http://schemas.microsoft.com/office/drawing/2014/main" id="{EF92CF9F-A0F0-4C19-80C7-9F43AD93AD4A}"/>
              </a:ext>
            </a:extLst>
          </p:cNvPr>
          <p:cNvSpPr>
            <a:spLocks noGrp="1"/>
          </p:cNvSpPr>
          <p:nvPr>
            <p:ph type="title"/>
          </p:nvPr>
        </p:nvSpPr>
        <p:spPr/>
        <p:txBody>
          <a:bodyPr>
            <a:normAutofit fontScale="90000"/>
          </a:bodyPr>
          <a:lstStyle/>
          <a:p>
            <a:r>
              <a:rPr lang="en-US"/>
              <a:t>Playful Learning Institute – FC 347 (continued)</a:t>
            </a:r>
          </a:p>
        </p:txBody>
      </p:sp>
    </p:spTree>
    <p:extLst>
      <p:ext uri="{BB962C8B-B14F-4D97-AF65-F5344CB8AC3E}">
        <p14:creationId xmlns:p14="http://schemas.microsoft.com/office/powerpoint/2010/main" val="291461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B47EEA-5A72-47FE-A1D2-6542CAEDB812}"/>
              </a:ext>
            </a:extLst>
          </p:cNvPr>
          <p:cNvSpPr>
            <a:spLocks noGrp="1"/>
          </p:cNvSpPr>
          <p:nvPr>
            <p:ph idx="1"/>
          </p:nvPr>
        </p:nvSpPr>
        <p:spPr/>
        <p:txBody>
          <a:bodyPr>
            <a:normAutofit/>
          </a:bodyPr>
          <a:lstStyle/>
          <a:p>
            <a:pPr marL="0" indent="0">
              <a:buNone/>
            </a:pPr>
            <a:r>
              <a:rPr lang="en-US" b="1"/>
              <a:t>Educational Collaboratives</a:t>
            </a:r>
          </a:p>
          <a:p>
            <a:pPr marL="0" indent="0">
              <a:buNone/>
            </a:pPr>
            <a:r>
              <a:rPr lang="en-US" sz="2800"/>
              <a:t>Educational collaboratives may:</a:t>
            </a:r>
          </a:p>
          <a:p>
            <a:r>
              <a:rPr lang="en-US" sz="2800"/>
              <a:t>consider applying for this grant to carry out the Playful Learning Institute activities for the collaborative's own full-time educational programs, PK-3. </a:t>
            </a:r>
          </a:p>
          <a:p>
            <a:r>
              <a:rPr lang="en-US" sz="2800"/>
              <a:t>apply on behalf of an interested school district to help support and facilitate a school team to engage in the grant activities described earlier and throughout this grant opportunity.</a:t>
            </a:r>
          </a:p>
          <a:p>
            <a:pPr marL="0" indent="0">
              <a:buNone/>
            </a:pPr>
            <a:endParaRPr lang="en-US" b="1"/>
          </a:p>
        </p:txBody>
      </p:sp>
      <p:sp>
        <p:nvSpPr>
          <p:cNvPr id="3" name="Title 2">
            <a:extLst>
              <a:ext uri="{FF2B5EF4-FFF2-40B4-BE49-F238E27FC236}">
                <a16:creationId xmlns:a16="http://schemas.microsoft.com/office/drawing/2014/main" id="{AB239CE3-BC45-4D33-872D-447F12AB3CCC}"/>
              </a:ext>
            </a:extLst>
          </p:cNvPr>
          <p:cNvSpPr>
            <a:spLocks noGrp="1"/>
          </p:cNvSpPr>
          <p:nvPr>
            <p:ph type="title"/>
          </p:nvPr>
        </p:nvSpPr>
        <p:spPr/>
        <p:txBody>
          <a:bodyPr>
            <a:normAutofit fontScale="90000"/>
          </a:bodyPr>
          <a:lstStyle/>
          <a:p>
            <a:r>
              <a:rPr lang="en-US"/>
              <a:t>Playful Learning Institute – FC 347 (continued)</a:t>
            </a:r>
          </a:p>
        </p:txBody>
      </p:sp>
    </p:spTree>
    <p:extLst>
      <p:ext uri="{BB962C8B-B14F-4D97-AF65-F5344CB8AC3E}">
        <p14:creationId xmlns:p14="http://schemas.microsoft.com/office/powerpoint/2010/main" val="92456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F0246-B841-42E5-9843-127B985AA87B}"/>
              </a:ext>
            </a:extLst>
          </p:cNvPr>
          <p:cNvSpPr>
            <a:spLocks noGrp="1"/>
          </p:cNvSpPr>
          <p:nvPr>
            <p:ph idx="1"/>
          </p:nvPr>
        </p:nvSpPr>
        <p:spPr/>
        <p:txBody>
          <a:bodyPr>
            <a:normAutofit fontScale="92500" lnSpcReduction="10000"/>
          </a:bodyPr>
          <a:lstStyle/>
          <a:p>
            <a:pPr marL="0" indent="0">
              <a:buNone/>
            </a:pPr>
            <a:r>
              <a:rPr lang="en-US" b="1"/>
              <a:t>Fund Use</a:t>
            </a:r>
          </a:p>
          <a:p>
            <a:pPr algn="just" rtl="0" fontAlgn="base"/>
            <a:r>
              <a:rPr lang="en-US" sz="2200" b="1" i="0">
                <a:solidFill>
                  <a:srgbClr val="000000"/>
                </a:solidFill>
                <a:effectLst/>
              </a:rPr>
              <a:t>Approximately </a:t>
            </a:r>
            <a:r>
              <a:rPr lang="en-US" sz="2200" b="0" i="0">
                <a:solidFill>
                  <a:srgbClr val="000000"/>
                </a:solidFill>
                <a:effectLst/>
              </a:rPr>
              <a:t>$340,000 is available across Fiscal Year (FY) 2023 and FY2024 combined. </a:t>
            </a:r>
          </a:p>
          <a:p>
            <a:pPr marL="0" indent="0" algn="just" rtl="0" fontAlgn="base">
              <a:buNone/>
            </a:pPr>
            <a:endParaRPr lang="en-US" sz="2200" b="0" i="0">
              <a:solidFill>
                <a:srgbClr val="000000"/>
              </a:solidFill>
              <a:effectLst/>
            </a:endParaRPr>
          </a:p>
          <a:p>
            <a:pPr algn="just" rtl="0" fontAlgn="base"/>
            <a:r>
              <a:rPr lang="en-US" sz="2200" b="0" i="0">
                <a:solidFill>
                  <a:srgbClr val="000000"/>
                </a:solidFill>
                <a:effectLst/>
              </a:rPr>
              <a:t>Applicants can apply for a total of up to $68,000 to cover expenses during FY2023 and FY2024 combined.  </a:t>
            </a:r>
          </a:p>
          <a:p>
            <a:pPr marL="0" indent="0" algn="just" rtl="0" fontAlgn="base">
              <a:buNone/>
            </a:pPr>
            <a:endParaRPr lang="en-US" sz="2200" b="0" i="0">
              <a:solidFill>
                <a:srgbClr val="000000"/>
              </a:solidFill>
              <a:effectLst/>
            </a:endParaRPr>
          </a:p>
          <a:p>
            <a:pPr algn="just" rtl="0" fontAlgn="base"/>
            <a:r>
              <a:rPr lang="en-US" sz="2200" b="0" i="0">
                <a:solidFill>
                  <a:srgbClr val="000000"/>
                </a:solidFill>
                <a:effectLst/>
              </a:rPr>
              <a:t>For FY2023, applicants should propose a budget that includes (where needed) expenses related to: </a:t>
            </a:r>
          </a:p>
          <a:p>
            <a:pPr lvl="1" algn="just" fontAlgn="base"/>
            <a:r>
              <a:rPr lang="en-US" sz="1800" b="0" i="0">
                <a:solidFill>
                  <a:srgbClr val="000000"/>
                </a:solidFill>
                <a:effectLst/>
              </a:rPr>
              <a:t>Substitutes and/or stipends for virtual and in-person professional development; </a:t>
            </a:r>
          </a:p>
          <a:p>
            <a:pPr lvl="1" algn="just" fontAlgn="base"/>
            <a:r>
              <a:rPr lang="en-US" sz="1800" b="0" i="0">
                <a:solidFill>
                  <a:srgbClr val="000000"/>
                </a:solidFill>
                <a:effectLst/>
              </a:rPr>
              <a:t>Travel for in-person professional development (location is still to be confirmed); and </a:t>
            </a:r>
          </a:p>
          <a:p>
            <a:pPr lvl="1" algn="just" fontAlgn="base"/>
            <a:r>
              <a:rPr lang="en-US" sz="1800" b="0" i="0">
                <a:solidFill>
                  <a:srgbClr val="000000"/>
                </a:solidFill>
                <a:effectLst/>
              </a:rPr>
              <a:t>Supplies and materials for the 10 participating classrooms, 2 educators from each grade level, PK-3rd. </a:t>
            </a:r>
          </a:p>
          <a:p>
            <a:pPr marL="0" indent="0">
              <a:buNone/>
            </a:pPr>
            <a:endParaRPr lang="en-US" b="1"/>
          </a:p>
        </p:txBody>
      </p:sp>
      <p:sp>
        <p:nvSpPr>
          <p:cNvPr id="3" name="Title 2">
            <a:extLst>
              <a:ext uri="{FF2B5EF4-FFF2-40B4-BE49-F238E27FC236}">
                <a16:creationId xmlns:a16="http://schemas.microsoft.com/office/drawing/2014/main" id="{FE1F1266-BFB1-4E80-823E-5E81E3A561AB}"/>
              </a:ext>
            </a:extLst>
          </p:cNvPr>
          <p:cNvSpPr>
            <a:spLocks noGrp="1"/>
          </p:cNvSpPr>
          <p:nvPr>
            <p:ph type="title"/>
          </p:nvPr>
        </p:nvSpPr>
        <p:spPr/>
        <p:txBody>
          <a:bodyPr>
            <a:normAutofit fontScale="90000"/>
          </a:bodyPr>
          <a:lstStyle/>
          <a:p>
            <a:r>
              <a:rPr lang="en-US"/>
              <a:t>Playful Learning Institute – FC 347 (continued)</a:t>
            </a:r>
          </a:p>
        </p:txBody>
      </p:sp>
    </p:spTree>
    <p:extLst>
      <p:ext uri="{BB962C8B-B14F-4D97-AF65-F5344CB8AC3E}">
        <p14:creationId xmlns:p14="http://schemas.microsoft.com/office/powerpoint/2010/main" val="162152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213BA-DCFC-4C18-A501-21B459948AF7}"/>
              </a:ext>
            </a:extLst>
          </p:cNvPr>
          <p:cNvSpPr>
            <a:spLocks noGrp="1"/>
          </p:cNvSpPr>
          <p:nvPr>
            <p:ph idx="1"/>
          </p:nvPr>
        </p:nvSpPr>
        <p:spPr/>
        <p:txBody>
          <a:bodyPr/>
          <a:lstStyle/>
          <a:p>
            <a:pPr marL="0" indent="0">
              <a:buNone/>
            </a:pPr>
            <a:r>
              <a:rPr lang="en-US" b="1"/>
              <a:t>Fund Use</a:t>
            </a:r>
          </a:p>
          <a:p>
            <a:pPr algn="just" rtl="0" fontAlgn="base"/>
            <a:r>
              <a:rPr lang="en-US" sz="2000" b="0" i="0">
                <a:solidFill>
                  <a:srgbClr val="000000"/>
                </a:solidFill>
                <a:effectLst/>
              </a:rPr>
              <a:t>Funds may be used to support participation of team members in the asynchronous/virtual professional development, 10 hours of in-person professional development, development of an action that will be implemented in coordination with coaches in the 2023-24 school year, and initial evaluation activities. </a:t>
            </a:r>
          </a:p>
          <a:p>
            <a:pPr marL="0" indent="0" algn="just" rtl="0" fontAlgn="base">
              <a:buNone/>
            </a:pPr>
            <a:endParaRPr lang="en-US" sz="2000" b="0" i="0">
              <a:solidFill>
                <a:srgbClr val="000000"/>
              </a:solidFill>
              <a:effectLst/>
            </a:endParaRPr>
          </a:p>
          <a:p>
            <a:pPr algn="just" rtl="0" fontAlgn="base"/>
            <a:r>
              <a:rPr lang="en-US" sz="2000" b="0" i="0">
                <a:solidFill>
                  <a:srgbClr val="000000"/>
                </a:solidFill>
                <a:effectLst/>
              </a:rPr>
              <a:t>Fund use can include coordinator time, travel to in-person professional development, stipends, substitutes, supplies and materials. </a:t>
            </a:r>
          </a:p>
          <a:p>
            <a:pPr marL="0" indent="0" algn="just" rtl="0" fontAlgn="base">
              <a:buNone/>
            </a:pPr>
            <a:endParaRPr lang="en-US" sz="2000" b="0" i="0">
              <a:solidFill>
                <a:srgbClr val="000000"/>
              </a:solidFill>
              <a:effectLst/>
            </a:endParaRPr>
          </a:p>
          <a:p>
            <a:pPr algn="just" rtl="0" fontAlgn="base"/>
            <a:r>
              <a:rPr lang="en-US" sz="2000" b="0" i="0">
                <a:solidFill>
                  <a:srgbClr val="000000"/>
                </a:solidFill>
                <a:effectLst/>
              </a:rPr>
              <a:t>Funds cannot be used for equipment, building/construction projects and our curricular programs. </a:t>
            </a:r>
          </a:p>
          <a:p>
            <a:pPr marL="0" indent="0">
              <a:buNone/>
            </a:pPr>
            <a:endParaRPr lang="en-US" b="1"/>
          </a:p>
        </p:txBody>
      </p:sp>
      <p:sp>
        <p:nvSpPr>
          <p:cNvPr id="3" name="Title 2">
            <a:extLst>
              <a:ext uri="{FF2B5EF4-FFF2-40B4-BE49-F238E27FC236}">
                <a16:creationId xmlns:a16="http://schemas.microsoft.com/office/drawing/2014/main" id="{9134050E-B707-40EA-A099-49DC0B1582E9}"/>
              </a:ext>
            </a:extLst>
          </p:cNvPr>
          <p:cNvSpPr>
            <a:spLocks noGrp="1"/>
          </p:cNvSpPr>
          <p:nvPr>
            <p:ph type="title"/>
          </p:nvPr>
        </p:nvSpPr>
        <p:spPr/>
        <p:txBody>
          <a:bodyPr>
            <a:normAutofit fontScale="90000"/>
          </a:bodyPr>
          <a:lstStyle/>
          <a:p>
            <a:r>
              <a:rPr lang="en-US"/>
              <a:t>Playful Learning Institute – FC 347 (continued)</a:t>
            </a:r>
          </a:p>
        </p:txBody>
      </p:sp>
    </p:spTree>
    <p:extLst>
      <p:ext uri="{BB962C8B-B14F-4D97-AF65-F5344CB8AC3E}">
        <p14:creationId xmlns:p14="http://schemas.microsoft.com/office/powerpoint/2010/main" val="125874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480F0-A4EF-46CD-9CE7-CDDB4A43F0D6}"/>
              </a:ext>
            </a:extLst>
          </p:cNvPr>
          <p:cNvSpPr>
            <a:spLocks noGrp="1"/>
          </p:cNvSpPr>
          <p:nvPr>
            <p:ph idx="1"/>
          </p:nvPr>
        </p:nvSpPr>
        <p:spPr/>
        <p:txBody>
          <a:bodyPr/>
          <a:lstStyle/>
          <a:p>
            <a:pPr marL="0" indent="0">
              <a:buNone/>
            </a:pPr>
            <a:r>
              <a:rPr lang="en-US" b="1"/>
              <a:t>Project Duration</a:t>
            </a:r>
          </a:p>
          <a:p>
            <a:pPr algn="just" rtl="0" fontAlgn="base"/>
            <a:r>
              <a:rPr lang="en-US" sz="2000" b="0" i="0">
                <a:solidFill>
                  <a:srgbClr val="000000"/>
                </a:solidFill>
                <a:effectLst/>
              </a:rPr>
              <a:t>Upon Approval - 08/31/2023 </a:t>
            </a:r>
          </a:p>
          <a:p>
            <a:pPr marL="0" indent="0" algn="just" rtl="0" fontAlgn="base">
              <a:buNone/>
            </a:pPr>
            <a:r>
              <a:rPr lang="en-US" sz="2000" b="0" i="0">
                <a:solidFill>
                  <a:srgbClr val="000000"/>
                </a:solidFill>
                <a:effectLst/>
              </a:rPr>
              <a:t> </a:t>
            </a:r>
          </a:p>
          <a:p>
            <a:pPr algn="just" rtl="0" fontAlgn="base"/>
            <a:r>
              <a:rPr lang="en-US" sz="2000" b="0" i="0">
                <a:solidFill>
                  <a:srgbClr val="000000"/>
                </a:solidFill>
                <a:effectLst/>
              </a:rPr>
              <a:t>Pending funding availability and contingent upon all grant requirements being met, </a:t>
            </a:r>
            <a:r>
              <a:rPr lang="en-US" sz="2000" b="1" i="0">
                <a:solidFill>
                  <a:srgbClr val="000000"/>
                </a:solidFill>
                <a:effectLst/>
              </a:rPr>
              <a:t>all</a:t>
            </a:r>
            <a:r>
              <a:rPr lang="en-US" sz="2000" b="0" i="0">
                <a:solidFill>
                  <a:srgbClr val="000000"/>
                </a:solidFill>
                <a:effectLst/>
              </a:rPr>
              <a:t> FY2023 grantees will be eligible for a one-year continuation grant in FY2024 (Upon Approval (anticipated 09/01/2023) through 6/30/2024) to support implementation of the action plans, participation in coaching, and engagement in related evaluation activities. </a:t>
            </a:r>
          </a:p>
          <a:p>
            <a:pPr marL="0" indent="0">
              <a:buNone/>
            </a:pPr>
            <a:endParaRPr lang="en-US" b="1"/>
          </a:p>
        </p:txBody>
      </p:sp>
      <p:sp>
        <p:nvSpPr>
          <p:cNvPr id="3" name="Title 2">
            <a:extLst>
              <a:ext uri="{FF2B5EF4-FFF2-40B4-BE49-F238E27FC236}">
                <a16:creationId xmlns:a16="http://schemas.microsoft.com/office/drawing/2014/main" id="{5B9DEAF7-D7FF-416C-A522-35AD3DBAE5C5}"/>
              </a:ext>
            </a:extLst>
          </p:cNvPr>
          <p:cNvSpPr>
            <a:spLocks noGrp="1"/>
          </p:cNvSpPr>
          <p:nvPr>
            <p:ph type="title"/>
          </p:nvPr>
        </p:nvSpPr>
        <p:spPr/>
        <p:txBody>
          <a:bodyPr>
            <a:normAutofit fontScale="90000"/>
          </a:bodyPr>
          <a:lstStyle/>
          <a:p>
            <a:r>
              <a:rPr lang="en-US"/>
              <a:t>Playful Learning Institute – FC 347 (continued)</a:t>
            </a:r>
          </a:p>
        </p:txBody>
      </p:sp>
    </p:spTree>
    <p:extLst>
      <p:ext uri="{BB962C8B-B14F-4D97-AF65-F5344CB8AC3E}">
        <p14:creationId xmlns:p14="http://schemas.microsoft.com/office/powerpoint/2010/main" val="76048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3030583"/>
            <a:ext cx="10515600" cy="945260"/>
          </a:xfrm>
        </p:spPr>
        <p:txBody>
          <a:bodyPr>
            <a:normAutofit/>
          </a:bodyPr>
          <a:lstStyle/>
          <a:p>
            <a:r>
              <a:rPr lang="en-US"/>
              <a:t>Application Process</a:t>
            </a:r>
          </a:p>
        </p:txBody>
      </p:sp>
      <p:pic>
        <p:nvPicPr>
          <p:cNvPr id="5" name="#3" descr="Badge 3 with solid fill">
            <a:extLst>
              <a:ext uri="{FF2B5EF4-FFF2-40B4-BE49-F238E27FC236}">
                <a16:creationId xmlns:a16="http://schemas.microsoft.com/office/drawing/2014/main" id="{94E25F01-48C2-4258-BE56-E09CE8873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563719"/>
            <a:ext cx="1323172" cy="1323172"/>
          </a:xfrm>
          <a:prstGeom prst="rect">
            <a:avLst/>
          </a:prstGeom>
        </p:spPr>
      </p:pic>
    </p:spTree>
    <p:extLst>
      <p:ext uri="{BB962C8B-B14F-4D97-AF65-F5344CB8AC3E}">
        <p14:creationId xmlns:p14="http://schemas.microsoft.com/office/powerpoint/2010/main" val="233476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480F0-A4EF-46CD-9CE7-CDDB4A43F0D6}"/>
              </a:ext>
            </a:extLst>
          </p:cNvPr>
          <p:cNvSpPr>
            <a:spLocks noGrp="1"/>
          </p:cNvSpPr>
          <p:nvPr>
            <p:ph idx="1"/>
          </p:nvPr>
        </p:nvSpPr>
        <p:spPr/>
        <p:txBody>
          <a:bodyPr>
            <a:normAutofit/>
          </a:bodyPr>
          <a:lstStyle/>
          <a:p>
            <a:pPr marL="0" indent="0">
              <a:buNone/>
            </a:pPr>
            <a:r>
              <a:rPr lang="en-US" b="1" dirty="0"/>
              <a:t>Friday, February 17, 2023</a:t>
            </a:r>
          </a:p>
          <a:p>
            <a:pPr marL="0" indent="0">
              <a:buNone/>
            </a:pPr>
            <a:endParaRPr lang="en-US" b="1" dirty="0"/>
          </a:p>
          <a:p>
            <a:pPr algn="just" rtl="0" fontAlgn="base"/>
            <a:r>
              <a:rPr lang="en-US" sz="2000" b="1" i="0" dirty="0">
                <a:solidFill>
                  <a:srgbClr val="000000"/>
                </a:solidFill>
                <a:effectLst/>
              </a:rPr>
              <a:t>Proposals must be received at the Department by 5:00 p.m. Eastern on the date due.</a:t>
            </a:r>
            <a:r>
              <a:rPr lang="en-US" sz="2000" b="0" i="0" dirty="0">
                <a:solidFill>
                  <a:srgbClr val="000000"/>
                </a:solidFill>
                <a:effectLst/>
              </a:rPr>
              <a:t> </a:t>
            </a:r>
          </a:p>
          <a:p>
            <a:pPr algn="just" rtl="0" fontAlgn="base"/>
            <a:r>
              <a:rPr lang="en-US" sz="2000" b="0" i="0" dirty="0">
                <a:solidFill>
                  <a:srgbClr val="000000"/>
                </a:solidFill>
                <a:effectLst/>
                <a:latin typeface="Arial" panose="020B0604020202020204" pitchFamily="34" charset="0"/>
              </a:rPr>
              <a:t>Please submit all application materials electronically to </a:t>
            </a:r>
            <a:r>
              <a:rPr lang="en-US" sz="2000" b="0" i="0" u="sng" strike="noStrike" dirty="0">
                <a:solidFill>
                  <a:srgbClr val="0563C1"/>
                </a:solidFill>
                <a:effectLst/>
                <a:latin typeface="Arial" panose="020B0604020202020204" pitchFamily="34" charset="0"/>
                <a:hlinkClick r:id="rId3"/>
              </a:rPr>
              <a:t>achievement@doe.mass.edu</a:t>
            </a:r>
            <a:r>
              <a:rPr lang="en-US" sz="2000" b="0" i="0" dirty="0">
                <a:solidFill>
                  <a:srgbClr val="000000"/>
                </a:solidFill>
                <a:effectLst/>
                <a:latin typeface="Arial" panose="020B0604020202020204" pitchFamily="34" charset="0"/>
              </a:rPr>
              <a:t> with the subject heading reading </a:t>
            </a:r>
            <a:r>
              <a:rPr lang="en-US" sz="2000" b="0" i="1" dirty="0">
                <a:solidFill>
                  <a:srgbClr val="000000"/>
                </a:solidFill>
                <a:effectLst/>
                <a:latin typeface="Arial" panose="020B0604020202020204" pitchFamily="34" charset="0"/>
              </a:rPr>
              <a:t>Playful Learning Institute Application</a:t>
            </a:r>
            <a:r>
              <a:rPr lang="en-US" sz="2000" b="0" i="0" dirty="0">
                <a:solidFill>
                  <a:srgbClr val="000000"/>
                </a:solidFill>
                <a:effectLst/>
                <a:latin typeface="Arial" panose="020B0604020202020204" pitchFamily="34" charset="0"/>
              </a:rPr>
              <a:t>. </a:t>
            </a:r>
            <a:endParaRPr lang="en-US" sz="2000" b="0" i="0" dirty="0">
              <a:solidFill>
                <a:srgbClr val="000000"/>
              </a:solidFill>
              <a:effectLst/>
            </a:endParaRPr>
          </a:p>
          <a:p>
            <a:pPr algn="just" fontAlgn="base"/>
            <a:r>
              <a:rPr lang="en-US" sz="2000" b="0" i="0" dirty="0">
                <a:solidFill>
                  <a:srgbClr val="000000"/>
                </a:solidFill>
                <a:effectLst/>
              </a:rPr>
              <a:t>While not required, the Department asks </a:t>
            </a:r>
            <a:r>
              <a:rPr lang="en-US" sz="2000" dirty="0">
                <a:solidFill>
                  <a:srgbClr val="000000"/>
                </a:solidFill>
              </a:rPr>
              <a:t>districts </a:t>
            </a:r>
            <a:r>
              <a:rPr lang="en-US" sz="2000" b="0" i="0" dirty="0">
                <a:solidFill>
                  <a:srgbClr val="000000"/>
                </a:solidFill>
                <a:effectLst/>
              </a:rPr>
              <a:t>interested in applying to submit a Letter of Intent to apply no later than January 30, 2023.  This letter should be emailed to </a:t>
            </a:r>
            <a:r>
              <a:rPr lang="en-US" sz="2000" b="0" i="0" u="sng" strike="noStrike" dirty="0">
                <a:solidFill>
                  <a:srgbClr val="1155CC"/>
                </a:solidFill>
                <a:effectLst/>
                <a:hlinkClick r:id="rId3"/>
              </a:rPr>
              <a:t>achievement@doe.mass.edu</a:t>
            </a:r>
            <a:r>
              <a:rPr lang="en-US" sz="2000" b="0" i="0" dirty="0">
                <a:solidFill>
                  <a:srgbClr val="000000"/>
                </a:solidFill>
                <a:effectLst/>
              </a:rPr>
              <a:t> with the subject heading reading </a:t>
            </a:r>
            <a:r>
              <a:rPr lang="en-US" sz="2000" b="0" i="1" dirty="0">
                <a:solidFill>
                  <a:srgbClr val="000000"/>
                </a:solidFill>
                <a:effectLst/>
              </a:rPr>
              <a:t>Playful Learning Institute LOI</a:t>
            </a:r>
            <a:r>
              <a:rPr lang="en-US" sz="2000" b="0" i="0" dirty="0">
                <a:solidFill>
                  <a:srgbClr val="000000"/>
                </a:solidFill>
                <a:effectLst/>
              </a:rPr>
              <a:t>. This letter of intent is not binding and does not commit the district to submit an application; instead, it will help the Department to plan for the review process</a:t>
            </a:r>
          </a:p>
          <a:p>
            <a:pPr marL="0" indent="0">
              <a:buNone/>
            </a:pPr>
            <a:endParaRPr lang="en-US" b="1" dirty="0"/>
          </a:p>
        </p:txBody>
      </p:sp>
      <p:sp>
        <p:nvSpPr>
          <p:cNvPr id="3" name="Title 2">
            <a:extLst>
              <a:ext uri="{FF2B5EF4-FFF2-40B4-BE49-F238E27FC236}">
                <a16:creationId xmlns:a16="http://schemas.microsoft.com/office/drawing/2014/main" id="{5B9DEAF7-D7FF-416C-A522-35AD3DBAE5C5}"/>
              </a:ext>
            </a:extLst>
          </p:cNvPr>
          <p:cNvSpPr>
            <a:spLocks noGrp="1"/>
          </p:cNvSpPr>
          <p:nvPr>
            <p:ph type="title"/>
          </p:nvPr>
        </p:nvSpPr>
        <p:spPr/>
        <p:txBody>
          <a:bodyPr>
            <a:normAutofit/>
          </a:bodyPr>
          <a:lstStyle/>
          <a:p>
            <a:r>
              <a:rPr lang="en-US"/>
              <a:t>Due Date</a:t>
            </a:r>
          </a:p>
        </p:txBody>
      </p:sp>
    </p:spTree>
    <p:extLst>
      <p:ext uri="{BB962C8B-B14F-4D97-AF65-F5344CB8AC3E}">
        <p14:creationId xmlns:p14="http://schemas.microsoft.com/office/powerpoint/2010/main" val="235711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C77D75-0D0E-4865-AF29-43FF2CDF5FF2}"/>
              </a:ext>
            </a:extLst>
          </p:cNvPr>
          <p:cNvSpPr>
            <a:spLocks noGrp="1"/>
          </p:cNvSpPr>
          <p:nvPr>
            <p:ph idx="1"/>
          </p:nvPr>
        </p:nvSpPr>
        <p:spPr/>
        <p:txBody>
          <a:bodyPr>
            <a:normAutofit lnSpcReduction="10000"/>
          </a:bodyPr>
          <a:lstStyle/>
          <a:p>
            <a:pPr algn="just" rtl="0" fontAlgn="base"/>
            <a:r>
              <a:rPr lang="en-US" sz="2000" b="0" i="0">
                <a:solidFill>
                  <a:srgbClr val="000000"/>
                </a:solidFill>
                <a:effectLst/>
              </a:rPr>
              <a:t>Part I – General – Program Unit Signature Page – (Standard Contract Form and Application for Program Grants) </a:t>
            </a:r>
          </a:p>
          <a:p>
            <a:pPr lvl="1" algn="just" fontAlgn="base"/>
            <a:r>
              <a:rPr lang="en-US" sz="2000" b="0" i="0">
                <a:solidFill>
                  <a:srgbClr val="000000"/>
                </a:solidFill>
                <a:effectLst/>
              </a:rPr>
              <a:t>Please note that the budget figure listed on Part I must match the FY2023 budget total in Part II. </a:t>
            </a:r>
          </a:p>
          <a:p>
            <a:pPr algn="just" rtl="0" fontAlgn="base"/>
            <a:r>
              <a:rPr lang="en-US" sz="2000" b="0" i="0">
                <a:solidFill>
                  <a:srgbClr val="000000"/>
                </a:solidFill>
                <a:effectLst/>
              </a:rPr>
              <a:t>Part II – Budget Details: Complete and submit two Part II documents as follows: </a:t>
            </a:r>
          </a:p>
          <a:p>
            <a:pPr lvl="1" algn="just" fontAlgn="base"/>
            <a:r>
              <a:rPr lang="en-US" sz="2000" b="0" i="0">
                <a:solidFill>
                  <a:srgbClr val="000000"/>
                </a:solidFill>
                <a:effectLst/>
              </a:rPr>
              <a:t>FY2023 (upon approval through 08/31/2023) </a:t>
            </a:r>
          </a:p>
          <a:p>
            <a:pPr lvl="1" algn="just" fontAlgn="base"/>
            <a:r>
              <a:rPr lang="en-US" sz="2000" b="0" i="0">
                <a:solidFill>
                  <a:srgbClr val="000000"/>
                </a:solidFill>
                <a:effectLst/>
              </a:rPr>
              <a:t>FY2024 (09/01/2023 through 06/30/2024) </a:t>
            </a:r>
          </a:p>
          <a:p>
            <a:pPr lvl="1" algn="just" fontAlgn="base"/>
            <a:r>
              <a:rPr lang="en-US" sz="2000" b="0" i="0">
                <a:solidFill>
                  <a:srgbClr val="000000"/>
                </a:solidFill>
                <a:effectLst/>
              </a:rPr>
              <a:t>Please note that awarded districts will need to apply for a continuation grant in FY2024. </a:t>
            </a:r>
            <a:endParaRPr lang="en-US" sz="2000">
              <a:solidFill>
                <a:srgbClr val="000000"/>
              </a:solidFill>
            </a:endParaRPr>
          </a:p>
          <a:p>
            <a:pPr lvl="1" algn="just" fontAlgn="base"/>
            <a:r>
              <a:rPr lang="en-US" sz="2000" b="0" i="0">
                <a:solidFill>
                  <a:srgbClr val="000000"/>
                </a:solidFill>
                <a:effectLst/>
              </a:rPr>
              <a:t>NOTE: Part II documents should include a complete description of fund use in the narrative/comments column (on the right). </a:t>
            </a:r>
          </a:p>
          <a:p>
            <a:pPr algn="just" rtl="0" fontAlgn="base"/>
            <a:r>
              <a:rPr lang="en-US" sz="2000" b="0" i="0">
                <a:solidFill>
                  <a:srgbClr val="000000"/>
                </a:solidFill>
                <a:effectLst/>
              </a:rPr>
              <a:t>Part III – Required Program Information </a:t>
            </a:r>
          </a:p>
          <a:p>
            <a:pPr algn="just" rtl="0" fontAlgn="base"/>
            <a:r>
              <a:rPr lang="en-US" sz="2000" b="0" i="0">
                <a:solidFill>
                  <a:srgbClr val="000000"/>
                </a:solidFill>
                <a:effectLst/>
              </a:rPr>
              <a:t>Grant Assurances </a:t>
            </a:r>
          </a:p>
          <a:p>
            <a:pPr marL="0" indent="0">
              <a:buNone/>
            </a:pPr>
            <a:endParaRPr lang="en-US"/>
          </a:p>
        </p:txBody>
      </p:sp>
      <p:sp>
        <p:nvSpPr>
          <p:cNvPr id="3" name="Title 2">
            <a:extLst>
              <a:ext uri="{FF2B5EF4-FFF2-40B4-BE49-F238E27FC236}">
                <a16:creationId xmlns:a16="http://schemas.microsoft.com/office/drawing/2014/main" id="{AFFB63CD-6FB6-4FCA-AF9C-BE7501C2EA7C}"/>
              </a:ext>
            </a:extLst>
          </p:cNvPr>
          <p:cNvSpPr>
            <a:spLocks noGrp="1"/>
          </p:cNvSpPr>
          <p:nvPr>
            <p:ph type="title"/>
          </p:nvPr>
        </p:nvSpPr>
        <p:spPr/>
        <p:txBody>
          <a:bodyPr/>
          <a:lstStyle/>
          <a:p>
            <a:r>
              <a:rPr lang="en-US"/>
              <a:t>Required Documents</a:t>
            </a:r>
          </a:p>
        </p:txBody>
      </p:sp>
    </p:spTree>
    <p:extLst>
      <p:ext uri="{BB962C8B-B14F-4D97-AF65-F5344CB8AC3E}">
        <p14:creationId xmlns:p14="http://schemas.microsoft.com/office/powerpoint/2010/main" val="149587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3030583"/>
            <a:ext cx="10515600" cy="945260"/>
          </a:xfrm>
        </p:spPr>
        <p:txBody>
          <a:bodyPr>
            <a:normAutofit/>
          </a:bodyPr>
          <a:lstStyle/>
          <a:p>
            <a:r>
              <a:rPr lang="en-US"/>
              <a:t>Question and Answer Session</a:t>
            </a:r>
          </a:p>
        </p:txBody>
      </p:sp>
      <p:pic>
        <p:nvPicPr>
          <p:cNvPr id="4" name="#4" descr="Badge 4 with solid fill">
            <a:extLst>
              <a:ext uri="{FF2B5EF4-FFF2-40B4-BE49-F238E27FC236}">
                <a16:creationId xmlns:a16="http://schemas.microsoft.com/office/drawing/2014/main" id="{3A0BC9DA-6485-422D-99CC-CEA318DA1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7460" y="1672045"/>
            <a:ext cx="1358537" cy="1358537"/>
          </a:xfrm>
          <a:prstGeom prst="rect">
            <a:avLst/>
          </a:prstGeom>
        </p:spPr>
      </p:pic>
    </p:spTree>
    <p:extLst>
      <p:ext uri="{BB962C8B-B14F-4D97-AF65-F5344CB8AC3E}">
        <p14:creationId xmlns:p14="http://schemas.microsoft.com/office/powerpoint/2010/main" val="131700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ddress">
            <a:extLst>
              <a:ext uri="{FF2B5EF4-FFF2-40B4-BE49-F238E27FC236}">
                <a16:creationId xmlns:a16="http://schemas.microsoft.com/office/drawing/2014/main" id="{40F5531C-E2F5-4DD3-3EAE-1CD5978F6338}"/>
              </a:ext>
            </a:extLst>
          </p:cNvPr>
          <p:cNvSpPr txBox="1"/>
          <p:nvPr/>
        </p:nvSpPr>
        <p:spPr>
          <a:xfrm>
            <a:off x="7294159" y="4082302"/>
            <a:ext cx="3742706" cy="1077218"/>
          </a:xfrm>
          <a:prstGeom prst="rect">
            <a:avLst/>
          </a:prstGeom>
          <a:noFill/>
        </p:spPr>
        <p:txBody>
          <a:bodyPr wrap="square" rtlCol="0">
            <a:spAutoFit/>
          </a:bodyPr>
          <a:lstStyle/>
          <a:p>
            <a:r>
              <a:rPr lang="en-US" sz="3200">
                <a:solidFill>
                  <a:srgbClr val="283369"/>
                </a:solidFill>
                <a:latin typeface="Arial" panose="020B0604020202020204" pitchFamily="34" charset="0"/>
                <a:cs typeface="Arial" panose="020B0604020202020204" pitchFamily="34" charset="0"/>
              </a:rPr>
              <a:t>75 Pleasant Street, </a:t>
            </a:r>
          </a:p>
          <a:p>
            <a:r>
              <a:rPr lang="en-US" sz="3200">
                <a:solidFill>
                  <a:srgbClr val="283369"/>
                </a:solidFill>
                <a:latin typeface="Arial" panose="020B0604020202020204" pitchFamily="34" charset="0"/>
                <a:cs typeface="Arial" panose="020B0604020202020204" pitchFamily="34" charset="0"/>
              </a:rPr>
              <a:t>Malden, MA 02148</a:t>
            </a:r>
          </a:p>
        </p:txBody>
      </p:sp>
      <p:pic>
        <p:nvPicPr>
          <p:cNvPr id="9" name="Building Icon" descr="Building with solid fill">
            <a:extLst>
              <a:ext uri="{FF2B5EF4-FFF2-40B4-BE49-F238E27FC236}">
                <a16:creationId xmlns:a16="http://schemas.microsoft.com/office/drawing/2014/main" id="{83A46C2B-CB83-F847-AAC8-0A23F13AD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45438" y="4163711"/>
            <a:ext cx="914400" cy="914400"/>
          </a:xfrm>
          <a:prstGeom prst="rect">
            <a:avLst/>
          </a:prstGeom>
        </p:spPr>
      </p:pic>
      <p:sp>
        <p:nvSpPr>
          <p:cNvPr id="15" name="Website">
            <a:extLst>
              <a:ext uri="{FF2B5EF4-FFF2-40B4-BE49-F238E27FC236}">
                <a16:creationId xmlns:a16="http://schemas.microsoft.com/office/drawing/2014/main" id="{769A3201-9BC9-A970-38D4-8F6603124CC9}"/>
              </a:ext>
            </a:extLst>
          </p:cNvPr>
          <p:cNvSpPr txBox="1"/>
          <p:nvPr/>
        </p:nvSpPr>
        <p:spPr>
          <a:xfrm>
            <a:off x="2007642" y="4278025"/>
            <a:ext cx="4357616" cy="584775"/>
          </a:xfrm>
          <a:prstGeom prst="rect">
            <a:avLst/>
          </a:prstGeom>
          <a:noFill/>
        </p:spPr>
        <p:txBody>
          <a:bodyPr wrap="square" rtlCol="0">
            <a:spAutoFit/>
          </a:bodyPr>
          <a:lstStyle/>
          <a:p>
            <a:r>
              <a:rPr lang="en-US" sz="3200">
                <a:solidFill>
                  <a:srgbClr val="283369"/>
                </a:solidFill>
                <a:latin typeface="Arial" panose="020B0604020202020204" pitchFamily="34" charset="0"/>
                <a:cs typeface="Arial" panose="020B0604020202020204" pitchFamily="34" charset="0"/>
              </a:rPr>
              <a:t>www.doe.mass.edu</a:t>
            </a:r>
          </a:p>
        </p:txBody>
      </p:sp>
      <p:pic>
        <p:nvPicPr>
          <p:cNvPr id="7" name="Computer Icon" descr="Internet with solid fill">
            <a:extLst>
              <a:ext uri="{FF2B5EF4-FFF2-40B4-BE49-F238E27FC236}">
                <a16:creationId xmlns:a16="http://schemas.microsoft.com/office/drawing/2014/main" id="{27839E79-7562-EBF4-8252-3895578B91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993" y="4278025"/>
            <a:ext cx="914400" cy="914400"/>
          </a:xfrm>
          <a:prstGeom prst="rect">
            <a:avLst/>
          </a:prstGeom>
        </p:spPr>
      </p:pic>
      <p:sp>
        <p:nvSpPr>
          <p:cNvPr id="14" name="Phone Number">
            <a:extLst>
              <a:ext uri="{FF2B5EF4-FFF2-40B4-BE49-F238E27FC236}">
                <a16:creationId xmlns:a16="http://schemas.microsoft.com/office/drawing/2014/main" id="{089F324A-90CF-598C-6B06-5FB9D8D2614A}"/>
              </a:ext>
            </a:extLst>
          </p:cNvPr>
          <p:cNvSpPr txBox="1"/>
          <p:nvPr/>
        </p:nvSpPr>
        <p:spPr>
          <a:xfrm>
            <a:off x="7294159" y="3166127"/>
            <a:ext cx="3841848" cy="584775"/>
          </a:xfrm>
          <a:prstGeom prst="rect">
            <a:avLst/>
          </a:prstGeom>
          <a:noFill/>
        </p:spPr>
        <p:txBody>
          <a:bodyPr wrap="square" rtlCol="0">
            <a:spAutoFit/>
          </a:bodyPr>
          <a:lstStyle/>
          <a:p>
            <a:r>
              <a:rPr lang="en-US" sz="3200" dirty="0">
                <a:solidFill>
                  <a:srgbClr val="283369"/>
                </a:solidFill>
                <a:latin typeface="Arial" panose="020B0604020202020204" pitchFamily="34" charset="0"/>
                <a:cs typeface="Arial" panose="020B0604020202020204" pitchFamily="34" charset="0"/>
              </a:rPr>
              <a:t>781-338-6372/</a:t>
            </a:r>
          </a:p>
        </p:txBody>
      </p:sp>
      <p:pic>
        <p:nvPicPr>
          <p:cNvPr id="11" name="Phone Icon" descr="Receiver with solid fill">
            <a:extLst>
              <a:ext uri="{FF2B5EF4-FFF2-40B4-BE49-F238E27FC236}">
                <a16:creationId xmlns:a16="http://schemas.microsoft.com/office/drawing/2014/main" id="{4FEF7B3F-BC0D-93E7-CDE7-2CD5CDEBF7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1118" y="3021766"/>
            <a:ext cx="783041" cy="783041"/>
          </a:xfrm>
          <a:prstGeom prst="rect">
            <a:avLst/>
          </a:prstGeom>
        </p:spPr>
      </p:pic>
      <p:sp>
        <p:nvSpPr>
          <p:cNvPr id="13" name="Email Address">
            <a:extLst>
              <a:ext uri="{FF2B5EF4-FFF2-40B4-BE49-F238E27FC236}">
                <a16:creationId xmlns:a16="http://schemas.microsoft.com/office/drawing/2014/main" id="{66CD8520-BBCD-B2B8-F9AB-187E20EC5FA4}"/>
              </a:ext>
            </a:extLst>
          </p:cNvPr>
          <p:cNvSpPr txBox="1"/>
          <p:nvPr/>
        </p:nvSpPr>
        <p:spPr>
          <a:xfrm>
            <a:off x="2054934" y="3220032"/>
            <a:ext cx="5887283" cy="1323439"/>
          </a:xfrm>
          <a:prstGeom prst="rect">
            <a:avLst/>
          </a:prstGeom>
          <a:noFill/>
        </p:spPr>
        <p:txBody>
          <a:bodyPr wrap="square" rtlCol="0">
            <a:spAutoFit/>
          </a:bodyPr>
          <a:lstStyle/>
          <a:p>
            <a:r>
              <a:rPr lang="en-US" sz="2400">
                <a:solidFill>
                  <a:srgbClr val="283369"/>
                </a:solidFill>
                <a:latin typeface="Arial" panose="020B0604020202020204" pitchFamily="34" charset="0"/>
                <a:cs typeface="Arial" panose="020B0604020202020204" pitchFamily="34" charset="0"/>
                <a:hlinkClick r:id="rId8"/>
              </a:rPr>
              <a:t>Donna.j.traynham@mass.gov</a:t>
            </a:r>
            <a:endParaRPr lang="en-US" sz="2400">
              <a:solidFill>
                <a:srgbClr val="283369"/>
              </a:solidFill>
              <a:latin typeface="Arial" panose="020B0604020202020204" pitchFamily="34" charset="0"/>
              <a:cs typeface="Arial" panose="020B0604020202020204" pitchFamily="34" charset="0"/>
            </a:endParaRPr>
          </a:p>
          <a:p>
            <a:r>
              <a:rPr lang="en-US" sz="2400">
                <a:solidFill>
                  <a:srgbClr val="283369"/>
                </a:solidFill>
                <a:latin typeface="Arial" panose="020B0604020202020204" pitchFamily="34" charset="0"/>
                <a:cs typeface="Arial" panose="020B0604020202020204" pitchFamily="34" charset="0"/>
                <a:hlinkClick r:id="rId9"/>
              </a:rPr>
              <a:t>Kelly.Meehan-Rooney@mass.gov</a:t>
            </a:r>
            <a:r>
              <a:rPr lang="en-US" sz="2400">
                <a:solidFill>
                  <a:srgbClr val="283369"/>
                </a:solidFill>
                <a:latin typeface="Arial" panose="020B0604020202020204" pitchFamily="34" charset="0"/>
                <a:cs typeface="Arial" panose="020B0604020202020204" pitchFamily="34" charset="0"/>
              </a:rPr>
              <a:t>	</a:t>
            </a:r>
            <a:r>
              <a:rPr lang="en-US" sz="3200">
                <a:solidFill>
                  <a:srgbClr val="283369"/>
                </a:solidFill>
                <a:latin typeface="Arial" panose="020B0604020202020204" pitchFamily="34" charset="0"/>
                <a:cs typeface="Arial" panose="020B0604020202020204" pitchFamily="34" charset="0"/>
              </a:rPr>
              <a:t>	</a:t>
            </a:r>
          </a:p>
        </p:txBody>
      </p:sp>
      <p:pic>
        <p:nvPicPr>
          <p:cNvPr id="5" name="Email Icon" descr="Envelope with solid fill">
            <a:extLst>
              <a:ext uri="{FF2B5EF4-FFF2-40B4-BE49-F238E27FC236}">
                <a16:creationId xmlns:a16="http://schemas.microsoft.com/office/drawing/2014/main" id="{9AA0EA8C-9023-BB8F-A68D-632D9E6C8CC2}"/>
              </a:ext>
            </a:extLst>
          </p:cNvPr>
          <p:cNvPicPr>
            <a:picLocks noGrp="1" noChangeAspect="1"/>
          </p:cNvPicPr>
          <p:nvPr>
            <p:ph idx="1"/>
          </p:nvPr>
        </p:nvPicPr>
        <p:blipFill>
          <a:blip r:embed="rId10">
            <a:extLst>
              <a:ext uri="{96DAC541-7B7A-43D3-8B79-37D633B846F1}">
                <asvg:svgBlip xmlns:asvg="http://schemas.microsoft.com/office/drawing/2016/SVG/main" r:embed="rId11"/>
              </a:ext>
            </a:extLst>
          </a:blip>
          <a:stretch>
            <a:fillRect/>
          </a:stretch>
        </p:blipFill>
        <p:spPr>
          <a:xfrm>
            <a:off x="1055993" y="3055219"/>
            <a:ext cx="914400" cy="914400"/>
          </a:xfrm>
        </p:spPr>
      </p:pic>
      <p:sp>
        <p:nvSpPr>
          <p:cNvPr id="12" name="Contact Name">
            <a:extLst>
              <a:ext uri="{FF2B5EF4-FFF2-40B4-BE49-F238E27FC236}">
                <a16:creationId xmlns:a16="http://schemas.microsoft.com/office/drawing/2014/main" id="{A13A1B7C-AD74-8628-B625-4AB4C91695C0}"/>
              </a:ext>
            </a:extLst>
          </p:cNvPr>
          <p:cNvSpPr txBox="1"/>
          <p:nvPr/>
        </p:nvSpPr>
        <p:spPr>
          <a:xfrm>
            <a:off x="3788229" y="2078087"/>
            <a:ext cx="4755837" cy="1077218"/>
          </a:xfrm>
          <a:prstGeom prst="rect">
            <a:avLst/>
          </a:prstGeom>
          <a:noFill/>
        </p:spPr>
        <p:txBody>
          <a:bodyPr wrap="square" rtlCol="0">
            <a:spAutoFit/>
          </a:bodyPr>
          <a:lstStyle/>
          <a:p>
            <a:pPr algn="ctr"/>
            <a:r>
              <a:rPr lang="en-US" sz="3200">
                <a:solidFill>
                  <a:srgbClr val="283369"/>
                </a:solidFill>
                <a:latin typeface="Arial" panose="020B0604020202020204" pitchFamily="34" charset="0"/>
                <a:cs typeface="Arial" panose="020B0604020202020204" pitchFamily="34" charset="0"/>
              </a:rPr>
              <a:t>Donna Traynham/Kelly Meehan-Rooney</a:t>
            </a:r>
          </a:p>
        </p:txBody>
      </p:sp>
      <p:sp>
        <p:nvSpPr>
          <p:cNvPr id="3" name="Title 2">
            <a:extLst>
              <a:ext uri="{FF2B5EF4-FFF2-40B4-BE49-F238E27FC236}">
                <a16:creationId xmlns:a16="http://schemas.microsoft.com/office/drawing/2014/main" id="{780B4AAE-4CFB-0429-06FB-94B71440013E}"/>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29591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23749A3B-E861-615E-4AE1-948BEBA673D1}"/>
              </a:ext>
            </a:extLst>
          </p:cNvPr>
          <p:cNvSpPr>
            <a:spLocks noGrp="1"/>
          </p:cNvSpPr>
          <p:nvPr>
            <p:ph type="title"/>
          </p:nvPr>
        </p:nvSpPr>
        <p:spPr/>
        <p:txBody>
          <a:bodyPr/>
          <a:lstStyle/>
          <a:p>
            <a:r>
              <a:rPr lang="en-US"/>
              <a:t>Contents</a:t>
            </a:r>
          </a:p>
        </p:txBody>
      </p:sp>
      <p:pic>
        <p:nvPicPr>
          <p:cNvPr id="8" name="#1" descr="Badge 1 with solid fill">
            <a:extLst>
              <a:ext uri="{FF2B5EF4-FFF2-40B4-BE49-F238E27FC236}">
                <a16:creationId xmlns:a16="http://schemas.microsoft.com/office/drawing/2014/main" id="{101B8CC7-7302-D503-5D01-21EE4EA5129B}"/>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679174" y="2193443"/>
            <a:ext cx="914400" cy="914400"/>
          </a:xfrm>
        </p:spPr>
      </p:pic>
      <p:sp>
        <p:nvSpPr>
          <p:cNvPr id="16" name="Contents 1">
            <a:extLst>
              <a:ext uri="{FF2B5EF4-FFF2-40B4-BE49-F238E27FC236}">
                <a16:creationId xmlns:a16="http://schemas.microsoft.com/office/drawing/2014/main" id="{37669650-49F4-2A6D-72F6-3C664283EB55}"/>
              </a:ext>
            </a:extLst>
          </p:cNvPr>
          <p:cNvSpPr txBox="1">
            <a:spLocks/>
          </p:cNvSpPr>
          <p:nvPr/>
        </p:nvSpPr>
        <p:spPr>
          <a:xfrm>
            <a:off x="1473200" y="2092249"/>
            <a:ext cx="10515600" cy="104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3600">
                <a:solidFill>
                  <a:srgbClr val="EFBD4C"/>
                </a:solidFill>
              </a:rPr>
              <a:t>Overview of the Playful Learning Institute</a:t>
            </a:r>
          </a:p>
        </p:txBody>
      </p:sp>
      <p:pic>
        <p:nvPicPr>
          <p:cNvPr id="10" name="#2" descr="Badge with solid fill">
            <a:extLst>
              <a:ext uri="{FF2B5EF4-FFF2-40B4-BE49-F238E27FC236}">
                <a16:creationId xmlns:a16="http://schemas.microsoft.com/office/drawing/2014/main" id="{429391C9-554A-988D-81C0-A85C524B5872}"/>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79174" y="3107843"/>
            <a:ext cx="914400" cy="914400"/>
          </a:xfrm>
        </p:spPr>
      </p:pic>
      <p:sp>
        <p:nvSpPr>
          <p:cNvPr id="17" name="Contents 2">
            <a:extLst>
              <a:ext uri="{FF2B5EF4-FFF2-40B4-BE49-F238E27FC236}">
                <a16:creationId xmlns:a16="http://schemas.microsoft.com/office/drawing/2014/main" id="{D348DFCE-D8E9-F7D2-0C15-25F144A34A95}"/>
              </a:ext>
            </a:extLst>
          </p:cNvPr>
          <p:cNvSpPr txBox="1">
            <a:spLocks/>
          </p:cNvSpPr>
          <p:nvPr/>
        </p:nvSpPr>
        <p:spPr>
          <a:xfrm>
            <a:off x="1473200" y="3033906"/>
            <a:ext cx="10515600" cy="104285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3600">
                <a:solidFill>
                  <a:srgbClr val="EFBD4C"/>
                </a:solidFill>
              </a:rPr>
              <a:t>Playful Learning Institute Competitive Grant Program (Fund Cod 347)</a:t>
            </a:r>
          </a:p>
        </p:txBody>
      </p:sp>
      <p:pic>
        <p:nvPicPr>
          <p:cNvPr id="12" name="#3" descr="Badge 3 with solid fill">
            <a:extLst>
              <a:ext uri="{FF2B5EF4-FFF2-40B4-BE49-F238E27FC236}">
                <a16:creationId xmlns:a16="http://schemas.microsoft.com/office/drawing/2014/main" id="{485E2F42-5980-D2C5-9367-85A8B46B7A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174" y="3954222"/>
            <a:ext cx="914400" cy="914400"/>
          </a:xfrm>
          <a:prstGeom prst="rect">
            <a:avLst/>
          </a:prstGeom>
        </p:spPr>
      </p:pic>
      <p:sp>
        <p:nvSpPr>
          <p:cNvPr id="18" name="Contents 3">
            <a:extLst>
              <a:ext uri="{FF2B5EF4-FFF2-40B4-BE49-F238E27FC236}">
                <a16:creationId xmlns:a16="http://schemas.microsoft.com/office/drawing/2014/main" id="{C344C75D-A816-DF80-7AAB-5A7262E97A75}"/>
              </a:ext>
            </a:extLst>
          </p:cNvPr>
          <p:cNvSpPr txBox="1">
            <a:spLocks/>
          </p:cNvSpPr>
          <p:nvPr/>
        </p:nvSpPr>
        <p:spPr>
          <a:xfrm>
            <a:off x="1533387" y="3885337"/>
            <a:ext cx="10515600" cy="104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3600">
                <a:solidFill>
                  <a:srgbClr val="EFBD4C"/>
                </a:solidFill>
              </a:rPr>
              <a:t>Application Process</a:t>
            </a:r>
          </a:p>
        </p:txBody>
      </p:sp>
      <p:pic>
        <p:nvPicPr>
          <p:cNvPr id="14" name="#4" descr="Badge 4 with solid fill">
            <a:extLst>
              <a:ext uri="{FF2B5EF4-FFF2-40B4-BE49-F238E27FC236}">
                <a16:creationId xmlns:a16="http://schemas.microsoft.com/office/drawing/2014/main" id="{D11048F9-2702-1434-C5D1-F6BD06C9A4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174" y="4825552"/>
            <a:ext cx="914400" cy="914400"/>
          </a:xfrm>
          <a:prstGeom prst="rect">
            <a:avLst/>
          </a:prstGeom>
        </p:spPr>
      </p:pic>
      <p:sp>
        <p:nvSpPr>
          <p:cNvPr id="19" name="Contents 4">
            <a:extLst>
              <a:ext uri="{FF2B5EF4-FFF2-40B4-BE49-F238E27FC236}">
                <a16:creationId xmlns:a16="http://schemas.microsoft.com/office/drawing/2014/main" id="{C910AF79-4C7D-851C-B949-5BD013A36354}"/>
              </a:ext>
            </a:extLst>
          </p:cNvPr>
          <p:cNvSpPr txBox="1">
            <a:spLocks/>
          </p:cNvSpPr>
          <p:nvPr/>
        </p:nvSpPr>
        <p:spPr>
          <a:xfrm>
            <a:off x="1473200" y="4761326"/>
            <a:ext cx="10515600" cy="104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3600">
                <a:solidFill>
                  <a:srgbClr val="EFBD4C"/>
                </a:solidFill>
              </a:rPr>
              <a:t>Question and Answer</a:t>
            </a:r>
          </a:p>
        </p:txBody>
      </p:sp>
    </p:spTree>
    <p:extLst>
      <p:ext uri="{BB962C8B-B14F-4D97-AF65-F5344CB8AC3E}">
        <p14:creationId xmlns:p14="http://schemas.microsoft.com/office/powerpoint/2010/main" val="163345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fontScale="90000"/>
          </a:bodyPr>
          <a:lstStyle/>
          <a:p>
            <a:r>
              <a:rPr lang="en-US"/>
              <a:t>Overview of the Playful Learning Institute</a:t>
            </a:r>
          </a:p>
        </p:txBody>
      </p:sp>
      <p:pic>
        <p:nvPicPr>
          <p:cNvPr id="3" name="#1" descr="Badge 1 with solid fill">
            <a:extLst>
              <a:ext uri="{FF2B5EF4-FFF2-40B4-BE49-F238E27FC236}">
                <a16:creationId xmlns:a16="http://schemas.microsoft.com/office/drawing/2014/main" id="{AFC464BA-31C2-4D9D-CCA8-A9EF486F5F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049" y="1186621"/>
            <a:ext cx="1645920" cy="1645920"/>
          </a:xfrm>
          <a:prstGeom prst="rect">
            <a:avLst/>
          </a:prstGeom>
        </p:spPr>
      </p:pic>
    </p:spTree>
    <p:extLst>
      <p:ext uri="{BB962C8B-B14F-4D97-AF65-F5344CB8AC3E}">
        <p14:creationId xmlns:p14="http://schemas.microsoft.com/office/powerpoint/2010/main" val="408647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Purpose of the Playful Learning Institute</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r>
              <a:rPr lang="en-US" sz="2400" b="1">
                <a:solidFill>
                  <a:srgbClr val="424242"/>
                </a:solidFill>
                <a:ea typeface="Calibri" panose="020F0502020204030204" pitchFamily="34" charset="0"/>
              </a:rPr>
              <a:t>D</a:t>
            </a:r>
            <a:r>
              <a:rPr lang="en-US" sz="2400" b="1">
                <a:solidFill>
                  <a:srgbClr val="424242"/>
                </a:solidFill>
                <a:effectLst/>
                <a:ea typeface="Calibri" panose="020F0502020204030204" pitchFamily="34" charset="0"/>
              </a:rPr>
              <a:t>esigned for</a:t>
            </a:r>
            <a:r>
              <a:rPr lang="en-US" sz="2400">
                <a:solidFill>
                  <a:srgbClr val="424242"/>
                </a:solidFill>
                <a:effectLst/>
                <a:ea typeface="Calibri" panose="020F0502020204030204" pitchFamily="34" charset="0"/>
              </a:rPr>
              <a:t>: district and school administrators, pre-kindergarten through grade 3 classroom educators, and community-based early childhood and out-of-school time program staff and administrators </a:t>
            </a:r>
          </a:p>
          <a:p>
            <a:r>
              <a:rPr lang="en-US" sz="2400" b="1">
                <a:solidFill>
                  <a:srgbClr val="424242"/>
                </a:solidFill>
                <a:effectLst/>
                <a:ea typeface="Calibri" panose="020F0502020204030204" pitchFamily="34" charset="0"/>
              </a:rPr>
              <a:t>Goal</a:t>
            </a:r>
            <a:r>
              <a:rPr lang="en-US" sz="2400">
                <a:solidFill>
                  <a:srgbClr val="424242"/>
                </a:solidFill>
                <a:effectLst/>
                <a:ea typeface="Calibri" panose="020F0502020204030204" pitchFamily="34" charset="0"/>
              </a:rPr>
              <a:t>: to provide participants with the tools and strategies needed to embed playful learning that supports:</a:t>
            </a:r>
          </a:p>
          <a:p>
            <a:pPr lvl="1"/>
            <a:r>
              <a:rPr lang="en-US">
                <a:solidFill>
                  <a:srgbClr val="424242"/>
                </a:solidFill>
                <a:effectLst/>
                <a:ea typeface="Calibri" panose="020F0502020204030204" pitchFamily="34" charset="0"/>
              </a:rPr>
              <a:t>deep dives into content;</a:t>
            </a:r>
          </a:p>
          <a:p>
            <a:pPr lvl="1"/>
            <a:r>
              <a:rPr lang="en-US">
                <a:solidFill>
                  <a:srgbClr val="424242"/>
                </a:solidFill>
                <a:effectLst/>
                <a:ea typeface="Calibri" panose="020F0502020204030204" pitchFamily="34" charset="0"/>
              </a:rPr>
              <a:t>creates equitable access to learning; and </a:t>
            </a:r>
          </a:p>
          <a:p>
            <a:pPr lvl="1"/>
            <a:r>
              <a:rPr lang="en-US">
                <a:solidFill>
                  <a:srgbClr val="424242"/>
                </a:solidFill>
                <a:effectLst/>
                <a:ea typeface="Calibri" panose="020F0502020204030204" pitchFamily="34" charset="0"/>
              </a:rPr>
              <a:t>creates varied opportunities for assessment across content areas. </a:t>
            </a:r>
          </a:p>
          <a:p>
            <a:pPr lvl="1"/>
            <a:endParaRPr lang="en-US">
              <a:solidFill>
                <a:srgbClr val="424242"/>
              </a:solidFill>
              <a:ea typeface="Calibri" panose="020F0502020204030204" pitchFamily="34" charset="0"/>
            </a:endParaRPr>
          </a:p>
          <a:p>
            <a:pPr marL="457200" lvl="1" indent="0">
              <a:buNone/>
            </a:pPr>
            <a:r>
              <a:rPr lang="en-US">
                <a:solidFill>
                  <a:srgbClr val="424242"/>
                </a:solidFill>
                <a:effectLst/>
                <a:ea typeface="Calibri" panose="020F0502020204030204" pitchFamily="34" charset="0"/>
              </a:rPr>
              <a:t>More information can be found on our </a:t>
            </a:r>
            <a:r>
              <a:rPr lang="en-US" u="sng">
                <a:solidFill>
                  <a:srgbClr val="424242"/>
                </a:solidFill>
                <a:effectLst/>
                <a:ea typeface="Calibri" panose="020F0502020204030204" pitchFamily="34" charset="0"/>
                <a:hlinkClick r:id="rId3"/>
              </a:rPr>
              <a:t>early learning website</a:t>
            </a:r>
            <a:r>
              <a:rPr lang="en-US" u="sng">
                <a:solidFill>
                  <a:srgbClr val="424242"/>
                </a:solidFill>
                <a:effectLst/>
                <a:ea typeface="Calibri" panose="020F0502020204030204" pitchFamily="34" charset="0"/>
              </a:rPr>
              <a:t>.</a:t>
            </a:r>
            <a:endParaRPr lang="en-US"/>
          </a:p>
        </p:txBody>
      </p:sp>
    </p:spTree>
    <p:extLst>
      <p:ext uri="{BB962C8B-B14F-4D97-AF65-F5344CB8AC3E}">
        <p14:creationId xmlns:p14="http://schemas.microsoft.com/office/powerpoint/2010/main" val="176689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B42F4-6893-4AC5-80CB-D113AC9CBF4E}"/>
              </a:ext>
            </a:extLst>
          </p:cNvPr>
          <p:cNvSpPr>
            <a:spLocks noGrp="1"/>
          </p:cNvSpPr>
          <p:nvPr>
            <p:ph idx="1"/>
          </p:nvPr>
        </p:nvSpPr>
        <p:spPr>
          <a:xfrm>
            <a:off x="838200" y="2086984"/>
            <a:ext cx="10515600" cy="4191153"/>
          </a:xfrm>
        </p:spPr>
        <p:txBody>
          <a:bodyPr>
            <a:noAutofit/>
          </a:bodyPr>
          <a:lstStyle/>
          <a:p>
            <a:pPr marL="0" marR="0" lvl="0" indent="0" algn="just" fontAlgn="base">
              <a:spcBef>
                <a:spcPts val="0"/>
              </a:spcBef>
              <a:spcAft>
                <a:spcPts val="0"/>
              </a:spcAft>
              <a:buSzPts val="1000"/>
              <a:buNone/>
              <a:tabLst>
                <a:tab pos="457200" algn="l"/>
                <a:tab pos="457200" algn="l"/>
              </a:tabLst>
            </a:pPr>
            <a:r>
              <a:rPr lang="en-US" sz="3200" b="1">
                <a:solidFill>
                  <a:srgbClr val="000000"/>
                </a:solidFill>
                <a:ea typeface="Times New Roman" panose="02020603050405020304" pitchFamily="18" charset="0"/>
              </a:rPr>
              <a:t>Team</a:t>
            </a:r>
          </a:p>
          <a:p>
            <a:pPr algn="l" rtl="0" fontAlgn="base"/>
            <a:r>
              <a:rPr lang="en-US" sz="2400" b="0" i="0">
                <a:solidFill>
                  <a:srgbClr val="000000"/>
                </a:solidFill>
                <a:effectLst/>
              </a:rPr>
              <a:t>The participating team must include:</a:t>
            </a:r>
          </a:p>
          <a:p>
            <a:pPr lvl="1" fontAlgn="base"/>
            <a:r>
              <a:rPr lang="en-US" b="0" i="0">
                <a:solidFill>
                  <a:srgbClr val="000000"/>
                </a:solidFill>
                <a:effectLst/>
              </a:rPr>
              <a:t>two (2) inclusive classroom educators from each grade level, Preschool </a:t>
            </a:r>
            <a:r>
              <a:rPr lang="en-US" b="1" i="0">
                <a:solidFill>
                  <a:srgbClr val="000000"/>
                </a:solidFill>
                <a:effectLst/>
              </a:rPr>
              <a:t>through</a:t>
            </a:r>
            <a:r>
              <a:rPr lang="en-US" b="0" i="0">
                <a:solidFill>
                  <a:srgbClr val="000000"/>
                </a:solidFill>
                <a:effectLst/>
              </a:rPr>
              <a:t> 3</a:t>
            </a:r>
            <a:r>
              <a:rPr lang="en-US" b="0" i="0" baseline="30000">
                <a:solidFill>
                  <a:srgbClr val="000000"/>
                </a:solidFill>
                <a:effectLst/>
              </a:rPr>
              <a:t>rd</a:t>
            </a:r>
            <a:r>
              <a:rPr lang="en-US" b="0" i="0">
                <a:solidFill>
                  <a:srgbClr val="000000"/>
                </a:solidFill>
                <a:effectLst/>
              </a:rPr>
              <a:t> grade along (PK-3);</a:t>
            </a:r>
          </a:p>
          <a:p>
            <a:pPr lvl="1" fontAlgn="base"/>
            <a:r>
              <a:rPr lang="en-US" b="0" i="0">
                <a:solidFill>
                  <a:srgbClr val="000000"/>
                </a:solidFill>
                <a:effectLst/>
              </a:rPr>
              <a:t>a district administrator (preferably one who has responsibility and oversight for curriculum decisions); and </a:t>
            </a:r>
          </a:p>
          <a:p>
            <a:pPr lvl="1" fontAlgn="base"/>
            <a:r>
              <a:rPr lang="en-US" b="0" i="0">
                <a:solidFill>
                  <a:srgbClr val="000000"/>
                </a:solidFill>
                <a:effectLst/>
              </a:rPr>
              <a:t>the school administrator of the building where the educators teach. </a:t>
            </a:r>
          </a:p>
          <a:p>
            <a:pPr marL="457200" lvl="1" indent="0" fontAlgn="base">
              <a:buNone/>
            </a:pPr>
            <a:endParaRPr lang="en-US" sz="2000">
              <a:solidFill>
                <a:srgbClr val="000000"/>
              </a:solidFill>
            </a:endParaRPr>
          </a:p>
          <a:p>
            <a:pPr marL="457200" lvl="1" indent="0" fontAlgn="base">
              <a:buNone/>
            </a:pPr>
            <a:r>
              <a:rPr lang="en-US" sz="1800" b="0" i="0">
                <a:solidFill>
                  <a:srgbClr val="000000"/>
                </a:solidFill>
                <a:effectLst/>
              </a:rPr>
              <a:t>If possible, the preference is for the educators to be from the same school but in cases where grade level configurations for schools don’t include all grades, two schools may be paired together to make up the team; in these cases, the building principal from both schools must be active participants. </a:t>
            </a:r>
          </a:p>
          <a:p>
            <a:pPr algn="l" rtl="0" fontAlgn="base"/>
            <a:endParaRPr lang="en-US" sz="1400" b="0" i="0">
              <a:solidFill>
                <a:srgbClr val="000000"/>
              </a:solidFill>
              <a:effectLst/>
              <a:latin typeface="Segoe UI" panose="020B0502040204020203" pitchFamily="34" charset="0"/>
            </a:endParaRPr>
          </a:p>
          <a:p>
            <a:pPr marL="0" marR="0" lvl="0" indent="0" algn="just" fontAlgn="base">
              <a:spcBef>
                <a:spcPts val="0"/>
              </a:spcBef>
              <a:spcAft>
                <a:spcPts val="0"/>
              </a:spcAft>
              <a:buSzPts val="1000"/>
              <a:buNone/>
              <a:tabLst>
                <a:tab pos="457200" algn="l"/>
                <a:tab pos="457200" algn="l"/>
              </a:tabLst>
            </a:pPr>
            <a:endParaRPr lang="en-US" sz="2000" b="1">
              <a:solidFill>
                <a:srgbClr val="000000"/>
              </a:solidFill>
              <a:latin typeface="+mn-lt"/>
              <a:ea typeface="Times New Roman" panose="02020603050405020304" pitchFamily="18" charset="0"/>
            </a:endParaRPr>
          </a:p>
          <a:p>
            <a:pPr marL="0" marR="0" lvl="0" indent="0" algn="just" fontAlgn="base">
              <a:spcBef>
                <a:spcPts val="0"/>
              </a:spcBef>
              <a:spcAft>
                <a:spcPts val="0"/>
              </a:spcAft>
              <a:buSzPts val="1000"/>
              <a:buNone/>
              <a:tabLst>
                <a:tab pos="457200" algn="l"/>
              </a:tabLst>
            </a:pPr>
            <a:endParaRPr lang="en-US" sz="1800" u="sng">
              <a:effectLst/>
              <a:latin typeface="+mn-lt"/>
              <a:ea typeface="Times New Roman" panose="02020603050405020304" pitchFamily="18" charset="0"/>
            </a:endParaRPr>
          </a:p>
        </p:txBody>
      </p:sp>
      <p:sp>
        <p:nvSpPr>
          <p:cNvPr id="3" name="Title 2">
            <a:extLst>
              <a:ext uri="{FF2B5EF4-FFF2-40B4-BE49-F238E27FC236}">
                <a16:creationId xmlns:a16="http://schemas.microsoft.com/office/drawing/2014/main" id="{BB27A06C-46C7-4DBB-BC84-63B5F41C1BF3}"/>
              </a:ext>
            </a:extLst>
          </p:cNvPr>
          <p:cNvSpPr>
            <a:spLocks noGrp="1"/>
          </p:cNvSpPr>
          <p:nvPr>
            <p:ph type="title"/>
          </p:nvPr>
        </p:nvSpPr>
        <p:spPr/>
        <p:txBody>
          <a:bodyPr>
            <a:normAutofit fontScale="90000"/>
          </a:bodyPr>
          <a:lstStyle/>
          <a:p>
            <a:r>
              <a:rPr lang="en-US"/>
              <a:t>Components of the Playful Learning Institute </a:t>
            </a:r>
          </a:p>
        </p:txBody>
      </p:sp>
    </p:spTree>
    <p:extLst>
      <p:ext uri="{BB962C8B-B14F-4D97-AF65-F5344CB8AC3E}">
        <p14:creationId xmlns:p14="http://schemas.microsoft.com/office/powerpoint/2010/main" val="226218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A12827-654A-47CA-B4C3-40AB0BDE1EDA}"/>
              </a:ext>
            </a:extLst>
          </p:cNvPr>
          <p:cNvSpPr>
            <a:spLocks noGrp="1"/>
          </p:cNvSpPr>
          <p:nvPr>
            <p:ph idx="1"/>
          </p:nvPr>
        </p:nvSpPr>
        <p:spPr/>
        <p:txBody>
          <a:bodyPr>
            <a:normAutofit fontScale="40000" lnSpcReduction="20000"/>
          </a:bodyPr>
          <a:lstStyle/>
          <a:p>
            <a:pPr marL="0" marR="0" lvl="0" indent="0" algn="just" fontAlgn="base">
              <a:spcBef>
                <a:spcPts val="0"/>
              </a:spcBef>
              <a:spcAft>
                <a:spcPts val="0"/>
              </a:spcAft>
              <a:buSzPts val="1000"/>
              <a:buNone/>
              <a:tabLst>
                <a:tab pos="457200" algn="l"/>
                <a:tab pos="457200" algn="l"/>
              </a:tabLst>
            </a:pPr>
            <a:r>
              <a:rPr lang="en-US" sz="7000" b="1">
                <a:solidFill>
                  <a:srgbClr val="000000"/>
                </a:solidFill>
                <a:ea typeface="Times New Roman" panose="02020603050405020304" pitchFamily="18" charset="0"/>
              </a:rPr>
              <a:t>P</a:t>
            </a:r>
            <a:r>
              <a:rPr lang="en-US" sz="7000" b="1">
                <a:solidFill>
                  <a:srgbClr val="000000"/>
                </a:solidFill>
                <a:effectLst/>
                <a:ea typeface="Times New Roman" panose="02020603050405020304" pitchFamily="18" charset="0"/>
              </a:rPr>
              <a:t>rofessional development (PD) </a:t>
            </a:r>
          </a:p>
          <a:p>
            <a:pPr algn="just" fontAlgn="base">
              <a:lnSpc>
                <a:spcPct val="120000"/>
              </a:lnSpc>
              <a:spcBef>
                <a:spcPts val="0"/>
              </a:spcBef>
              <a:buSzPct val="100000"/>
              <a:tabLst>
                <a:tab pos="457200" algn="l"/>
                <a:tab pos="457200" algn="l"/>
              </a:tabLst>
            </a:pPr>
            <a:r>
              <a:rPr lang="en-US" sz="4400">
                <a:solidFill>
                  <a:srgbClr val="000000"/>
                </a:solidFill>
              </a:rPr>
              <a:t>For school teams that include the district and school administrators as well as two (2) educators each in PK-3.  </a:t>
            </a:r>
          </a:p>
          <a:p>
            <a:pPr lvl="1" algn="just" fontAlgn="base">
              <a:lnSpc>
                <a:spcPct val="120000"/>
              </a:lnSpc>
              <a:spcBef>
                <a:spcPts val="0"/>
              </a:spcBef>
              <a:buSzPct val="100000"/>
              <a:tabLst>
                <a:tab pos="457200" algn="l"/>
                <a:tab pos="457200" algn="l"/>
              </a:tabLst>
            </a:pPr>
            <a:r>
              <a:rPr lang="en-US" sz="4400">
                <a:ea typeface="Times New Roman" panose="02020603050405020304" pitchFamily="18" charset="0"/>
              </a:rPr>
              <a:t>Proposed timeline: </a:t>
            </a:r>
            <a:r>
              <a:rPr lang="en-US" sz="4400">
                <a:effectLst/>
                <a:ea typeface="Times New Roman" panose="02020603050405020304" pitchFamily="18" charset="0"/>
              </a:rPr>
              <a:t>April and June 2023 with exact dates to be determined</a:t>
            </a:r>
          </a:p>
          <a:p>
            <a:pPr lvl="1" algn="just" fontAlgn="base">
              <a:lnSpc>
                <a:spcPct val="120000"/>
              </a:lnSpc>
              <a:spcBef>
                <a:spcPts val="0"/>
              </a:spcBef>
              <a:buSzPct val="100000"/>
              <a:tabLst>
                <a:tab pos="457200" algn="l"/>
                <a:tab pos="457200" algn="l"/>
              </a:tabLst>
            </a:pPr>
            <a:r>
              <a:rPr lang="en-US" sz="4400">
                <a:ea typeface="Times New Roman" panose="02020603050405020304" pitchFamily="18" charset="0"/>
              </a:rPr>
              <a:t>Includes both asynchronous/virtual pre-work and 10 hours of in-person PD</a:t>
            </a:r>
            <a:endParaRPr lang="en-US" sz="4400">
              <a:effectLst/>
              <a:ea typeface="Times New Roman" panose="02020603050405020304" pitchFamily="18" charset="0"/>
            </a:endParaRPr>
          </a:p>
          <a:p>
            <a:pPr lvl="1" algn="just" fontAlgn="base">
              <a:lnSpc>
                <a:spcPct val="120000"/>
              </a:lnSpc>
              <a:spcBef>
                <a:spcPts val="0"/>
              </a:spcBef>
              <a:buSzPct val="100000"/>
              <a:tabLst>
                <a:tab pos="457200" algn="l"/>
                <a:tab pos="457200" algn="l"/>
              </a:tabLst>
            </a:pPr>
            <a:r>
              <a:rPr lang="en-US" sz="4400">
                <a:effectLst/>
                <a:ea typeface="Times New Roman" panose="02020603050405020304" pitchFamily="18" charset="0"/>
              </a:rPr>
              <a:t>PD will result in coordinated grade level action plans for each team to implement in the 2023-24 school year.  </a:t>
            </a:r>
          </a:p>
          <a:p>
            <a:pPr lvl="1" algn="just" fontAlgn="base">
              <a:lnSpc>
                <a:spcPct val="120000"/>
              </a:lnSpc>
              <a:spcBef>
                <a:spcPts val="0"/>
              </a:spcBef>
              <a:buSzPct val="100000"/>
              <a:tabLst>
                <a:tab pos="457200" algn="l"/>
                <a:tab pos="457200" algn="l"/>
              </a:tabLst>
            </a:pPr>
            <a:r>
              <a:rPr lang="en-US" sz="4400">
                <a:effectLst/>
                <a:ea typeface="Times New Roman" panose="02020603050405020304" pitchFamily="18" charset="0"/>
              </a:rPr>
              <a:t>The grade-level action plans will focus on implementation </a:t>
            </a:r>
            <a:r>
              <a:rPr lang="en-US" sz="4400" u="sng">
                <a:effectLst/>
                <a:ea typeface="Times New Roman" panose="02020603050405020304" pitchFamily="18" charset="0"/>
              </a:rPr>
              <a:t>strategies at each grade level of at least one of the following:</a:t>
            </a:r>
            <a:r>
              <a:rPr lang="en-US" sz="4400" u="sng">
                <a:solidFill>
                  <a:srgbClr val="000000"/>
                </a:solidFill>
                <a:effectLst/>
                <a:ea typeface="Times New Roman" panose="02020603050405020304" pitchFamily="18" charset="0"/>
              </a:rPr>
              <a:t> </a:t>
            </a:r>
            <a:r>
              <a:rPr lang="en-US" sz="4400" u="sng">
                <a:effectLst/>
                <a:ea typeface="Times New Roman" panose="02020603050405020304" pitchFamily="18" charset="0"/>
              </a:rPr>
              <a:t> </a:t>
            </a:r>
          </a:p>
          <a:p>
            <a:pPr lvl="2" algn="just" fontAlgn="base">
              <a:lnSpc>
                <a:spcPct val="120000"/>
              </a:lnSpc>
              <a:spcBef>
                <a:spcPts val="0"/>
              </a:spcBef>
              <a:buSzPct val="100000"/>
              <a:tabLst>
                <a:tab pos="457200" algn="l"/>
                <a:tab pos="457200" algn="l"/>
              </a:tabLst>
            </a:pPr>
            <a:r>
              <a:rPr lang="en-US" sz="4400">
                <a:solidFill>
                  <a:srgbClr val="000000"/>
                </a:solidFill>
                <a:effectLst/>
                <a:ea typeface="Times New Roman" panose="02020603050405020304" pitchFamily="18" charset="0"/>
              </a:rPr>
              <a:t>Boston</a:t>
            </a:r>
            <a:r>
              <a:rPr lang="en-US" sz="4400">
                <a:effectLst/>
                <a:ea typeface="Times New Roman" panose="02020603050405020304" pitchFamily="18" charset="0"/>
              </a:rPr>
              <a:t> Public Schools’ </a:t>
            </a:r>
            <a:r>
              <a:rPr lang="en-US" sz="4400">
                <a:solidFill>
                  <a:srgbClr val="0563C1"/>
                </a:solidFill>
                <a:effectLst/>
                <a:ea typeface="Times New Roman" panose="02020603050405020304" pitchFamily="18" charset="0"/>
                <a:hlinkClick r:id="rId3"/>
              </a:rPr>
              <a:t>Focus Curriculum</a:t>
            </a:r>
            <a:r>
              <a:rPr lang="en-US" sz="4400">
                <a:solidFill>
                  <a:srgbClr val="0563C1"/>
                </a:solidFill>
                <a:effectLst/>
                <a:ea typeface="Times New Roman" panose="02020603050405020304" pitchFamily="18" charset="0"/>
              </a:rPr>
              <a:t>;</a:t>
            </a:r>
            <a:r>
              <a:rPr lang="en-US" sz="4400" b="1">
                <a:solidFill>
                  <a:srgbClr val="000000"/>
                </a:solidFill>
                <a:effectLst/>
                <a:ea typeface="Times New Roman" panose="02020603050405020304" pitchFamily="18" charset="0"/>
              </a:rPr>
              <a:t> </a:t>
            </a:r>
            <a:r>
              <a:rPr lang="en-US" sz="4400">
                <a:effectLst/>
                <a:ea typeface="Times New Roman" panose="02020603050405020304" pitchFamily="18" charset="0"/>
              </a:rPr>
              <a:t>and/or </a:t>
            </a:r>
            <a:r>
              <a:rPr lang="en-US" sz="4400">
                <a:solidFill>
                  <a:srgbClr val="000000"/>
                </a:solidFill>
                <a:effectLst/>
                <a:ea typeface="Times New Roman" panose="02020603050405020304" pitchFamily="18" charset="0"/>
              </a:rPr>
              <a:t> </a:t>
            </a:r>
          </a:p>
          <a:p>
            <a:pPr lvl="2" algn="just" fontAlgn="base">
              <a:lnSpc>
                <a:spcPct val="120000"/>
              </a:lnSpc>
              <a:spcBef>
                <a:spcPts val="0"/>
              </a:spcBef>
              <a:buSzPct val="100000"/>
              <a:tabLst>
                <a:tab pos="457200" algn="l"/>
                <a:tab pos="457200" algn="l"/>
              </a:tabLst>
            </a:pPr>
            <a:r>
              <a:rPr lang="en-US" sz="4400">
                <a:solidFill>
                  <a:srgbClr val="000000"/>
                </a:solidFill>
                <a:effectLst/>
                <a:ea typeface="Times New Roman" panose="02020603050405020304" pitchFamily="18" charset="0"/>
              </a:rPr>
              <a:t>I</a:t>
            </a:r>
            <a:r>
              <a:rPr lang="en-US" sz="4400">
                <a:effectLst/>
                <a:ea typeface="Times New Roman" panose="02020603050405020304" pitchFamily="18" charset="0"/>
              </a:rPr>
              <a:t>mplementation of two or more of the </a:t>
            </a:r>
            <a:r>
              <a:rPr lang="en-US" sz="4400">
                <a:solidFill>
                  <a:srgbClr val="0563C1"/>
                </a:solidFill>
                <a:effectLst/>
                <a:ea typeface="Times New Roman" panose="02020603050405020304" pitchFamily="18" charset="0"/>
                <a:hlinkClick r:id="rId4"/>
              </a:rPr>
              <a:t>playful learning instructional strategies</a:t>
            </a:r>
            <a:r>
              <a:rPr lang="en-US" sz="4400">
                <a:effectLst/>
                <a:ea typeface="Times New Roman" panose="02020603050405020304" pitchFamily="18" charset="0"/>
              </a:rPr>
              <a:t> (Read </a:t>
            </a:r>
            <a:r>
              <a:rPr lang="en-US" sz="4400">
                <a:solidFill>
                  <a:srgbClr val="000000"/>
                </a:solidFill>
                <a:effectLst/>
                <a:ea typeface="Times New Roman" panose="02020603050405020304" pitchFamily="18" charset="0"/>
              </a:rPr>
              <a:t>Alouds, Center/Studios, Writing, Storytelling/Story Acting, and Thinking and Feedback) </a:t>
            </a:r>
            <a:r>
              <a:rPr lang="en-US" sz="4400">
                <a:effectLst/>
                <a:ea typeface="Times New Roman" panose="02020603050405020304" pitchFamily="18" charset="0"/>
              </a:rPr>
              <a:t>that are utilized in this integrated curriculum; and/or  </a:t>
            </a:r>
            <a:endParaRPr lang="en-US" sz="4400">
              <a:ea typeface="Times New Roman" panose="02020603050405020304" pitchFamily="18" charset="0"/>
            </a:endParaRPr>
          </a:p>
          <a:p>
            <a:pPr lvl="2" algn="just" fontAlgn="base">
              <a:lnSpc>
                <a:spcPct val="120000"/>
              </a:lnSpc>
              <a:spcBef>
                <a:spcPts val="0"/>
              </a:spcBef>
              <a:buSzPct val="100000"/>
              <a:tabLst>
                <a:tab pos="457200" algn="l"/>
                <a:tab pos="457200" algn="l"/>
              </a:tabLst>
            </a:pPr>
            <a:r>
              <a:rPr lang="en-US" sz="4400">
                <a:effectLst/>
                <a:ea typeface="Times New Roman" panose="02020603050405020304" pitchFamily="18" charset="0"/>
              </a:rPr>
              <a:t>Other playful learning strategies learned through the professional development.  </a:t>
            </a:r>
          </a:p>
          <a:p>
            <a:endParaRPr lang="en-US"/>
          </a:p>
        </p:txBody>
      </p:sp>
      <p:sp>
        <p:nvSpPr>
          <p:cNvPr id="3" name="Title 2">
            <a:extLst>
              <a:ext uri="{FF2B5EF4-FFF2-40B4-BE49-F238E27FC236}">
                <a16:creationId xmlns:a16="http://schemas.microsoft.com/office/drawing/2014/main" id="{EAF5D496-8944-45EA-BE58-108FD6259806}"/>
              </a:ext>
            </a:extLst>
          </p:cNvPr>
          <p:cNvSpPr>
            <a:spLocks noGrp="1"/>
          </p:cNvSpPr>
          <p:nvPr>
            <p:ph type="title"/>
          </p:nvPr>
        </p:nvSpPr>
        <p:spPr/>
        <p:txBody>
          <a:bodyPr>
            <a:normAutofit fontScale="90000"/>
          </a:bodyPr>
          <a:lstStyle/>
          <a:p>
            <a:r>
              <a:rPr lang="en-US"/>
              <a:t>Components of the Playful Learning Institute (continued)</a:t>
            </a:r>
          </a:p>
        </p:txBody>
      </p:sp>
    </p:spTree>
    <p:extLst>
      <p:ext uri="{BB962C8B-B14F-4D97-AF65-F5344CB8AC3E}">
        <p14:creationId xmlns:p14="http://schemas.microsoft.com/office/powerpoint/2010/main" val="378101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B2418-31C0-41BA-94F6-EAFA730A8929}"/>
              </a:ext>
            </a:extLst>
          </p:cNvPr>
          <p:cNvSpPr>
            <a:spLocks noGrp="1"/>
          </p:cNvSpPr>
          <p:nvPr>
            <p:ph idx="1"/>
          </p:nvPr>
        </p:nvSpPr>
        <p:spPr/>
        <p:txBody>
          <a:bodyPr>
            <a:normAutofit fontScale="92500" lnSpcReduction="10000"/>
          </a:bodyPr>
          <a:lstStyle/>
          <a:p>
            <a:pPr marL="0" indent="0">
              <a:buNone/>
            </a:pPr>
            <a:r>
              <a:rPr lang="en-US" sz="3200" b="1">
                <a:ea typeface="Times New Roman" panose="02020603050405020304" pitchFamily="18" charset="0"/>
              </a:rPr>
              <a:t>Coaching</a:t>
            </a:r>
          </a:p>
          <a:p>
            <a:pPr marL="0" indent="0">
              <a:buNone/>
            </a:pPr>
            <a:r>
              <a:rPr lang="en-US" sz="2400">
                <a:ea typeface="Times New Roman" panose="02020603050405020304" pitchFamily="18" charset="0"/>
              </a:rPr>
              <a:t>Monthly coaching for administrators and educators from October through May of the 2023-24 school year</a:t>
            </a:r>
          </a:p>
          <a:p>
            <a:pPr lvl="1"/>
            <a:r>
              <a:rPr lang="en-US">
                <a:effectLst/>
                <a:ea typeface="Times New Roman" panose="02020603050405020304" pitchFamily="18" charset="0"/>
              </a:rPr>
              <a:t>Educators – 3-5 hours per month</a:t>
            </a:r>
          </a:p>
          <a:p>
            <a:pPr lvl="1"/>
            <a:r>
              <a:rPr lang="en-US"/>
              <a:t>District and school administrator – 1-2 hours per month</a:t>
            </a:r>
          </a:p>
          <a:p>
            <a:pPr marL="0" indent="0">
              <a:buNone/>
            </a:pPr>
            <a:endParaRPr lang="en-US"/>
          </a:p>
          <a:p>
            <a:pPr marL="0" indent="0">
              <a:buNone/>
            </a:pPr>
            <a:r>
              <a:rPr lang="en-US" sz="3200" b="1"/>
              <a:t>Evaluation</a:t>
            </a:r>
          </a:p>
          <a:p>
            <a:r>
              <a:rPr lang="en-US" sz="2400"/>
              <a:t>DESE to hire an evaluation vendor to design and implement an evaluation of the Playful Learning Institute</a:t>
            </a:r>
          </a:p>
          <a:p>
            <a:r>
              <a:rPr lang="en-US" sz="2400"/>
              <a:t>Selected school teams will be required to participate in the evaluation</a:t>
            </a:r>
          </a:p>
        </p:txBody>
      </p:sp>
      <p:sp>
        <p:nvSpPr>
          <p:cNvPr id="3" name="Title 2">
            <a:extLst>
              <a:ext uri="{FF2B5EF4-FFF2-40B4-BE49-F238E27FC236}">
                <a16:creationId xmlns:a16="http://schemas.microsoft.com/office/drawing/2014/main" id="{65906DC8-1E1D-4752-A0A1-7B89549B0039}"/>
              </a:ext>
            </a:extLst>
          </p:cNvPr>
          <p:cNvSpPr>
            <a:spLocks noGrp="1"/>
          </p:cNvSpPr>
          <p:nvPr>
            <p:ph type="title"/>
          </p:nvPr>
        </p:nvSpPr>
        <p:spPr/>
        <p:txBody>
          <a:bodyPr>
            <a:normAutofit fontScale="90000"/>
          </a:bodyPr>
          <a:lstStyle/>
          <a:p>
            <a:r>
              <a:rPr lang="en-US"/>
              <a:t>Components of the Playful Learning Institute - continued</a:t>
            </a:r>
          </a:p>
        </p:txBody>
      </p:sp>
    </p:spTree>
    <p:extLst>
      <p:ext uri="{BB962C8B-B14F-4D97-AF65-F5344CB8AC3E}">
        <p14:creationId xmlns:p14="http://schemas.microsoft.com/office/powerpoint/2010/main" val="93299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3030583"/>
            <a:ext cx="10515600" cy="945260"/>
          </a:xfrm>
        </p:spPr>
        <p:txBody>
          <a:bodyPr>
            <a:normAutofit fontScale="90000"/>
          </a:bodyPr>
          <a:lstStyle/>
          <a:p>
            <a:r>
              <a:rPr lang="en-US"/>
              <a:t>Overview of the Playful Learning Institute Competitive Grant Program – Fund Code 347</a:t>
            </a:r>
          </a:p>
        </p:txBody>
      </p:sp>
      <p:pic>
        <p:nvPicPr>
          <p:cNvPr id="4" name="#2" descr="Badge with solid fill">
            <a:extLst>
              <a:ext uri="{FF2B5EF4-FFF2-40B4-BE49-F238E27FC236}">
                <a16:creationId xmlns:a16="http://schemas.microsoft.com/office/drawing/2014/main" id="{73889A69-6577-49B7-9221-C63669A54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173" y="1175656"/>
            <a:ext cx="1280255" cy="1267097"/>
          </a:xfrm>
          <a:prstGeom prst="rect">
            <a:avLst/>
          </a:prstGeom>
        </p:spPr>
      </p:pic>
    </p:spTree>
    <p:extLst>
      <p:ext uri="{BB962C8B-B14F-4D97-AF65-F5344CB8AC3E}">
        <p14:creationId xmlns:p14="http://schemas.microsoft.com/office/powerpoint/2010/main" val="133679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17D474-D250-4B1E-AD16-E6F2B5C0FA8F}"/>
              </a:ext>
            </a:extLst>
          </p:cNvPr>
          <p:cNvSpPr>
            <a:spLocks noGrp="1"/>
          </p:cNvSpPr>
          <p:nvPr>
            <p:ph idx="1"/>
          </p:nvPr>
        </p:nvSpPr>
        <p:spPr/>
        <p:txBody>
          <a:bodyPr>
            <a:normAutofit fontScale="62500" lnSpcReduction="20000"/>
          </a:bodyPr>
          <a:lstStyle/>
          <a:p>
            <a:pPr marL="0" indent="0">
              <a:buNone/>
            </a:pPr>
            <a:r>
              <a:rPr lang="en-US" b="1"/>
              <a:t>www.doe.mass.edu/grants/current.html</a:t>
            </a:r>
          </a:p>
          <a:p>
            <a:pPr marL="0" indent="0">
              <a:buNone/>
            </a:pPr>
            <a:endParaRPr lang="en-US" b="1"/>
          </a:p>
          <a:p>
            <a:pPr marL="0" indent="0">
              <a:buNone/>
            </a:pPr>
            <a:r>
              <a:rPr lang="en-US" b="1"/>
              <a:t>Priorities</a:t>
            </a:r>
            <a:r>
              <a:rPr lang="en-US"/>
              <a:t>:</a:t>
            </a:r>
          </a:p>
          <a:p>
            <a:r>
              <a:rPr lang="en-US" sz="3300" b="0" i="0">
                <a:solidFill>
                  <a:srgbClr val="000000"/>
                </a:solidFill>
                <a:effectLst/>
                <a:latin typeface="Arial" panose="020B0604020202020204" pitchFamily="34" charset="0"/>
              </a:rPr>
              <a:t>to select and engage five (5) school teams to participate in the Institute, which include educators working with historically marginalized students</a:t>
            </a:r>
          </a:p>
          <a:p>
            <a:r>
              <a:rPr lang="en-US" sz="3300" b="0" i="0">
                <a:solidFill>
                  <a:srgbClr val="000000"/>
                </a:solidFill>
                <a:effectLst/>
                <a:latin typeface="Arial" panose="020B0604020202020204" pitchFamily="34" charset="0"/>
              </a:rPr>
              <a:t>to identify school teams with administrators and educators, PK-3, who are committed to the Department-sponsored 15-month Institute pilot. </a:t>
            </a:r>
          </a:p>
          <a:p>
            <a:pPr marL="0" indent="0">
              <a:buNone/>
            </a:pPr>
            <a:endParaRPr lang="en-US" sz="3300" b="0" i="0">
              <a:solidFill>
                <a:srgbClr val="000000"/>
              </a:solidFill>
              <a:effectLst/>
              <a:latin typeface="Arial" panose="020B0604020202020204" pitchFamily="34" charset="0"/>
            </a:endParaRPr>
          </a:p>
          <a:p>
            <a:pPr marL="0" indent="0">
              <a:buNone/>
            </a:pPr>
            <a:r>
              <a:rPr lang="en-US" sz="3300" b="0" i="0">
                <a:solidFill>
                  <a:srgbClr val="000000"/>
                </a:solidFill>
                <a:effectLst/>
                <a:latin typeface="Arial" panose="020B0604020202020204" pitchFamily="34" charset="0"/>
              </a:rPr>
              <a:t>The Department will consider factors such as geographic distribution when making awards.</a:t>
            </a:r>
          </a:p>
          <a:p>
            <a:pPr marL="0" indent="0">
              <a:buNone/>
            </a:pPr>
            <a:endParaRPr lang="en-US" sz="3300" b="0" i="0">
              <a:solidFill>
                <a:srgbClr val="000000"/>
              </a:solidFill>
              <a:effectLst/>
              <a:latin typeface="Arial" panose="020B0604020202020204" pitchFamily="34" charset="0"/>
            </a:endParaRPr>
          </a:p>
          <a:p>
            <a:pPr marL="0" indent="0">
              <a:buNone/>
            </a:pPr>
            <a:r>
              <a:rPr lang="en-US" sz="3300" b="0" i="0">
                <a:solidFill>
                  <a:srgbClr val="000000"/>
                </a:solidFill>
                <a:effectLst/>
                <a:latin typeface="Arial" panose="020B0604020202020204" pitchFamily="34" charset="0"/>
              </a:rPr>
              <a:t>Competitive priority will be given to districts and schools in chronically underperforming status.   </a:t>
            </a:r>
            <a:endParaRPr lang="en-US" sz="3300"/>
          </a:p>
        </p:txBody>
      </p:sp>
      <p:sp>
        <p:nvSpPr>
          <p:cNvPr id="3" name="Title 2">
            <a:extLst>
              <a:ext uri="{FF2B5EF4-FFF2-40B4-BE49-F238E27FC236}">
                <a16:creationId xmlns:a16="http://schemas.microsoft.com/office/drawing/2014/main" id="{3AD0191E-F631-44FC-B64A-B1E605218889}"/>
              </a:ext>
            </a:extLst>
          </p:cNvPr>
          <p:cNvSpPr>
            <a:spLocks noGrp="1"/>
          </p:cNvSpPr>
          <p:nvPr>
            <p:ph type="title"/>
          </p:nvPr>
        </p:nvSpPr>
        <p:spPr/>
        <p:txBody>
          <a:bodyPr/>
          <a:lstStyle/>
          <a:p>
            <a:r>
              <a:rPr lang="en-US"/>
              <a:t>Playful Learning Institute – FC 347</a:t>
            </a:r>
          </a:p>
        </p:txBody>
      </p:sp>
    </p:spTree>
    <p:extLst>
      <p:ext uri="{BB962C8B-B14F-4D97-AF65-F5344CB8AC3E}">
        <p14:creationId xmlns:p14="http://schemas.microsoft.com/office/powerpoint/2010/main" val="1909952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Krukonis, Amy (DESE)</DisplayName>
        <AccountId>18</AccountId>
        <AccountType/>
      </UserInfo>
      <UserInfo>
        <DisplayName>Bennett, Rachelle Engler (DESE)</DisplayName>
        <AccountId>141</AccountId>
        <AccountType/>
      </UserInfo>
      <UserInfo>
        <DisplayName>Traynham, Donna J (DESE)</DisplayName>
        <AccountId>107</AccountId>
        <AccountType/>
      </UserInfo>
      <UserInfo>
        <DisplayName>Taylor, Emily (DESE)</DisplayName>
        <AccountId>504</AccountId>
        <AccountType/>
      </UserInfo>
    </SharedWithUsers>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dcmitype/"/>
    <ds:schemaRef ds:uri="fdcd57df-05e8-4749-9cc8-5afe3dcd00a5"/>
    <ds:schemaRef ds:uri="http://schemas.openxmlformats.org/package/2006/metadata/core-properties"/>
    <ds:schemaRef ds:uri="5e52e1ca-4780-478c-9e15-43ff0784ab0a"/>
    <ds:schemaRef ds:uri="http://www.w3.org/XML/1998/namespace"/>
    <ds:schemaRef ds:uri="http://purl.org/dc/terms/"/>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A96A94D4-B525-412F-AB7A-EA8AC9CE1F7A}">
  <ds:schemaRefs>
    <ds:schemaRef ds:uri="5e52e1ca-4780-478c-9e15-43ff0784ab0a"/>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1718</Words>
  <Application>Microsoft Office PowerPoint</Application>
  <PresentationFormat>Widescreen</PresentationFormat>
  <Paragraphs>141</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Segoe UI</vt:lpstr>
      <vt:lpstr>Office Theme</vt:lpstr>
      <vt:lpstr>Playful Learning Institute</vt:lpstr>
      <vt:lpstr>Contents</vt:lpstr>
      <vt:lpstr>Overview of the Playful Learning Institute</vt:lpstr>
      <vt:lpstr>Purpose of the Playful Learning Institute</vt:lpstr>
      <vt:lpstr>Components of the Playful Learning Institute </vt:lpstr>
      <vt:lpstr>Components of the Playful Learning Institute (continued)</vt:lpstr>
      <vt:lpstr>Components of the Playful Learning Institute - continued</vt:lpstr>
      <vt:lpstr>Overview of the Playful Learning Institute Competitive Grant Program – Fund Code 347</vt:lpstr>
      <vt:lpstr>Playful Learning Institute – FC 347</vt:lpstr>
      <vt:lpstr>Playful Learning Institute – FC 347 (continued)</vt:lpstr>
      <vt:lpstr>Playful Learning Institute – FC 347 (continued)</vt:lpstr>
      <vt:lpstr>Playful Learning Institute – FC 347 (continued)</vt:lpstr>
      <vt:lpstr>Playful Learning Institute – FC 347 (continued)</vt:lpstr>
      <vt:lpstr>Playful Learning Institute – FC 347 (continued)</vt:lpstr>
      <vt:lpstr>Application Process</vt:lpstr>
      <vt:lpstr>Due Date</vt:lpstr>
      <vt:lpstr>Required Documents</vt:lpstr>
      <vt:lpstr>Question and Answer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Learning Institute PowerPoint Slides</dc:title>
  <dc:creator>DESE</dc:creator>
  <cp:lastModifiedBy>Zou, Dong (EOE)</cp:lastModifiedBy>
  <cp:revision>3</cp:revision>
  <cp:lastPrinted>2023-01-13T13:11:17Z</cp:lastPrinted>
  <dcterms:created xsi:type="dcterms:W3CDTF">2022-10-11T20:32:22Z</dcterms:created>
  <dcterms:modified xsi:type="dcterms:W3CDTF">2023-02-13T15:10:03Z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13 2023 12:00AM</vt:lpwstr>
  </property>
</Properties>
</file>