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83" r:id="rId6"/>
    <p:sldId id="296" r:id="rId7"/>
    <p:sldId id="284" r:id="rId8"/>
    <p:sldId id="292" r:id="rId9"/>
    <p:sldId id="298" r:id="rId10"/>
    <p:sldId id="294" r:id="rId11"/>
    <p:sldId id="285" r:id="rId12"/>
    <p:sldId id="286" r:id="rId13"/>
    <p:sldId id="301" r:id="rId14"/>
    <p:sldId id="302" r:id="rId15"/>
    <p:sldId id="288" r:id="rId16"/>
    <p:sldId id="299" r:id="rId17"/>
    <p:sldId id="297" r:id="rId18"/>
    <p:sldId id="295" r:id="rId19"/>
    <p:sldId id="290" r:id="rId20"/>
    <p:sldId id="291" r:id="rId21"/>
    <p:sldId id="293" r:id="rId22"/>
    <p:sldId id="265" r:id="rId23"/>
  </p:sldIdLst>
  <p:sldSz cx="12192000" cy="6858000"/>
  <p:notesSz cx="7010400" cy="92964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83"/>
            <p14:sldId id="296"/>
            <p14:sldId id="284"/>
            <p14:sldId id="292"/>
            <p14:sldId id="298"/>
            <p14:sldId id="294"/>
            <p14:sldId id="285"/>
            <p14:sldId id="286"/>
            <p14:sldId id="301"/>
            <p14:sldId id="302"/>
            <p14:sldId id="288"/>
            <p14:sldId id="299"/>
            <p14:sldId id="297"/>
            <p14:sldId id="295"/>
            <p14:sldId id="290"/>
            <p14:sldId id="291"/>
            <p14:sldId id="293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502F9-4A33-9343-FA4E-AB0138608E15}" v="30" dt="2021-02-18T16:17:24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5508" autoAdjust="0"/>
  </p:normalViewPr>
  <p:slideViewPr>
    <p:cSldViewPr snapToGrid="0">
      <p:cViewPr varScale="1">
        <p:scale>
          <a:sx n="66" d="100"/>
          <a:sy n="66" d="100"/>
        </p:scale>
        <p:origin x="78" y="8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4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Emily (DESE)" userId="S::emily.m.taylor@mass.gov::6b3baf06-450c-4c65-88a2-9c6bd4d02d04" providerId="AD" clId="Web-{52E502F9-4A33-9343-FA4E-AB0138608E15}"/>
    <pc:docChg chg="modSld">
      <pc:chgData name="Taylor, Emily (DESE)" userId="S::emily.m.taylor@mass.gov::6b3baf06-450c-4c65-88a2-9c6bd4d02d04" providerId="AD" clId="Web-{52E502F9-4A33-9343-FA4E-AB0138608E15}" dt="2021-02-18T16:17:24.657" v="29" actId="1076"/>
      <pc:docMkLst>
        <pc:docMk/>
      </pc:docMkLst>
      <pc:sldChg chg="modSp">
        <pc:chgData name="Taylor, Emily (DESE)" userId="S::emily.m.taylor@mass.gov::6b3baf06-450c-4c65-88a2-9c6bd4d02d04" providerId="AD" clId="Web-{52E502F9-4A33-9343-FA4E-AB0138608E15}" dt="2021-02-18T16:17:24.657" v="29" actId="1076"/>
        <pc:sldMkLst>
          <pc:docMk/>
          <pc:sldMk cId="3049507037" sldId="291"/>
        </pc:sldMkLst>
        <pc:spChg chg="mod">
          <ac:chgData name="Taylor, Emily (DESE)" userId="S::emily.m.taylor@mass.gov::6b3baf06-450c-4c65-88a2-9c6bd4d02d04" providerId="AD" clId="Web-{52E502F9-4A33-9343-FA4E-AB0138608E15}" dt="2021-02-18T16:17:24.657" v="29" actId="1076"/>
          <ac:spMkLst>
            <pc:docMk/>
            <pc:sldMk cId="3049507037" sldId="29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 descr="Title Page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7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01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1"/>
            <a:ext cx="5608320" cy="4356075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97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4473892"/>
            <a:ext cx="6534150" cy="3660458"/>
          </a:xfrm>
        </p:spPr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42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4593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8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8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5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1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4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69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6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E6D29-9371-6348-8E5A-F75A6A632A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60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6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75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48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789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7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hyperlink" Target="https://www.parentchildplus.org/state/ma/" TargetMode="External"/><Relationship Id="rId4" Type="http://schemas.openxmlformats.org/officeDocument/2006/relationships/hyperlink" Target="https://eecweb.eec.state.ma.us/ChildCareSearch/CFCE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sfs/earlylearning/resources/familysurvey-mandarin.docx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doe.mass.edu/sfs/earlylearning/resources/familysurvey-haitiancreole.docx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hyperlink" Target="https://www.doe.mass.edu/sfs/earlylearning/resources/familysurvey-english.docx" TargetMode="External"/><Relationship Id="rId11" Type="http://schemas.openxmlformats.org/officeDocument/2006/relationships/hyperlink" Target="https://eeclead.force.com/EEC_ChildCareSearch" TargetMode="External"/><Relationship Id="rId5" Type="http://schemas.openxmlformats.org/officeDocument/2006/relationships/hyperlink" Target="https://www.doe.mass.edu/sfs/earlylearning/resources/familysurvey-capeverdean.docx" TargetMode="External"/><Relationship Id="rId10" Type="http://schemas.openxmlformats.org/officeDocument/2006/relationships/hyperlink" Target="https://www.doe.mass.edu/sfs/earlylearning/resources/familysurvey-spanish.docx" TargetMode="External"/><Relationship Id="rId4" Type="http://schemas.openxmlformats.org/officeDocument/2006/relationships/hyperlink" Target="https://www.doe.mass.edu/sfs/earlylearning/resources/familysurvey-arabic.docx" TargetMode="External"/><Relationship Id="rId9" Type="http://schemas.openxmlformats.org/officeDocument/2006/relationships/hyperlink" Target="https://www.doe.mass.edu/sfs/earlylearning/resources/familysurvey-portugese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Childhood Experiences Data Element (DOE050)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Originally Presented September 2019</a:t>
            </a:r>
          </a:p>
          <a:p>
            <a:r>
              <a:rPr lang="en-US" dirty="0"/>
              <a:t>Updated February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9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A96C2-A00C-41CA-A493-C3B632A0A55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Survey with Codes</a:t>
            </a:r>
          </a:p>
        </p:txBody>
      </p:sp>
      <p:pic>
        <p:nvPicPr>
          <p:cNvPr id="6" name="Picture 5" descr="Survey answers coded ">
            <a:extLst>
              <a:ext uri="{FF2B5EF4-FFF2-40B4-BE49-F238E27FC236}">
                <a16:creationId xmlns:a16="http://schemas.microsoft.com/office/drawing/2014/main" id="{3A670E49-4C50-40BF-9C96-8DCF081C2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0" y="12700"/>
            <a:ext cx="5121564" cy="64258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22CF4-7952-4359-B109-AAB5BC5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86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23" y="1245212"/>
            <a:ext cx="9803477" cy="5130269"/>
          </a:xfrm>
        </p:spPr>
        <p:txBody>
          <a:bodyPr>
            <a:noAutofit/>
          </a:bodyPr>
          <a:lstStyle/>
          <a:p>
            <a:r>
              <a:rPr lang="en-US" sz="2800" b="1" u="sng" dirty="0"/>
              <a:t>Formal Early Childhood Experience</a:t>
            </a:r>
            <a:r>
              <a:rPr lang="en-US" sz="2800" dirty="0"/>
              <a:t>: </a:t>
            </a:r>
          </a:p>
          <a:p>
            <a:pPr lvl="1"/>
            <a:r>
              <a:rPr lang="en-US" b="1" i="1" dirty="0"/>
              <a:t>Licensed Family Childcare</a:t>
            </a:r>
            <a:r>
              <a:rPr lang="en-US" b="1" dirty="0"/>
              <a:t>:  </a:t>
            </a:r>
            <a:r>
              <a:rPr lang="en-US" dirty="0"/>
              <a:t>refers to EEC licensed child care in a group setting in a home.   It may include care in the home of a family member, if the provider is both a relative and an EEC licensed child care provider providing care to children from multiple families.</a:t>
            </a:r>
          </a:p>
          <a:p>
            <a:pPr lvl="1"/>
            <a:endParaRPr lang="en-US" dirty="0"/>
          </a:p>
          <a:p>
            <a:pPr lvl="1"/>
            <a:r>
              <a:rPr lang="en-US" b="1" i="1" dirty="0"/>
              <a:t>Center-Based Care: </a:t>
            </a:r>
            <a:r>
              <a:rPr lang="en-US" dirty="0"/>
              <a:t>refers to care for children in a group setting, including public and private preschools, Head Start, early education and care centers, and inclusive public preschools.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07BCD-2041-4BC7-A06A-13F7CBD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8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Survey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23" y="1245212"/>
            <a:ext cx="9833957" cy="5130269"/>
          </a:xfrm>
        </p:spPr>
        <p:txBody>
          <a:bodyPr>
            <a:noAutofit/>
          </a:bodyPr>
          <a:lstStyle/>
          <a:p>
            <a:r>
              <a:rPr lang="en-US" sz="2800" b="1" u="sng" dirty="0"/>
              <a:t>Informal Early Childhood Experience</a:t>
            </a:r>
          </a:p>
          <a:p>
            <a:pPr lvl="1"/>
            <a:r>
              <a:rPr lang="en-US" b="1" i="1" dirty="0"/>
              <a:t>Coordinated Family and Community Engagement (CFCE) Services: </a:t>
            </a:r>
            <a:r>
              <a:rPr lang="en-US" dirty="0"/>
              <a:t>locally based programs serving families with children birth through school age (e.g. parent/child playgroups, parent-child activities).</a:t>
            </a:r>
          </a:p>
          <a:p>
            <a:pPr lvl="2"/>
            <a:r>
              <a:rPr lang="en-US" dirty="0">
                <a:hlinkClick r:id="rId4"/>
              </a:rPr>
              <a:t>CFCE Search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i="1" dirty="0"/>
              <a:t>Parent Child Home Program (PCHP)</a:t>
            </a:r>
            <a:r>
              <a:rPr lang="en-US" dirty="0"/>
              <a:t>:  home visiting model program funded through the Department of Early Education and Care. </a:t>
            </a:r>
          </a:p>
          <a:p>
            <a:pPr lvl="2"/>
            <a:r>
              <a:rPr lang="en-US" dirty="0">
                <a:hlinkClick r:id="rId5"/>
              </a:rPr>
              <a:t>PCHP Search</a:t>
            </a:r>
            <a:endParaRPr lang="en-US" dirty="0"/>
          </a:p>
          <a:p>
            <a:pPr lvl="1"/>
            <a:endParaRPr lang="en-US" sz="22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DDAC9-DC56-4615-8277-6C6E8511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24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Survey Cont.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45212"/>
            <a:ext cx="10713719" cy="5130269"/>
          </a:xfrm>
        </p:spPr>
        <p:txBody>
          <a:bodyPr>
            <a:noAutofit/>
          </a:bodyPr>
          <a:lstStyle/>
          <a:p>
            <a:r>
              <a:rPr lang="en-US" sz="2600" dirty="0"/>
              <a:t>Survey should be administered to families of </a:t>
            </a:r>
            <a:r>
              <a:rPr lang="en-US" sz="2600" b="1" dirty="0"/>
              <a:t>all incoming, first-time kindergarten </a:t>
            </a:r>
            <a:r>
              <a:rPr lang="en-US" sz="2600" dirty="0"/>
              <a:t>students at a time that makes sense for the district and its families (e.g., kindergarten registration; kindergarten screening; kindergarten orientation)</a:t>
            </a:r>
          </a:p>
          <a:p>
            <a:r>
              <a:rPr lang="en-US" sz="2600" dirty="0"/>
              <a:t>Questions can be added to the survey but the current questions cannot be changed (e.g.,  name of preschool/program child attended)</a:t>
            </a:r>
          </a:p>
          <a:p>
            <a:r>
              <a:rPr lang="en-US" sz="2600" dirty="0"/>
              <a:t>Whenever possible, families should have someone in the district who can assist (e.g., answer questions, translate, provide prompts, ask follow-up questions, etc.).</a:t>
            </a:r>
          </a:p>
          <a:p>
            <a:r>
              <a:rPr lang="en-US" sz="2600" dirty="0"/>
              <a:t>For families who opt to not complete but whose student was enrolled in the public preschool, the district can complete the survey based on district enrollment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B76F-5F35-4B13-9489-2975B521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79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Lessons learned from year 1 (2018-2019), Year 2 (2019-2020), and Year 3 (2020-2021)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Tips and Technical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D4AD0-40B2-45A0-8777-D5A52831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40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to Use Codes 00 and 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00 is used only for those incoming Kindergarten students whose families did not provide the information and the child was not enrolled in the district’s public preschool</a:t>
            </a:r>
          </a:p>
          <a:p>
            <a:r>
              <a:rPr lang="en-US" dirty="0"/>
              <a:t>99 is used for:</a:t>
            </a:r>
          </a:p>
          <a:p>
            <a:pPr lvl="1"/>
            <a:r>
              <a:rPr lang="en-US" dirty="0"/>
              <a:t>Public preschool students (mandatory)</a:t>
            </a:r>
          </a:p>
          <a:p>
            <a:pPr lvl="1"/>
            <a:r>
              <a:rPr lang="en-US" dirty="0"/>
              <a:t>Public school students in grades 1 through 12</a:t>
            </a:r>
          </a:p>
          <a:p>
            <a:pPr lvl="2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*99 is not mandatory for students in grades 1 through 12. These students can have a non N/A value in this element if it is carried forward in the SIS from when the student was in Kindergarten.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DD94C-D46D-451A-98D3-BEAB3703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47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Strengthening Data Quality:</a:t>
            </a:r>
            <a:br>
              <a:rPr lang="en-US" dirty="0"/>
            </a:br>
            <a:r>
              <a:rPr lang="en-US" dirty="0"/>
              <a:t>Other Tips and Areas of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44139"/>
            <a:ext cx="11370972" cy="5049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Collaboration between district Data Coordinators and whoever coordinates kindergarten enrollment (e.g., early childhood coordinators, elementary principals, etc.)</a:t>
            </a:r>
          </a:p>
          <a:p>
            <a:r>
              <a:rPr lang="en-US" sz="2600" dirty="0"/>
              <a:t>Enrollment in Public Preschool</a:t>
            </a:r>
          </a:p>
          <a:p>
            <a:pPr lvl="1"/>
            <a:r>
              <a:rPr lang="en-US" sz="2600" dirty="0"/>
              <a:t>As a data double check</a:t>
            </a:r>
          </a:p>
          <a:p>
            <a:pPr lvl="1"/>
            <a:r>
              <a:rPr lang="en-US" sz="2600" dirty="0"/>
              <a:t>For families who answer “no” to the first question</a:t>
            </a:r>
          </a:p>
          <a:p>
            <a:r>
              <a:rPr lang="en-US" sz="2600" dirty="0">
                <a:latin typeface="Segoe UI"/>
                <a:cs typeface="Segoe UI"/>
              </a:rPr>
              <a:t>Addressing language needs of families: the survey is available in: </a:t>
            </a:r>
            <a:r>
              <a:rPr lang="en-US" sz="2600" dirty="0">
                <a:latin typeface="Segoe UI"/>
                <a:cs typeface="Segoe UI"/>
                <a:hlinkClick r:id="rId4"/>
              </a:rPr>
              <a:t>Arabic</a:t>
            </a:r>
            <a:r>
              <a:rPr lang="en-US" sz="2600" dirty="0">
                <a:latin typeface="Segoe UI"/>
                <a:cs typeface="Segoe UI"/>
              </a:rPr>
              <a:t>, </a:t>
            </a:r>
            <a:r>
              <a:rPr lang="en-US" sz="2600" dirty="0">
                <a:latin typeface="Segoe UI"/>
                <a:cs typeface="Segoe UI"/>
                <a:hlinkClick r:id="rId5"/>
              </a:rPr>
              <a:t>Cape Verdean Portuguese</a:t>
            </a:r>
            <a:r>
              <a:rPr lang="en-US" sz="2600" dirty="0">
                <a:latin typeface="Segoe UI"/>
                <a:cs typeface="Segoe UI"/>
              </a:rPr>
              <a:t>, </a:t>
            </a:r>
            <a:r>
              <a:rPr lang="en-US" sz="2600" dirty="0">
                <a:latin typeface="Segoe UI"/>
                <a:cs typeface="Segoe UI"/>
                <a:hlinkClick r:id="rId6"/>
              </a:rPr>
              <a:t>English</a:t>
            </a:r>
            <a:r>
              <a:rPr lang="en-US" sz="2600" dirty="0">
                <a:latin typeface="Segoe UI"/>
                <a:cs typeface="Segoe UI"/>
              </a:rPr>
              <a:t>, </a:t>
            </a:r>
            <a:r>
              <a:rPr lang="en-US" sz="2600" dirty="0">
                <a:latin typeface="Segoe UI"/>
                <a:cs typeface="Segoe UI"/>
                <a:hlinkClick r:id="rId7"/>
              </a:rPr>
              <a:t>Haitian Creole</a:t>
            </a:r>
            <a:r>
              <a:rPr lang="en-US" sz="2600" dirty="0">
                <a:latin typeface="Segoe UI"/>
                <a:cs typeface="Segoe UI"/>
              </a:rPr>
              <a:t>,  </a:t>
            </a:r>
            <a:r>
              <a:rPr lang="en-US" sz="2600" dirty="0">
                <a:latin typeface="Segoe UI"/>
                <a:cs typeface="Segoe UI"/>
                <a:hlinkClick r:id="rId8"/>
              </a:rPr>
              <a:t>Mandarin</a:t>
            </a:r>
            <a:r>
              <a:rPr lang="en-US" sz="2600" dirty="0">
                <a:latin typeface="Segoe UI"/>
                <a:cs typeface="Segoe UI"/>
              </a:rPr>
              <a:t>, </a:t>
            </a:r>
            <a:r>
              <a:rPr lang="en-US" sz="2600" dirty="0">
                <a:latin typeface="Segoe UI"/>
                <a:cs typeface="Segoe UI"/>
                <a:hlinkClick r:id="rId9"/>
              </a:rPr>
              <a:t>Portuguese</a:t>
            </a:r>
            <a:r>
              <a:rPr lang="en-US" sz="2600" dirty="0">
                <a:latin typeface="Segoe UI"/>
                <a:cs typeface="Segoe UI"/>
              </a:rPr>
              <a:t>, and </a:t>
            </a:r>
            <a:r>
              <a:rPr lang="en-US" sz="2600" dirty="0">
                <a:latin typeface="Segoe UI"/>
                <a:cs typeface="Segoe UI"/>
                <a:hlinkClick r:id="rId10"/>
              </a:rPr>
              <a:t>Spanish</a:t>
            </a:r>
          </a:p>
          <a:p>
            <a:r>
              <a:rPr lang="en-US" sz="2600" dirty="0"/>
              <a:t>Tool for survey completion: MA Department of Early Education and Care(EEC) </a:t>
            </a:r>
            <a:r>
              <a:rPr lang="en-US" sz="2600" dirty="0">
                <a:hlinkClick r:id="rId11"/>
              </a:rPr>
              <a:t>Child Care Search Engine</a:t>
            </a:r>
            <a:endParaRPr lang="en-US" sz="2600" dirty="0"/>
          </a:p>
          <a:p>
            <a:r>
              <a:rPr lang="en-US" sz="2600" dirty="0"/>
              <a:t>Timing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479BC-BAD8-4262-9EB0-9DFBCA6F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0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/>
              <a:t>QUESTIONS??</a:t>
            </a:r>
          </a:p>
        </p:txBody>
      </p:sp>
      <p:grpSp>
        <p:nvGrpSpPr>
          <p:cNvPr id="7" name="Group 6" descr="screen shot of webinar tools with red circle around the Q&amp;A button">
            <a:extLst>
              <a:ext uri="{FF2B5EF4-FFF2-40B4-BE49-F238E27FC236}">
                <a16:creationId xmlns:a16="http://schemas.microsoft.com/office/drawing/2014/main" id="{3E7EED1D-9625-4B87-8E91-C54404916F4E}"/>
              </a:ext>
            </a:extLst>
          </p:cNvPr>
          <p:cNvGrpSpPr/>
          <p:nvPr/>
        </p:nvGrpSpPr>
        <p:grpSpPr>
          <a:xfrm>
            <a:off x="1154345" y="3733801"/>
            <a:ext cx="10052992" cy="1493520"/>
            <a:chOff x="1069504" y="2591616"/>
            <a:chExt cx="10052992" cy="1095019"/>
          </a:xfrm>
        </p:grpSpPr>
        <p:pic>
          <p:nvPicPr>
            <p:cNvPr id="8" name="Picture 7" descr="screen shot of webinar tool">
              <a:extLst>
                <a:ext uri="{FF2B5EF4-FFF2-40B4-BE49-F238E27FC236}">
                  <a16:creationId xmlns:a16="http://schemas.microsoft.com/office/drawing/2014/main" id="{D38E37F6-0778-44EC-970C-0E499DBC5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2059"/>
            <a:stretch/>
          </p:blipFill>
          <p:spPr>
            <a:xfrm>
              <a:off x="1069504" y="2591616"/>
              <a:ext cx="10052992" cy="1095019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1775EA-E1B3-4BD8-B719-3F502403E9FA}"/>
                </a:ext>
              </a:extLst>
            </p:cNvPr>
            <p:cNvSpPr/>
            <p:nvPr/>
          </p:nvSpPr>
          <p:spPr>
            <a:xfrm>
              <a:off x="6249971" y="2762054"/>
              <a:ext cx="820132" cy="7541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9A68-F029-4089-B758-B3ED3193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94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0EA21-A3D0-4ACB-B66C-C72F0B8014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761" y="723223"/>
            <a:ext cx="10515600" cy="1325563"/>
          </a:xfrm>
        </p:spPr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</a:t>
            </a:r>
            <a:endParaRPr lang="en-US" dirty="0"/>
          </a:p>
        </p:txBody>
      </p:sp>
      <p:sp>
        <p:nvSpPr>
          <p:cNvPr id="5" name="Thank You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-1" y="1028877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Team Name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MA Department of Elementary and Secondary Education’s Early Learning Team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7" name="Phone Icon 6">
            <a:extLst>
              <a:ext uri="{FF2B5EF4-FFF2-40B4-BE49-F238E27FC236}">
                <a16:creationId xmlns:a16="http://schemas.microsoft.com/office/drawing/2014/main" id="{B02E2B40-C340-4A62-9DFE-7AD50B50B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Phone Number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781-338-3010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Mail Icon 9">
            <a:extLst>
              <a:ext uri="{FF2B5EF4-FFF2-40B4-BE49-F238E27FC236}">
                <a16:creationId xmlns:a16="http://schemas.microsoft.com/office/drawing/2014/main" id="{29115377-BD10-4D4C-A9C7-0FAEFD133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6" y="3955134"/>
            <a:ext cx="423731" cy="374688"/>
          </a:xfrm>
          <a:prstGeom prst="rect">
            <a:avLst/>
          </a:prstGeom>
        </p:spPr>
      </p:pic>
      <p:sp>
        <p:nvSpPr>
          <p:cNvPr id="11" name="Email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4"/>
            <a:ext cx="4695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achievement@doe.mass.edu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Web Icon 12">
            <a:extLst>
              <a:ext uri="{FF2B5EF4-FFF2-40B4-BE49-F238E27FC236}">
                <a16:creationId xmlns:a16="http://schemas.microsoft.com/office/drawing/2014/main" id="{130DF23C-95E6-48AF-A183-DB17A7C7D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Webaddress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6" name="Home Icon 15">
            <a:extLst>
              <a:ext uri="{FF2B5EF4-FFF2-40B4-BE49-F238E27FC236}">
                <a16:creationId xmlns:a16="http://schemas.microsoft.com/office/drawing/2014/main" id="{3155BFC2-CE51-4BB4-882C-F8ADA0A7E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50435" y="4393191"/>
            <a:ext cx="439479" cy="444494"/>
          </a:xfrm>
          <a:prstGeom prst="rect">
            <a:avLst/>
          </a:prstGeom>
        </p:spPr>
      </p:pic>
      <p:sp>
        <p:nvSpPr>
          <p:cNvPr id="17" name="Address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2" y="4415383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075B-6C78-4EA3-A322-38B42F42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r>
              <a:rPr lang="en-US" baseline="0" dirty="0"/>
              <a:t> directions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6E35-7678-4F50-8DE3-22DE323E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85" y="1161762"/>
            <a:ext cx="11370972" cy="50497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enter questions in the Q&amp;A tool at the top of the screen.</a:t>
            </a:r>
          </a:p>
        </p:txBody>
      </p:sp>
      <p:grpSp>
        <p:nvGrpSpPr>
          <p:cNvPr id="11" name="Group 10" descr="screen shot of webinar tools with red circle around the Q&amp;A button">
            <a:extLst>
              <a:ext uri="{FF2B5EF4-FFF2-40B4-BE49-F238E27FC236}">
                <a16:creationId xmlns:a16="http://schemas.microsoft.com/office/drawing/2014/main" id="{655E7E65-DB67-48D9-8895-3CCCEDDB586D}"/>
              </a:ext>
            </a:extLst>
          </p:cNvPr>
          <p:cNvGrpSpPr/>
          <p:nvPr/>
        </p:nvGrpSpPr>
        <p:grpSpPr>
          <a:xfrm>
            <a:off x="1069504" y="2591616"/>
            <a:ext cx="10052992" cy="1095019"/>
            <a:chOff x="1069504" y="2591616"/>
            <a:chExt cx="10052992" cy="1095019"/>
          </a:xfrm>
        </p:grpSpPr>
        <p:pic>
          <p:nvPicPr>
            <p:cNvPr id="4" name="Picture 3" descr="screen shot of webinar tool">
              <a:extLst>
                <a:ext uri="{FF2B5EF4-FFF2-40B4-BE49-F238E27FC236}">
                  <a16:creationId xmlns:a16="http://schemas.microsoft.com/office/drawing/2014/main" id="{A2B138CD-02ED-4B50-8329-D2B6CBD85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2059"/>
            <a:stretch/>
          </p:blipFill>
          <p:spPr>
            <a:xfrm>
              <a:off x="1069504" y="2591616"/>
              <a:ext cx="10052992" cy="109501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77C31B-D5D3-4D5B-8BA5-C29E0739D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249971" y="2762054"/>
              <a:ext cx="820132" cy="75414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59D44F7-65C8-4FC1-9A74-A3B47079FC29}"/>
              </a:ext>
            </a:extLst>
          </p:cNvPr>
          <p:cNvSpPr txBox="1">
            <a:spLocks/>
          </p:cNvSpPr>
          <p:nvPr/>
        </p:nvSpPr>
        <p:spPr>
          <a:xfrm>
            <a:off x="564485" y="4322618"/>
            <a:ext cx="11370972" cy="2041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/>
              <a:t>We will answer all questions at the end of the presentation.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D2C7-3DB9-484D-ADA9-EC8B09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33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DOE050?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Who should you be collecting data for DOE050?</a:t>
            </a:r>
          </a:p>
          <a:p>
            <a:pPr lvl="1"/>
            <a:r>
              <a:rPr lang="en-US" dirty="0"/>
              <a:t>Incoming, first-time Kindergarten students</a:t>
            </a:r>
          </a:p>
          <a:p>
            <a:pPr lvl="1"/>
            <a:endParaRPr lang="en-US" dirty="0"/>
          </a:p>
          <a:p>
            <a:r>
              <a:rPr lang="en-US" b="1" dirty="0"/>
              <a:t>How to collect data for DOE050?</a:t>
            </a:r>
          </a:p>
          <a:p>
            <a:pPr lvl="1"/>
            <a:r>
              <a:rPr lang="en-US" dirty="0"/>
              <a:t>Use of the Family Survey</a:t>
            </a:r>
          </a:p>
          <a:p>
            <a:pPr lvl="1"/>
            <a:endParaRPr lang="en-US" dirty="0"/>
          </a:p>
          <a:p>
            <a:r>
              <a:rPr lang="en-US" b="1" dirty="0"/>
              <a:t>Purpose of DOE 050?</a:t>
            </a:r>
          </a:p>
          <a:p>
            <a:pPr lvl="1"/>
            <a:r>
              <a:rPr lang="en-US" dirty="0"/>
              <a:t>To gather data on the student’s early childhood experiences in the year prior to preschool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9496A-D30E-469A-B6AF-6A1D45EC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4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Uses of the DOE050 Data</a:t>
            </a:r>
          </a:p>
        </p:txBody>
      </p:sp>
      <p:graphicFrame>
        <p:nvGraphicFramePr>
          <p:cNvPr id="4" name="Content Placeholder 3" descr="Chart with examples of DOE050 Data use at the state and local level.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680510"/>
              </p:ext>
            </p:extLst>
          </p:nvPr>
        </p:nvGraphicFramePr>
        <p:xfrm>
          <a:off x="1396538" y="1271848"/>
          <a:ext cx="944325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954">
                  <a:extLst>
                    <a:ext uri="{9D8B030D-6E8A-4147-A177-3AD203B41FA5}">
                      <a16:colId xmlns:a16="http://schemas.microsoft.com/office/drawing/2014/main" val="3933178031"/>
                    </a:ext>
                  </a:extLst>
                </a:gridCol>
                <a:gridCol w="2784550">
                  <a:extLst>
                    <a:ext uri="{9D8B030D-6E8A-4147-A177-3AD203B41FA5}">
                      <a16:colId xmlns:a16="http://schemas.microsoft.com/office/drawing/2014/main" val="1140897221"/>
                    </a:ext>
                  </a:extLst>
                </a:gridCol>
                <a:gridCol w="3147753">
                  <a:extLst>
                    <a:ext uri="{9D8B030D-6E8A-4147-A177-3AD203B41FA5}">
                      <a16:colId xmlns:a16="http://schemas.microsoft.com/office/drawing/2014/main" val="1452388670"/>
                    </a:ext>
                  </a:extLst>
                </a:gridCol>
              </a:tblGrid>
              <a:tr h="360510"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969781"/>
                  </a:ext>
                </a:extLst>
              </a:tr>
              <a:tr h="901275">
                <a:tc>
                  <a:txBody>
                    <a:bodyPr/>
                    <a:lstStyle/>
                    <a:p>
                      <a:r>
                        <a:rPr lang="en-US" dirty="0"/>
                        <a:t>Analysis of kindergarten students with early childhood 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47242"/>
                  </a:ext>
                </a:extLst>
              </a:tr>
              <a:tr h="630892">
                <a:tc>
                  <a:txBody>
                    <a:bodyPr/>
                    <a:lstStyle/>
                    <a:p>
                      <a:r>
                        <a:rPr lang="en-US" dirty="0"/>
                        <a:t>Universal preschool program planning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40012"/>
                  </a:ext>
                </a:extLst>
              </a:tr>
              <a:tr h="630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Patterns of usage/dosage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194399"/>
                  </a:ext>
                </a:extLst>
              </a:tr>
              <a:tr h="901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Correlation to experience and K-3 outcomes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132867"/>
                  </a:ext>
                </a:extLst>
              </a:tr>
              <a:tr h="17124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Understanding feeder patterns and opportunities for collaboration with community-based preschool providers and family engagement programs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69029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59583D-4403-410A-9AD5-BECF56C5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64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A17D-CF06-4003-B628-0505BFF9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 These Data May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6CAD-B384-45FB-9EDB-5047AA465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differences in academic performance in Grade 3 between children who did and did not have at least one year of a full time preschool experience? </a:t>
            </a:r>
          </a:p>
          <a:p>
            <a:r>
              <a:rPr lang="en-US" dirty="0"/>
              <a:t>What percentage of students in our school/district had </a:t>
            </a:r>
            <a:r>
              <a:rPr lang="en-US" dirty="0" err="1"/>
              <a:t>preK</a:t>
            </a:r>
            <a:r>
              <a:rPr lang="en-US" dirty="0"/>
              <a:t> educational experiences, and what percentage had none? </a:t>
            </a:r>
          </a:p>
          <a:p>
            <a:r>
              <a:rPr lang="en-US" dirty="0"/>
              <a:t>For students who did have some </a:t>
            </a:r>
            <a:r>
              <a:rPr lang="en-US" dirty="0" err="1"/>
              <a:t>preK</a:t>
            </a:r>
            <a:r>
              <a:rPr lang="en-US" dirty="0"/>
              <a:t> experiences in group settings, which programs did they attend? What collaboration(s) exist to create greater alignment around high quality preschool opportunities?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24434-16F8-45B0-BD59-127E390D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8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for the data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5400" dirty="0"/>
              <a:t>Student Information Management System (SIMS):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0EFBF-92A4-4806-BA2B-DFB8F513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105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Childhood Experience: DOE050</a:t>
            </a:r>
          </a:p>
        </p:txBody>
      </p:sp>
      <p:pic>
        <p:nvPicPr>
          <p:cNvPr id="7" name="Content Placeholder 6" descr="Acceptable Values/Code Description:&#10;00 - Information not provided&#10;01 - No formal early childhood program experience&#10;02 - Family Support: Coordinated Family and Community engagement (CFCE)&#10;03 - Family Support: Parent Child Home Program (PSHP)&#10;04 - Family Support: Both CFCE &amp; PDHP&#10;05 - Formal: Licensed Family Child Care Provider &lt; 20 hours per week&#10;06 - Formal: Licensed Family Child Care Provider =&gt; 20 hours per week&#10;07 - Formal: Center Based Program &lt; 20 hours per week&#10;08 - Formal: Center Based Program =&gt; 20 hours per week&#10;09 - Formal: Both Family Child Care Provider and Center Based Program  &lt; 20 hours per week&#10;10 - Formal: Both Family Child Care Provider and Center Based Program =&gt; 20 hours per week&#10;99 - Not Applicable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53" t="-373" r="1257" b="373"/>
          <a:stretch/>
        </p:blipFill>
        <p:spPr>
          <a:xfrm>
            <a:off x="471339" y="1211550"/>
            <a:ext cx="11467376" cy="504974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35D9C-F2FE-480A-84C7-C6997D91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28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completing with families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Family Survey: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A8D84-0FBB-44BE-A9DD-F1EE5E8E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14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1A18ED-A0B7-4E2A-82FE-7F078E143B8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Early childhood Program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22CF4-7952-4359-B109-AAB5BC5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F3189-489F-5C4F-A37F-432D8401D132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screen shot of Family Survey in English ">
            <a:extLst>
              <a:ext uri="{FF2B5EF4-FFF2-40B4-BE49-F238E27FC236}">
                <a16:creationId xmlns:a16="http://schemas.microsoft.com/office/drawing/2014/main" id="{8EC88583-EA4D-4AB3-91C8-6852346317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13" t="29663" r="24916" b="4420"/>
          <a:stretch/>
        </p:blipFill>
        <p:spPr>
          <a:xfrm>
            <a:off x="2356860" y="23511"/>
            <a:ext cx="7074812" cy="6418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22760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ESE​​" val="V2y03P1d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DESE-231-55830</_dlc_DocId>
    <_dlc_DocIdUrl xmlns="733efe1c-5bbe-4968-87dc-d400e65c879f">
      <Url>https://sharepoint.doemass.org/ese/webteam/cps/_layouts/DocIdRedir.aspx?ID=DESE-231-55830</Url>
      <Description>DESE-231-55830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E33E3-229C-47B0-BCFC-AA3116FF27FC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33efe1c-5bbe-4968-87dc-d400e65c879f"/>
    <ds:schemaRef ds:uri="0a4e05da-b9bc-4326-ad73-01ef31b9556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EA68C8-7E8F-4225-8A5E-636C2C8C2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8F5C7-F5ED-4D9B-9E5D-41C02352BC5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FD66825-1199-4015-9AA2-5ADEC5C13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4114</TotalTime>
  <Words>861</Words>
  <Application>Microsoft Office PowerPoint</Application>
  <PresentationFormat>Widescreen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Early Childhood Experiences Data Element (DOE050)</vt:lpstr>
      <vt:lpstr>Question directions</vt:lpstr>
      <vt:lpstr>What is DOE050?</vt:lpstr>
      <vt:lpstr>Examples of Uses of the DOE050 Data</vt:lpstr>
      <vt:lpstr>Types of Questions These Data May Address</vt:lpstr>
      <vt:lpstr>Coding for the data element</vt:lpstr>
      <vt:lpstr>Early Childhood Experience: DOE050</vt:lpstr>
      <vt:lpstr>Guidance for completing with families</vt:lpstr>
      <vt:lpstr>Early childhood Program Survey</vt:lpstr>
      <vt:lpstr>Survey with Codes</vt:lpstr>
      <vt:lpstr>Family Survey</vt:lpstr>
      <vt:lpstr>Family Survey Cont.</vt:lpstr>
      <vt:lpstr>Family Survey Cont. 2 </vt:lpstr>
      <vt:lpstr>Lessons learned from year 1 (2018-2019), Year 2 (2019-2020), and Year 3 (2020-2021)</vt:lpstr>
      <vt:lpstr>When to Use Codes 00 and 99</vt:lpstr>
      <vt:lpstr>Strengthening Data Quality: Other Tips and Areas of Technical Assistance</vt:lpstr>
      <vt:lpstr>Questions</vt:lpstr>
      <vt:lpstr>Thank you</vt:lpstr>
    </vt:vector>
  </TitlesOfParts>
  <Company>Department of Elementary and Secondary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Experiences Data Element (DOE050) Slides</dc:title>
  <dc:creator>DESE</dc:creator>
  <cp:lastModifiedBy>Zou, Dong (EOE)</cp:lastModifiedBy>
  <cp:revision>71</cp:revision>
  <cp:lastPrinted>2019-09-23T17:33:24Z</cp:lastPrinted>
  <dcterms:created xsi:type="dcterms:W3CDTF">2019-09-19T12:07:26Z</dcterms:created>
  <dcterms:modified xsi:type="dcterms:W3CDTF">2021-02-18T17:38:11Z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Feb 18 2021</vt:lpwstr>
  </property>
</Properties>
</file>