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Lst>
  <p:notesMasterIdLst>
    <p:notesMasterId r:id="rId39"/>
  </p:notesMasterIdLst>
  <p:handoutMasterIdLst>
    <p:handoutMasterId r:id="rId40"/>
  </p:handoutMasterIdLst>
  <p:sldIdLst>
    <p:sldId id="277" r:id="rId7"/>
    <p:sldId id="737" r:id="rId8"/>
    <p:sldId id="257" r:id="rId9"/>
    <p:sldId id="733" r:id="rId10"/>
    <p:sldId id="740" r:id="rId11"/>
    <p:sldId id="734" r:id="rId12"/>
    <p:sldId id="448" r:id="rId13"/>
    <p:sldId id="446" r:id="rId14"/>
    <p:sldId id="475" r:id="rId15"/>
    <p:sldId id="2147308886" r:id="rId16"/>
    <p:sldId id="2147308885" r:id="rId17"/>
    <p:sldId id="2147308887" r:id="rId18"/>
    <p:sldId id="487" r:id="rId19"/>
    <p:sldId id="479" r:id="rId20"/>
    <p:sldId id="482" r:id="rId21"/>
    <p:sldId id="738" r:id="rId22"/>
    <p:sldId id="452" r:id="rId23"/>
    <p:sldId id="741" r:id="rId24"/>
    <p:sldId id="480" r:id="rId25"/>
    <p:sldId id="483" r:id="rId26"/>
    <p:sldId id="484" r:id="rId27"/>
    <p:sldId id="449" r:id="rId28"/>
    <p:sldId id="481" r:id="rId29"/>
    <p:sldId id="450" r:id="rId30"/>
    <p:sldId id="451" r:id="rId31"/>
    <p:sldId id="739" r:id="rId32"/>
    <p:sldId id="260" r:id="rId33"/>
    <p:sldId id="716" r:id="rId34"/>
    <p:sldId id="730" r:id="rId35"/>
    <p:sldId id="731" r:id="rId36"/>
    <p:sldId id="725" r:id="rId37"/>
    <p:sldId id="736"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737"/>
            <p14:sldId id="257"/>
            <p14:sldId id="733"/>
            <p14:sldId id="740"/>
            <p14:sldId id="734"/>
            <p14:sldId id="448"/>
            <p14:sldId id="446"/>
            <p14:sldId id="475"/>
            <p14:sldId id="2147308886"/>
            <p14:sldId id="2147308885"/>
            <p14:sldId id="2147308887"/>
            <p14:sldId id="487"/>
            <p14:sldId id="479"/>
            <p14:sldId id="482"/>
            <p14:sldId id="738"/>
            <p14:sldId id="452"/>
            <p14:sldId id="741"/>
            <p14:sldId id="480"/>
            <p14:sldId id="483"/>
            <p14:sldId id="484"/>
            <p14:sldId id="449"/>
            <p14:sldId id="481"/>
            <p14:sldId id="450"/>
            <p14:sldId id="451"/>
            <p14:sldId id="739"/>
            <p14:sldId id="260"/>
            <p14:sldId id="716"/>
            <p14:sldId id="730"/>
            <p14:sldId id="731"/>
            <p14:sldId id="725"/>
            <p14:sldId id="73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ner, Kristin (DESE)" initials="CK(" lastIdx="2" clrIdx="0">
    <p:extLst>
      <p:ext uri="{19B8F6BF-5375-455C-9EA6-DF929625EA0E}">
        <p15:presenceInfo xmlns:p15="http://schemas.microsoft.com/office/powerpoint/2012/main" userId="S::Kristin.Castner@mass.gov::1d8d5ffd-bb00-4b2f-9ec9-0da637ba0a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F7F9F-25AF-4DB5-AC49-54E203829C35}" v="156" dt="2021-12-14T19:56:01.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p:cViewPr varScale="1">
        <p:scale>
          <a:sx n="66" d="100"/>
          <a:sy n="66" d="100"/>
        </p:scale>
        <p:origin x="96"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2021/12/21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2021/12/21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43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2712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41326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881331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8996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700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2832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4828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9086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818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1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675797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26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12/21/2021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12/21/2021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8449924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ss211.org/" TargetMode="External"/><Relationship Id="rId2" Type="http://schemas.openxmlformats.org/officeDocument/2006/relationships/hyperlink" Target="https://www.frcma.org/locations" TargetMode="External"/><Relationship Id="rId1" Type="http://schemas.openxmlformats.org/officeDocument/2006/relationships/slideLayout" Target="../slideLayouts/slideLayout16.xml"/><Relationship Id="rId5" Type="http://schemas.openxmlformats.org/officeDocument/2006/relationships/hyperlink" Target="http://www.masssupport.org/" TargetMode="External"/><Relationship Id="rId4" Type="http://schemas.openxmlformats.org/officeDocument/2006/relationships/hyperlink" Target="https://handholdma.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bealearninghero.org/" TargetMode="External"/><Relationship Id="rId3" Type="http://schemas.openxmlformats.org/officeDocument/2006/relationships/hyperlink" Target="https://www.doe.mass.edu/sfs/fscp-fundamentals.docx" TargetMode="External"/><Relationship Id="rId7" Type="http://schemas.openxmlformats.org/officeDocument/2006/relationships/hyperlink" Target="https://www.edutopia.org/video/engaging-families-social-and-emotional-learning-strategies" TargetMode="External"/><Relationship Id="rId2" Type="http://schemas.openxmlformats.org/officeDocument/2006/relationships/hyperlink" Target="http://www.doe.mass.edu/sfs/family-engagement-framework.pdf" TargetMode="External"/><Relationship Id="rId1" Type="http://schemas.openxmlformats.org/officeDocument/2006/relationships/slideLayout" Target="../slideLayouts/slideLayout16.xml"/><Relationship Id="rId6" Type="http://schemas.openxmlformats.org/officeDocument/2006/relationships/hyperlink" Target="https://www.massgeneral.org/psychiatry/guide-to-mental-health-resources/families-and-children" TargetMode="External"/><Relationship Id="rId5" Type="http://schemas.openxmlformats.org/officeDocument/2006/relationships/hyperlink" Target="https://docs.google.com/presentation/d/1p6FnPkU2kd0A9aieS4UA-B45MDNe2tQkVtUzora7x70/edit?usp=sharing" TargetMode="External"/><Relationship Id="rId10" Type="http://schemas.openxmlformats.org/officeDocument/2006/relationships/hyperlink" Target="http://www.doe.mass.edu/sfs/familyplan.docx" TargetMode="External"/><Relationship Id="rId4" Type="http://schemas.openxmlformats.org/officeDocument/2006/relationships/hyperlink" Target="https://www2.ed.gov/documents/family-community/partners-education.pdf" TargetMode="External"/><Relationship Id="rId9" Type="http://schemas.openxmlformats.org/officeDocument/2006/relationships/hyperlink" Target="http://www.masssupport.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proofpoint.com/v2/url?u=https-3A__www.rjcolorado.org_covid-2D19&amp;d=DwMGaQ&amp;c=lDF7oMaPKXpkYvev9V-fVahWL0QWnGCCAfCDz1Bns_w&amp;r=gFycvxqmzWMLgUSf201wdpnHDdNG7v03Nl_gnqyMdlY&amp;m=KVnj3nGurqWhGQK3s8p_Eo7gAc2un3xtdzjJ0tOKlGQ&amp;s=KlRz7Lmy7_hpFDmI7DA39A9Iy35-j3sgPhxoxWTiP20&amp;e=" TargetMode="External"/><Relationship Id="rId2" Type="http://schemas.openxmlformats.org/officeDocument/2006/relationships/hyperlink" Target="https://urldefense.proofpoint.com/v2/url?u=https-3A__assets-2Dglobal.website-2Dfiles.com_5d3725188825e071f1670246_5eece8935e4d8010fea193d9-5FReturning-2520to-2520School-2520During-2520and-2520After-2520Crisis.pdf&amp;d=DwMGaQ&amp;c=lDF7oMaPKXpkYvev9V-fVahWL0QWnGCCAfCDz1Bns_w&amp;r=gFycvxqmzWMLgUSf201wdpnHDdNG7v03Nl_gnqyMdlY&amp;m=KVnj3nGurqWhGQK3s8p_Eo7gAc2un3xtdzjJ0tOKlGQ&amp;s=bQFo46xhcQ7omWmz8uj0tU1ffmIc87Y71kD8tjBz97E&amp;e=" TargetMode="External"/><Relationship Id="rId1" Type="http://schemas.openxmlformats.org/officeDocument/2006/relationships/slideLayout" Target="../slideLayouts/slideLayout16.xml"/><Relationship Id="rId4" Type="http://schemas.openxmlformats.org/officeDocument/2006/relationships/hyperlink" Target="https://www.pbis.or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covid19/on-desktop.html"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childrenstrustma.org/uploads/files/PDFs/child_abuse_prevention_manual.pdf"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justbeingme1.blogspot.com/2015/07/decisions.html" TargetMode="External"/><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russell.johnston@mass.gov" TargetMode="External"/><Relationship Id="rId2" Type="http://schemas.openxmlformats.org/officeDocument/2006/relationships/hyperlink" Target="mailto:nancy.brody@mass.gov" TargetMode="External"/><Relationship Id="rId1" Type="http://schemas.openxmlformats.org/officeDocument/2006/relationships/slideLayout" Target="../slideLayouts/slideLayout18.xml"/><Relationship Id="rId4" Type="http://schemas.openxmlformats.org/officeDocument/2006/relationships/hyperlink" Target="mailto:kristen.a.mckinnon@mass.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how-to/report-child-abuse-or-neglect" TargetMode="External"/><Relationship Id="rId2" Type="http://schemas.openxmlformats.org/officeDocument/2006/relationships/hyperlink" Target="http://www.mass.gov/eohhs/gov/departments/dcf/contact-us/dss-directory.html"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oca-complaint-line" TargetMode="External"/><Relationship Id="rId2" Type="http://schemas.openxmlformats.org/officeDocument/2006/relationships/hyperlink" Target="https://www.mass.gov/service-details/dcf-office-of-the-ombudsman"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www.doe.mass.edu/sfs/foster/education-records.html"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e.mass.edu/sfs/edstability/training.html"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how-to/report-child-abuse-or-neglect" TargetMode="External"/><Relationship Id="rId2" Type="http://schemas.openxmlformats.org/officeDocument/2006/relationships/hyperlink" Target="https://www.mass.gov/doc/dcf-mandated-reporter-guide/download"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covid19/sped/2021-0910timeout-rooms.doc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e.mass.edu/lawsregs/603cmr18.html?section=05" TargetMode="External"/><Relationship Id="rId2" Type="http://schemas.openxmlformats.org/officeDocument/2006/relationships/hyperlink" Target="https://www.doe.mass.edu/sped/docs.html"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fs/promoting-wellbeing.docx" TargetMode="External"/><Relationship Id="rId2" Type="http://schemas.openxmlformats.org/officeDocument/2006/relationships/hyperlink" Target="https://www.doe.mass.edu/lawsregs/advisory/child-abuse.html"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lawsregs/advisory/child-abuse.html" TargetMode="External"/><Relationship Id="rId2" Type="http://schemas.openxmlformats.org/officeDocument/2006/relationships/hyperlink" Target="https://www.doe.mass.edu/sfs/promoting-wellbeing.docx"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mass.gov/files/documents/2017/08/28/can-mandated-reporters-guide.pdf"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DESE/DCF </a:t>
            </a:r>
            <a:br>
              <a:rPr lang="en-US" sz="3600" dirty="0"/>
            </a:br>
            <a:r>
              <a:rPr lang="en-US" sz="3600" dirty="0"/>
              <a:t>Student Safety and</a:t>
            </a:r>
            <a:br>
              <a:rPr lang="en-US" sz="3600" dirty="0"/>
            </a:br>
            <a:r>
              <a:rPr lang="en-US" sz="3600" dirty="0"/>
              <a:t>Mandated Reporting Webinar</a:t>
            </a:r>
          </a:p>
        </p:txBody>
      </p:sp>
      <p:sp>
        <p:nvSpPr>
          <p:cNvPr id="3" name="Subtitle 2"/>
          <p:cNvSpPr>
            <a:spLocks noGrp="1"/>
          </p:cNvSpPr>
          <p:nvPr>
            <p:ph type="subTitle" idx="1"/>
          </p:nvPr>
        </p:nvSpPr>
        <p:spPr/>
        <p:txBody>
          <a:bodyPr/>
          <a:lstStyle/>
          <a:p>
            <a:r>
              <a:rPr lang="en-US" altLang="zh-CN" dirty="0"/>
              <a:t>December 14, 2021</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8496-1991-45E4-A3D0-A3A3358A8FD7}"/>
              </a:ext>
            </a:extLst>
          </p:cNvPr>
          <p:cNvSpPr>
            <a:spLocks noGrp="1"/>
          </p:cNvSpPr>
          <p:nvPr>
            <p:ph type="title"/>
          </p:nvPr>
        </p:nvSpPr>
        <p:spPr/>
        <p:txBody>
          <a:bodyPr/>
          <a:lstStyle/>
          <a:p>
            <a:r>
              <a:rPr lang="en-US"/>
              <a:t>Community-Based Resources for Families</a:t>
            </a:r>
          </a:p>
        </p:txBody>
      </p:sp>
      <p:sp>
        <p:nvSpPr>
          <p:cNvPr id="3" name="Content Placeholder 2">
            <a:extLst>
              <a:ext uri="{FF2B5EF4-FFF2-40B4-BE49-F238E27FC236}">
                <a16:creationId xmlns:a16="http://schemas.microsoft.com/office/drawing/2014/main" id="{AAA33CB2-186D-4052-9E0D-167FA8C1A5B6}"/>
              </a:ext>
            </a:extLst>
          </p:cNvPr>
          <p:cNvSpPr>
            <a:spLocks noGrp="1"/>
          </p:cNvSpPr>
          <p:nvPr>
            <p:ph idx="1"/>
          </p:nvPr>
        </p:nvSpPr>
        <p:spPr/>
        <p:txBody>
          <a:bodyPr/>
          <a:lstStyle/>
          <a:p>
            <a:r>
              <a:rPr lang="en-US" sz="2400" u="sng">
                <a:solidFill>
                  <a:srgbClr val="0563C1"/>
                </a:solidFill>
                <a:effectLst/>
                <a:latin typeface="+mn-lt"/>
                <a:ea typeface="Calibri" panose="020F0502020204030204" pitchFamily="34" charset="0"/>
                <a:cs typeface="Arial" panose="020B0604020202020204" pitchFamily="34" charset="0"/>
                <a:hlinkClick r:id="rId2"/>
              </a:rPr>
              <a:t>Family Resource Centers (FRCs)</a:t>
            </a:r>
            <a:r>
              <a:rPr lang="en-US" sz="2400">
                <a:effectLst/>
                <a:latin typeface="+mn-lt"/>
                <a:ea typeface="Calibri" panose="020F0502020204030204" pitchFamily="34" charset="0"/>
                <a:cs typeface="Arial" panose="020B0604020202020204" pitchFamily="34" charset="0"/>
              </a:rPr>
              <a:t> can help families access supports and services, reduce stress, and strengthen their working relationship with the school or district. </a:t>
            </a:r>
          </a:p>
          <a:p>
            <a:r>
              <a:rPr lang="en-US" sz="2400">
                <a:effectLst/>
                <a:latin typeface="+mn-lt"/>
                <a:ea typeface="Calibri" panose="020F0502020204030204" pitchFamily="34" charset="0"/>
                <a:cs typeface="Arial" panose="020B0604020202020204" pitchFamily="34" charset="0"/>
              </a:rPr>
              <a:t>Families and educators can call </a:t>
            </a:r>
            <a:r>
              <a:rPr lang="en-US" sz="2400" u="sng">
                <a:solidFill>
                  <a:srgbClr val="0563C1"/>
                </a:solidFill>
                <a:effectLst/>
                <a:latin typeface="+mn-lt"/>
                <a:ea typeface="Calibri" panose="020F0502020204030204" pitchFamily="34" charset="0"/>
                <a:cs typeface="Arial" panose="020B0604020202020204" pitchFamily="34" charset="0"/>
                <a:hlinkClick r:id="rId3"/>
              </a:rPr>
              <a:t>Mass 2-1-1</a:t>
            </a:r>
            <a:r>
              <a:rPr lang="en-US" sz="2400">
                <a:effectLst/>
                <a:latin typeface="+mn-lt"/>
                <a:ea typeface="Calibri" panose="020F0502020204030204" pitchFamily="34" charset="0"/>
                <a:cs typeface="Arial" panose="020B0604020202020204" pitchFamily="34" charset="0"/>
              </a:rPr>
              <a:t>, a 24/7 service for information about critical health and human service needs.</a:t>
            </a:r>
          </a:p>
          <a:p>
            <a:r>
              <a:rPr lang="en-US" sz="2400" u="sng">
                <a:solidFill>
                  <a:srgbClr val="0563C1"/>
                </a:solidFill>
                <a:effectLst/>
                <a:latin typeface="+mn-lt"/>
                <a:ea typeface="Calibri" panose="020F0502020204030204" pitchFamily="34" charset="0"/>
                <a:cs typeface="Arial" panose="020B0604020202020204" pitchFamily="34" charset="0"/>
                <a:hlinkClick r:id="rId4"/>
              </a:rPr>
              <a:t>HandholdMA.org</a:t>
            </a:r>
            <a:r>
              <a:rPr lang="en-US" sz="2400">
                <a:effectLst/>
                <a:latin typeface="+mn-lt"/>
                <a:ea typeface="Calibri" panose="020F0502020204030204" pitchFamily="34" charset="0"/>
                <a:cs typeface="Arial" panose="020B0604020202020204" pitchFamily="34" charset="0"/>
              </a:rPr>
              <a:t>, a new family-friendly website designed for parents of school-aged children in Massachusetts who are worried about their child’s mental health</a:t>
            </a:r>
          </a:p>
          <a:p>
            <a:r>
              <a:rPr lang="en-US" sz="2400" u="sng" err="1">
                <a:solidFill>
                  <a:srgbClr val="0563C1"/>
                </a:solidFill>
                <a:effectLst/>
                <a:latin typeface="+mn-lt"/>
                <a:ea typeface="Calibri" panose="020F0502020204030204" pitchFamily="34" charset="0"/>
                <a:cs typeface="Arial" panose="020B0604020202020204" pitchFamily="34" charset="0"/>
                <a:hlinkClick r:id="rId5"/>
              </a:rPr>
              <a:t>MassSupport</a:t>
            </a:r>
            <a:r>
              <a:rPr lang="en-US" sz="2400">
                <a:effectLst/>
                <a:latin typeface="+mn-lt"/>
                <a:ea typeface="Calibri" panose="020F0502020204030204" pitchFamily="34" charset="0"/>
                <a:cs typeface="Arial" panose="020B0604020202020204" pitchFamily="34" charset="0"/>
              </a:rPr>
              <a:t> Network provides community outreach and support services to residents of all ages statewide in response to COVID-19.</a:t>
            </a:r>
            <a:r>
              <a:rPr lang="en-US" sz="2400">
                <a:effectLst/>
                <a:latin typeface="+mn-lt"/>
                <a:ea typeface="Calibri" panose="020F0502020204030204" pitchFamily="34" charset="0"/>
                <a:cs typeface="Georgia" panose="02040502050405020303" pitchFamily="18" charset="0"/>
              </a:rPr>
              <a:t> </a:t>
            </a:r>
          </a:p>
          <a:p>
            <a:r>
              <a:rPr lang="en-US" sz="2400">
                <a:effectLst/>
                <a:latin typeface="+mn-lt"/>
                <a:ea typeface="Calibri" panose="020F0502020204030204" pitchFamily="34" charset="0"/>
                <a:cs typeface="Arial" panose="020B0604020202020204" pitchFamily="34" charset="0"/>
              </a:rPr>
              <a:t>Share the resources with all families, so individuals do not feel singled out. </a:t>
            </a:r>
          </a:p>
          <a:p>
            <a:r>
              <a:rPr lang="en-US" sz="2400">
                <a:effectLst/>
                <a:latin typeface="+mn-lt"/>
                <a:ea typeface="Calibri" panose="020F0502020204030204" pitchFamily="34" charset="0"/>
                <a:cs typeface="Arial" panose="020B0604020202020204" pitchFamily="34" charset="0"/>
              </a:rPr>
              <a:t>This approach may also support families that you did not realize could benefit from certain resources.</a:t>
            </a:r>
          </a:p>
          <a:p>
            <a:pPr marL="0" indent="0">
              <a:buNone/>
            </a:pPr>
            <a:endParaRPr lang="en-US"/>
          </a:p>
        </p:txBody>
      </p:sp>
      <p:sp>
        <p:nvSpPr>
          <p:cNvPr id="4" name="Slide Number Placeholder 3">
            <a:extLst>
              <a:ext uri="{FF2B5EF4-FFF2-40B4-BE49-F238E27FC236}">
                <a16:creationId xmlns:a16="http://schemas.microsoft.com/office/drawing/2014/main" id="{781F6D07-7B10-4563-8079-3019034E81AA}"/>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37624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5A10-5E7A-4C8F-B74E-D6999773DFE0}"/>
              </a:ext>
            </a:extLst>
          </p:cNvPr>
          <p:cNvSpPr>
            <a:spLocks noGrp="1"/>
          </p:cNvSpPr>
          <p:nvPr>
            <p:ph type="title"/>
          </p:nvPr>
        </p:nvSpPr>
        <p:spPr/>
        <p:txBody>
          <a:bodyPr/>
          <a:lstStyle/>
          <a:p>
            <a:r>
              <a:rPr lang="en-US"/>
              <a:t>Engaging Families as Partners</a:t>
            </a:r>
          </a:p>
        </p:txBody>
      </p:sp>
      <p:sp>
        <p:nvSpPr>
          <p:cNvPr id="3" name="Content Placeholder 2">
            <a:extLst>
              <a:ext uri="{FF2B5EF4-FFF2-40B4-BE49-F238E27FC236}">
                <a16:creationId xmlns:a16="http://schemas.microsoft.com/office/drawing/2014/main" id="{1AE22915-BC64-42F3-85B9-4F66C2196D64}"/>
              </a:ext>
            </a:extLst>
          </p:cNvPr>
          <p:cNvSpPr>
            <a:spLocks noGrp="1"/>
          </p:cNvSpPr>
          <p:nvPr>
            <p:ph idx="1"/>
          </p:nvPr>
        </p:nvSpPr>
        <p:spPr/>
        <p:txBody>
          <a:bodyPr/>
          <a:lstStyle/>
          <a:p>
            <a:pPr marL="0" marR="0" indent="0">
              <a:lnSpc>
                <a:spcPct val="107000"/>
              </a:lnSpc>
              <a:spcBef>
                <a:spcPts val="1200"/>
              </a:spcBef>
              <a:spcAft>
                <a:spcPts val="0"/>
              </a:spcAft>
              <a:buNone/>
            </a:pPr>
            <a:r>
              <a:rPr lang="en-US" sz="2400" b="1">
                <a:effectLst/>
                <a:latin typeface="Calibri" panose="020F0502020204030204" pitchFamily="34" charset="0"/>
                <a:ea typeface="Calibri" panose="020F0502020204030204" pitchFamily="34" charset="0"/>
                <a:cs typeface="Arial" panose="020B0604020202020204" pitchFamily="34" charset="0"/>
              </a:rPr>
              <a:t>Resources for Engaging Families as Partners:</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2"/>
              </a:rPr>
              <a:t>Strengthening Partnerships: A Framework for Prenatal Through Young Adulthood Family Engagement Framework</a:t>
            </a:r>
            <a:r>
              <a:rPr lang="en-US" sz="2400" u="sng">
                <a:solidFill>
                  <a:srgbClr val="1155CC"/>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Massachusetts Family, School, and Community Partnership Fundamentals - Version 2.0</a:t>
            </a:r>
            <a:r>
              <a:rPr lang="en-US" sz="2400" u="sng">
                <a:solidFill>
                  <a:srgbClr val="1155CC"/>
                </a:solidFill>
                <a:effectLst/>
                <a:latin typeface="Calibri" panose="020F0502020204030204" pitchFamily="34" charset="0"/>
                <a:ea typeface="Calibri" panose="020F0502020204030204" pitchFamily="34" charset="0"/>
                <a:cs typeface="Calibri" panose="020F0502020204030204" pitchFamily="34" charset="0"/>
              </a:rPr>
              <a:t> </a:t>
            </a:r>
            <a:r>
              <a:rPr lang="en-US" sz="2400" u="sng">
                <a:solidFill>
                  <a:srgbClr val="1155CC"/>
                </a:solidFill>
                <a:effectLst/>
                <a:latin typeface="Calibri" panose="020F0502020204030204" pitchFamily="34" charset="0"/>
                <a:ea typeface="Calibri" panose="020F0502020204030204" pitchFamily="34" charset="0"/>
                <a:cs typeface="Arial" panose="020B0604020202020204" pitchFamily="34" charset="0"/>
              </a:rPr>
              <a:t>(DESE webpage)</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4"/>
              </a:rPr>
              <a:t>Dual Capacity-Building Framework for Family–School Partnerships</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5"/>
              </a:rPr>
              <a:t>Engaging Families Using the MTSS Model: Love in the Time of COVID</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Mass General Hospital COVID-19 Mental Health Resources for Families and Children</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Engaging Families in Social Emotional Learning - Edutopia</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Learning Heroes</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MassSupport</a:t>
            </a:r>
            <a:endParaRPr lang="en-US" sz="2400" u="sng">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buSzPts val="1100"/>
            </a:pPr>
            <a:r>
              <a:rPr lang="en-US" sz="2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Sample Questions for Individualized Family Communication Plan</a:t>
            </a:r>
            <a:r>
              <a:rPr lang="en-US" sz="2400" u="sng">
                <a:solidFill>
                  <a:srgbClr val="000000"/>
                </a:solidFill>
                <a:effectLst/>
                <a:latin typeface="Calibri" panose="020F0502020204030204" pitchFamily="34" charset="0"/>
                <a:ea typeface="Calibri" panose="020F0502020204030204" pitchFamily="34" charset="0"/>
                <a:cs typeface="Arial" panose="020B0604020202020204" pitchFamily="34" charset="0"/>
              </a:rPr>
              <a:t>s</a:t>
            </a:r>
            <a:endParaRPr lang="en-US" sz="24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BC6E79B7-8AB8-48BC-B412-4A3877FCBD7C}"/>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91188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419F-1E68-46D7-9EB2-D090AE1F5A96}"/>
              </a:ext>
            </a:extLst>
          </p:cNvPr>
          <p:cNvSpPr>
            <a:spLocks noGrp="1"/>
          </p:cNvSpPr>
          <p:nvPr>
            <p:ph type="title"/>
          </p:nvPr>
        </p:nvSpPr>
        <p:spPr/>
        <p:txBody>
          <a:bodyPr/>
          <a:lstStyle/>
          <a:p>
            <a:r>
              <a:rPr lang="en-US"/>
              <a:t>Cultivating Positive Behaviors</a:t>
            </a:r>
          </a:p>
        </p:txBody>
      </p:sp>
      <p:sp>
        <p:nvSpPr>
          <p:cNvPr id="3" name="Content Placeholder 2">
            <a:extLst>
              <a:ext uri="{FF2B5EF4-FFF2-40B4-BE49-F238E27FC236}">
                <a16:creationId xmlns:a16="http://schemas.microsoft.com/office/drawing/2014/main" id="{75CA015A-9DFF-4D9A-89D6-48E9D5903C72}"/>
              </a:ext>
            </a:extLst>
          </p:cNvPr>
          <p:cNvSpPr>
            <a:spLocks noGrp="1"/>
          </p:cNvSpPr>
          <p:nvPr>
            <p:ph idx="1"/>
          </p:nvPr>
        </p:nvSpPr>
        <p:spPr/>
        <p:txBody>
          <a:bodyPr/>
          <a:lstStyle/>
          <a:p>
            <a:pPr marL="0" indent="0">
              <a:buNone/>
            </a:pPr>
            <a:r>
              <a:rPr lang="en-US" sz="2800" b="1">
                <a:solidFill>
                  <a:srgbClr val="000000"/>
                </a:solidFill>
                <a:effectLst/>
                <a:latin typeface="+mn-lt"/>
                <a:ea typeface="Calibri" panose="020F0502020204030204" pitchFamily="34" charset="0"/>
                <a:cs typeface="Arial" panose="020B0604020202020204" pitchFamily="34" charset="0"/>
              </a:rPr>
              <a:t>Exclusionary discipline should be used as a measure of last resort</a:t>
            </a:r>
            <a:r>
              <a:rPr lang="en-US" sz="2800">
                <a:solidFill>
                  <a:srgbClr val="000000"/>
                </a:solidFill>
                <a:effectLst/>
                <a:latin typeface="+mn-lt"/>
                <a:ea typeface="Calibri" panose="020F0502020204030204" pitchFamily="34" charset="0"/>
                <a:cs typeface="Arial" panose="020B0604020202020204" pitchFamily="34" charset="0"/>
              </a:rPr>
              <a:t>,</a:t>
            </a:r>
            <a:r>
              <a:rPr lang="en-US" sz="2800">
                <a:solidFill>
                  <a:srgbClr val="201F1E"/>
                </a:solidFill>
                <a:effectLst/>
                <a:latin typeface="+mn-lt"/>
                <a:ea typeface="Calibri" panose="020F0502020204030204" pitchFamily="34" charset="0"/>
              </a:rPr>
              <a:t> after alternatives to suspension have been tried, and only as appropriate after considering the underlying reasons for the student’s behavior and making efforts to address the student’s needs</a:t>
            </a:r>
            <a:r>
              <a:rPr lang="en-US" sz="2800">
                <a:solidFill>
                  <a:srgbClr val="000000"/>
                </a:solidFill>
                <a:effectLst/>
                <a:latin typeface="+mn-lt"/>
                <a:ea typeface="Calibri" panose="020F0502020204030204" pitchFamily="34" charset="0"/>
                <a:cs typeface="Arial" panose="020B0604020202020204" pitchFamily="34" charset="0"/>
              </a:rPr>
              <a:t>. </a:t>
            </a:r>
          </a:p>
          <a:p>
            <a:pPr marL="0" indent="0">
              <a:buNone/>
            </a:pPr>
            <a:r>
              <a:rPr lang="en-US" sz="2800">
                <a:latin typeface="+mn-lt"/>
              </a:rPr>
              <a:t>Resources</a:t>
            </a:r>
          </a:p>
          <a:p>
            <a:pPr marL="342900" marR="0" lvl="0" indent="-342900">
              <a:lnSpc>
                <a:spcPct val="107000"/>
              </a:lnSpc>
              <a:spcBef>
                <a:spcPts val="0"/>
              </a:spcBef>
              <a:spcAft>
                <a:spcPts val="0"/>
              </a:spcAft>
              <a:buSzPts val="1100"/>
              <a:buFont typeface="Arial" panose="020B0604020202020204" pitchFamily="34" charset="0"/>
              <a:buChar char="●"/>
            </a:pPr>
            <a:r>
              <a:rPr lang="en-US" sz="2800" u="sng">
                <a:solidFill>
                  <a:srgbClr val="1155CC"/>
                </a:solidFill>
                <a:effectLst/>
                <a:latin typeface="+mn-lt"/>
                <a:ea typeface="Noto Sans Symbols"/>
                <a:cs typeface="Noto Sans Symbols"/>
                <a:hlinkClick r:id="rId2"/>
              </a:rPr>
              <a:t>Returning to School During and After Crisis: A Guide to Supporting States, Districts, Schools, Educators, and Students through a Multi-Tiered Systems of Support Framework during the 2020-2021 School Year</a:t>
            </a:r>
            <a:endParaRPr lang="en-US" sz="2800">
              <a:effectLst/>
              <a:latin typeface="+mn-lt"/>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2800" u="sng">
                <a:solidFill>
                  <a:srgbClr val="1155CC"/>
                </a:solidFill>
                <a:effectLst/>
                <a:latin typeface="+mn-lt"/>
                <a:ea typeface="Noto Sans Symbols"/>
                <a:cs typeface="Noto Sans Symbols"/>
                <a:hlinkClick r:id="rId3"/>
              </a:rPr>
              <a:t>COVID-19 Resources: General Restorative Practices</a:t>
            </a:r>
            <a:endParaRPr lang="en-US" sz="2800">
              <a:effectLst/>
              <a:latin typeface="+mn-lt"/>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2800" u="sng">
                <a:solidFill>
                  <a:srgbClr val="0563C1"/>
                </a:solidFill>
                <a:effectLst/>
                <a:latin typeface="+mn-lt"/>
                <a:ea typeface="Noto Sans Symbols"/>
                <a:cs typeface="Noto Sans Symbols"/>
                <a:hlinkClick r:id="rId4"/>
              </a:rPr>
              <a:t>Center on Positive Behavior Interventions &amp; Supports</a:t>
            </a:r>
            <a:endParaRPr lang="en-US" sz="2800">
              <a:effectLst/>
              <a:latin typeface="+mn-lt"/>
              <a:ea typeface="Noto Sans Symbols"/>
              <a:cs typeface="Noto Sans Symbols"/>
            </a:endParaRPr>
          </a:p>
          <a:p>
            <a:pPr marL="0" indent="0">
              <a:buNone/>
            </a:pPr>
            <a:endParaRPr lang="en-US"/>
          </a:p>
        </p:txBody>
      </p:sp>
      <p:sp>
        <p:nvSpPr>
          <p:cNvPr id="4" name="Slide Number Placeholder 3">
            <a:extLst>
              <a:ext uri="{FF2B5EF4-FFF2-40B4-BE49-F238E27FC236}">
                <a16:creationId xmlns:a16="http://schemas.microsoft.com/office/drawing/2014/main" id="{A61A470C-0DC3-4F23-9561-A4A9E98CB079}"/>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67279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CB7F-4721-4887-98BC-DBA19558E0C8}"/>
              </a:ext>
            </a:extLst>
          </p:cNvPr>
          <p:cNvSpPr>
            <a:spLocks noGrp="1"/>
          </p:cNvSpPr>
          <p:nvPr>
            <p:ph type="title"/>
          </p:nvPr>
        </p:nvSpPr>
        <p:spPr/>
        <p:txBody>
          <a:bodyPr/>
          <a:lstStyle/>
          <a:p>
            <a:r>
              <a:rPr lang="en-US"/>
              <a:t>Daily “Live Check-in”: Visual Component for Remote Learners</a:t>
            </a:r>
          </a:p>
        </p:txBody>
      </p:sp>
      <p:sp>
        <p:nvSpPr>
          <p:cNvPr id="3" name="Content Placeholder 2">
            <a:extLst>
              <a:ext uri="{FF2B5EF4-FFF2-40B4-BE49-F238E27FC236}">
                <a16:creationId xmlns:a16="http://schemas.microsoft.com/office/drawing/2014/main" id="{AF0DCC42-D530-4BFD-A689-AE28937AD500}"/>
              </a:ext>
            </a:extLst>
          </p:cNvPr>
          <p:cNvSpPr>
            <a:spLocks noGrp="1"/>
          </p:cNvSpPr>
          <p:nvPr>
            <p:ph idx="1"/>
          </p:nvPr>
        </p:nvSpPr>
        <p:spPr/>
        <p:txBody>
          <a:bodyPr/>
          <a:lstStyle/>
          <a:p>
            <a:pPr marL="0" marR="0" indent="0">
              <a:lnSpc>
                <a:spcPct val="107000"/>
              </a:lnSpc>
              <a:spcBef>
                <a:spcPts val="0"/>
              </a:spcBef>
              <a:spcAft>
                <a:spcPts val="800"/>
              </a:spcAft>
              <a:buNone/>
              <a:tabLst>
                <a:tab pos="1747520" algn="l"/>
              </a:tabLst>
            </a:pPr>
            <a:r>
              <a:rPr lang="en-US" sz="2800">
                <a:effectLst/>
                <a:latin typeface="+mn-lt"/>
                <a:ea typeface="Calibri" panose="020F0502020204030204" pitchFamily="34" charset="0"/>
                <a:cs typeface="Arial" panose="020B0604020202020204" pitchFamily="34" charset="0"/>
              </a:rPr>
              <a:t>As set forth in the DESE </a:t>
            </a:r>
            <a:r>
              <a:rPr lang="en-US" sz="2800" u="sng">
                <a:solidFill>
                  <a:srgbClr val="0563C1"/>
                </a:solidFill>
                <a:effectLst/>
                <a:latin typeface="+mn-lt"/>
                <a:ea typeface="Calibri" panose="020F0502020204030204" pitchFamily="34" charset="0"/>
                <a:cs typeface="Arial" panose="020B0604020202020204" pitchFamily="34" charset="0"/>
                <a:hlinkClick r:id="rId2"/>
              </a:rPr>
              <a:t>Guidance on In-Person Learning and Student Learning Time Requirements</a:t>
            </a:r>
            <a:r>
              <a:rPr lang="en-US" sz="2800">
                <a:effectLst/>
                <a:latin typeface="+mn-lt"/>
                <a:ea typeface="Calibri" panose="020F0502020204030204" pitchFamily="34" charset="0"/>
                <a:cs typeface="Arial" panose="020B0604020202020204" pitchFamily="34" charset="0"/>
              </a:rPr>
              <a:t> (April 27, 2021), please recall that,</a:t>
            </a:r>
          </a:p>
          <a:p>
            <a:pPr marR="457200" indent="0">
              <a:lnSpc>
                <a:spcPct val="107000"/>
              </a:lnSpc>
              <a:spcBef>
                <a:spcPts val="0"/>
              </a:spcBef>
              <a:spcAft>
                <a:spcPts val="800"/>
              </a:spcAft>
              <a:buNone/>
              <a:tabLst>
                <a:tab pos="1747520" algn="l"/>
              </a:tabLst>
            </a:pPr>
            <a:r>
              <a:rPr lang="en-US" sz="1800" b="1">
                <a:effectLst/>
                <a:latin typeface="+mn-lt"/>
                <a:ea typeface="Calibri" panose="020F0502020204030204" pitchFamily="34" charset="0"/>
                <a:cs typeface="Arial" panose="020B0604020202020204" pitchFamily="34" charset="0"/>
              </a:rPr>
              <a:t>[S]</a:t>
            </a:r>
            <a:r>
              <a:rPr lang="en-US" sz="1800" b="1" err="1">
                <a:effectLst/>
                <a:latin typeface="+mn-lt"/>
                <a:ea typeface="Calibri" panose="020F0502020204030204" pitchFamily="34" charset="0"/>
                <a:cs typeface="Arial" panose="020B0604020202020204" pitchFamily="34" charset="0"/>
              </a:rPr>
              <a:t>chools</a:t>
            </a:r>
            <a:r>
              <a:rPr lang="en-US" sz="1800" b="1">
                <a:effectLst/>
                <a:latin typeface="+mn-lt"/>
                <a:ea typeface="Calibri" panose="020F0502020204030204" pitchFamily="34" charset="0"/>
                <a:cs typeface="Arial" panose="020B0604020202020204" pitchFamily="34" charset="0"/>
              </a:rPr>
              <a:t> and districts are required to include a visual component as part of the daily “live check-in” that is needed to support students whose families have selected a remote model of instruction for the remainder of the school year</a:t>
            </a:r>
            <a:r>
              <a:rPr lang="en-US" sz="1800">
                <a:effectLst/>
                <a:latin typeface="+mn-lt"/>
                <a:ea typeface="Calibri" panose="020F0502020204030204" pitchFamily="34" charset="0"/>
                <a:cs typeface="Arial" panose="020B0604020202020204" pitchFamily="34" charset="0"/>
              </a:rPr>
              <a:t>.  As provided in the definition of remote learning in the Department’s regulations, remote learning requires that students have opportunities to interact with a teacher each school day.  The daily live check-in provides the district with key information about student engagement and well-being. The Department is now updating its guidance to require using video conferencing or other methods of seeing students as part of the daily live check-in.  Schools and districts need to assess how to use video conferencing in a way that is respectful of individual student’s needs.  For example, if a student is reluctant to be seen in their home by classmates, a teacher might meet with the student in a breakout room with a virtual background for a short period of time to conduct the live check-in. In situations where the district or school has concerns about a student’s attendance or level of engagement, they should employ additional levels of support to re-engage the student.   </a:t>
            </a:r>
          </a:p>
          <a:p>
            <a:pPr marL="0" indent="0">
              <a:buNone/>
            </a:pPr>
            <a:endParaRPr lang="en-US"/>
          </a:p>
        </p:txBody>
      </p:sp>
      <p:sp>
        <p:nvSpPr>
          <p:cNvPr id="4" name="Slide Number Placeholder 3">
            <a:extLst>
              <a:ext uri="{FF2B5EF4-FFF2-40B4-BE49-F238E27FC236}">
                <a16:creationId xmlns:a16="http://schemas.microsoft.com/office/drawing/2014/main" id="{3F6E0B85-E4BB-44F8-A66B-BEE6E23D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32291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EA26-4B38-465E-BB22-2F8352BD5D0F}"/>
              </a:ext>
            </a:extLst>
          </p:cNvPr>
          <p:cNvSpPr>
            <a:spLocks noGrp="1"/>
          </p:cNvSpPr>
          <p:nvPr>
            <p:ph type="title"/>
          </p:nvPr>
        </p:nvSpPr>
        <p:spPr/>
        <p:txBody>
          <a:bodyPr/>
          <a:lstStyle/>
          <a:p>
            <a:r>
              <a:rPr lang="en-US"/>
              <a:t>Supporting Mandated Reporters</a:t>
            </a:r>
          </a:p>
        </p:txBody>
      </p:sp>
      <p:sp>
        <p:nvSpPr>
          <p:cNvPr id="3" name="Content Placeholder 2">
            <a:extLst>
              <a:ext uri="{FF2B5EF4-FFF2-40B4-BE49-F238E27FC236}">
                <a16:creationId xmlns:a16="http://schemas.microsoft.com/office/drawing/2014/main" id="{5C94C45E-39C2-4CBF-83D2-06BC4A3C28D9}"/>
              </a:ext>
            </a:extLst>
          </p:cNvPr>
          <p:cNvSpPr>
            <a:spLocks noGrp="1"/>
          </p:cNvSpPr>
          <p:nvPr>
            <p:ph idx="1"/>
          </p:nvPr>
        </p:nvSpPr>
        <p:spPr/>
        <p:txBody>
          <a:bodyPr/>
          <a:lstStyle/>
          <a:p>
            <a:pPr>
              <a:lnSpc>
                <a:spcPct val="107000"/>
              </a:lnSpc>
              <a:spcBef>
                <a:spcPts val="0"/>
              </a:spcBef>
              <a:spcAft>
                <a:spcPts val="800"/>
              </a:spcAft>
            </a:pPr>
            <a:r>
              <a:rPr lang="en-US" sz="2400" dirty="0">
                <a:effectLst/>
                <a:latin typeface="+mn-lt"/>
                <a:ea typeface="Calibri" panose="020F0502020204030204" pitchFamily="34" charset="0"/>
                <a:cs typeface="Arial" panose="020B0604020202020204" pitchFamily="34" charset="0"/>
              </a:rPr>
              <a:t>A mandated reporter who is professionally licensed in Massachusetts must receive training annually on recognizing and reporting suspected child abuse and neglect. </a:t>
            </a:r>
          </a:p>
          <a:p>
            <a:pPr lvl="1">
              <a:lnSpc>
                <a:spcPct val="107000"/>
              </a:lnSpc>
              <a:spcBef>
                <a:spcPts val="0"/>
              </a:spcBef>
              <a:spcAft>
                <a:spcPts val="800"/>
              </a:spcAft>
            </a:pPr>
            <a:r>
              <a:rPr lang="en-US" sz="2000" dirty="0">
                <a:effectLst/>
                <a:latin typeface="+mn-lt"/>
                <a:ea typeface="Calibri" panose="020F0502020204030204" pitchFamily="34" charset="0"/>
                <a:cs typeface="Arial" panose="020B0604020202020204" pitchFamily="34" charset="0"/>
              </a:rPr>
              <a:t>This requirement applies to teachers and administrators licensed by DESE, as well as school psychologists, nurses, and other clinicians licensed by the Commonwealth. </a:t>
            </a:r>
          </a:p>
          <a:p>
            <a:pPr>
              <a:lnSpc>
                <a:spcPct val="107000"/>
              </a:lnSpc>
              <a:spcBef>
                <a:spcPts val="0"/>
              </a:spcBef>
              <a:spcAft>
                <a:spcPts val="800"/>
              </a:spcAft>
            </a:pPr>
            <a:r>
              <a:rPr lang="en-US" sz="2400" dirty="0">
                <a:effectLst/>
                <a:latin typeface="+mn-lt"/>
                <a:ea typeface="Calibri" panose="020F0502020204030204" pitchFamily="34" charset="0"/>
                <a:cs typeface="Arial" panose="020B0604020202020204" pitchFamily="34" charset="0"/>
              </a:rPr>
              <a:t>Additionally, under G.L. c. 71, §37L, school committees must inform teachers, administrators, and other staff of requirements and duties as mandated reporters under G.L. c. 119, §51A(k). </a:t>
            </a:r>
          </a:p>
          <a:p>
            <a:pPr lvl="1">
              <a:lnSpc>
                <a:spcPct val="107000"/>
              </a:lnSpc>
              <a:spcBef>
                <a:spcPts val="0"/>
              </a:spcBef>
              <a:spcAft>
                <a:spcPts val="800"/>
              </a:spcAft>
            </a:pPr>
            <a:r>
              <a:rPr lang="en-US" sz="2000" dirty="0">
                <a:effectLst/>
                <a:latin typeface="+mn-lt"/>
                <a:ea typeface="Calibri" panose="020F0502020204030204" pitchFamily="34" charset="0"/>
                <a:cs typeface="Arial" panose="020B0604020202020204" pitchFamily="34" charset="0"/>
              </a:rPr>
              <a:t>Designating a </a:t>
            </a:r>
            <a:r>
              <a:rPr lang="en-US" sz="2000" dirty="0">
                <a:effectLst/>
                <a:latin typeface="+mn-lt"/>
                <a:ea typeface="Times New Roman" panose="02020603050405020304" pitchFamily="18" charset="0"/>
                <a:cs typeface="Arial" panose="020B0604020202020204" pitchFamily="34" charset="0"/>
              </a:rPr>
              <a:t>specific member of school personnel or a </a:t>
            </a:r>
            <a:r>
              <a:rPr lang="en-US" sz="2000" b="1" dirty="0">
                <a:effectLst/>
                <a:latin typeface="+mn-lt"/>
                <a:ea typeface="Times New Roman" panose="02020603050405020304" pitchFamily="18" charset="0"/>
                <a:cs typeface="Arial" panose="020B0604020202020204" pitchFamily="34" charset="0"/>
              </a:rPr>
              <a:t>team to consult with staff and review 51A reports before they are filed can help to ensure filing is appropriate</a:t>
            </a:r>
            <a:r>
              <a:rPr lang="en-US" sz="2000" dirty="0">
                <a:effectLst/>
                <a:latin typeface="+mn-lt"/>
                <a:ea typeface="Times New Roman" panose="02020603050405020304" pitchFamily="18" charset="0"/>
                <a:cs typeface="Arial" panose="020B0604020202020204" pitchFamily="34" charset="0"/>
              </a:rPr>
              <a:t>. </a:t>
            </a:r>
            <a:endParaRPr lang="en-US" sz="2000" dirty="0">
              <a:effectLst/>
              <a:latin typeface="+mn-lt"/>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32AC71A-C59C-4665-9137-CC80878180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46890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339E-F046-43B8-A24C-2C105C73A4DE}"/>
              </a:ext>
            </a:extLst>
          </p:cNvPr>
          <p:cNvSpPr>
            <a:spLocks noGrp="1"/>
          </p:cNvSpPr>
          <p:nvPr>
            <p:ph type="title"/>
          </p:nvPr>
        </p:nvSpPr>
        <p:spPr/>
        <p:txBody>
          <a:bodyPr/>
          <a:lstStyle/>
          <a:p>
            <a:r>
              <a:rPr lang="en-US" dirty="0"/>
              <a:t>51A Filing Situations Include (But Are Not Limited To):</a:t>
            </a:r>
          </a:p>
        </p:txBody>
      </p:sp>
      <p:sp>
        <p:nvSpPr>
          <p:cNvPr id="3" name="Content Placeholder 2">
            <a:extLst>
              <a:ext uri="{FF2B5EF4-FFF2-40B4-BE49-F238E27FC236}">
                <a16:creationId xmlns:a16="http://schemas.microsoft.com/office/drawing/2014/main" id="{823952C6-2861-41DB-8863-E9D89EB5BA80}"/>
              </a:ext>
            </a:extLst>
          </p:cNvPr>
          <p:cNvSpPr>
            <a:spLocks noGrp="1"/>
          </p:cNvSpPr>
          <p:nvPr>
            <p:ph idx="1"/>
          </p:nvPr>
        </p:nvSpPr>
        <p:spPr/>
        <p:txBody>
          <a:bodyPr/>
          <a:lstStyle/>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When there is a </a:t>
            </a:r>
            <a:r>
              <a:rPr lang="en-US" sz="2000" b="1">
                <a:solidFill>
                  <a:srgbClr val="141414"/>
                </a:solidFill>
                <a:effectLst/>
                <a:latin typeface="+mn-lt"/>
                <a:ea typeface="Times New Roman" panose="02020603050405020304" pitchFamily="18" charset="0"/>
                <a:cs typeface="Calibri" panose="020F0502020204030204" pitchFamily="34" charset="0"/>
              </a:rPr>
              <a:t>concern </a:t>
            </a:r>
            <a:r>
              <a:rPr lang="en-US" sz="2000">
                <a:solidFill>
                  <a:srgbClr val="141414"/>
                </a:solidFill>
                <a:effectLst/>
                <a:latin typeface="+mn-lt"/>
                <a:ea typeface="Times New Roman" panose="02020603050405020304" pitchFamily="18" charset="0"/>
                <a:cs typeface="Calibri" panose="020F0502020204030204" pitchFamily="34" charset="0"/>
              </a:rPr>
              <a:t>about </a:t>
            </a:r>
            <a:r>
              <a:rPr lang="en-US" sz="2000" b="1">
                <a:solidFill>
                  <a:srgbClr val="141414"/>
                </a:solidFill>
                <a:effectLst/>
                <a:latin typeface="+mn-lt"/>
                <a:ea typeface="Times New Roman" panose="02020603050405020304" pitchFamily="18" charset="0"/>
                <a:cs typeface="Calibri" panose="020F0502020204030204" pitchFamily="34" charset="0"/>
              </a:rPr>
              <a:t>abuse or neglect </a:t>
            </a:r>
            <a:r>
              <a:rPr lang="en-US" sz="2000">
                <a:solidFill>
                  <a:srgbClr val="141414"/>
                </a:solidFill>
                <a:effectLst/>
                <a:latin typeface="+mn-lt"/>
                <a:ea typeface="Times New Roman" panose="02020603050405020304" pitchFamily="18" charset="0"/>
                <a:cs typeface="Calibri" panose="020F0502020204030204" pitchFamily="34" charset="0"/>
              </a:rPr>
              <a:t>and students and/or families are </a:t>
            </a:r>
            <a:r>
              <a:rPr lang="en-US" sz="2000" b="1">
                <a:solidFill>
                  <a:srgbClr val="141414"/>
                </a:solidFill>
                <a:effectLst/>
                <a:latin typeface="+mn-lt"/>
                <a:ea typeface="Times New Roman" panose="02020603050405020304" pitchFamily="18" charset="0"/>
                <a:cs typeface="Calibri" panose="020F0502020204030204" pitchFamily="34" charset="0"/>
              </a:rPr>
              <a:t>non-responsive to ongoing, multiple, and varied efforts to connect and engage</a:t>
            </a:r>
            <a:r>
              <a:rPr lang="en-US" sz="2000">
                <a:solidFill>
                  <a:srgbClr val="141414"/>
                </a:solidFill>
                <a:effectLst/>
                <a:latin typeface="+mn-lt"/>
                <a:ea typeface="Times New Roman" panose="02020603050405020304" pitchFamily="18" charset="0"/>
                <a:cs typeface="Calibri" panose="020F0502020204030204" pitchFamily="34" charset="0"/>
              </a:rPr>
              <a:t>.</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b="1">
                <a:solidFill>
                  <a:srgbClr val="141414"/>
                </a:solidFill>
                <a:effectLst/>
                <a:latin typeface="+mn-lt"/>
                <a:ea typeface="Times New Roman" panose="02020603050405020304" pitchFamily="18" charset="0"/>
                <a:cs typeface="Calibri" panose="020F0502020204030204" pitchFamily="34" charset="0"/>
              </a:rPr>
              <a:t>Chronic truancy </a:t>
            </a:r>
            <a:r>
              <a:rPr lang="en-US" sz="2000">
                <a:solidFill>
                  <a:srgbClr val="141414"/>
                </a:solidFill>
                <a:effectLst/>
                <a:latin typeface="+mn-lt"/>
                <a:ea typeface="Times New Roman" panose="02020603050405020304" pitchFamily="18" charset="0"/>
                <a:cs typeface="Calibri" panose="020F0502020204030204" pitchFamily="34" charset="0"/>
              </a:rPr>
              <a:t>or absence from school programming without improvement that, </a:t>
            </a:r>
            <a:r>
              <a:rPr lang="en-US" sz="2000" b="1">
                <a:solidFill>
                  <a:srgbClr val="141414"/>
                </a:solidFill>
                <a:effectLst/>
                <a:latin typeface="+mn-lt"/>
                <a:ea typeface="Times New Roman" panose="02020603050405020304" pitchFamily="18" charset="0"/>
                <a:cs typeface="Calibri" panose="020F0502020204030204" pitchFamily="34" charset="0"/>
              </a:rPr>
              <a:t>despite attempts at intervention and support</a:t>
            </a:r>
            <a:r>
              <a:rPr lang="en-US" sz="2000">
                <a:solidFill>
                  <a:srgbClr val="141414"/>
                </a:solidFill>
                <a:effectLst/>
                <a:latin typeface="+mn-lt"/>
                <a:ea typeface="Times New Roman" panose="02020603050405020304" pitchFamily="18" charset="0"/>
                <a:cs typeface="Calibri" panose="020F0502020204030204" pitchFamily="34" charset="0"/>
              </a:rPr>
              <a:t>, also calls into question </a:t>
            </a:r>
            <a:r>
              <a:rPr lang="en-US" sz="2000" b="1">
                <a:solidFill>
                  <a:srgbClr val="141414"/>
                </a:solidFill>
                <a:effectLst/>
                <a:latin typeface="+mn-lt"/>
                <a:ea typeface="Times New Roman" panose="02020603050405020304" pitchFamily="18" charset="0"/>
                <a:cs typeface="Calibri" panose="020F0502020204030204" pitchFamily="34" charset="0"/>
              </a:rPr>
              <a:t>student safety</a:t>
            </a:r>
            <a:r>
              <a:rPr lang="en-US" sz="2000">
                <a:solidFill>
                  <a:srgbClr val="141414"/>
                </a:solidFill>
                <a:effectLst/>
                <a:latin typeface="+mn-lt"/>
                <a:ea typeface="Times New Roman" panose="02020603050405020304" pitchFamily="18" charset="0"/>
                <a:cs typeface="Calibri" panose="020F0502020204030204" pitchFamily="34" charset="0"/>
              </a:rPr>
              <a:t>.</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a:t>
            </a:r>
            <a:r>
              <a:rPr lang="en-US" sz="2000" b="1">
                <a:effectLst/>
                <a:latin typeface="+mn-lt"/>
                <a:ea typeface="Calibri" panose="020F0502020204030204" pitchFamily="34" charset="0"/>
                <a:cs typeface="Arial" panose="020B0604020202020204" pitchFamily="34" charset="0"/>
              </a:rPr>
              <a:t>unexplained or suspicious</a:t>
            </a:r>
            <a:r>
              <a:rPr lang="en-US" sz="2000" b="1">
                <a:solidFill>
                  <a:srgbClr val="141414"/>
                </a:solidFill>
                <a:effectLst/>
                <a:latin typeface="+mn-lt"/>
                <a:ea typeface="Times New Roman" panose="02020603050405020304" pitchFamily="18" charset="0"/>
                <a:cs typeface="Calibri" panose="020F0502020204030204" pitchFamily="34" charset="0"/>
              </a:rPr>
              <a:t> bruising, welts, cuts, or other injuries </a:t>
            </a:r>
            <a:r>
              <a:rPr lang="en-US" sz="2000">
                <a:solidFill>
                  <a:srgbClr val="141414"/>
                </a:solidFill>
                <a:effectLst/>
                <a:latin typeface="+mn-lt"/>
                <a:ea typeface="Times New Roman" panose="02020603050405020304" pitchFamily="18" charset="0"/>
                <a:cs typeface="Calibri" panose="020F0502020204030204" pitchFamily="34" charset="0"/>
              </a:rPr>
              <a:t>on a child.</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a:t>
            </a:r>
            <a:r>
              <a:rPr lang="en-US" sz="2000" b="1">
                <a:solidFill>
                  <a:srgbClr val="141414"/>
                </a:solidFill>
                <a:effectLst/>
                <a:latin typeface="+mn-lt"/>
                <a:ea typeface="Times New Roman" panose="02020603050405020304" pitchFamily="18" charset="0"/>
                <a:cs typeface="Calibri" panose="020F0502020204030204" pitchFamily="34" charset="0"/>
              </a:rPr>
              <a:t>reasonable cause to believe the child, adult, or caregiver is providing care while under the influence of drugs or alcohol</a:t>
            </a:r>
            <a:r>
              <a:rPr lang="en-US" sz="2000">
                <a:solidFill>
                  <a:srgbClr val="141414"/>
                </a:solidFill>
                <a:effectLst/>
                <a:latin typeface="+mn-lt"/>
                <a:ea typeface="Times New Roman" panose="02020603050405020304" pitchFamily="18" charset="0"/>
                <a:cs typeface="Calibri" panose="020F0502020204030204" pitchFamily="34" charset="0"/>
              </a:rPr>
              <a:t> that could be resulting in abuse or neglect. </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reasonable cause to believe there are </a:t>
            </a:r>
            <a:r>
              <a:rPr lang="en-US" sz="2000" b="1">
                <a:solidFill>
                  <a:srgbClr val="141414"/>
                </a:solidFill>
                <a:effectLst/>
                <a:latin typeface="+mn-lt"/>
                <a:ea typeface="Times New Roman" panose="02020603050405020304" pitchFamily="18" charset="0"/>
                <a:cs typeface="Calibri" panose="020F0502020204030204" pitchFamily="34" charset="0"/>
              </a:rPr>
              <a:t>hazards that create safety concerns </a:t>
            </a:r>
            <a:r>
              <a:rPr lang="en-US" sz="2000">
                <a:solidFill>
                  <a:srgbClr val="141414"/>
                </a:solidFill>
                <a:effectLst/>
                <a:latin typeface="+mn-lt"/>
                <a:ea typeface="Times New Roman" panose="02020603050405020304" pitchFamily="18" charset="0"/>
                <a:cs typeface="Calibri" panose="020F0502020204030204" pitchFamily="34" charset="0"/>
              </a:rPr>
              <a:t>in the home (e.g., weapons within reach).</a:t>
            </a:r>
            <a:endParaRPr lang="en-US" sz="2000">
              <a:effectLst/>
              <a:latin typeface="+mn-lt"/>
              <a:ea typeface="Calibri" panose="020F0502020204030204" pitchFamily="34" charset="0"/>
              <a:cs typeface="Arial" panose="020B0604020202020204" pitchFamily="34" charset="0"/>
            </a:endParaRPr>
          </a:p>
          <a:p>
            <a:pPr marL="342900" marR="0" lvl="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Observation of or a student discloses </a:t>
            </a:r>
            <a:r>
              <a:rPr lang="en-US" sz="2000" b="1">
                <a:solidFill>
                  <a:srgbClr val="141414"/>
                </a:solidFill>
                <a:effectLst/>
                <a:latin typeface="+mn-lt"/>
                <a:ea typeface="Times New Roman" panose="02020603050405020304" pitchFamily="18" charset="0"/>
                <a:cs typeface="Calibri" panose="020F0502020204030204" pitchFamily="34" charset="0"/>
              </a:rPr>
              <a:t>abuse or neglect</a:t>
            </a:r>
            <a:r>
              <a:rPr lang="en-US" sz="2000">
                <a:solidFill>
                  <a:srgbClr val="141414"/>
                </a:solidFill>
                <a:effectLst/>
                <a:latin typeface="+mn-lt"/>
                <a:ea typeface="Times New Roman" panose="02020603050405020304" pitchFamily="18" charset="0"/>
                <a:cs typeface="Calibri" panose="020F0502020204030204" pitchFamily="34" charset="0"/>
              </a:rPr>
              <a:t>. </a:t>
            </a:r>
          </a:p>
          <a:p>
            <a:pPr marL="342900" indent="-342900">
              <a:spcBef>
                <a:spcPts val="0"/>
              </a:spcBef>
              <a:spcAft>
                <a:spcPts val="600"/>
              </a:spcAft>
              <a:buSzPts val="1000"/>
              <a:buFont typeface="Symbol" panose="05050102010706020507" pitchFamily="18" charset="2"/>
              <a:buChar char=""/>
            </a:pPr>
            <a:r>
              <a:rPr lang="en-US" sz="2000">
                <a:solidFill>
                  <a:srgbClr val="141414"/>
                </a:solidFill>
                <a:effectLst/>
                <a:latin typeface="+mn-lt"/>
                <a:ea typeface="Times New Roman" panose="02020603050405020304" pitchFamily="18" charset="0"/>
                <a:cs typeface="Calibri" panose="020F0502020204030204" pitchFamily="34" charset="0"/>
              </a:rPr>
              <a:t>Any other time there is </a:t>
            </a:r>
            <a:r>
              <a:rPr lang="en-US" sz="2000" b="1">
                <a:solidFill>
                  <a:srgbClr val="141414"/>
                </a:solidFill>
                <a:effectLst/>
                <a:latin typeface="+mn-lt"/>
                <a:ea typeface="Times New Roman" panose="02020603050405020304" pitchFamily="18" charset="0"/>
                <a:cs typeface="Calibri" panose="020F0502020204030204" pitchFamily="34" charset="0"/>
              </a:rPr>
              <a:t>reasonable cause to believe </a:t>
            </a:r>
            <a:r>
              <a:rPr lang="en-US" sz="2000">
                <a:solidFill>
                  <a:srgbClr val="141414"/>
                </a:solidFill>
                <a:effectLst/>
                <a:latin typeface="+mn-lt"/>
                <a:ea typeface="Times New Roman" panose="02020603050405020304" pitchFamily="18" charset="0"/>
                <a:cs typeface="Calibri" panose="020F0502020204030204" pitchFamily="34" charset="0"/>
              </a:rPr>
              <a:t>that </a:t>
            </a:r>
            <a:r>
              <a:rPr lang="en-US" sz="2000" b="1">
                <a:solidFill>
                  <a:srgbClr val="141414"/>
                </a:solidFill>
                <a:effectLst/>
                <a:latin typeface="+mn-lt"/>
                <a:ea typeface="Times New Roman" panose="02020603050405020304" pitchFamily="18" charset="0"/>
                <a:cs typeface="Calibri" panose="020F0502020204030204" pitchFamily="34" charset="0"/>
              </a:rPr>
              <a:t>a child(ren) </a:t>
            </a:r>
            <a:r>
              <a:rPr lang="en-US" sz="2000">
                <a:solidFill>
                  <a:srgbClr val="141414"/>
                </a:solidFill>
                <a:effectLst/>
                <a:latin typeface="+mn-lt"/>
                <a:ea typeface="Times New Roman" panose="02020603050405020304" pitchFamily="18" charset="0"/>
                <a:cs typeface="Calibri" panose="020F0502020204030204" pitchFamily="34" charset="0"/>
              </a:rPr>
              <a:t>is being </a:t>
            </a:r>
            <a:r>
              <a:rPr lang="en-US" sz="2000" b="1">
                <a:solidFill>
                  <a:srgbClr val="141414"/>
                </a:solidFill>
                <a:effectLst/>
                <a:latin typeface="+mn-lt"/>
                <a:ea typeface="Times New Roman" panose="02020603050405020304" pitchFamily="18" charset="0"/>
                <a:cs typeface="Calibri" panose="020F0502020204030204" pitchFamily="34" charset="0"/>
              </a:rPr>
              <a:t>abused or neglected. </a:t>
            </a:r>
            <a:r>
              <a:rPr lang="en-US" sz="2000">
                <a:solidFill>
                  <a:srgbClr val="141414"/>
                </a:solidFill>
                <a:effectLst/>
                <a:latin typeface="+mn-lt"/>
                <a:ea typeface="Times New Roman" panose="02020603050405020304" pitchFamily="18" charset="0"/>
                <a:cs typeface="Calibri" panose="020F0502020204030204" pitchFamily="34" charset="0"/>
              </a:rPr>
              <a:t>(This reasonable cause can be based on expertise as an educator and/or past experiences with this child or family.)</a:t>
            </a:r>
            <a:endParaRPr lang="en-US" sz="20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pPr>
            <a:endParaRPr lang="en-US" sz="1800">
              <a:solidFill>
                <a:srgbClr val="141414"/>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78F5CE19-7968-4357-99F2-5AC0AD6BE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90347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C192-D298-48F1-AC37-60F25223345A}"/>
              </a:ext>
            </a:extLst>
          </p:cNvPr>
          <p:cNvSpPr>
            <a:spLocks noGrp="1"/>
          </p:cNvSpPr>
          <p:nvPr>
            <p:ph type="title"/>
          </p:nvPr>
        </p:nvSpPr>
        <p:spPr/>
        <p:txBody>
          <a:bodyPr/>
          <a:lstStyle/>
          <a:p>
            <a:r>
              <a:rPr lang="en-US"/>
              <a:t>Child Abuse Reporting Protocols</a:t>
            </a:r>
          </a:p>
        </p:txBody>
      </p:sp>
      <p:sp>
        <p:nvSpPr>
          <p:cNvPr id="3" name="Content Placeholder 2">
            <a:extLst>
              <a:ext uri="{FF2B5EF4-FFF2-40B4-BE49-F238E27FC236}">
                <a16:creationId xmlns:a16="http://schemas.microsoft.com/office/drawing/2014/main" id="{3D3EA52E-5F11-47D6-BA42-7DC830611363}"/>
              </a:ext>
            </a:extLst>
          </p:cNvPr>
          <p:cNvSpPr>
            <a:spLocks noGrp="1"/>
          </p:cNvSpPr>
          <p:nvPr>
            <p:ph idx="1"/>
          </p:nvPr>
        </p:nvSpPr>
        <p:spPr/>
        <p:txBody>
          <a:bodyPr/>
          <a:lstStyle/>
          <a:p>
            <a:pPr marL="457200" lvl="1" indent="-457200">
              <a:buFont typeface="Arial" panose="020B0604020202020204" pitchFamily="34" charset="0"/>
              <a:buChar char="•"/>
            </a:pPr>
            <a:r>
              <a:rPr lang="en-US" dirty="0">
                <a:solidFill>
                  <a:srgbClr val="333333"/>
                </a:solidFill>
                <a:latin typeface="+mn-lt"/>
                <a:ea typeface="Times New Roman" panose="02020603050405020304" pitchFamily="18" charset="0"/>
              </a:rPr>
              <a:t>Schools and d</a:t>
            </a:r>
            <a:r>
              <a:rPr lang="en-US" dirty="0">
                <a:solidFill>
                  <a:srgbClr val="333333"/>
                </a:solidFill>
                <a:effectLst/>
                <a:latin typeface="+mn-lt"/>
                <a:ea typeface="Times New Roman" panose="02020603050405020304" pitchFamily="18" charset="0"/>
              </a:rPr>
              <a:t>istricts should </a:t>
            </a:r>
            <a:r>
              <a:rPr lang="en-US" b="1" dirty="0">
                <a:solidFill>
                  <a:srgbClr val="333333"/>
                </a:solidFill>
                <a:effectLst/>
                <a:latin typeface="+mn-lt"/>
                <a:ea typeface="Times New Roman" panose="02020603050405020304" pitchFamily="18" charset="0"/>
              </a:rPr>
              <a:t>develop child abuse and neglect reporting protocols</a:t>
            </a:r>
          </a:p>
          <a:p>
            <a:pPr marL="850900" lvl="3" indent="-342900">
              <a:buFont typeface="Courier New" panose="02070309020205020404" pitchFamily="49" charset="0"/>
              <a:buChar char="o"/>
            </a:pPr>
            <a:r>
              <a:rPr lang="en-US" sz="2800" dirty="0">
                <a:solidFill>
                  <a:srgbClr val="333333"/>
                </a:solidFill>
                <a:latin typeface="+mn-lt"/>
                <a:ea typeface="Times New Roman" panose="02020603050405020304" pitchFamily="18" charset="0"/>
              </a:rPr>
              <a:t>B</a:t>
            </a:r>
            <a:r>
              <a:rPr lang="en-US" sz="2800" dirty="0">
                <a:solidFill>
                  <a:srgbClr val="333333"/>
                </a:solidFill>
                <a:effectLst/>
                <a:latin typeface="+mn-lt"/>
                <a:ea typeface="Times New Roman" panose="02020603050405020304" pitchFamily="18" charset="0"/>
              </a:rPr>
              <a:t>oth for efficiency and so that the school administration is informed about children who may be at risk</a:t>
            </a:r>
          </a:p>
          <a:p>
            <a:pPr marL="508000" lvl="3" indent="0">
              <a:buNone/>
            </a:pPr>
            <a:endParaRPr lang="en-US" sz="800" dirty="0">
              <a:solidFill>
                <a:srgbClr val="333333"/>
              </a:solidFill>
              <a:effectLst/>
              <a:latin typeface="+mn-lt"/>
              <a:ea typeface="Times New Roman" panose="02020603050405020304" pitchFamily="18" charset="0"/>
            </a:endParaRPr>
          </a:p>
          <a:p>
            <a:pPr marL="922338" lvl="4" indent="-457200" defTabSz="457200">
              <a:buFont typeface="Courier New" panose="02070309020205020404" pitchFamily="49" charset="0"/>
              <a:buChar char="o"/>
            </a:pPr>
            <a:r>
              <a:rPr lang="en-US" sz="2800" dirty="0">
                <a:solidFill>
                  <a:srgbClr val="333333"/>
                </a:solidFill>
                <a:latin typeface="+mn-lt"/>
                <a:ea typeface="Times New Roman" panose="02020603050405020304" pitchFamily="18" charset="0"/>
              </a:rPr>
              <a:t>P</a:t>
            </a:r>
            <a:r>
              <a:rPr lang="en-US" sz="2800" dirty="0">
                <a:solidFill>
                  <a:srgbClr val="333333"/>
                </a:solidFill>
                <a:effectLst/>
                <a:latin typeface="+mn-lt"/>
                <a:ea typeface="Times New Roman" panose="02020603050405020304" pitchFamily="18" charset="0"/>
              </a:rPr>
              <a:t>rotocols may also </a:t>
            </a:r>
            <a:r>
              <a:rPr lang="en-US" sz="2800" b="1" dirty="0">
                <a:solidFill>
                  <a:srgbClr val="333333"/>
                </a:solidFill>
                <a:effectLst/>
                <a:latin typeface="+mn-lt"/>
                <a:ea typeface="Times New Roman" panose="02020603050405020304" pitchFamily="18" charset="0"/>
              </a:rPr>
              <a:t>help facilitate careful decision-making as to whether there is reasonable cause</a:t>
            </a:r>
            <a:r>
              <a:rPr lang="en-US" sz="2800" dirty="0">
                <a:solidFill>
                  <a:srgbClr val="333333"/>
                </a:solidFill>
                <a:effectLst/>
                <a:latin typeface="+mn-lt"/>
                <a:ea typeface="Times New Roman" panose="02020603050405020304" pitchFamily="18" charset="0"/>
              </a:rPr>
              <a:t> to believe that a child under 18 is suffering from abuse or neglect in situations that may be complicated and would benefit from a team approach</a:t>
            </a:r>
            <a:endParaRPr lang="en-US" sz="2800" dirty="0">
              <a:latin typeface="+mn-lt"/>
            </a:endParaRPr>
          </a:p>
          <a:p>
            <a:endParaRPr lang="en-US" dirty="0"/>
          </a:p>
        </p:txBody>
      </p:sp>
      <p:sp>
        <p:nvSpPr>
          <p:cNvPr id="4" name="Slide Number Placeholder 3">
            <a:extLst>
              <a:ext uri="{FF2B5EF4-FFF2-40B4-BE49-F238E27FC236}">
                <a16:creationId xmlns:a16="http://schemas.microsoft.com/office/drawing/2014/main" id="{F06022E3-74B7-429E-9626-32F226C4C52C}"/>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76378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descr="People in group sharing">
            <a:extLst>
              <a:ext uri="{FF2B5EF4-FFF2-40B4-BE49-F238E27FC236}">
                <a16:creationId xmlns:a16="http://schemas.microsoft.com/office/drawing/2014/main" id="{F3964B0F-5B53-436B-BB46-300CE0EFFFD3}"/>
              </a:ext>
            </a:extLst>
          </p:cNvPr>
          <p:cNvPicPr>
            <a:picLocks noChangeAspect="1"/>
          </p:cNvPicPr>
          <p:nvPr/>
        </p:nvPicPr>
        <p:blipFill rotWithShape="1">
          <a:blip r:embed="rId2">
            <a:extLst>
              <a:ext uri="{28A0092B-C50C-407E-A947-70E740481C1C}">
                <a14:useLocalDpi xmlns:a14="http://schemas.microsoft.com/office/drawing/2010/main" val="0"/>
              </a:ext>
            </a:extLst>
          </a:blip>
          <a:srcRect l="15683" r="1590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Title 1">
            <a:extLst>
              <a:ext uri="{FF2B5EF4-FFF2-40B4-BE49-F238E27FC236}">
                <a16:creationId xmlns:a16="http://schemas.microsoft.com/office/drawing/2014/main" id="{B2F23300-69FD-4980-A22C-855211521AC0}"/>
              </a:ext>
            </a:extLst>
          </p:cNvPr>
          <p:cNvSpPr>
            <a:spLocks noGrp="1"/>
          </p:cNvSpPr>
          <p:nvPr>
            <p:ph type="title" idx="4294967295"/>
          </p:nvPr>
        </p:nvSpPr>
        <p:spPr>
          <a:xfrm>
            <a:off x="7464614" y="1827501"/>
            <a:ext cx="3733800" cy="3394075"/>
          </a:xfrm>
        </p:spPr>
        <p:txBody>
          <a:bodyPr/>
          <a:lstStyle/>
          <a:p>
            <a:pPr rtl="0" eaLnBrk="1" fontAlgn="auto" latinLnBrk="0" hangingPunct="1"/>
            <a:r>
              <a:rPr lang="en-US" sz="5400" b="0" i="0" kern="1200" spc="0" baseline="0" dirty="0">
                <a:ln>
                  <a:noFill/>
                </a:ln>
                <a:solidFill>
                  <a:srgbClr val="FFFFFF"/>
                </a:solidFill>
                <a:effectLst/>
                <a:latin typeface="Segoe UI Semibold" panose="020B0702040204020203" pitchFamily="34" charset="0"/>
                <a:ea typeface="+mn-ea"/>
                <a:cs typeface="+mn-cs"/>
              </a:rPr>
              <a:t>No one worries alone!</a:t>
            </a:r>
            <a:endParaRPr lang="en-US" dirty="0">
              <a:effectLst/>
            </a:endParaRPr>
          </a:p>
        </p:txBody>
      </p:sp>
    </p:spTree>
    <p:extLst>
      <p:ext uri="{BB962C8B-B14F-4D97-AF65-F5344CB8AC3E}">
        <p14:creationId xmlns:p14="http://schemas.microsoft.com/office/powerpoint/2010/main" val="46546743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19A6-42FE-4E29-8892-42475BE94BE2}"/>
              </a:ext>
            </a:extLst>
          </p:cNvPr>
          <p:cNvSpPr>
            <a:spLocks noGrp="1"/>
          </p:cNvSpPr>
          <p:nvPr>
            <p:ph type="title"/>
          </p:nvPr>
        </p:nvSpPr>
        <p:spPr/>
        <p:txBody>
          <a:bodyPr/>
          <a:lstStyle/>
          <a:p>
            <a:r>
              <a:rPr lang="en-US" b="1" kern="1800">
                <a:effectLst/>
                <a:latin typeface="+mn-lt"/>
                <a:ea typeface="Times New Roman" panose="02020603050405020304" pitchFamily="18" charset="0"/>
              </a:rPr>
              <a:t>Additional Resources</a:t>
            </a:r>
            <a:endParaRPr lang="en-US">
              <a:latin typeface="+mn-lt"/>
            </a:endParaRPr>
          </a:p>
        </p:txBody>
      </p:sp>
      <p:sp>
        <p:nvSpPr>
          <p:cNvPr id="3" name="Content Placeholder 2">
            <a:extLst>
              <a:ext uri="{FF2B5EF4-FFF2-40B4-BE49-F238E27FC236}">
                <a16:creationId xmlns:a16="http://schemas.microsoft.com/office/drawing/2014/main" id="{E7E43C18-8C96-49EB-B28E-113392436AC2}"/>
              </a:ext>
            </a:extLst>
          </p:cNvPr>
          <p:cNvSpPr>
            <a:spLocks noGrp="1"/>
          </p:cNvSpPr>
          <p:nvPr>
            <p:ph idx="1"/>
          </p:nvPr>
        </p:nvSpPr>
        <p:spPr/>
        <p:txBody>
          <a:bodyPr/>
          <a:lstStyle/>
          <a:p>
            <a:r>
              <a:rPr lang="en-US" b="0" i="0">
                <a:solidFill>
                  <a:srgbClr val="444444"/>
                </a:solidFill>
                <a:effectLst/>
                <a:latin typeface="AvenirNextLTW01-Regular"/>
              </a:rPr>
              <a:t>The Children’s Trust’s how-to manual for educators, "</a:t>
            </a:r>
            <a:r>
              <a:rPr lang="en-US" b="0" i="0" u="none" strike="noStrike">
                <a:solidFill>
                  <a:srgbClr val="0071AE"/>
                </a:solidFill>
                <a:effectLst/>
                <a:latin typeface="AvenirNextLTW01-Regular"/>
                <a:hlinkClick r:id="rId2"/>
              </a:rPr>
              <a:t>Steps Toward Child Abuse Prevention &amp; Creating Safe School Environments</a:t>
            </a:r>
            <a:r>
              <a:rPr lang="en-US" b="0" i="0">
                <a:solidFill>
                  <a:srgbClr val="444444"/>
                </a:solidFill>
                <a:effectLst/>
                <a:latin typeface="AvenirNextLTW01-Regular"/>
              </a:rPr>
              <a:t>," is now in its third edition. Guiding schools and other child-serving organizations through the process of creating safe environments for children, the latest version includes new information on developing an effective </a:t>
            </a:r>
            <a:r>
              <a:rPr lang="en-US">
                <a:solidFill>
                  <a:srgbClr val="444444"/>
                </a:solidFill>
                <a:latin typeface="AvenirNextLTW01-Regular"/>
              </a:rPr>
              <a:t>school-based protocol</a:t>
            </a:r>
            <a:r>
              <a:rPr lang="en-US" b="0" i="0">
                <a:solidFill>
                  <a:srgbClr val="444444"/>
                </a:solidFill>
                <a:effectLst/>
                <a:latin typeface="AvenirNextLTW01-Regular"/>
              </a:rPr>
              <a:t>, screening and hiring practices, policy considerations, and recent updates to Massachusetts laws, as well as policies of the Department of Children and Families.</a:t>
            </a:r>
            <a:endParaRPr lang="en-US">
              <a:latin typeface="+mn-lt"/>
            </a:endParaRPr>
          </a:p>
        </p:txBody>
      </p:sp>
      <p:sp>
        <p:nvSpPr>
          <p:cNvPr id="4" name="Slide Number Placeholder 3">
            <a:extLst>
              <a:ext uri="{FF2B5EF4-FFF2-40B4-BE49-F238E27FC236}">
                <a16:creationId xmlns:a16="http://schemas.microsoft.com/office/drawing/2014/main" id="{95331280-0E89-4F3E-85A6-6B47ADA0A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44750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C0A4-3876-4015-AF80-0DE520E8654C}"/>
              </a:ext>
            </a:extLst>
          </p:cNvPr>
          <p:cNvSpPr>
            <a:spLocks noGrp="1"/>
          </p:cNvSpPr>
          <p:nvPr>
            <p:ph type="title"/>
          </p:nvPr>
        </p:nvSpPr>
        <p:spPr/>
        <p:txBody>
          <a:bodyPr/>
          <a:lstStyle/>
          <a:p>
            <a:r>
              <a:rPr lang="en-US" dirty="0"/>
              <a:t>When There’s a Question</a:t>
            </a:r>
          </a:p>
        </p:txBody>
      </p:sp>
      <p:sp>
        <p:nvSpPr>
          <p:cNvPr id="3" name="Content Placeholder 2">
            <a:extLst>
              <a:ext uri="{FF2B5EF4-FFF2-40B4-BE49-F238E27FC236}">
                <a16:creationId xmlns:a16="http://schemas.microsoft.com/office/drawing/2014/main" id="{FD8562DA-FF42-4322-BCA1-FCE7201F3E27}"/>
              </a:ext>
            </a:extLst>
          </p:cNvPr>
          <p:cNvSpPr>
            <a:spLocks noGrp="1"/>
          </p:cNvSpPr>
          <p:nvPr>
            <p:ph idx="1"/>
          </p:nvPr>
        </p:nvSpPr>
        <p:spPr/>
        <p:txBody>
          <a:bodyPr/>
          <a:lstStyle/>
          <a:p>
            <a:pPr marL="0" marR="0">
              <a:lnSpc>
                <a:spcPct val="107000"/>
              </a:lnSpc>
              <a:spcBef>
                <a:spcPts val="0"/>
              </a:spcBef>
              <a:spcAft>
                <a:spcPts val="800"/>
              </a:spcAft>
            </a:pPr>
            <a:r>
              <a:rPr lang="en-US" sz="2400">
                <a:effectLst/>
                <a:latin typeface="+mn-lt"/>
                <a:ea typeface="Calibri" panose="020F0502020204030204" pitchFamily="34" charset="0"/>
                <a:cs typeface="Arial" panose="020B0604020202020204" pitchFamily="34" charset="0"/>
              </a:rPr>
              <a:t>Designated personnel should contact the district’s legal counsel if they have questions about whether a specific situation triggers the mandatory reporting duties under the law.  </a:t>
            </a:r>
          </a:p>
          <a:p>
            <a:pPr marL="0" marR="0">
              <a:lnSpc>
                <a:spcPct val="107000"/>
              </a:lnSpc>
              <a:spcBef>
                <a:spcPts val="0"/>
              </a:spcBef>
              <a:spcAft>
                <a:spcPts val="800"/>
              </a:spcAft>
            </a:pPr>
            <a:r>
              <a:rPr lang="en-US" sz="2400">
                <a:effectLst/>
                <a:latin typeface="+mn-lt"/>
                <a:ea typeface="Calibri" panose="020F0502020204030204" pitchFamily="34" charset="0"/>
                <a:cs typeface="Arial" panose="020B0604020202020204" pitchFamily="34" charset="0"/>
              </a:rPr>
              <a:t>It is </a:t>
            </a:r>
            <a:r>
              <a:rPr lang="en-US" sz="2400" i="1">
                <a:effectLst/>
                <a:latin typeface="+mn-lt"/>
                <a:ea typeface="Calibri" panose="020F0502020204030204" pitchFamily="34" charset="0"/>
                <a:cs typeface="Arial" panose="020B0604020202020204" pitchFamily="34" charset="0"/>
              </a:rPr>
              <a:t>not</a:t>
            </a:r>
            <a:r>
              <a:rPr lang="en-US" sz="2400">
                <a:effectLst/>
                <a:latin typeface="+mn-lt"/>
                <a:ea typeface="Calibri" panose="020F0502020204030204" pitchFamily="34" charset="0"/>
                <a:cs typeface="Arial" panose="020B0604020202020204" pitchFamily="34" charset="0"/>
              </a:rPr>
              <a:t> the job of a mandated reporter to conduct an investigation about the circumstances or context for the suspected abuse and neglect. This responsibility falls to DCF and is built into the response process following a 51A report.</a:t>
            </a:r>
          </a:p>
          <a:p>
            <a:endParaRPr lang="en-US"/>
          </a:p>
        </p:txBody>
      </p:sp>
      <p:sp>
        <p:nvSpPr>
          <p:cNvPr id="4" name="Slide Number Placeholder 3">
            <a:extLst>
              <a:ext uri="{FF2B5EF4-FFF2-40B4-BE49-F238E27FC236}">
                <a16:creationId xmlns:a16="http://schemas.microsoft.com/office/drawing/2014/main" id="{27BBF1AE-612E-4435-A152-43302FA3C0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pic>
        <p:nvPicPr>
          <p:cNvPr id="6" name="Picture 5" descr="post-it notes:&#10;Yes, No, Maybe, Don't know, and question mark notes">
            <a:extLst>
              <a:ext uri="{FF2B5EF4-FFF2-40B4-BE49-F238E27FC236}">
                <a16:creationId xmlns:a16="http://schemas.microsoft.com/office/drawing/2014/main" id="{E6875D95-69FC-4E42-B73C-A10FD43060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06905" y="4001465"/>
            <a:ext cx="3149068" cy="2019108"/>
          </a:xfrm>
          <a:prstGeom prst="rect">
            <a:avLst/>
          </a:prstGeom>
        </p:spPr>
      </p:pic>
    </p:spTree>
    <p:extLst>
      <p:ext uri="{BB962C8B-B14F-4D97-AF65-F5344CB8AC3E}">
        <p14:creationId xmlns:p14="http://schemas.microsoft.com/office/powerpoint/2010/main" val="249035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E7468-41F9-4930-B6AC-517B94F9EAE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6" name="Title 5">
            <a:extLst>
              <a:ext uri="{FF2B5EF4-FFF2-40B4-BE49-F238E27FC236}">
                <a16:creationId xmlns:a16="http://schemas.microsoft.com/office/drawing/2014/main" id="{584049FE-3122-4097-8265-D4A72F2FE434}"/>
              </a:ext>
            </a:extLst>
          </p:cNvPr>
          <p:cNvSpPr>
            <a:spLocks noGrp="1"/>
          </p:cNvSpPr>
          <p:nvPr>
            <p:ph type="title"/>
          </p:nvPr>
        </p:nvSpPr>
        <p:spPr/>
        <p:txBody>
          <a:bodyPr/>
          <a:lstStyle/>
          <a:p>
            <a:r>
              <a:rPr lang="en-US" dirty="0"/>
              <a:t>Your Hosts</a:t>
            </a:r>
          </a:p>
        </p:txBody>
      </p:sp>
      <p:sp>
        <p:nvSpPr>
          <p:cNvPr id="4" name="Text Placeholder 3">
            <a:extLst>
              <a:ext uri="{FF2B5EF4-FFF2-40B4-BE49-F238E27FC236}">
                <a16:creationId xmlns:a16="http://schemas.microsoft.com/office/drawing/2014/main" id="{60DFA817-EECB-4106-8781-D6FE93C480D5}"/>
              </a:ext>
            </a:extLst>
          </p:cNvPr>
          <p:cNvSpPr>
            <a:spLocks noGrp="1"/>
          </p:cNvSpPr>
          <p:nvPr>
            <p:ph type="body" idx="1"/>
          </p:nvPr>
        </p:nvSpPr>
        <p:spPr/>
        <p:txBody>
          <a:bodyPr/>
          <a:lstStyle/>
          <a:p>
            <a:r>
              <a:rPr lang="en-US" sz="2400">
                <a:solidFill>
                  <a:srgbClr val="002060"/>
                </a:solidFill>
              </a:rPr>
              <a:t>The Department of Children and Families (DCF)</a:t>
            </a:r>
          </a:p>
        </p:txBody>
      </p:sp>
      <p:sp>
        <p:nvSpPr>
          <p:cNvPr id="3" name="Content Placeholder 2">
            <a:extLst>
              <a:ext uri="{FF2B5EF4-FFF2-40B4-BE49-F238E27FC236}">
                <a16:creationId xmlns:a16="http://schemas.microsoft.com/office/drawing/2014/main" id="{310054BD-8121-4BDC-8D27-5CA59D2A79ED}"/>
              </a:ext>
            </a:extLst>
          </p:cNvPr>
          <p:cNvSpPr>
            <a:spLocks noGrp="1"/>
          </p:cNvSpPr>
          <p:nvPr>
            <p:ph idx="13"/>
          </p:nvPr>
        </p:nvSpPr>
        <p:spPr>
          <a:xfrm>
            <a:off x="435429" y="2113207"/>
            <a:ext cx="5452057" cy="3799267"/>
          </a:xfrm>
        </p:spPr>
        <p:txBody>
          <a:bodyPr/>
          <a:lstStyle/>
          <a:p>
            <a:pPr marL="0" marR="0" indent="0">
              <a:spcBef>
                <a:spcPts val="0"/>
              </a:spcBef>
              <a:buNone/>
            </a:pP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b="1">
                <a:effectLst/>
                <a:latin typeface="Calibri" panose="020F0502020204030204" pitchFamily="34" charset="0"/>
                <a:ea typeface="Calibri" panose="020F0502020204030204" pitchFamily="34" charset="0"/>
                <a:cs typeface="Times New Roman" panose="02020603050405020304" pitchFamily="18" charset="0"/>
              </a:rPr>
              <a:t>Nancy S. Brody, Esq.</a:t>
            </a:r>
          </a:p>
          <a:p>
            <a:pPr marL="0" marR="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Deputy General Counsel/</a:t>
            </a:r>
          </a:p>
          <a:p>
            <a:pPr marL="0" marR="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Director of Fair Hearings</a:t>
            </a:r>
          </a:p>
          <a:p>
            <a:pPr marL="0" marR="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hlinkClick r:id="rId2"/>
              </a:rPr>
              <a:t>nancy.brody@mass.gov</a:t>
            </a:r>
            <a:r>
              <a:rPr lang="en-US">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a:p>
        </p:txBody>
      </p:sp>
      <p:sp>
        <p:nvSpPr>
          <p:cNvPr id="5" name="Text Placeholder 4">
            <a:extLst>
              <a:ext uri="{FF2B5EF4-FFF2-40B4-BE49-F238E27FC236}">
                <a16:creationId xmlns:a16="http://schemas.microsoft.com/office/drawing/2014/main" id="{043A06D7-D2C1-4B3D-BDA7-7885A317DFC1}"/>
              </a:ext>
            </a:extLst>
          </p:cNvPr>
          <p:cNvSpPr>
            <a:spLocks noGrp="1"/>
          </p:cNvSpPr>
          <p:nvPr>
            <p:ph type="body" idx="15"/>
          </p:nvPr>
        </p:nvSpPr>
        <p:spPr/>
        <p:txBody>
          <a:bodyPr/>
          <a:lstStyle/>
          <a:p>
            <a:r>
              <a:rPr lang="en-US" sz="2400" dirty="0">
                <a:solidFill>
                  <a:srgbClr val="002060"/>
                </a:solidFill>
              </a:rPr>
              <a:t>The Department of Elementary and Secondary Education (DESE)</a:t>
            </a:r>
          </a:p>
        </p:txBody>
      </p:sp>
      <p:sp>
        <p:nvSpPr>
          <p:cNvPr id="7" name="Content Placeholder 6">
            <a:extLst>
              <a:ext uri="{FF2B5EF4-FFF2-40B4-BE49-F238E27FC236}">
                <a16:creationId xmlns:a16="http://schemas.microsoft.com/office/drawing/2014/main" id="{46EC33E9-011B-4A18-925E-F9506E5D91A5}"/>
              </a:ext>
            </a:extLst>
          </p:cNvPr>
          <p:cNvSpPr>
            <a:spLocks noGrp="1"/>
          </p:cNvSpPr>
          <p:nvPr>
            <p:ph idx="16"/>
          </p:nvPr>
        </p:nvSpPr>
        <p:spPr/>
        <p:txBody>
          <a:bodyPr/>
          <a:lstStyle/>
          <a:p>
            <a:pPr marL="0" indent="0">
              <a:spcBef>
                <a:spcPts val="0"/>
              </a:spcBef>
              <a:buNone/>
            </a:pPr>
            <a:r>
              <a:rPr lang="en-US" b="1">
                <a:latin typeface="Calibri" panose="020F0502020204030204" pitchFamily="34" charset="0"/>
                <a:cs typeface="Calibri" panose="020F0502020204030204" pitchFamily="34" charset="0"/>
              </a:rPr>
              <a:t>Russell Johnston, PhD</a:t>
            </a:r>
          </a:p>
          <a:p>
            <a:pPr marL="0" indent="0">
              <a:spcBef>
                <a:spcPts val="0"/>
              </a:spcBef>
              <a:buNone/>
            </a:pPr>
            <a:r>
              <a:rPr lang="en-US">
                <a:latin typeface="Calibri" panose="020F0502020204030204" pitchFamily="34" charset="0"/>
                <a:cs typeface="Calibri" panose="020F0502020204030204" pitchFamily="34" charset="0"/>
              </a:rPr>
              <a:t>Deputy Commissioner</a:t>
            </a:r>
          </a:p>
          <a:p>
            <a:pPr marL="0" indent="0">
              <a:spcBef>
                <a:spcPts val="0"/>
              </a:spcBef>
              <a:buNone/>
            </a:pPr>
            <a:r>
              <a:rPr lang="en-US">
                <a:latin typeface="Calibri" panose="020F0502020204030204" pitchFamily="34" charset="0"/>
                <a:cs typeface="Calibri" panose="020F0502020204030204" pitchFamily="34" charset="0"/>
                <a:hlinkClick r:id="rId3"/>
              </a:rPr>
              <a:t>russell.johnston@mass.gov</a:t>
            </a:r>
            <a:endParaRPr lang="en-US">
              <a:latin typeface="Calibri" panose="020F0502020204030204" pitchFamily="34" charset="0"/>
              <a:cs typeface="Calibri" panose="020F0502020204030204" pitchFamily="34" charset="0"/>
            </a:endParaRPr>
          </a:p>
          <a:p>
            <a:pPr marL="0" indent="0">
              <a:buNone/>
            </a:pPr>
            <a:endParaRPr lang="en-US" b="1"/>
          </a:p>
          <a:p>
            <a:pPr marL="0" indent="0">
              <a:spcBef>
                <a:spcPts val="0"/>
              </a:spcBef>
              <a:buNone/>
            </a:pPr>
            <a:r>
              <a:rPr lang="en-US" b="1">
                <a:latin typeface="Calibri" panose="020F0502020204030204" pitchFamily="34" charset="0"/>
                <a:cs typeface="Calibri" panose="020F0502020204030204" pitchFamily="34" charset="0"/>
              </a:rPr>
              <a:t>Kristen A. McKinnon</a:t>
            </a:r>
          </a:p>
          <a:p>
            <a:pPr marL="0" indent="0">
              <a:spcBef>
                <a:spcPts val="0"/>
              </a:spcBef>
              <a:buNone/>
            </a:pPr>
            <a:r>
              <a:rPr lang="en-US">
                <a:latin typeface="Calibri" panose="020F0502020204030204" pitchFamily="34" charset="0"/>
                <a:cs typeface="Calibri" panose="020F0502020204030204" pitchFamily="34" charset="0"/>
              </a:rPr>
              <a:t>Assistant Director, Office of Student and Family Support</a:t>
            </a:r>
          </a:p>
          <a:p>
            <a:pPr marL="0" indent="0">
              <a:spcBef>
                <a:spcPts val="0"/>
              </a:spcBef>
              <a:buNone/>
            </a:pPr>
            <a:r>
              <a:rPr lang="en-US">
                <a:latin typeface="Calibri" panose="020F0502020204030204" pitchFamily="34" charset="0"/>
                <a:cs typeface="Calibri" panose="020F0502020204030204" pitchFamily="34" charset="0"/>
                <a:hlinkClick r:id="rId4"/>
              </a:rPr>
              <a:t>kristen.a.mckinnon@mass.gov</a:t>
            </a:r>
            <a:r>
              <a:rPr lang="en-US">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9281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B0AA-3E3E-4B0C-8536-1A7F3098626D}"/>
              </a:ext>
            </a:extLst>
          </p:cNvPr>
          <p:cNvSpPr>
            <a:spLocks noGrp="1"/>
          </p:cNvSpPr>
          <p:nvPr>
            <p:ph type="title"/>
          </p:nvPr>
        </p:nvSpPr>
        <p:spPr/>
        <p:txBody>
          <a:bodyPr/>
          <a:lstStyle/>
          <a:p>
            <a:r>
              <a:rPr lang="en-US"/>
              <a:t>How to Communicate a Report of Suspected Abuse or Neglect</a:t>
            </a:r>
          </a:p>
        </p:txBody>
      </p:sp>
      <p:sp>
        <p:nvSpPr>
          <p:cNvPr id="3" name="Content Placeholder 2">
            <a:extLst>
              <a:ext uri="{FF2B5EF4-FFF2-40B4-BE49-F238E27FC236}">
                <a16:creationId xmlns:a16="http://schemas.microsoft.com/office/drawing/2014/main" id="{352EFC41-419A-4161-BD1A-5A30FB7AF69B}"/>
              </a:ext>
            </a:extLst>
          </p:cNvPr>
          <p:cNvSpPr>
            <a:spLocks noGrp="1"/>
          </p:cNvSpPr>
          <p:nvPr>
            <p:ph idx="1"/>
          </p:nvPr>
        </p:nvSpPr>
        <p:spPr/>
        <p:txBody>
          <a:bodyPr/>
          <a:lstStyle/>
          <a:p>
            <a:r>
              <a:rPr lang="en-US" sz="2400">
                <a:effectLst/>
                <a:latin typeface="+mn-lt"/>
                <a:ea typeface="Calibri" panose="020F0502020204030204" pitchFamily="34" charset="0"/>
                <a:cs typeface="Arial" panose="020B0604020202020204" pitchFamily="34" charset="0"/>
              </a:rPr>
              <a:t>All reports of suspected child abuse or neglect must be communicated by telephone to DCF and, within 48 hours a written report must be submitted to DCF.</a:t>
            </a:r>
          </a:p>
          <a:p>
            <a:r>
              <a:rPr lang="en-US" sz="2400">
                <a:effectLst/>
                <a:latin typeface="+mn-lt"/>
                <a:ea typeface="Calibri" panose="020F0502020204030204" pitchFamily="34" charset="0"/>
                <a:cs typeface="Arial" panose="020B0604020202020204" pitchFamily="34" charset="0"/>
              </a:rPr>
              <a:t>During regular business hours (8:45 a.m. to 5:00 p.m. M-F) educators may call the </a:t>
            </a:r>
            <a:r>
              <a:rPr lang="en-US" sz="2400" u="sng">
                <a:solidFill>
                  <a:srgbClr val="0563C1"/>
                </a:solidFill>
                <a:effectLst/>
                <a:latin typeface="+mn-lt"/>
                <a:ea typeface="Calibri" panose="020F0502020204030204" pitchFamily="34" charset="0"/>
                <a:cs typeface="Arial" panose="020B0604020202020204" pitchFamily="34" charset="0"/>
                <a:hlinkClick r:id="rId2"/>
              </a:rPr>
              <a:t>DCF area office</a:t>
            </a:r>
            <a:r>
              <a:rPr lang="en-US" sz="2400">
                <a:effectLst/>
                <a:latin typeface="+mn-lt"/>
                <a:ea typeface="Calibri" panose="020F0502020204030204" pitchFamily="34" charset="0"/>
                <a:cs typeface="Arial" panose="020B0604020202020204" pitchFamily="34" charset="0"/>
              </a:rPr>
              <a:t> that serves the city or town where the child lives. </a:t>
            </a:r>
          </a:p>
          <a:p>
            <a:r>
              <a:rPr lang="en-US" sz="2400">
                <a:effectLst/>
                <a:latin typeface="+mn-lt"/>
                <a:ea typeface="Calibri" panose="020F0502020204030204" pitchFamily="34" charset="0"/>
                <a:cs typeface="Arial" panose="020B0604020202020204" pitchFamily="34" charset="0"/>
              </a:rPr>
              <a:t>Nights, weekends, and holidays, educators may dial the Child-at-Risk Hotline at (800) 792-5200. More information is available at </a:t>
            </a:r>
            <a:r>
              <a:rPr lang="en-US" sz="2400" u="sng">
                <a:solidFill>
                  <a:srgbClr val="0563C1"/>
                </a:solidFill>
                <a:effectLst/>
                <a:latin typeface="+mn-lt"/>
                <a:ea typeface="Calibri" panose="020F0502020204030204" pitchFamily="34" charset="0"/>
                <a:cs typeface="Arial" panose="020B0604020202020204" pitchFamily="34" charset="0"/>
                <a:hlinkClick r:id="rId3"/>
              </a:rPr>
              <a:t>https://www.mass.gov/how-to/report-child-abuse-or-neglect</a:t>
            </a:r>
            <a:r>
              <a:rPr lang="en-US" sz="240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a:extLst>
              <a:ext uri="{FF2B5EF4-FFF2-40B4-BE49-F238E27FC236}">
                <a16:creationId xmlns:a16="http://schemas.microsoft.com/office/drawing/2014/main" id="{9D544AA3-3D75-401A-BF61-69C102ECF4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01239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B6A4-5459-4215-83D9-36CE874AE348}"/>
              </a:ext>
            </a:extLst>
          </p:cNvPr>
          <p:cNvSpPr>
            <a:spLocks noGrp="1"/>
          </p:cNvSpPr>
          <p:nvPr>
            <p:ph type="title"/>
          </p:nvPr>
        </p:nvSpPr>
        <p:spPr/>
        <p:txBody>
          <a:bodyPr/>
          <a:lstStyle/>
          <a:p>
            <a:r>
              <a:rPr lang="en-US"/>
              <a:t>Next Steps: Once a Report Has Been Filed</a:t>
            </a:r>
          </a:p>
        </p:txBody>
      </p:sp>
      <p:sp>
        <p:nvSpPr>
          <p:cNvPr id="3" name="Content Placeholder 2">
            <a:extLst>
              <a:ext uri="{FF2B5EF4-FFF2-40B4-BE49-F238E27FC236}">
                <a16:creationId xmlns:a16="http://schemas.microsoft.com/office/drawing/2014/main" id="{2C9C800F-32AD-4723-A36E-0F6DA274116F}"/>
              </a:ext>
            </a:extLst>
          </p:cNvPr>
          <p:cNvSpPr>
            <a:spLocks noGrp="1"/>
          </p:cNvSpPr>
          <p:nvPr>
            <p:ph idx="1"/>
          </p:nvPr>
        </p:nvSpPr>
        <p:spPr/>
        <p:txBody>
          <a:bodyPr/>
          <a:lstStyle/>
          <a:p>
            <a:r>
              <a:rPr lang="en-US" sz="2100">
                <a:effectLst/>
                <a:latin typeface="+mn-lt"/>
                <a:ea typeface="Calibri" panose="020F0502020204030204" pitchFamily="34" charset="0"/>
                <a:cs typeface="Arial" panose="020B0604020202020204" pitchFamily="34" charset="0"/>
              </a:rPr>
              <a:t>Once a report has been filed with DCF, </a:t>
            </a:r>
            <a:r>
              <a:rPr lang="en-US" sz="2100" b="1">
                <a:effectLst/>
                <a:latin typeface="+mn-lt"/>
                <a:ea typeface="Calibri" panose="020F0502020204030204" pitchFamily="34" charset="0"/>
                <a:cs typeface="Arial" panose="020B0604020202020204" pitchFamily="34" charset="0"/>
              </a:rPr>
              <a:t>a response may take up to 15 business days </a:t>
            </a:r>
            <a:r>
              <a:rPr lang="en-US" sz="2100">
                <a:effectLst/>
                <a:latin typeface="+mn-lt"/>
                <a:ea typeface="Calibri" panose="020F0502020204030204" pitchFamily="34" charset="0"/>
                <a:cs typeface="Arial" panose="020B0604020202020204" pitchFamily="34" charset="0"/>
              </a:rPr>
              <a:t>to complete. </a:t>
            </a:r>
          </a:p>
          <a:p>
            <a:r>
              <a:rPr lang="en-US" sz="2100" b="1">
                <a:effectLst/>
                <a:latin typeface="+mn-lt"/>
                <a:ea typeface="Calibri" panose="020F0502020204030204" pitchFamily="34" charset="0"/>
                <a:cs typeface="Arial" panose="020B0604020202020204" pitchFamily="34" charset="0"/>
              </a:rPr>
              <a:t>Mandated reporters should receive information about the screening decisions made by DCF </a:t>
            </a:r>
            <a:r>
              <a:rPr lang="en-US" sz="2100">
                <a:effectLst/>
                <a:latin typeface="+mn-lt"/>
                <a:ea typeface="Calibri" panose="020F0502020204030204" pitchFamily="34" charset="0"/>
                <a:cs typeface="Arial" panose="020B0604020202020204" pitchFamily="34" charset="0"/>
              </a:rPr>
              <a:t>as a result of a filing and can call their DCF Area Office to follow-up in the event they do not. </a:t>
            </a:r>
          </a:p>
          <a:p>
            <a:r>
              <a:rPr lang="en-US" sz="2100">
                <a:effectLst/>
                <a:latin typeface="+mn-lt"/>
                <a:ea typeface="Calibri" panose="020F0502020204030204" pitchFamily="34" charset="0"/>
                <a:cs typeface="Arial" panose="020B0604020202020204" pitchFamily="34" charset="0"/>
              </a:rPr>
              <a:t>In some situations, DCF may be able to resolve any concerns quickly and not need to open a case. In other cases, DCF may open a case and provide supports and services to a family in an effort to improve the situation for the family and child. </a:t>
            </a:r>
          </a:p>
          <a:p>
            <a:r>
              <a:rPr lang="en-US" sz="2100">
                <a:effectLst/>
                <a:latin typeface="+mn-lt"/>
                <a:ea typeface="Calibri" panose="020F0502020204030204" pitchFamily="34" charset="0"/>
                <a:cs typeface="Arial" panose="020B0604020202020204" pitchFamily="34" charset="0"/>
              </a:rPr>
              <a:t>In the most severe situations, </a:t>
            </a:r>
            <a:r>
              <a:rPr lang="en-US" sz="2100" b="1">
                <a:effectLst/>
                <a:latin typeface="+mn-lt"/>
                <a:ea typeface="Calibri" panose="020F0502020204030204" pitchFamily="34" charset="0"/>
                <a:cs typeface="Arial" panose="020B0604020202020204" pitchFamily="34" charset="0"/>
              </a:rPr>
              <a:t>to keep a child safe, DCF may seek custody of the child and remove them from their home</a:t>
            </a:r>
            <a:r>
              <a:rPr lang="en-US" sz="2100">
                <a:effectLst/>
                <a:latin typeface="+mn-lt"/>
                <a:ea typeface="Calibri" panose="020F0502020204030204" pitchFamily="34" charset="0"/>
                <a:cs typeface="Arial" panose="020B0604020202020204" pitchFamily="34" charset="0"/>
              </a:rPr>
              <a:t>. </a:t>
            </a:r>
          </a:p>
          <a:p>
            <a:r>
              <a:rPr lang="en-US" sz="2100">
                <a:effectLst/>
                <a:latin typeface="+mn-lt"/>
                <a:ea typeface="Calibri" panose="020F0502020204030204" pitchFamily="34" charset="0"/>
                <a:cs typeface="Arial" panose="020B0604020202020204" pitchFamily="34" charset="0"/>
              </a:rPr>
              <a:t>No matter the outcome of an investigation, </a:t>
            </a:r>
            <a:r>
              <a:rPr lang="en-US" sz="2100" b="1">
                <a:effectLst/>
                <a:latin typeface="+mn-lt"/>
                <a:ea typeface="Calibri" panose="020F0502020204030204" pitchFamily="34" charset="0"/>
                <a:cs typeface="Arial" panose="020B0604020202020204" pitchFamily="34" charset="0"/>
              </a:rPr>
              <a:t>schools and districts can provide ongoing support and educational stability for these students</a:t>
            </a:r>
            <a:r>
              <a:rPr lang="en-US" sz="2100">
                <a:effectLst/>
                <a:latin typeface="+mn-lt"/>
                <a:ea typeface="Calibri" panose="020F0502020204030204" pitchFamily="34" charset="0"/>
                <a:cs typeface="Arial" panose="020B0604020202020204" pitchFamily="34" charset="0"/>
              </a:rPr>
              <a:t>. </a:t>
            </a:r>
          </a:p>
          <a:p>
            <a:pPr marL="0" indent="0">
              <a:buNone/>
            </a:pPr>
            <a:endParaRPr lang="en-US"/>
          </a:p>
        </p:txBody>
      </p:sp>
      <p:sp>
        <p:nvSpPr>
          <p:cNvPr id="4" name="Slide Number Placeholder 3">
            <a:extLst>
              <a:ext uri="{FF2B5EF4-FFF2-40B4-BE49-F238E27FC236}">
                <a16:creationId xmlns:a16="http://schemas.microsoft.com/office/drawing/2014/main" id="{7ABD6FCA-2175-41F5-920A-E5347D18E9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02208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19A6-42FE-4E29-8892-42475BE94BE2}"/>
              </a:ext>
            </a:extLst>
          </p:cNvPr>
          <p:cNvSpPr>
            <a:spLocks noGrp="1"/>
          </p:cNvSpPr>
          <p:nvPr>
            <p:ph type="title"/>
          </p:nvPr>
        </p:nvSpPr>
        <p:spPr/>
        <p:txBody>
          <a:bodyPr/>
          <a:lstStyle/>
          <a:p>
            <a:r>
              <a:rPr lang="en-US" b="1" kern="1800">
                <a:effectLst/>
                <a:latin typeface="+mn-lt"/>
                <a:ea typeface="Times New Roman" panose="02020603050405020304" pitchFamily="18" charset="0"/>
              </a:rPr>
              <a:t>Additional Advisory Takeaways</a:t>
            </a:r>
            <a:endParaRPr lang="en-US">
              <a:latin typeface="+mn-lt"/>
            </a:endParaRPr>
          </a:p>
        </p:txBody>
      </p:sp>
      <p:sp>
        <p:nvSpPr>
          <p:cNvPr id="3" name="Content Placeholder 2">
            <a:extLst>
              <a:ext uri="{FF2B5EF4-FFF2-40B4-BE49-F238E27FC236}">
                <a16:creationId xmlns:a16="http://schemas.microsoft.com/office/drawing/2014/main" id="{E7E43C18-8C96-49EB-B28E-113392436AC2}"/>
              </a:ext>
            </a:extLst>
          </p:cNvPr>
          <p:cNvSpPr>
            <a:spLocks noGrp="1"/>
          </p:cNvSpPr>
          <p:nvPr>
            <p:ph idx="1"/>
          </p:nvPr>
        </p:nvSpPr>
        <p:spPr/>
        <p:txBody>
          <a:bodyPr/>
          <a:lstStyle/>
          <a:p>
            <a:r>
              <a:rPr lang="en-US" sz="2800">
                <a:solidFill>
                  <a:srgbClr val="333333"/>
                </a:solidFill>
                <a:effectLst/>
                <a:latin typeface="+mn-lt"/>
                <a:ea typeface="Times New Roman" panose="02020603050405020304" pitchFamily="18" charset="0"/>
              </a:rPr>
              <a:t>The mandatory </a:t>
            </a:r>
            <a:r>
              <a:rPr lang="en-US" sz="2800" b="1">
                <a:solidFill>
                  <a:srgbClr val="333333"/>
                </a:solidFill>
                <a:effectLst/>
                <a:latin typeface="+mn-lt"/>
                <a:ea typeface="Times New Roman" panose="02020603050405020304" pitchFamily="18" charset="0"/>
              </a:rPr>
              <a:t>duty to report applies </a:t>
            </a:r>
            <a:r>
              <a:rPr lang="en-US" sz="2800" b="1">
                <a:effectLst/>
                <a:latin typeface="+mn-lt"/>
                <a:ea typeface="Calibri" panose="020F0502020204030204" pitchFamily="34" charset="0"/>
              </a:rPr>
              <a:t>even if there is current DCF or court involvement </a:t>
            </a:r>
            <a:r>
              <a:rPr lang="en-US" sz="2800">
                <a:effectLst/>
                <a:latin typeface="+mn-lt"/>
                <a:ea typeface="Calibri" panose="020F0502020204030204" pitchFamily="34" charset="0"/>
              </a:rPr>
              <a:t>with a family or a child at the time of the suspected abuse or neglect</a:t>
            </a:r>
          </a:p>
          <a:p>
            <a:r>
              <a:rPr lang="en-US" sz="2800">
                <a:latin typeface="+mn-lt"/>
              </a:rPr>
              <a:t>If a school or district has continuing concerns about a student involved in DCF, they should:</a:t>
            </a:r>
          </a:p>
          <a:p>
            <a:pPr lvl="1"/>
            <a:r>
              <a:rPr lang="en-US">
                <a:latin typeface="+mn-lt"/>
              </a:rPr>
              <a:t>Contact the DCF social worker or supervisor assigned to the case</a:t>
            </a:r>
          </a:p>
          <a:p>
            <a:pPr lvl="1"/>
            <a:r>
              <a:rPr lang="en-US">
                <a:latin typeface="+mn-lt"/>
              </a:rPr>
              <a:t>Escalate concerns to the DCF Area Office if concerns remain unresolved</a:t>
            </a:r>
          </a:p>
          <a:p>
            <a:pPr lvl="1"/>
            <a:r>
              <a:rPr lang="en-US">
                <a:latin typeface="+mn-lt"/>
              </a:rPr>
              <a:t>Concerns can also be escalated to the </a:t>
            </a:r>
            <a:r>
              <a:rPr lang="en-US" u="sng">
                <a:solidFill>
                  <a:srgbClr val="0000FF"/>
                </a:solidFill>
                <a:effectLst/>
                <a:latin typeface="+mn-lt"/>
                <a:ea typeface="Times New Roman" panose="02020603050405020304" pitchFamily="18" charset="0"/>
                <a:cs typeface="Arial" panose="020B0604020202020204" pitchFamily="34" charset="0"/>
                <a:hlinkClick r:id="rId2"/>
              </a:rPr>
              <a:t>DCF Office of the Ombudsman</a:t>
            </a:r>
            <a:r>
              <a:rPr lang="en-US">
                <a:solidFill>
                  <a:srgbClr val="333333"/>
                </a:solidFill>
                <a:latin typeface="+mn-lt"/>
                <a:ea typeface="Times New Roman" panose="02020603050405020304" pitchFamily="18" charset="0"/>
                <a:cs typeface="Arial" panose="020B0604020202020204" pitchFamily="34" charset="0"/>
              </a:rPr>
              <a:t> or the </a:t>
            </a:r>
            <a:r>
              <a:rPr lang="en-US" u="sng">
                <a:solidFill>
                  <a:srgbClr val="0000FF"/>
                </a:solidFill>
                <a:effectLst/>
                <a:latin typeface="+mn-lt"/>
                <a:ea typeface="Calibri" panose="020F0502020204030204" pitchFamily="34" charset="0"/>
                <a:cs typeface="Arial" panose="020B0604020202020204" pitchFamily="34" charset="0"/>
                <a:hlinkClick r:id="rId3"/>
              </a:rPr>
              <a:t>Child Advocate Complaint Line</a:t>
            </a:r>
            <a:endParaRPr lang="en-US">
              <a:latin typeface="+mn-lt"/>
            </a:endParaRPr>
          </a:p>
        </p:txBody>
      </p:sp>
      <p:sp>
        <p:nvSpPr>
          <p:cNvPr id="4" name="Slide Number Placeholder 3">
            <a:extLst>
              <a:ext uri="{FF2B5EF4-FFF2-40B4-BE49-F238E27FC236}">
                <a16:creationId xmlns:a16="http://schemas.microsoft.com/office/drawing/2014/main" id="{95331280-0E89-4F3E-85A6-6B47ADA0A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92910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7363-0854-41D2-9900-1B8353E062B0}"/>
              </a:ext>
            </a:extLst>
          </p:cNvPr>
          <p:cNvSpPr>
            <a:spLocks noGrp="1"/>
          </p:cNvSpPr>
          <p:nvPr>
            <p:ph type="title"/>
          </p:nvPr>
        </p:nvSpPr>
        <p:spPr/>
        <p:txBody>
          <a:bodyPr/>
          <a:lstStyle/>
          <a:p>
            <a:r>
              <a:rPr lang="en-US"/>
              <a:t>Important Considerations Relating to 51As</a:t>
            </a:r>
          </a:p>
        </p:txBody>
      </p:sp>
      <p:sp>
        <p:nvSpPr>
          <p:cNvPr id="3" name="Content Placeholder 2">
            <a:extLst>
              <a:ext uri="{FF2B5EF4-FFF2-40B4-BE49-F238E27FC236}">
                <a16:creationId xmlns:a16="http://schemas.microsoft.com/office/drawing/2014/main" id="{C2D8D753-A2D9-40E9-8459-5D64F73557D4}"/>
              </a:ext>
            </a:extLst>
          </p:cNvPr>
          <p:cNvSpPr>
            <a:spLocks noGrp="1"/>
          </p:cNvSpPr>
          <p:nvPr>
            <p:ph idx="1"/>
          </p:nvPr>
        </p:nvSpPr>
        <p:spPr/>
        <p:txBody>
          <a:bodyPr/>
          <a:lstStyle/>
          <a:p>
            <a:pPr marL="0" indent="0">
              <a:buNone/>
            </a:pPr>
            <a:r>
              <a:rPr lang="en-US" sz="1800" b="1" i="1">
                <a:effectLst/>
                <a:latin typeface="+mn-lt"/>
                <a:ea typeface="Times New Roman" panose="02020603050405020304" pitchFamily="18" charset="0"/>
                <a:cs typeface="Times New Roman" panose="02020603050405020304" pitchFamily="18" charset="0"/>
              </a:rPr>
              <a:t>(particularly for issues related to engagement, truancy, and absenteeism)</a:t>
            </a:r>
          </a:p>
          <a:p>
            <a:pPr marL="0" indent="0">
              <a:buNone/>
            </a:pPr>
            <a:endParaRPr lang="en-US" sz="2400" b="1" i="1">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b="1">
                <a:effectLst/>
                <a:latin typeface="+mn-lt"/>
                <a:ea typeface="Calibri" panose="020F0502020204030204" pitchFamily="34" charset="0"/>
                <a:cs typeface="Arial" panose="020B0604020202020204" pitchFamily="34" charset="0"/>
              </a:rPr>
              <a:t>Has the school explored and documented all possible opportunities to support and assist the student and their family to overcome barriers to engagement and attendance </a:t>
            </a:r>
            <a:r>
              <a:rPr lang="en-US" sz="2400">
                <a:effectLst/>
                <a:latin typeface="+mn-lt"/>
                <a:ea typeface="Calibri" panose="020F0502020204030204" pitchFamily="34" charset="0"/>
                <a:cs typeface="Arial" panose="020B0604020202020204" pitchFamily="34" charset="0"/>
              </a:rPr>
              <a:t>(e.g., technology access if the student is learning remotely, support, etc.)? What additional supports might be needed and how can students and families get connected to those supports? What alternative learning opportunities might be available to support engagement?</a:t>
            </a:r>
          </a:p>
          <a:p>
            <a:r>
              <a:rPr lang="en-US" sz="2400" b="1">
                <a:effectLst/>
                <a:latin typeface="+mn-lt"/>
                <a:ea typeface="Calibri" panose="020F0502020204030204" pitchFamily="34" charset="0"/>
                <a:cs typeface="Arial" panose="020B0604020202020204" pitchFamily="34" charset="0"/>
              </a:rPr>
              <a:t>Has the school reviewed data to identify whether there is an over-reliance on 51A </a:t>
            </a:r>
            <a:r>
              <a:rPr lang="en-US" sz="2400" b="1">
                <a:effectLst/>
                <a:latin typeface="+mn-lt"/>
                <a:ea typeface="Times New Roman" panose="02020603050405020304" pitchFamily="18" charset="0"/>
                <a:cs typeface="Times New Roman" panose="02020603050405020304" pitchFamily="18" charset="0"/>
              </a:rPr>
              <a:t>filings as an intervention for specific student groups </a:t>
            </a:r>
            <a:r>
              <a:rPr lang="en-US" sz="2400">
                <a:effectLst/>
                <a:latin typeface="+mn-lt"/>
                <a:ea typeface="Times New Roman" panose="02020603050405020304" pitchFamily="18" charset="0"/>
                <a:cs typeface="Times New Roman" panose="02020603050405020304" pitchFamily="18" charset="0"/>
              </a:rPr>
              <a:t>(e.g., students of color, students with disabilities,</a:t>
            </a:r>
            <a:r>
              <a:rPr lang="en-US" sz="2400">
                <a:effectLst/>
                <a:latin typeface="+mn-lt"/>
                <a:ea typeface="Calibri" panose="020F0502020204030204" pitchFamily="34" charset="0"/>
                <a:cs typeface="Arial" panose="020B0604020202020204" pitchFamily="34" charset="0"/>
              </a:rPr>
              <a:t> etc.)?</a:t>
            </a:r>
            <a:endParaRPr lang="en-US" sz="2400">
              <a:latin typeface="+mn-lt"/>
            </a:endParaRPr>
          </a:p>
        </p:txBody>
      </p:sp>
      <p:sp>
        <p:nvSpPr>
          <p:cNvPr id="4" name="Slide Number Placeholder 3">
            <a:extLst>
              <a:ext uri="{FF2B5EF4-FFF2-40B4-BE49-F238E27FC236}">
                <a16:creationId xmlns:a16="http://schemas.microsoft.com/office/drawing/2014/main" id="{7B2B85EB-2D2A-414B-AD1F-1F3A4E5A7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1054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F12E-1B47-4747-A823-6013DDFCB766}"/>
              </a:ext>
            </a:extLst>
          </p:cNvPr>
          <p:cNvSpPr>
            <a:spLocks noGrp="1"/>
          </p:cNvSpPr>
          <p:nvPr>
            <p:ph type="title"/>
          </p:nvPr>
        </p:nvSpPr>
        <p:spPr/>
        <p:txBody>
          <a:bodyPr/>
          <a:lstStyle/>
          <a:p>
            <a:r>
              <a:rPr lang="en-US"/>
              <a:t>Information Sharing with DCF Social Workers</a:t>
            </a:r>
          </a:p>
        </p:txBody>
      </p:sp>
      <p:sp>
        <p:nvSpPr>
          <p:cNvPr id="3" name="Content Placeholder 2">
            <a:extLst>
              <a:ext uri="{FF2B5EF4-FFF2-40B4-BE49-F238E27FC236}">
                <a16:creationId xmlns:a16="http://schemas.microsoft.com/office/drawing/2014/main" id="{9C8B8045-4707-442B-9D86-D2EF04952746}"/>
              </a:ext>
            </a:extLst>
          </p:cNvPr>
          <p:cNvSpPr>
            <a:spLocks noGrp="1"/>
          </p:cNvSpPr>
          <p:nvPr>
            <p:ph idx="1"/>
          </p:nvPr>
        </p:nvSpPr>
        <p:spPr/>
        <p:txBody>
          <a:bodyPr/>
          <a:lstStyle/>
          <a:p>
            <a:r>
              <a:rPr lang="en-US">
                <a:hlinkClick r:id="rId2"/>
              </a:rPr>
              <a:t>New DESE/DCF guidance</a:t>
            </a:r>
            <a:r>
              <a:rPr lang="en-US"/>
              <a:t> on DCF social workers’ access to educational records</a:t>
            </a:r>
          </a:p>
          <a:p>
            <a:r>
              <a:rPr lang="en-US"/>
              <a:t>DCF social workers assigned to a particular student should have access to the same information as parents</a:t>
            </a:r>
          </a:p>
          <a:p>
            <a:pPr lvl="1"/>
            <a:r>
              <a:rPr lang="en-US"/>
              <a:t>Online portals, including being provided user names and passwords</a:t>
            </a:r>
          </a:p>
          <a:p>
            <a:pPr lvl="1"/>
            <a:r>
              <a:rPr lang="en-US"/>
              <a:t>Mailings</a:t>
            </a:r>
          </a:p>
          <a:p>
            <a:pPr lvl="1"/>
            <a:r>
              <a:rPr lang="en-US"/>
              <a:t>Other communication protocols used by districts to share individual student records</a:t>
            </a:r>
          </a:p>
        </p:txBody>
      </p:sp>
      <p:sp>
        <p:nvSpPr>
          <p:cNvPr id="4" name="Slide Number Placeholder 3">
            <a:extLst>
              <a:ext uri="{FF2B5EF4-FFF2-40B4-BE49-F238E27FC236}">
                <a16:creationId xmlns:a16="http://schemas.microsoft.com/office/drawing/2014/main" id="{A0B61020-0EB0-4994-B40E-4F5A69EE7A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90623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F12E-1B47-4747-A823-6013DDFCB766}"/>
              </a:ext>
            </a:extLst>
          </p:cNvPr>
          <p:cNvSpPr>
            <a:spLocks noGrp="1"/>
          </p:cNvSpPr>
          <p:nvPr>
            <p:ph type="title"/>
          </p:nvPr>
        </p:nvSpPr>
        <p:spPr/>
        <p:txBody>
          <a:bodyPr/>
          <a:lstStyle/>
          <a:p>
            <a:r>
              <a:rPr lang="en-US" dirty="0"/>
              <a:t>Information Sharing with DCF Social Workers</a:t>
            </a:r>
          </a:p>
        </p:txBody>
      </p:sp>
      <p:sp>
        <p:nvSpPr>
          <p:cNvPr id="3" name="Content Placeholder 2">
            <a:extLst>
              <a:ext uri="{FF2B5EF4-FFF2-40B4-BE49-F238E27FC236}">
                <a16:creationId xmlns:a16="http://schemas.microsoft.com/office/drawing/2014/main" id="{9C8B8045-4707-442B-9D86-D2EF04952746}"/>
              </a:ext>
            </a:extLst>
          </p:cNvPr>
          <p:cNvSpPr>
            <a:spLocks noGrp="1"/>
          </p:cNvSpPr>
          <p:nvPr>
            <p:ph idx="1"/>
          </p:nvPr>
        </p:nvSpPr>
        <p:spPr/>
        <p:txBody>
          <a:bodyPr vert="horz" lIns="91440" tIns="45720" rIns="91440" bIns="45720" rtlCol="0" anchor="t">
            <a:noAutofit/>
          </a:bodyPr>
          <a:lstStyle/>
          <a:p>
            <a:r>
              <a:rPr lang="en-US">
                <a:latin typeface="Segoe UI"/>
                <a:cs typeface="Segoe UI"/>
              </a:rPr>
              <a:t>To gain access, a DCF social worker will present a </a:t>
            </a:r>
            <a:r>
              <a:rPr lang="en-US" i="1">
                <a:latin typeface="Segoe UI"/>
                <a:cs typeface="Segoe UI"/>
              </a:rPr>
              <a:t>Notice to LEA</a:t>
            </a:r>
            <a:r>
              <a:rPr lang="en-US">
                <a:latin typeface="Segoe UI"/>
                <a:cs typeface="Segoe UI"/>
              </a:rPr>
              <a:t> form to the district’s foster care point of contact</a:t>
            </a:r>
          </a:p>
          <a:p>
            <a:pPr marL="457200" lvl="1" indent="0">
              <a:buNone/>
            </a:pPr>
            <a:endParaRPr lang="en-US">
              <a:latin typeface="Segoe UI"/>
              <a:cs typeface="Segoe UI"/>
            </a:endParaRPr>
          </a:p>
          <a:p>
            <a:r>
              <a:rPr lang="en-US">
                <a:latin typeface="Segoe UI"/>
                <a:cs typeface="Segoe UI"/>
              </a:rPr>
              <a:t>DESE Educational Stability Team – </a:t>
            </a:r>
            <a:r>
              <a:rPr lang="en-US">
                <a:latin typeface="Segoe UI"/>
                <a:cs typeface="Segoe UI"/>
                <a:hlinkClick r:id="rId2"/>
              </a:rPr>
              <a:t>Office Hours and Training</a:t>
            </a:r>
            <a:endParaRPr lang="en-US">
              <a:latin typeface="Segoe UI"/>
              <a:cs typeface="Segoe UI"/>
            </a:endParaRPr>
          </a:p>
          <a:p>
            <a:pPr lvl="1"/>
            <a:r>
              <a:rPr lang="en-US" b="0" i="0">
                <a:solidFill>
                  <a:srgbClr val="222222"/>
                </a:solidFill>
                <a:effectLst/>
                <a:latin typeface="-apple-system"/>
              </a:rPr>
              <a:t>Offered for schools, districts, DCF and other providers to ask questions, discuss current issues and share best practices for supporting highly mobile students and their access to a public education. </a:t>
            </a:r>
          </a:p>
          <a:p>
            <a:pPr lvl="3">
              <a:buFont typeface="Arial" panose="020B0604020202020204" pitchFamily="34" charset="0"/>
              <a:buChar char="•"/>
            </a:pPr>
            <a:r>
              <a:rPr lang="en-US" b="0" i="0">
                <a:solidFill>
                  <a:srgbClr val="212529"/>
                </a:solidFill>
                <a:effectLst/>
                <a:latin typeface="-apple-system"/>
              </a:rPr>
              <a:t>First Wednesday of each month from 1:00 to 2:30 pm</a:t>
            </a:r>
          </a:p>
          <a:p>
            <a:pPr lvl="3">
              <a:buFont typeface="Arial" panose="020B0604020202020204" pitchFamily="34" charset="0"/>
              <a:buChar char="•"/>
            </a:pPr>
            <a:r>
              <a:rPr lang="en-US" b="0" i="0">
                <a:solidFill>
                  <a:srgbClr val="212529"/>
                </a:solidFill>
                <a:effectLst/>
                <a:latin typeface="-apple-system"/>
              </a:rPr>
              <a:t>Third Thursday of each month from 9:00 to 10:30 am.</a:t>
            </a:r>
          </a:p>
          <a:p>
            <a:pPr lvl="1"/>
            <a:endParaRPr lang="en-US">
              <a:latin typeface="Segoe UI"/>
              <a:cs typeface="Segoe UI"/>
            </a:endParaRPr>
          </a:p>
          <a:p>
            <a:endParaRPr lang="en-US">
              <a:highlight>
                <a:srgbClr val="FFFF00"/>
              </a:highlight>
            </a:endParaRPr>
          </a:p>
          <a:p>
            <a:endParaRPr lang="en-US">
              <a:solidFill>
                <a:srgbClr val="101D35"/>
              </a:solidFill>
            </a:endParaRPr>
          </a:p>
        </p:txBody>
      </p:sp>
      <p:sp>
        <p:nvSpPr>
          <p:cNvPr id="4" name="Slide Number Placeholder 3">
            <a:extLst>
              <a:ext uri="{FF2B5EF4-FFF2-40B4-BE49-F238E27FC236}">
                <a16:creationId xmlns:a16="http://schemas.microsoft.com/office/drawing/2014/main" id="{A0B61020-0EB0-4994-B40E-4F5A69EE7A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014592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C239-0507-4373-99E8-FC34BD624DD3}"/>
              </a:ext>
            </a:extLst>
          </p:cNvPr>
          <p:cNvSpPr>
            <a:spLocks noGrp="1"/>
          </p:cNvSpPr>
          <p:nvPr>
            <p:ph type="title"/>
          </p:nvPr>
        </p:nvSpPr>
        <p:spPr/>
        <p:txBody>
          <a:bodyPr/>
          <a:lstStyle/>
          <a:p>
            <a:r>
              <a:rPr lang="en-US"/>
              <a:t>Protocols: Key Resource Links</a:t>
            </a:r>
          </a:p>
        </p:txBody>
      </p:sp>
      <p:sp>
        <p:nvSpPr>
          <p:cNvPr id="3" name="Content Placeholder 2">
            <a:extLst>
              <a:ext uri="{FF2B5EF4-FFF2-40B4-BE49-F238E27FC236}">
                <a16:creationId xmlns:a16="http://schemas.microsoft.com/office/drawing/2014/main" id="{E11A459E-68D7-4394-85A8-1840B4218421}"/>
              </a:ext>
            </a:extLst>
          </p:cNvPr>
          <p:cNvSpPr>
            <a:spLocks noGrp="1"/>
          </p:cNvSpPr>
          <p:nvPr>
            <p:ph idx="1"/>
          </p:nvPr>
        </p:nvSpPr>
        <p:spPr/>
        <p:txBody>
          <a:bodyPr/>
          <a:lstStyle/>
          <a:p>
            <a:r>
              <a:rPr lang="en-US" b="1"/>
              <a:t>From DCF:</a:t>
            </a:r>
            <a:br>
              <a:rPr lang="en-US"/>
            </a:br>
            <a:r>
              <a:rPr lang="en-US"/>
              <a:t>Child Abuse and Neglect Reporting: A Mandated Reporter’s </a:t>
            </a:r>
            <a:r>
              <a:rPr lang="en-US">
                <a:latin typeface="+mn-lt"/>
              </a:rPr>
              <a:t>Guide - </a:t>
            </a:r>
            <a:r>
              <a:rPr lang="en-US" u="sng">
                <a:solidFill>
                  <a:srgbClr val="0000FF"/>
                </a:solidFill>
                <a:effectLst/>
                <a:latin typeface="+mn-lt"/>
                <a:ea typeface="Calibri" panose="020F0502020204030204" pitchFamily="34" charset="0"/>
                <a:hlinkClick r:id="rId2"/>
              </a:rPr>
              <a:t>https://www.mass.gov/doc/dcf-mandated-reporter-guide/download</a:t>
            </a:r>
            <a:endParaRPr lang="en-US" u="sng">
              <a:solidFill>
                <a:srgbClr val="0000FF"/>
              </a:solidFill>
              <a:latin typeface="+mn-lt"/>
              <a:ea typeface="Calibri" panose="020F0502020204030204" pitchFamily="34" charset="0"/>
            </a:endParaRPr>
          </a:p>
          <a:p>
            <a:endParaRPr lang="en-US">
              <a:effectLst/>
              <a:latin typeface="+mn-lt"/>
              <a:ea typeface="Calibri" panose="020F0502020204030204" pitchFamily="34" charset="0"/>
            </a:endParaRPr>
          </a:p>
          <a:p>
            <a:r>
              <a:rPr lang="en-US" b="1">
                <a:latin typeface="+mn-lt"/>
                <a:ea typeface="Calibri" panose="020F0502020204030204" pitchFamily="34" charset="0"/>
              </a:rPr>
              <a:t>From DESE:</a:t>
            </a:r>
            <a:br>
              <a:rPr lang="en-US">
                <a:latin typeface="+mn-lt"/>
                <a:ea typeface="Calibri" panose="020F0502020204030204" pitchFamily="34" charset="0"/>
              </a:rPr>
            </a:br>
            <a:r>
              <a:rPr lang="en-US" b="0" i="0">
                <a:solidFill>
                  <a:srgbClr val="141414"/>
                </a:solidFill>
                <a:effectLst/>
                <a:latin typeface="Noto Sans VF"/>
              </a:rPr>
              <a:t>Report Child </a:t>
            </a:r>
            <a:r>
              <a:rPr lang="en-US">
                <a:solidFill>
                  <a:srgbClr val="141414"/>
                </a:solidFill>
                <a:latin typeface="Noto Sans VF"/>
              </a:rPr>
              <a:t>A</a:t>
            </a:r>
            <a:r>
              <a:rPr lang="en-US" b="0" i="0">
                <a:solidFill>
                  <a:srgbClr val="141414"/>
                </a:solidFill>
                <a:effectLst/>
                <a:latin typeface="Noto Sans VF"/>
              </a:rPr>
              <a:t>buse or Neglect </a:t>
            </a:r>
            <a:r>
              <a:rPr lang="en-US" b="0" i="0">
                <a:solidFill>
                  <a:srgbClr val="141414"/>
                </a:solidFill>
                <a:effectLst/>
                <a:latin typeface="+mn-lt"/>
              </a:rPr>
              <a:t>- </a:t>
            </a:r>
            <a:r>
              <a:rPr lang="en-US" u="sng">
                <a:solidFill>
                  <a:srgbClr val="0000FF"/>
                </a:solidFill>
                <a:effectLst/>
                <a:latin typeface="+mn-lt"/>
                <a:ea typeface="Calibri" panose="020F0502020204030204" pitchFamily="34" charset="0"/>
                <a:hlinkClick r:id="rId3"/>
              </a:rPr>
              <a:t>https://www.mass.gov/how-to/report-child-abuse-or-neglect</a:t>
            </a:r>
            <a:endParaRPr lang="en-US">
              <a:effectLst/>
              <a:latin typeface="+mn-lt"/>
              <a:ea typeface="Calibri" panose="020F0502020204030204" pitchFamily="34" charset="0"/>
            </a:endParaRPr>
          </a:p>
          <a:p>
            <a:pPr marL="0" indent="0">
              <a:buNone/>
            </a:pPr>
            <a:endParaRPr lang="en-US" b="0" i="0">
              <a:solidFill>
                <a:srgbClr val="141414"/>
              </a:solidFill>
              <a:effectLst/>
              <a:latin typeface="Noto Sans VF"/>
            </a:endParaRPr>
          </a:p>
          <a:p>
            <a:endParaRPr lang="en-US">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6656B56B-4FBE-413C-B840-76B5FE1AA1B3}"/>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74023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tx1">
                    <a:lumMod val="75000"/>
                  </a:schemeClr>
                </a:solidFill>
                <a:latin typeface="Segoe SemiBold" panose="020B0703040204020203" pitchFamily="34" charset="0"/>
                <a:cs typeface="Segoe SemiBold" panose="020B0703040204020203" pitchFamily="34" charset="0"/>
              </a:rPr>
              <a:t>03</a:t>
            </a:r>
            <a:endParaRPr lang="zh-CN" altLang="en-US" sz="6000">
              <a:solidFill>
                <a:schemeClr val="tx1">
                  <a:lumMod val="75000"/>
                </a:schemeClr>
              </a:solidFill>
              <a:latin typeface="Segoe SemiBold" panose="020B0703040204020203" pitchFamily="34" charset="0"/>
              <a:cs typeface="Segoe SemiBold" panose="020B0703040204020203" pitchFamily="34" charset="0"/>
            </a:endParaRPr>
          </a:p>
        </p:txBody>
      </p:sp>
      <p:sp>
        <p:nvSpPr>
          <p:cNvPr id="4" name="Title 3">
            <a:extLst>
              <a:ext uri="{FF2B5EF4-FFF2-40B4-BE49-F238E27FC236}">
                <a16:creationId xmlns:a16="http://schemas.microsoft.com/office/drawing/2014/main" id="{A3C24B5B-5595-4CF7-A940-DE5F2B100990}"/>
              </a:ext>
            </a:extLst>
          </p:cNvPr>
          <p:cNvSpPr>
            <a:spLocks noGrp="1"/>
          </p:cNvSpPr>
          <p:nvPr>
            <p:ph type="title" idx="4294967295"/>
          </p:nvPr>
        </p:nvSpPr>
        <p:spPr>
          <a:xfrm>
            <a:off x="2257426" y="2294957"/>
            <a:ext cx="8189686" cy="1325563"/>
          </a:xfrm>
        </p:spPr>
        <p:txBody>
          <a:bodyPr/>
          <a:lstStyle/>
          <a:p>
            <a:pPr rtl="0" eaLnBrk="1" latinLnBrk="0" hangingPunct="1"/>
            <a:r>
              <a:rPr lang="en-US" sz="4000" kern="1200" dirty="0">
                <a:solidFill>
                  <a:srgbClr val="101D35"/>
                </a:solidFill>
                <a:effectLst/>
                <a:latin typeface="Segoe UI" panose="020B0502040204020203" pitchFamily="34" charset="0"/>
                <a:ea typeface="+mn-ea"/>
                <a:cs typeface="+mn-cs"/>
              </a:rPr>
              <a:t>Reducing or Eliminating the Use of </a:t>
            </a:r>
            <a:endParaRPr lang="en-US" dirty="0">
              <a:effectLst/>
            </a:endParaRPr>
          </a:p>
          <a:p>
            <a:pPr rtl="0" eaLnBrk="1" latinLnBrk="0" hangingPunct="1"/>
            <a:r>
              <a:rPr lang="en-US" sz="4000" kern="1200" dirty="0">
                <a:solidFill>
                  <a:srgbClr val="101D35"/>
                </a:solidFill>
                <a:effectLst/>
                <a:latin typeface="Segoe UI" panose="020B0502040204020203" pitchFamily="34" charset="0"/>
                <a:ea typeface="+mn-ea"/>
                <a:cs typeface="+mn-cs"/>
              </a:rPr>
              <a:t>Time-Out Rooms</a:t>
            </a:r>
            <a:endParaRPr lang="en-US" dirty="0">
              <a:effectLst/>
            </a:endParaRPr>
          </a:p>
        </p:txBody>
      </p:sp>
    </p:spTree>
    <p:extLst>
      <p:ext uri="{BB962C8B-B14F-4D97-AF65-F5344CB8AC3E}">
        <p14:creationId xmlns:p14="http://schemas.microsoft.com/office/powerpoint/2010/main" val="1350330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06D1-AB79-46D0-AA18-B92B8740A23A}"/>
              </a:ext>
            </a:extLst>
          </p:cNvPr>
          <p:cNvSpPr>
            <a:spLocks noGrp="1"/>
          </p:cNvSpPr>
          <p:nvPr>
            <p:ph type="title"/>
          </p:nvPr>
        </p:nvSpPr>
        <p:spPr>
          <a:xfrm>
            <a:off x="567743" y="136829"/>
            <a:ext cx="11370972" cy="1456434"/>
          </a:xfrm>
        </p:spPr>
        <p:txBody>
          <a:bodyPr/>
          <a:lstStyle/>
          <a:p>
            <a:r>
              <a:rPr lang="en-US" sz="2800" b="1" dirty="0">
                <a:effectLst/>
                <a:latin typeface="+mn-lt"/>
                <a:ea typeface="Calibri" panose="020F0502020204030204" pitchFamily="34" charset="0"/>
                <a:cs typeface="Arial"/>
              </a:rPr>
              <a:t>Reducing or Eliminating the Use of Time-Out Rooms </a:t>
            </a:r>
            <a:br>
              <a:rPr lang="en-US" sz="1800" dirty="0">
                <a:effectLst/>
                <a:latin typeface="+mn-lt"/>
                <a:ea typeface="Calibri" panose="020F0502020204030204" pitchFamily="34" charset="0"/>
                <a:cs typeface="Arial" panose="020B0604020202020204" pitchFamily="34" charset="0"/>
              </a:rPr>
            </a:br>
            <a:endParaRPr lang="en-US" dirty="0">
              <a:latin typeface="+mn-lt"/>
            </a:endParaRPr>
          </a:p>
        </p:txBody>
      </p:sp>
      <p:sp>
        <p:nvSpPr>
          <p:cNvPr id="3" name="Content Placeholder 2">
            <a:extLst>
              <a:ext uri="{FF2B5EF4-FFF2-40B4-BE49-F238E27FC236}">
                <a16:creationId xmlns:a16="http://schemas.microsoft.com/office/drawing/2014/main" id="{F929069C-F130-42B8-8BB9-3AEE8EC1756C}"/>
              </a:ext>
            </a:extLst>
          </p:cNvPr>
          <p:cNvSpPr>
            <a:spLocks noGrp="1"/>
          </p:cNvSpPr>
          <p:nvPr>
            <p:ph idx="1"/>
          </p:nvPr>
        </p:nvSpPr>
        <p:spPr>
          <a:xfrm>
            <a:off x="253285" y="1037690"/>
            <a:ext cx="11685430" cy="5424755"/>
          </a:xfrm>
        </p:spPr>
        <p:txBody>
          <a:bodyPr vert="horz" lIns="91440" tIns="45720" rIns="91440" bIns="45720" rtlCol="0" anchor="t">
            <a:noAutofit/>
          </a:bodyPr>
          <a:lstStyle/>
          <a:p>
            <a:endParaRPr lang="en-US" sz="2400" dirty="0">
              <a:latin typeface="+mn-lt"/>
            </a:endParaRPr>
          </a:p>
          <a:p>
            <a:r>
              <a:rPr lang="en-US" sz="2400" dirty="0">
                <a:latin typeface="+mn-lt"/>
              </a:rPr>
              <a:t>Make concerted efforts to reduce or eliminate the use of time-out rooms</a:t>
            </a:r>
          </a:p>
          <a:p>
            <a:r>
              <a:rPr lang="en-US" sz="2400" dirty="0">
                <a:latin typeface="+mn-lt"/>
              </a:rPr>
              <a:t>Goal: increase amount of time students learn with peers</a:t>
            </a:r>
          </a:p>
          <a:p>
            <a:r>
              <a:rPr lang="en-US" sz="2400" dirty="0">
                <a:latin typeface="+mn-lt"/>
                <a:hlinkClick r:id="rId3"/>
              </a:rPr>
              <a:t>Advisory separated into 4 sections</a:t>
            </a:r>
            <a:r>
              <a:rPr lang="en-US" sz="2400" dirty="0">
                <a:latin typeface="+mn-lt"/>
              </a:rPr>
              <a:t>:</a:t>
            </a:r>
          </a:p>
          <a:p>
            <a:pPr marL="1022350" lvl="1" indent="-514350">
              <a:buAutoNum type="romanUcPeriod"/>
            </a:pPr>
            <a:r>
              <a:rPr lang="en-US" sz="2400" dirty="0">
                <a:latin typeface="+mn-lt"/>
              </a:rPr>
              <a:t>Promoting social emotional wellbeing of students</a:t>
            </a:r>
          </a:p>
          <a:p>
            <a:pPr marL="1022350" lvl="1" indent="-514350">
              <a:buAutoNum type="romanUcPeriod"/>
            </a:pPr>
            <a:r>
              <a:rPr lang="en-US" sz="2400" dirty="0">
                <a:latin typeface="+mn-lt"/>
              </a:rPr>
              <a:t>Adopting alternatives to reduce or eliminate the use of time-out rooms</a:t>
            </a:r>
          </a:p>
          <a:p>
            <a:pPr marL="1022350" lvl="1" indent="-514350">
              <a:buAutoNum type="romanUcPeriod"/>
            </a:pPr>
            <a:r>
              <a:rPr lang="en-US" sz="2400" dirty="0">
                <a:latin typeface="+mn-lt"/>
              </a:rPr>
              <a:t>Important safeguards if using time-out rooms</a:t>
            </a:r>
          </a:p>
          <a:p>
            <a:pPr lvl="3"/>
            <a:r>
              <a:rPr lang="en-US" dirty="0">
                <a:latin typeface="+mn-lt"/>
                <a:ea typeface="Calibri" panose="020F0502020204030204" pitchFamily="34" charset="0"/>
              </a:rPr>
              <a:t>R</a:t>
            </a:r>
            <a:r>
              <a:rPr lang="en-US" dirty="0">
                <a:effectLst/>
                <a:latin typeface="+mn-lt"/>
                <a:ea typeface="Calibri" panose="020F0502020204030204" pitchFamily="34" charset="0"/>
              </a:rPr>
              <a:t>ooms </a:t>
            </a:r>
            <a:r>
              <a:rPr lang="en-US" b="1" dirty="0">
                <a:effectLst/>
                <a:latin typeface="+mn-lt"/>
                <a:ea typeface="Calibri" panose="020F0502020204030204" pitchFamily="34" charset="0"/>
              </a:rPr>
              <a:t>must</a:t>
            </a:r>
            <a:r>
              <a:rPr lang="en-US" dirty="0">
                <a:effectLst/>
                <a:latin typeface="+mn-lt"/>
                <a:ea typeface="Calibri" panose="020F0502020204030204" pitchFamily="34" charset="0"/>
              </a:rPr>
              <a:t> be “clean, safe, sanitary, and appropriate for the purposes of calming” students</a:t>
            </a:r>
            <a:endParaRPr lang="en-US" sz="2800" dirty="0">
              <a:latin typeface="+mn-lt"/>
              <a:ea typeface="Calibri" panose="020F0502020204030204" pitchFamily="34" charset="0"/>
            </a:endParaRPr>
          </a:p>
          <a:p>
            <a:pPr marL="1022350" lvl="1" indent="-514350">
              <a:buFont typeface="Courier New" panose="02070309020205020404" pitchFamily="49" charset="0"/>
              <a:buAutoNum type="romanUcPeriod"/>
            </a:pPr>
            <a:r>
              <a:rPr lang="en-US" sz="2400" dirty="0">
                <a:latin typeface="+mn-lt"/>
              </a:rPr>
              <a:t>State and federal resources</a:t>
            </a:r>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2139CE78-42AB-4A5E-8280-CCCE778C5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0818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E68C-5AA5-42B2-A993-AA7C66047D10}"/>
              </a:ext>
            </a:extLst>
          </p:cNvPr>
          <p:cNvSpPr>
            <a:spLocks noGrp="1"/>
          </p:cNvSpPr>
          <p:nvPr>
            <p:ph type="title"/>
          </p:nvPr>
        </p:nvSpPr>
        <p:spPr/>
        <p:txBody>
          <a:bodyPr/>
          <a:lstStyle/>
          <a:p>
            <a:r>
              <a:rPr lang="en-US" sz="3200" b="1" dirty="0">
                <a:effectLst/>
                <a:latin typeface="+mj-lt"/>
                <a:ea typeface="Calibri" panose="020F0502020204030204" pitchFamily="34" charset="0"/>
                <a:cs typeface="Arial"/>
              </a:rPr>
              <a:t>III. Important Requirements if Using Time-Out Rooms</a:t>
            </a:r>
            <a:endParaRPr lang="en-US" dirty="0">
              <a:latin typeface="+mj-lt"/>
            </a:endParaRPr>
          </a:p>
        </p:txBody>
      </p:sp>
      <p:sp>
        <p:nvSpPr>
          <p:cNvPr id="3" name="Content Placeholder 2">
            <a:extLst>
              <a:ext uri="{FF2B5EF4-FFF2-40B4-BE49-F238E27FC236}">
                <a16:creationId xmlns:a16="http://schemas.microsoft.com/office/drawing/2014/main" id="{464799EA-EF3E-493D-B3E8-DE8FDF43FC37}"/>
              </a:ext>
            </a:extLst>
          </p:cNvPr>
          <p:cNvSpPr>
            <a:spLocks noGrp="1"/>
          </p:cNvSpPr>
          <p:nvPr>
            <p:ph idx="1"/>
          </p:nvPr>
        </p:nvSpPr>
        <p:spPr/>
        <p:txBody>
          <a:bodyPr/>
          <a:lstStyle/>
          <a:p>
            <a:pPr marL="457200" indent="-457200"/>
            <a:r>
              <a:rPr lang="en-US" sz="2400" b="0" i="0" dirty="0">
                <a:solidFill>
                  <a:srgbClr val="333333"/>
                </a:solidFill>
                <a:effectLst/>
                <a:latin typeface="+mn-lt"/>
              </a:rPr>
              <a:t>Student must be continuously observed by a staff member. </a:t>
            </a:r>
          </a:p>
          <a:p>
            <a:pPr marL="0" indent="0">
              <a:buNone/>
            </a:pPr>
            <a:endParaRPr lang="en-US" sz="2400" b="0" i="0" dirty="0">
              <a:solidFill>
                <a:srgbClr val="333333"/>
              </a:solidFill>
              <a:effectLst/>
              <a:latin typeface="+mn-lt"/>
            </a:endParaRPr>
          </a:p>
          <a:p>
            <a:pPr marL="457200" indent="-457200"/>
            <a:r>
              <a:rPr lang="en-US" sz="2400" b="0" i="0" dirty="0">
                <a:solidFill>
                  <a:srgbClr val="333333"/>
                </a:solidFill>
                <a:effectLst/>
                <a:latin typeface="+mn-lt"/>
              </a:rPr>
              <a:t>Time-out </a:t>
            </a:r>
            <a:r>
              <a:rPr lang="en-US" sz="2400" b="0" i="1" dirty="0">
                <a:solidFill>
                  <a:srgbClr val="333333"/>
                </a:solidFill>
                <a:effectLst/>
                <a:latin typeface="+mn-lt"/>
              </a:rPr>
              <a:t>shall cease</a:t>
            </a:r>
            <a:r>
              <a:rPr lang="en-US" sz="2400" b="0" i="0" dirty="0">
                <a:solidFill>
                  <a:srgbClr val="333333"/>
                </a:solidFill>
                <a:effectLst/>
                <a:latin typeface="+mn-lt"/>
              </a:rPr>
              <a:t> as soon as the student has calmed.</a:t>
            </a:r>
          </a:p>
          <a:p>
            <a:pPr marL="457200" indent="-457200"/>
            <a:endParaRPr lang="en-US" sz="2400" dirty="0">
              <a:solidFill>
                <a:srgbClr val="333333"/>
              </a:solidFill>
              <a:latin typeface="+mn-lt"/>
            </a:endParaRPr>
          </a:p>
          <a:p>
            <a:pPr marL="457200" indent="-457200"/>
            <a:r>
              <a:rPr lang="en-US" sz="2400" dirty="0">
                <a:solidFill>
                  <a:srgbClr val="333333"/>
                </a:solidFill>
                <a:latin typeface="+mn-lt"/>
              </a:rPr>
              <a:t>Must obtain principal’s approval if time-out lasting more than 30 minutes.</a:t>
            </a:r>
          </a:p>
        </p:txBody>
      </p:sp>
      <p:sp>
        <p:nvSpPr>
          <p:cNvPr id="4" name="Slide Number Placeholder 3">
            <a:extLst>
              <a:ext uri="{FF2B5EF4-FFF2-40B4-BE49-F238E27FC236}">
                <a16:creationId xmlns:a16="http://schemas.microsoft.com/office/drawing/2014/main" id="{82EF3559-FC4E-4B51-9F53-438E05C5A0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04924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C183D7F6-B498-43B3-948B-1728B52AA6E4}">
                <adec:decorative xmlns:adec="http://schemas.microsoft.com/office/drawing/2017/decorative" val="1"/>
              </a:ext>
            </a:extLst>
          </p:cNvPr>
          <p:cNvGrpSpPr/>
          <p:nvPr/>
        </p:nvGrpSpPr>
        <p:grpSpPr>
          <a:xfrm>
            <a:off x="3061064" y="886987"/>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75000"/>
                    </a:schemeClr>
                  </a:solidFill>
                  <a:latin typeface="Segoe SemiBold" panose="020B0703040204020203" pitchFamily="34" charset="0"/>
                  <a:cs typeface="Segoe SemiBold" panose="020B0703040204020203" pitchFamily="34" charset="0"/>
                </a:rPr>
                <a:t>01</a:t>
              </a:r>
              <a:endParaRPr lang="zh-CN" altLang="en-US" sz="3200">
                <a:solidFill>
                  <a:schemeClr val="tx1">
                    <a:lumMod val="75000"/>
                  </a:schemeClr>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Welcome</a:t>
              </a:r>
              <a:endParaRPr lang="zh-CN" altLang="en-US" sz="3200" dirty="0">
                <a:solidFill>
                  <a:schemeClr val="accent1">
                    <a:lumMod val="50000"/>
                  </a:schemeClr>
                </a:solidFill>
              </a:endParaRPr>
            </a:p>
          </p:txBody>
        </p:sp>
      </p:grpSp>
      <p:grpSp>
        <p:nvGrpSpPr>
          <p:cNvPr id="21" name="Group 20" descr="Agenda: Welcome; Mandated "/>
          <p:cNvGrpSpPr/>
          <p:nvPr/>
        </p:nvGrpSpPr>
        <p:grpSpPr>
          <a:xfrm>
            <a:off x="3061063" y="2319126"/>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75000"/>
                    </a:schemeClr>
                  </a:solidFill>
                  <a:latin typeface="Segoe SemiBold" panose="020B0703040204020203" pitchFamily="34" charset="0"/>
                  <a:cs typeface="Segoe SemiBold" panose="020B0703040204020203" pitchFamily="34" charset="0"/>
                </a:rPr>
                <a:t>02</a:t>
              </a:r>
              <a:endParaRPr lang="zh-CN" altLang="en-US" sz="3200">
                <a:solidFill>
                  <a:schemeClr val="tx1">
                    <a:lumMod val="75000"/>
                  </a:schemeClr>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Mandated Reporter and District/DCF Social Worker Information Sharing Update</a:t>
              </a:r>
              <a:r>
                <a:rPr lang="en-US" sz="3200" dirty="0"/>
                <a:t> </a:t>
              </a:r>
            </a:p>
          </p:txBody>
        </p:sp>
      </p:grpSp>
      <p:grpSp>
        <p:nvGrpSpPr>
          <p:cNvPr id="22" name="Group 21" descr="Agenda: Welcome; Mandated "/>
          <p:cNvGrpSpPr/>
          <p:nvPr/>
        </p:nvGrpSpPr>
        <p:grpSpPr>
          <a:xfrm>
            <a:off x="3061062" y="3813323"/>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75000"/>
                    </a:schemeClr>
                  </a:solidFill>
                  <a:latin typeface="Segoe SemiBold" panose="020B0703040204020203" pitchFamily="34" charset="0"/>
                  <a:cs typeface="Segoe SemiBold" panose="020B0703040204020203" pitchFamily="34" charset="0"/>
                </a:rPr>
                <a:t>03</a:t>
              </a:r>
              <a:endParaRPr lang="zh-CN" altLang="en-US" sz="3200">
                <a:solidFill>
                  <a:schemeClr val="tx1">
                    <a:lumMod val="75000"/>
                  </a:schemeClr>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Reducing or Eliminating the Use of </a:t>
              </a:r>
            </a:p>
            <a:p>
              <a:r>
                <a:rPr lang="en-US" altLang="zh-CN" sz="3200" dirty="0">
                  <a:solidFill>
                    <a:schemeClr val="accent1">
                      <a:lumMod val="50000"/>
                    </a:schemeClr>
                  </a:solidFill>
                </a:rPr>
                <a:t>Time-Out Rooms</a:t>
              </a:r>
            </a:p>
          </p:txBody>
        </p:sp>
      </p:grpSp>
      <p:grpSp>
        <p:nvGrpSpPr>
          <p:cNvPr id="23" name="Group 22" descr="Agenda: Welcome; Mandated "/>
          <p:cNvGrpSpPr/>
          <p:nvPr/>
        </p:nvGrpSpPr>
        <p:grpSpPr>
          <a:xfrm>
            <a:off x="3061061" y="5127279"/>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75000"/>
                    </a:schemeClr>
                  </a:solidFill>
                  <a:latin typeface="Segoe SemiBold" panose="020B0703040204020203" pitchFamily="34" charset="0"/>
                  <a:cs typeface="Segoe SemiBold" panose="020B0703040204020203" pitchFamily="34" charset="0"/>
                </a:rPr>
                <a:t>04</a:t>
              </a:r>
              <a:endParaRPr lang="zh-CN" altLang="en-US" sz="3200">
                <a:solidFill>
                  <a:schemeClr val="tx1">
                    <a:lumMod val="75000"/>
                  </a:schemeClr>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Q&amp;A</a:t>
              </a:r>
              <a:endParaRPr lang="zh-CN" altLang="en-US" sz="3200" dirty="0">
                <a:solidFill>
                  <a:schemeClr val="accent1">
                    <a:lumMod val="50000"/>
                  </a:schemeClr>
                </a:solidFill>
              </a:endParaRPr>
            </a:p>
          </p:txBody>
        </p:sp>
      </p:grpSp>
      <p:sp>
        <p:nvSpPr>
          <p:cNvPr id="2" name="Title 1">
            <a:extLst>
              <a:ext uri="{FF2B5EF4-FFF2-40B4-BE49-F238E27FC236}">
                <a16:creationId xmlns:a16="http://schemas.microsoft.com/office/drawing/2014/main" id="{D2559424-833E-4015-852B-2CC6D3926526}"/>
              </a:ext>
            </a:extLst>
          </p:cNvPr>
          <p:cNvSpPr>
            <a:spLocks noGrp="1"/>
          </p:cNvSpPr>
          <p:nvPr>
            <p:ph type="title" idx="4294967295"/>
          </p:nvPr>
        </p:nvSpPr>
        <p:spPr>
          <a:xfrm>
            <a:off x="285146" y="2983492"/>
            <a:ext cx="2558143" cy="1028246"/>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spTree>
    <p:extLst>
      <p:ext uri="{BB962C8B-B14F-4D97-AF65-F5344CB8AC3E}">
        <p14:creationId xmlns:p14="http://schemas.microsoft.com/office/powerpoint/2010/main" val="321881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A02-69A5-44CB-8128-1D81BC0DC056}"/>
              </a:ext>
            </a:extLst>
          </p:cNvPr>
          <p:cNvSpPr>
            <a:spLocks noGrp="1"/>
          </p:cNvSpPr>
          <p:nvPr>
            <p:ph type="title"/>
          </p:nvPr>
        </p:nvSpPr>
        <p:spPr/>
        <p:txBody>
          <a:bodyPr/>
          <a:lstStyle/>
          <a:p>
            <a:r>
              <a:rPr lang="en-US"/>
              <a:t>Some Key Recommendations</a:t>
            </a:r>
          </a:p>
        </p:txBody>
      </p:sp>
      <p:sp>
        <p:nvSpPr>
          <p:cNvPr id="3" name="Content Placeholder 2">
            <a:extLst>
              <a:ext uri="{FF2B5EF4-FFF2-40B4-BE49-F238E27FC236}">
                <a16:creationId xmlns:a16="http://schemas.microsoft.com/office/drawing/2014/main" id="{6318B28A-1C9D-45D0-B9BA-1A6765D257AA}"/>
              </a:ext>
            </a:extLst>
          </p:cNvPr>
          <p:cNvSpPr>
            <a:spLocks noGrp="1"/>
          </p:cNvSpPr>
          <p:nvPr>
            <p:ph idx="1"/>
          </p:nvPr>
        </p:nvSpPr>
        <p:spPr/>
        <p:txBody>
          <a:bodyPr/>
          <a:lstStyle/>
          <a:p>
            <a:r>
              <a:rPr lang="en-US" sz="2400">
                <a:latin typeface="+mn-lt"/>
                <a:ea typeface="Calibri" panose="020F0502020204030204" pitchFamily="34" charset="0"/>
              </a:rPr>
              <a:t>Designate someone to regularly check for cleanliness, etc.</a:t>
            </a:r>
          </a:p>
          <a:p>
            <a:pPr lvl="1"/>
            <a:r>
              <a:rPr lang="en-US" sz="2000">
                <a:latin typeface="+mn-lt"/>
                <a:ea typeface="Calibri" panose="020F0502020204030204" pitchFamily="34" charset="0"/>
              </a:rPr>
              <a:t>Comfortable place to sit</a:t>
            </a:r>
          </a:p>
          <a:p>
            <a:pPr lvl="1"/>
            <a:r>
              <a:rPr lang="en-US" sz="2000">
                <a:latin typeface="+mn-lt"/>
                <a:ea typeface="Calibri" panose="020F0502020204030204" pitchFamily="34" charset="0"/>
              </a:rPr>
              <a:t>Sensory tools, as appropriate, for calming</a:t>
            </a:r>
          </a:p>
          <a:p>
            <a:r>
              <a:rPr lang="en-US" sz="2400">
                <a:latin typeface="+mn-lt"/>
                <a:ea typeface="Calibri" panose="020F0502020204030204" pitchFamily="34" charset="0"/>
              </a:rPr>
              <a:t>Communicate with parents or guardians about use</a:t>
            </a:r>
          </a:p>
          <a:p>
            <a:pPr lvl="1"/>
            <a:r>
              <a:rPr lang="en-US" sz="2000">
                <a:latin typeface="+mn-lt"/>
                <a:ea typeface="Calibri" panose="020F0502020204030204" pitchFamily="34" charset="0"/>
              </a:rPr>
              <a:t>Increases transparency, family engagement, and collaborative problem solving</a:t>
            </a:r>
          </a:p>
          <a:p>
            <a:pPr lvl="1"/>
            <a:r>
              <a:rPr lang="en-US" sz="2000">
                <a:latin typeface="+mn-lt"/>
                <a:ea typeface="Calibri" panose="020F0502020204030204" pitchFamily="34" charset="0"/>
              </a:rPr>
              <a:t>Notification to</a:t>
            </a:r>
            <a:r>
              <a:rPr lang="en-US" sz="2000">
                <a:effectLst/>
                <a:latin typeface="+mn-lt"/>
                <a:ea typeface="Calibri" panose="020F0502020204030204" pitchFamily="34" charset="0"/>
              </a:rPr>
              <a:t> parents or guardians if used</a:t>
            </a:r>
          </a:p>
          <a:p>
            <a:pPr lvl="2"/>
            <a:r>
              <a:rPr lang="en-US" sz="1800">
                <a:latin typeface="+mn-lt"/>
                <a:ea typeface="Calibri" panose="020F0502020204030204" pitchFamily="34" charset="0"/>
              </a:rPr>
              <a:t>Verbal notification: before student returns home or at the latest within 24 hours of use, or as agreed upon with the parents or guardians</a:t>
            </a:r>
          </a:p>
          <a:p>
            <a:pPr lvl="2"/>
            <a:r>
              <a:rPr lang="en-US" sz="1800">
                <a:effectLst/>
                <a:latin typeface="+mn-lt"/>
                <a:ea typeface="Calibri" panose="020F0502020204030204" pitchFamily="34" charset="0"/>
              </a:rPr>
              <a:t>Written notification: </a:t>
            </a:r>
            <a:r>
              <a:rPr lang="en-US" sz="1800">
                <a:latin typeface="+mn-lt"/>
                <a:ea typeface="Calibri" panose="020F0502020204030204" pitchFamily="34" charset="0"/>
              </a:rPr>
              <a:t>within three school-working days, or as agreed upon with the parents or guardians</a:t>
            </a:r>
          </a:p>
          <a:p>
            <a:r>
              <a:rPr lang="en-US" sz="2000">
                <a:latin typeface="+mn-lt"/>
                <a:ea typeface="Calibri" panose="020F0502020204030204" pitchFamily="34" charset="0"/>
              </a:rPr>
              <a:t>Staff helping student calm has positive relationship with student</a:t>
            </a:r>
            <a:endParaRPr lang="en-US" sz="2000">
              <a:latin typeface="Segoe UI"/>
              <a:cs typeface="Segoe UI"/>
            </a:endParaRPr>
          </a:p>
          <a:p>
            <a:r>
              <a:rPr lang="en-US" sz="2000">
                <a:latin typeface="Segoe UI"/>
                <a:cs typeface="Segoe UI"/>
              </a:rPr>
              <a:t>De-brief with student and staff</a:t>
            </a:r>
          </a:p>
          <a:p>
            <a:pPr marL="0" indent="0">
              <a:buNone/>
            </a:pPr>
            <a:endParaRPr lang="en-US" sz="2600">
              <a:latin typeface="+mn-lt"/>
              <a:ea typeface="Calibri" panose="020F0502020204030204" pitchFamily="34" charset="0"/>
            </a:endParaRPr>
          </a:p>
          <a:p>
            <a:pPr marL="457200" lvl="1" indent="0">
              <a:buNone/>
            </a:pPr>
            <a:endParaRPr lang="en-US"/>
          </a:p>
        </p:txBody>
      </p:sp>
      <p:sp>
        <p:nvSpPr>
          <p:cNvPr id="4" name="Slide Number Placeholder 3">
            <a:extLst>
              <a:ext uri="{FF2B5EF4-FFF2-40B4-BE49-F238E27FC236}">
                <a16:creationId xmlns:a16="http://schemas.microsoft.com/office/drawing/2014/main" id="{FE864793-1848-47E4-903D-05F6F1E1E5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935206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06D1-AB79-46D0-AA18-B92B8740A23A}"/>
              </a:ext>
            </a:extLst>
          </p:cNvPr>
          <p:cNvSpPr>
            <a:spLocks noGrp="1"/>
          </p:cNvSpPr>
          <p:nvPr>
            <p:ph type="title"/>
          </p:nvPr>
        </p:nvSpPr>
        <p:spPr/>
        <p:txBody>
          <a:bodyPr/>
          <a:lstStyle/>
          <a:p>
            <a:r>
              <a:rPr lang="en-US" dirty="0">
                <a:latin typeface="Segoe UI Semibold"/>
                <a:cs typeface="Segoe UI Semibold"/>
              </a:rPr>
              <a:t>Some Key Recommendations</a:t>
            </a:r>
          </a:p>
        </p:txBody>
      </p:sp>
      <p:sp>
        <p:nvSpPr>
          <p:cNvPr id="3" name="Content Placeholder 2">
            <a:extLst>
              <a:ext uri="{FF2B5EF4-FFF2-40B4-BE49-F238E27FC236}">
                <a16:creationId xmlns:a16="http://schemas.microsoft.com/office/drawing/2014/main" id="{F929069C-F130-42B8-8BB9-3AEE8EC1756C}"/>
              </a:ext>
            </a:extLst>
          </p:cNvPr>
          <p:cNvSpPr>
            <a:spLocks noGrp="1"/>
          </p:cNvSpPr>
          <p:nvPr>
            <p:ph idx="1"/>
          </p:nvPr>
        </p:nvSpPr>
        <p:spPr>
          <a:xfrm>
            <a:off x="-120625" y="1122942"/>
            <a:ext cx="12059340" cy="5311319"/>
          </a:xfrm>
        </p:spPr>
        <p:txBody>
          <a:bodyPr vert="horz" lIns="91440" tIns="45720" rIns="91440" bIns="45720" rtlCol="0" anchor="t">
            <a:noAutofit/>
          </a:bodyPr>
          <a:lstStyle/>
          <a:p>
            <a:pPr lvl="2">
              <a:buFont typeface="Arial" panose="020B0604020202020204" pitchFamily="34" charset="0"/>
              <a:buChar char="•"/>
            </a:pPr>
            <a:endParaRPr lang="en-US">
              <a:latin typeface="Segoe UI"/>
              <a:cs typeface="Segoe UI"/>
            </a:endParaRPr>
          </a:p>
          <a:p>
            <a:pPr lvl="2">
              <a:buFont typeface="Arial" panose="020B0604020202020204" pitchFamily="34" charset="0"/>
              <a:buChar char="•"/>
            </a:pPr>
            <a:r>
              <a:rPr lang="en-US">
                <a:latin typeface="+mn-lt"/>
              </a:rPr>
              <a:t>Collect, review, and analyze data regarding use</a:t>
            </a:r>
          </a:p>
          <a:p>
            <a:pPr lvl="3">
              <a:buFont typeface="Arial" panose="020B0604020202020204" pitchFamily="34" charset="0"/>
              <a:buChar char="•"/>
            </a:pPr>
            <a:r>
              <a:rPr lang="en-US">
                <a:latin typeface="+mn-lt"/>
                <a:cs typeface="Segoe UI"/>
              </a:rPr>
              <a:t>See Forthcoming Time-Out Log for suggested elements </a:t>
            </a:r>
          </a:p>
          <a:p>
            <a:pPr lvl="4">
              <a:buFont typeface="Arial" panose="020B0604020202020204" pitchFamily="34" charset="0"/>
              <a:buChar char="•"/>
            </a:pPr>
            <a:r>
              <a:rPr lang="en-US">
                <a:latin typeface="+mn-lt"/>
                <a:cs typeface="Segoe UI"/>
              </a:rPr>
              <a:t>Will be posted here:  </a:t>
            </a:r>
            <a:r>
              <a:rPr lang="en-US">
                <a:hlinkClick r:id="rId2"/>
              </a:rPr>
              <a:t>Technical Assistance - Documents - Special Education (mass.edu)</a:t>
            </a:r>
            <a:endParaRPr lang="en-US">
              <a:latin typeface="+mn-lt"/>
              <a:cs typeface="Segoe UI"/>
            </a:endParaRPr>
          </a:p>
          <a:p>
            <a:pPr lvl="4">
              <a:buFont typeface="Arial" panose="020B0604020202020204" pitchFamily="34" charset="0"/>
              <a:buChar char="•"/>
            </a:pPr>
            <a:r>
              <a:rPr lang="en-US">
                <a:latin typeface="+mn-lt"/>
                <a:cs typeface="Segoe UI"/>
              </a:rPr>
              <a:t>Special education schools: see existing documentation requirements in </a:t>
            </a:r>
            <a:r>
              <a:rPr lang="en-US" u="sng">
                <a:solidFill>
                  <a:srgbClr val="0563C1"/>
                </a:solidFill>
                <a:effectLst/>
                <a:latin typeface="+mn-lt"/>
                <a:ea typeface="Calibri" panose="020F0502020204030204" pitchFamily="34" charset="0"/>
                <a:cs typeface="Arial" panose="020B0604020202020204" pitchFamily="34" charset="0"/>
                <a:hlinkClick r:id="rId3"/>
              </a:rPr>
              <a:t>603 CMR 18.05(5)(</a:t>
            </a:r>
            <a:r>
              <a:rPr lang="en-US" u="sng" err="1">
                <a:solidFill>
                  <a:srgbClr val="0563C1"/>
                </a:solidFill>
                <a:effectLst/>
                <a:latin typeface="+mn-lt"/>
                <a:ea typeface="Calibri" panose="020F0502020204030204" pitchFamily="34" charset="0"/>
                <a:cs typeface="Arial" panose="020B0604020202020204" pitchFamily="34" charset="0"/>
                <a:hlinkClick r:id="rId3"/>
              </a:rPr>
              <a:t>i</a:t>
            </a:r>
            <a:r>
              <a:rPr lang="en-US" u="sng">
                <a:solidFill>
                  <a:srgbClr val="0563C1"/>
                </a:solidFill>
                <a:effectLst/>
                <a:latin typeface="+mn-lt"/>
                <a:ea typeface="Calibri" panose="020F0502020204030204" pitchFamily="34" charset="0"/>
                <a:cs typeface="Arial" panose="020B0604020202020204" pitchFamily="34" charset="0"/>
                <a:hlinkClick r:id="rId3"/>
              </a:rPr>
              <a:t>)</a:t>
            </a:r>
            <a:endParaRPr lang="en-US" u="sng">
              <a:solidFill>
                <a:srgbClr val="0563C1"/>
              </a:solidFill>
              <a:latin typeface="+mn-lt"/>
              <a:ea typeface="Calibri" panose="020F0502020204030204" pitchFamily="34" charset="0"/>
            </a:endParaRPr>
          </a:p>
          <a:p>
            <a:pPr marL="1828800" lvl="4" indent="0">
              <a:buNone/>
            </a:pPr>
            <a:endParaRPr lang="en-US">
              <a:latin typeface="Segoe UI"/>
              <a:cs typeface="Segoe UI"/>
            </a:endParaRPr>
          </a:p>
          <a:p>
            <a:pPr lvl="2">
              <a:buFont typeface="Arial" panose="020B0604020202020204" pitchFamily="34" charset="0"/>
              <a:buChar char="•"/>
            </a:pPr>
            <a:r>
              <a:rPr lang="en-US">
                <a:latin typeface="Segoe UI"/>
                <a:cs typeface="Segoe UI"/>
              </a:rPr>
              <a:t>Principal should review and analyze time-out data on a weekly basis to identify any trends that need to be addressed</a:t>
            </a:r>
          </a:p>
          <a:p>
            <a:pPr marL="914400" lvl="2" indent="0">
              <a:buNone/>
            </a:pPr>
            <a:endParaRPr lang="en-US"/>
          </a:p>
          <a:p>
            <a:pPr lvl="2">
              <a:buFont typeface="Arial" panose="020B0604020202020204" pitchFamily="34" charset="0"/>
              <a:buChar char="•"/>
            </a:pPr>
            <a:r>
              <a:rPr lang="en-US">
                <a:latin typeface="Segoe UI"/>
                <a:cs typeface="Segoe UI"/>
              </a:rPr>
              <a:t>Principal should conduct monthly analysis of school-wide data and discuss next steps for any needed changes</a:t>
            </a:r>
          </a:p>
          <a:p>
            <a:pPr marL="914400" lvl="2" indent="0">
              <a:buNone/>
            </a:pPr>
            <a:endParaRPr lang="en-US">
              <a:latin typeface="Segoe UI"/>
              <a:cs typeface="Segoe UI"/>
            </a:endParaRPr>
          </a:p>
          <a:p>
            <a:pPr marL="914400" lvl="2" indent="0">
              <a:buNone/>
            </a:pPr>
            <a:endParaRPr lang="en-US">
              <a:latin typeface="Segoe UI"/>
              <a:cs typeface="Segoe UI"/>
            </a:endParaRPr>
          </a:p>
          <a:p>
            <a:pPr marL="1371600" lvl="3" indent="0">
              <a:buNone/>
            </a:pPr>
            <a:endParaRPr lang="en-US"/>
          </a:p>
          <a:p>
            <a:pPr marL="914400" lvl="2" indent="0">
              <a:buNone/>
            </a:pPr>
            <a:endParaRPr lang="en-US"/>
          </a:p>
          <a:p>
            <a:pPr lvl="2">
              <a:buFont typeface="Arial" panose="020B0604020202020204" pitchFamily="34" charset="0"/>
              <a:buChar char="•"/>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2139CE78-42AB-4A5E-8280-CCCE778C5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266842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tx1">
                    <a:lumMod val="75000"/>
                  </a:schemeClr>
                </a:solidFill>
                <a:latin typeface="Segoe SemiBold" panose="020B0703040204020203" pitchFamily="34" charset="0"/>
                <a:cs typeface="Segoe SemiBold" panose="020B0703040204020203" pitchFamily="34" charset="0"/>
              </a:rPr>
              <a:t>04</a:t>
            </a:r>
            <a:endParaRPr lang="zh-CN" altLang="en-US" sz="6000">
              <a:solidFill>
                <a:schemeClr val="tx1">
                  <a:lumMod val="75000"/>
                </a:schemeClr>
              </a:solidFill>
              <a:latin typeface="Segoe SemiBold" panose="020B0703040204020203" pitchFamily="34" charset="0"/>
              <a:cs typeface="Segoe SemiBold" panose="020B0703040204020203" pitchFamily="34" charset="0"/>
            </a:endParaRPr>
          </a:p>
        </p:txBody>
      </p:sp>
      <p:sp>
        <p:nvSpPr>
          <p:cNvPr id="4" name="Title 3">
            <a:extLst>
              <a:ext uri="{FF2B5EF4-FFF2-40B4-BE49-F238E27FC236}">
                <a16:creationId xmlns:a16="http://schemas.microsoft.com/office/drawing/2014/main" id="{7745DAB8-E237-4694-AC26-46038EC3246C}"/>
              </a:ext>
            </a:extLst>
          </p:cNvPr>
          <p:cNvSpPr>
            <a:spLocks noGrp="1"/>
          </p:cNvSpPr>
          <p:nvPr>
            <p:ph type="title" idx="4294967295"/>
          </p:nvPr>
        </p:nvSpPr>
        <p:spPr>
          <a:xfrm>
            <a:off x="2390776" y="2305219"/>
            <a:ext cx="1919514" cy="1325563"/>
          </a:xfrm>
        </p:spPr>
        <p:txBody>
          <a:bodyPr/>
          <a:lstStyle/>
          <a:p>
            <a:pPr rtl="0" eaLnBrk="1" latinLnBrk="0" hangingPunct="1"/>
            <a:r>
              <a:rPr lang="en-US" sz="4000" kern="1200" dirty="0">
                <a:solidFill>
                  <a:srgbClr val="101D35"/>
                </a:solidFill>
                <a:effectLst/>
                <a:latin typeface="Segoe UI" panose="020B0502040204020203" pitchFamily="34" charset="0"/>
                <a:ea typeface="+mn-ea"/>
                <a:cs typeface="+mn-cs"/>
              </a:rPr>
              <a:t>Q&amp;A</a:t>
            </a:r>
            <a:endParaRPr lang="en-US" dirty="0">
              <a:effectLst/>
            </a:endParaRPr>
          </a:p>
        </p:txBody>
      </p:sp>
    </p:spTree>
    <p:extLst>
      <p:ext uri="{BB962C8B-B14F-4D97-AF65-F5344CB8AC3E}">
        <p14:creationId xmlns:p14="http://schemas.microsoft.com/office/powerpoint/2010/main" val="4199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tx1">
                    <a:lumMod val="75000"/>
                  </a:schemeClr>
                </a:solidFill>
                <a:latin typeface="Segoe SemiBold" panose="020B0703040204020203" pitchFamily="34" charset="0"/>
                <a:cs typeface="Segoe SemiBold" panose="020B0703040204020203" pitchFamily="34" charset="0"/>
              </a:rPr>
              <a:t>01</a:t>
            </a:r>
            <a:endParaRPr lang="zh-CN" altLang="en-US" sz="6000">
              <a:solidFill>
                <a:schemeClr val="tx1">
                  <a:lumMod val="75000"/>
                </a:schemeClr>
              </a:solidFill>
              <a:latin typeface="Segoe SemiBold" panose="020B0703040204020203" pitchFamily="34" charset="0"/>
              <a:cs typeface="Segoe SemiBold" panose="020B0703040204020203" pitchFamily="34" charset="0"/>
            </a:endParaRPr>
          </a:p>
        </p:txBody>
      </p:sp>
      <p:sp>
        <p:nvSpPr>
          <p:cNvPr id="4" name="Title 3">
            <a:extLst>
              <a:ext uri="{FF2B5EF4-FFF2-40B4-BE49-F238E27FC236}">
                <a16:creationId xmlns:a16="http://schemas.microsoft.com/office/drawing/2014/main" id="{D9CE9534-C4E7-4794-90D3-DE4964103A7F}"/>
              </a:ext>
            </a:extLst>
          </p:cNvPr>
          <p:cNvSpPr>
            <a:spLocks noGrp="1"/>
          </p:cNvSpPr>
          <p:nvPr>
            <p:ph type="title" idx="4294967295"/>
          </p:nvPr>
        </p:nvSpPr>
        <p:spPr>
          <a:xfrm>
            <a:off x="2257426" y="2289571"/>
            <a:ext cx="3588657" cy="1356859"/>
          </a:xfrm>
        </p:spPr>
        <p:txBody>
          <a:bodyPr/>
          <a:lstStyle/>
          <a:p>
            <a:pPr rtl="0" eaLnBrk="1" latinLnBrk="0" hangingPunct="1"/>
            <a:r>
              <a:rPr lang="en-US" sz="4000" kern="1200" dirty="0">
                <a:solidFill>
                  <a:srgbClr val="101D35"/>
                </a:solidFill>
                <a:effectLst/>
                <a:latin typeface="Segoe UI" panose="020B0502040204020203" pitchFamily="34" charset="0"/>
                <a:ea typeface="+mn-ea"/>
                <a:cs typeface="+mn-cs"/>
              </a:rPr>
              <a:t>Welcome</a:t>
            </a:r>
            <a:endParaRPr lang="en-US" dirty="0">
              <a:effectLst/>
            </a:endParaRPr>
          </a:p>
        </p:txBody>
      </p:sp>
    </p:spTree>
    <p:extLst>
      <p:ext uri="{BB962C8B-B14F-4D97-AF65-F5344CB8AC3E}">
        <p14:creationId xmlns:p14="http://schemas.microsoft.com/office/powerpoint/2010/main" val="169859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351C-AA72-437E-9A09-095FABC4AC9D}"/>
              </a:ext>
            </a:extLst>
          </p:cNvPr>
          <p:cNvSpPr>
            <a:spLocks noGrp="1"/>
          </p:cNvSpPr>
          <p:nvPr>
            <p:ph type="title"/>
          </p:nvPr>
        </p:nvSpPr>
        <p:spPr/>
        <p:txBody>
          <a:bodyPr/>
          <a:lstStyle/>
          <a:p>
            <a:r>
              <a:rPr lang="en-US" dirty="0"/>
              <a:t>Webinar Logistics</a:t>
            </a:r>
          </a:p>
        </p:txBody>
      </p:sp>
      <p:sp>
        <p:nvSpPr>
          <p:cNvPr id="4" name="Slide Number Placeholder 3">
            <a:extLst>
              <a:ext uri="{FF2B5EF4-FFF2-40B4-BE49-F238E27FC236}">
                <a16:creationId xmlns:a16="http://schemas.microsoft.com/office/drawing/2014/main" id="{8524AA18-EEF6-4AAB-8EA6-09DF070D0372}"/>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
        <p:nvSpPr>
          <p:cNvPr id="10" name="Content Placeholder 9">
            <a:extLst>
              <a:ext uri="{FF2B5EF4-FFF2-40B4-BE49-F238E27FC236}">
                <a16:creationId xmlns:a16="http://schemas.microsoft.com/office/drawing/2014/main" id="{D4BBDEE4-AB51-48E4-BB49-A4B17FB87B02}"/>
              </a:ext>
            </a:extLst>
          </p:cNvPr>
          <p:cNvSpPr>
            <a:spLocks noGrp="1"/>
          </p:cNvSpPr>
          <p:nvPr>
            <p:ph idx="1"/>
          </p:nvPr>
        </p:nvSpPr>
        <p:spPr/>
        <p:txBody>
          <a:bodyPr/>
          <a:lstStyle/>
          <a:p>
            <a:r>
              <a:rPr lang="en-US" sz="2400"/>
              <a:t>A CART writer has been engaged for this webinar.</a:t>
            </a:r>
          </a:p>
          <a:p>
            <a:r>
              <a:rPr lang="en-US" sz="2400"/>
              <a:t> Questions:  </a:t>
            </a:r>
          </a:p>
          <a:p>
            <a:pPr lvl="1"/>
            <a:r>
              <a:rPr lang="en-US" sz="2400"/>
              <a:t>We will be accepting questions from participants during this webinar.</a:t>
            </a:r>
          </a:p>
          <a:p>
            <a:pPr lvl="1"/>
            <a:r>
              <a:rPr lang="en-US" sz="2400"/>
              <a:t>Please use the Q&amp;A function at the bottom of your screen to submit your questions to </a:t>
            </a:r>
            <a:r>
              <a:rPr lang="en-US" sz="2400" b="1"/>
              <a:t>Kristen McKinnon</a:t>
            </a:r>
            <a:r>
              <a:rPr lang="en-US" sz="2400"/>
              <a:t>, who will be collecting your questions for response by the presenters at the end of the presentation.</a:t>
            </a:r>
          </a:p>
          <a:p>
            <a:pPr lvl="1"/>
            <a:r>
              <a:rPr lang="en-US" sz="2400"/>
              <a:t>Please be mindful of confidentiality when submitting questions to the team. Remember to keep your questions general and without identifying information.</a:t>
            </a:r>
          </a:p>
          <a:p>
            <a:pPr marL="342900" lvl="1" indent="-342900">
              <a:buFont typeface="Arial" panose="020B0604020202020204" pitchFamily="34" charset="0"/>
              <a:buChar char="•"/>
            </a:pPr>
            <a:r>
              <a:rPr lang="en-US" sz="2400" b="1"/>
              <a:t>We appreciate your participation!</a:t>
            </a:r>
          </a:p>
        </p:txBody>
      </p:sp>
    </p:spTree>
    <p:extLst>
      <p:ext uri="{BB962C8B-B14F-4D97-AF65-F5344CB8AC3E}">
        <p14:creationId xmlns:p14="http://schemas.microsoft.com/office/powerpoint/2010/main" val="379927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tx1">
                    <a:lumMod val="75000"/>
                  </a:schemeClr>
                </a:solidFill>
                <a:latin typeface="Segoe SemiBold" panose="020B0703040204020203" pitchFamily="34" charset="0"/>
                <a:cs typeface="Segoe SemiBold" panose="020B0703040204020203" pitchFamily="34" charset="0"/>
              </a:rPr>
              <a:t>02</a:t>
            </a:r>
            <a:endParaRPr lang="zh-CN" altLang="en-US" sz="6000">
              <a:solidFill>
                <a:schemeClr val="tx1">
                  <a:lumMod val="75000"/>
                </a:schemeClr>
              </a:solidFill>
              <a:latin typeface="Segoe SemiBold" panose="020B0703040204020203" pitchFamily="34" charset="0"/>
              <a:cs typeface="Segoe SemiBold" panose="020B0703040204020203" pitchFamily="34" charset="0"/>
            </a:endParaRPr>
          </a:p>
        </p:txBody>
      </p:sp>
      <p:sp>
        <p:nvSpPr>
          <p:cNvPr id="4" name="Title 3">
            <a:extLst>
              <a:ext uri="{FF2B5EF4-FFF2-40B4-BE49-F238E27FC236}">
                <a16:creationId xmlns:a16="http://schemas.microsoft.com/office/drawing/2014/main" id="{CE9B5968-E4DA-49DA-86DB-2E7249A215C5}"/>
              </a:ext>
            </a:extLst>
          </p:cNvPr>
          <p:cNvSpPr>
            <a:spLocks noGrp="1"/>
          </p:cNvSpPr>
          <p:nvPr>
            <p:ph type="title" idx="4294967295"/>
          </p:nvPr>
        </p:nvSpPr>
        <p:spPr>
          <a:xfrm>
            <a:off x="2257426" y="2305219"/>
            <a:ext cx="9801224" cy="1325563"/>
          </a:xfrm>
        </p:spPr>
        <p:txBody>
          <a:bodyPr/>
          <a:lstStyle/>
          <a:p>
            <a:pPr rtl="0" eaLnBrk="1" latinLnBrk="0" hangingPunct="1"/>
            <a:r>
              <a:rPr lang="en-US" sz="4000" kern="1200" dirty="0">
                <a:solidFill>
                  <a:srgbClr val="101D35"/>
                </a:solidFill>
                <a:effectLst/>
                <a:latin typeface="Segoe UI" panose="020B0502040204020203" pitchFamily="34" charset="0"/>
                <a:ea typeface="+mn-ea"/>
                <a:cs typeface="+mn-cs"/>
              </a:rPr>
              <a:t>Mandated Reporter and District/DCF Social Worker Information Sharing Update</a:t>
            </a:r>
            <a:r>
              <a:rPr lang="en-US" sz="4000" kern="1200" dirty="0">
                <a:solidFill>
                  <a:srgbClr val="203B6A"/>
                </a:solidFill>
                <a:effectLst/>
                <a:latin typeface="Segoe UI" panose="020B0502040204020203" pitchFamily="34" charset="0"/>
                <a:ea typeface="+mn-ea"/>
                <a:cs typeface="+mn-cs"/>
              </a:rPr>
              <a:t> </a:t>
            </a:r>
            <a:endParaRPr lang="en-US" dirty="0">
              <a:effectLst/>
            </a:endParaRPr>
          </a:p>
        </p:txBody>
      </p:sp>
    </p:spTree>
    <p:extLst>
      <p:ext uri="{BB962C8B-B14F-4D97-AF65-F5344CB8AC3E}">
        <p14:creationId xmlns:p14="http://schemas.microsoft.com/office/powerpoint/2010/main" val="197451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19A6-42FE-4E29-8892-42475BE94BE2}"/>
              </a:ext>
            </a:extLst>
          </p:cNvPr>
          <p:cNvSpPr>
            <a:spLocks noGrp="1"/>
          </p:cNvSpPr>
          <p:nvPr>
            <p:ph type="title"/>
          </p:nvPr>
        </p:nvSpPr>
        <p:spPr/>
        <p:txBody>
          <a:bodyPr/>
          <a:lstStyle/>
          <a:p>
            <a:r>
              <a:rPr lang="en-US" kern="1800">
                <a:effectLst/>
                <a:latin typeface="+mj-lt"/>
                <a:ea typeface="Times New Roman" panose="02020603050405020304" pitchFamily="18" charset="0"/>
              </a:rPr>
              <a:t>Mandated Reporter Guidance</a:t>
            </a:r>
            <a:endParaRPr lang="en-US">
              <a:latin typeface="+mj-lt"/>
            </a:endParaRPr>
          </a:p>
        </p:txBody>
      </p:sp>
      <p:sp>
        <p:nvSpPr>
          <p:cNvPr id="3" name="Content Placeholder 2">
            <a:extLst>
              <a:ext uri="{FF2B5EF4-FFF2-40B4-BE49-F238E27FC236}">
                <a16:creationId xmlns:a16="http://schemas.microsoft.com/office/drawing/2014/main" id="{E7E43C18-8C96-49EB-B28E-113392436AC2}"/>
              </a:ext>
            </a:extLst>
          </p:cNvPr>
          <p:cNvSpPr>
            <a:spLocks noGrp="1"/>
          </p:cNvSpPr>
          <p:nvPr>
            <p:ph idx="1"/>
          </p:nvPr>
        </p:nvSpPr>
        <p:spPr/>
        <p:txBody>
          <a:bodyPr/>
          <a:lstStyle/>
          <a:p>
            <a:pPr marL="457200" lvl="1" indent="-457200"/>
            <a:endParaRPr lang="en-US"/>
          </a:p>
          <a:p>
            <a:pPr marL="0" lvl="1" indent="0">
              <a:buNone/>
            </a:pPr>
            <a:r>
              <a:rPr lang="en-US"/>
              <a:t>Schools and districts should review the October 28, 2021 DESE/DCF </a:t>
            </a:r>
            <a:r>
              <a:rPr lang="en-US">
                <a:hlinkClick r:id="rId2"/>
              </a:rPr>
              <a:t>joint advisory</a:t>
            </a:r>
            <a:r>
              <a:rPr lang="en-US"/>
              <a:t> in conjunction with DESE’s </a:t>
            </a:r>
            <a:r>
              <a:rPr lang="en-US">
                <a:hlinkClick r:id="rId3"/>
              </a:rPr>
              <a:t>Promoting Student Engagement, Learning, Wellbeing and Safety Guidance</a:t>
            </a:r>
            <a:r>
              <a:rPr lang="en-US"/>
              <a:t> with its focus on establishing trusting relationships with students and families</a:t>
            </a:r>
          </a:p>
          <a:p>
            <a:pPr marL="0" indent="0">
              <a:buNone/>
            </a:pPr>
            <a:endParaRPr lang="en-US"/>
          </a:p>
        </p:txBody>
      </p:sp>
      <p:sp>
        <p:nvSpPr>
          <p:cNvPr id="4" name="Slide Number Placeholder 3">
            <a:extLst>
              <a:ext uri="{FF2B5EF4-FFF2-40B4-BE49-F238E27FC236}">
                <a16:creationId xmlns:a16="http://schemas.microsoft.com/office/drawing/2014/main" id="{95331280-0E89-4F3E-85A6-6B47ADA0A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08350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9B74-2739-4BD4-94D4-427F9E3B18E2}"/>
              </a:ext>
            </a:extLst>
          </p:cNvPr>
          <p:cNvSpPr>
            <a:spLocks noGrp="1"/>
          </p:cNvSpPr>
          <p:nvPr>
            <p:ph type="title"/>
          </p:nvPr>
        </p:nvSpPr>
        <p:spPr/>
        <p:txBody>
          <a:bodyPr/>
          <a:lstStyle/>
          <a:p>
            <a:r>
              <a:rPr lang="en-US"/>
              <a:t>Where Can I Find This Updated Guidance?</a:t>
            </a:r>
          </a:p>
        </p:txBody>
      </p:sp>
      <p:sp>
        <p:nvSpPr>
          <p:cNvPr id="3" name="Content Placeholder 2">
            <a:extLst>
              <a:ext uri="{FF2B5EF4-FFF2-40B4-BE49-F238E27FC236}">
                <a16:creationId xmlns:a16="http://schemas.microsoft.com/office/drawing/2014/main" id="{2757601E-B119-4C83-A7CD-EB6FDC240F67}"/>
              </a:ext>
            </a:extLst>
          </p:cNvPr>
          <p:cNvSpPr>
            <a:spLocks noGrp="1"/>
          </p:cNvSpPr>
          <p:nvPr>
            <p:ph idx="1"/>
          </p:nvPr>
        </p:nvSpPr>
        <p:spPr/>
        <p:txBody>
          <a:bodyPr/>
          <a:lstStyle/>
          <a:p>
            <a:pPr marL="0" indent="0">
              <a:buNone/>
            </a:pPr>
            <a:r>
              <a:rPr lang="en-US">
                <a:latin typeface="+mn-lt"/>
              </a:rPr>
              <a:t>The full </a:t>
            </a:r>
            <a:r>
              <a:rPr lang="en-US">
                <a:latin typeface="+mn-lt"/>
                <a:hlinkClick r:id="rId2"/>
              </a:rPr>
              <a:t>Promoting Student Engagement, Learning, Wellbeing and Safety Guidance</a:t>
            </a:r>
            <a:r>
              <a:rPr lang="en-US">
                <a:latin typeface="+mn-lt"/>
              </a:rPr>
              <a:t> document can be found at:</a:t>
            </a:r>
          </a:p>
          <a:p>
            <a:pPr marL="0" indent="0">
              <a:buNone/>
            </a:pPr>
            <a:r>
              <a:rPr lang="en-US" b="1" i="0" u="none" strike="noStrike">
                <a:solidFill>
                  <a:srgbClr val="006400"/>
                </a:solidFill>
                <a:effectLst/>
                <a:latin typeface="+mn-lt"/>
                <a:hlinkClick r:id="rId2"/>
              </a:rPr>
              <a:t>https://www.doe.mass.edu/sfs/promoting-wellbeing.docx</a:t>
            </a:r>
            <a:endParaRPr lang="en-US" b="1" i="0" u="none" strike="noStrike">
              <a:solidFill>
                <a:srgbClr val="006400"/>
              </a:solidFill>
              <a:effectLst/>
              <a:latin typeface="+mn-lt"/>
            </a:endParaRPr>
          </a:p>
          <a:p>
            <a:pPr marL="0" indent="0">
              <a:buNone/>
            </a:pPr>
            <a:endParaRPr lang="en-US">
              <a:solidFill>
                <a:srgbClr val="006400"/>
              </a:solidFill>
              <a:latin typeface="+mn-lt"/>
            </a:endParaRPr>
          </a:p>
          <a:p>
            <a:pPr marL="0" indent="0">
              <a:buNone/>
            </a:pPr>
            <a:r>
              <a:rPr lang="en-US">
                <a:latin typeface="+mn-lt"/>
              </a:rPr>
              <a:t>The full </a:t>
            </a:r>
            <a:r>
              <a:rPr lang="en-US" b="0" i="0">
                <a:solidFill>
                  <a:srgbClr val="222222"/>
                </a:solidFill>
                <a:effectLst/>
                <a:latin typeface="+mn-lt"/>
                <a:hlinkClick r:id="rId3"/>
              </a:rPr>
              <a:t>Joint DESE/DCF Advisory Regarding Mandated Reporting Responsibilities of School Personnel in Cases of Suspected Child Abuse and Neglect</a:t>
            </a:r>
            <a:r>
              <a:rPr lang="en-US" b="0" i="0">
                <a:solidFill>
                  <a:srgbClr val="222222"/>
                </a:solidFill>
                <a:effectLst/>
                <a:latin typeface="+mn-lt"/>
              </a:rPr>
              <a:t> </a:t>
            </a:r>
            <a:r>
              <a:rPr lang="en-US">
                <a:latin typeface="+mn-lt"/>
              </a:rPr>
              <a:t>document can be found at: </a:t>
            </a:r>
            <a:r>
              <a:rPr lang="en-US" b="1">
                <a:latin typeface="+mn-lt"/>
                <a:hlinkClick r:id="rId3"/>
              </a:rPr>
              <a:t>https://www.doe.mass.edu/lawsregs/advisory/child-abuse.html</a:t>
            </a:r>
            <a:r>
              <a:rPr lang="en-US" b="1">
                <a:latin typeface="+mn-lt"/>
              </a:rPr>
              <a:t> </a:t>
            </a:r>
          </a:p>
          <a:p>
            <a:pPr marL="0" indent="0">
              <a:buNone/>
            </a:pPr>
            <a:endParaRPr lang="en-US"/>
          </a:p>
        </p:txBody>
      </p:sp>
      <p:sp>
        <p:nvSpPr>
          <p:cNvPr id="4" name="Slide Number Placeholder 3">
            <a:extLst>
              <a:ext uri="{FF2B5EF4-FFF2-40B4-BE49-F238E27FC236}">
                <a16:creationId xmlns:a16="http://schemas.microsoft.com/office/drawing/2014/main" id="{FE43ED8B-6E2A-4635-9B00-3CE40E0F8B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85966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C00F-B852-48C2-A68D-CAFE5600F57F}"/>
              </a:ext>
            </a:extLst>
          </p:cNvPr>
          <p:cNvSpPr>
            <a:spLocks noGrp="1"/>
          </p:cNvSpPr>
          <p:nvPr>
            <p:ph type="title"/>
          </p:nvPr>
        </p:nvSpPr>
        <p:spPr/>
        <p:txBody>
          <a:bodyPr/>
          <a:lstStyle/>
          <a:p>
            <a:r>
              <a:rPr lang="en-US" dirty="0"/>
              <a:t>When to File a 51A</a:t>
            </a:r>
          </a:p>
        </p:txBody>
      </p:sp>
      <p:sp>
        <p:nvSpPr>
          <p:cNvPr id="3" name="Content Placeholder 2">
            <a:extLst>
              <a:ext uri="{FF2B5EF4-FFF2-40B4-BE49-F238E27FC236}">
                <a16:creationId xmlns:a16="http://schemas.microsoft.com/office/drawing/2014/main" id="{AE57BAE4-913F-4F1C-AE62-82EF39EEDE0E}"/>
              </a:ext>
            </a:extLst>
          </p:cNvPr>
          <p:cNvSpPr>
            <a:spLocks noGrp="1"/>
          </p:cNvSpPr>
          <p:nvPr>
            <p:ph idx="1"/>
          </p:nvPr>
        </p:nvSpPr>
        <p:spPr/>
        <p:txBody>
          <a:bodyPr/>
          <a:lstStyle/>
          <a:p>
            <a:pPr>
              <a:spcBef>
                <a:spcPts val="0"/>
              </a:spcBef>
            </a:pPr>
            <a:r>
              <a:rPr lang="en-US" sz="2400" dirty="0">
                <a:latin typeface="+mn-lt"/>
                <a:ea typeface="Calibri" panose="020F0502020204030204" pitchFamily="34" charset="0"/>
                <a:cs typeface="Arial" panose="020B0604020202020204" pitchFamily="34" charset="0"/>
              </a:rPr>
              <a:t>S</a:t>
            </a:r>
            <a:r>
              <a:rPr lang="en-US" sz="2400" dirty="0">
                <a:effectLst/>
                <a:latin typeface="+mn-lt"/>
                <a:ea typeface="Calibri" panose="020F0502020204030204" pitchFamily="34" charset="0"/>
                <a:cs typeface="Arial" panose="020B0604020202020204" pitchFamily="34" charset="0"/>
              </a:rPr>
              <a:t>chools and districts can build and implement </a:t>
            </a:r>
            <a:r>
              <a:rPr lang="en-US" sz="2400" b="1" dirty="0">
                <a:effectLst/>
                <a:latin typeface="+mn-lt"/>
                <a:ea typeface="Calibri" panose="020F0502020204030204" pitchFamily="34" charset="0"/>
                <a:cs typeface="Arial" panose="020B0604020202020204" pitchFamily="34" charset="0"/>
              </a:rPr>
              <a:t>comprehensive, multi-tiered systems of support for students and their families to prevent the need for more drastic interventions</a:t>
            </a:r>
            <a:r>
              <a:rPr lang="en-US" sz="2400" dirty="0">
                <a:effectLst/>
                <a:latin typeface="+mn-lt"/>
                <a:ea typeface="Calibri" panose="020F0502020204030204" pitchFamily="34" charset="0"/>
                <a:cs typeface="Arial" panose="020B0604020202020204" pitchFamily="34" charset="0"/>
              </a:rPr>
              <a:t> in most circumstances. Many concerns that educators have about students and their families can be addressed and supported through </a:t>
            </a:r>
            <a:r>
              <a:rPr lang="en-US" sz="2400" b="1" dirty="0">
                <a:effectLst/>
                <a:latin typeface="+mn-lt"/>
                <a:ea typeface="Calibri" panose="020F0502020204030204" pitchFamily="34" charset="0"/>
                <a:cs typeface="Arial" panose="020B0604020202020204" pitchFamily="34" charset="0"/>
              </a:rPr>
              <a:t>ongoing efforts and referrals to community resources</a:t>
            </a:r>
            <a:r>
              <a:rPr lang="en-US" sz="2400" dirty="0">
                <a:effectLst/>
                <a:latin typeface="+mn-lt"/>
                <a:ea typeface="Calibri" panose="020F0502020204030204" pitchFamily="34" charset="0"/>
                <a:cs typeface="Arial" panose="020B0604020202020204" pitchFamily="34" charset="0"/>
              </a:rPr>
              <a:t>.</a:t>
            </a:r>
          </a:p>
          <a:p>
            <a:pPr marL="0" marR="0" indent="0">
              <a:spcBef>
                <a:spcPts val="0"/>
              </a:spcBef>
              <a:buNone/>
            </a:pPr>
            <a:endParaRPr lang="en-US" sz="2400" b="1" dirty="0">
              <a:effectLst/>
              <a:latin typeface="+mn-lt"/>
              <a:ea typeface="Calibri" panose="020F0502020204030204" pitchFamily="34" charset="0"/>
              <a:cs typeface="Arial" panose="020B0604020202020204" pitchFamily="34" charset="0"/>
            </a:endParaRPr>
          </a:p>
          <a:p>
            <a:pPr>
              <a:spcBef>
                <a:spcPts val="0"/>
              </a:spcBef>
            </a:pPr>
            <a:r>
              <a:rPr lang="en-US" sz="2400" dirty="0">
                <a:effectLst/>
                <a:latin typeface="+mn-lt"/>
                <a:ea typeface="Calibri" panose="020F0502020204030204" pitchFamily="34" charset="0"/>
                <a:cs typeface="Arial" panose="020B0604020202020204" pitchFamily="34" charset="0"/>
              </a:rPr>
              <a:t>However, </a:t>
            </a:r>
            <a:r>
              <a:rPr lang="en-US" sz="2400" b="1" dirty="0">
                <a:effectLst/>
                <a:latin typeface="+mn-lt"/>
                <a:ea typeface="Calibri" panose="020F0502020204030204" pitchFamily="34" charset="0"/>
                <a:cs typeface="Arial" panose="020B0604020202020204" pitchFamily="34" charset="0"/>
              </a:rPr>
              <a:t>when there is reasonable cause to believe that a child is suffering physical or emotional injury resulting from abuse or neglect, educators must fulfill their </a:t>
            </a:r>
            <a:r>
              <a:rPr lang="en-US" sz="2400" b="1" u="sng" dirty="0">
                <a:solidFill>
                  <a:srgbClr val="0563C1"/>
                </a:solidFill>
                <a:effectLst/>
                <a:latin typeface="+mn-lt"/>
                <a:ea typeface="Calibri" panose="020F0502020204030204" pitchFamily="34" charset="0"/>
                <a:cs typeface="Arial" panose="020B0604020202020204" pitchFamily="34" charset="0"/>
                <a:hlinkClick r:id="rId2"/>
              </a:rPr>
              <a:t>responsibilities as mandated reporters</a:t>
            </a:r>
            <a:r>
              <a:rPr lang="en-US" sz="2400" b="1" dirty="0">
                <a:effectLst/>
                <a:latin typeface="+mn-lt"/>
                <a:ea typeface="Calibri" panose="020F0502020204030204" pitchFamily="34" charset="0"/>
                <a:cs typeface="Arial" panose="020B0604020202020204" pitchFamily="34" charset="0"/>
              </a:rPr>
              <a:t> </a:t>
            </a:r>
            <a:r>
              <a:rPr lang="en-US" sz="2400" dirty="0">
                <a:effectLst/>
                <a:latin typeface="+mn-lt"/>
                <a:ea typeface="Calibri" panose="020F0502020204030204" pitchFamily="34" charset="0"/>
                <a:cs typeface="Arial" panose="020B0604020202020204" pitchFamily="34" charset="0"/>
              </a:rPr>
              <a:t>and report these concerns immediately to the Department of Children and Families (DCF). </a:t>
            </a:r>
          </a:p>
          <a:p>
            <a:pPr marL="0" indent="0">
              <a:buNone/>
            </a:pPr>
            <a:endParaRPr lang="en-US" sz="2400" dirty="0">
              <a:effectLst/>
              <a:latin typeface="+mn-lt"/>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9FC34861-2063-46DA-ACFF-DE6BDD6A4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75523633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DESE-231-75613</_dlc_DocId>
    <_dlc_DocIdUrl xmlns="733efe1c-5bbe-4968-87dc-d400e65c879f">
      <Url>https://sharepoint.doemass.org/ese/webteam/cps/_layouts/DocIdRedir.aspx?ID=DESE-231-75613</Url>
      <Description>DESE-231-75613</Description>
    </_dlc_DocIdUrl>
  </documentManagement>
</p:propertie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4E58D-61E4-4D0F-A2AC-C72653D2A9F1}">
  <ds:schemaRefs>
    <ds:schemaRef ds:uri="733efe1c-5bbe-4968-87dc-d400e65c879f"/>
    <ds:schemaRef ds:uri="http://schemas.microsoft.com/office/2006/documentManagement/types"/>
    <ds:schemaRef ds:uri="http://schemas.microsoft.com/office/infopath/2007/PartnerControls"/>
    <ds:schemaRef ds:uri="http://purl.org/dc/elements/1.1/"/>
    <ds:schemaRef ds:uri="http://schemas.microsoft.com/office/2006/metadata/properties"/>
    <ds:schemaRef ds:uri="0a4e05da-b9bc-4326-ad73-01ef31b9556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833B4A5-4125-4719-B61B-B913E1D94424}">
  <ds:schemaRefs>
    <ds:schemaRef ds:uri="http://schemas.microsoft.com/sharepoint/v3/contenttype/forms"/>
  </ds:schemaRefs>
</ds:datastoreItem>
</file>

<file path=customXml/itemProps3.xml><?xml version="1.0" encoding="utf-8"?>
<ds:datastoreItem xmlns:ds="http://schemas.openxmlformats.org/officeDocument/2006/customXml" ds:itemID="{520529A3-14C1-483B-8FBC-4DB4EF6837FF}">
  <ds:schemaRefs>
    <ds:schemaRef ds:uri="http://schemas.microsoft.com/sharepoint/events"/>
  </ds:schemaRefs>
</ds:datastoreItem>
</file>

<file path=customXml/itemProps4.xml><?xml version="1.0" encoding="utf-8"?>
<ds:datastoreItem xmlns:ds="http://schemas.openxmlformats.org/officeDocument/2006/customXml" ds:itemID="{CA0BB6E4-4325-4FCA-8F51-5A5653304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15</TotalTime>
  <Words>2642</Words>
  <Application>Microsoft Office PowerPoint</Application>
  <PresentationFormat>Widescreen</PresentationFormat>
  <Paragraphs>219</Paragraphs>
  <Slides>32</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等线</vt:lpstr>
      <vt:lpstr>-apple-system</vt:lpstr>
      <vt:lpstr>Arial</vt:lpstr>
      <vt:lpstr>AvenirNextLTW01-Regular</vt:lpstr>
      <vt:lpstr>Calibri</vt:lpstr>
      <vt:lpstr>Courier New</vt:lpstr>
      <vt:lpstr>Noto Sans VF</vt:lpstr>
      <vt:lpstr>Segoe</vt:lpstr>
      <vt:lpstr>Segoe SemiBold</vt:lpstr>
      <vt:lpstr>Segoe UI</vt:lpstr>
      <vt:lpstr>Segoe UI Semibold</vt:lpstr>
      <vt:lpstr>Symbol</vt:lpstr>
      <vt:lpstr>Wingdings</vt:lpstr>
      <vt:lpstr>ESE​​</vt:lpstr>
      <vt:lpstr>1_ESE​​</vt:lpstr>
      <vt:lpstr>DESE/DCF  Student Safety and Mandated Reporting Webinar</vt:lpstr>
      <vt:lpstr>Your Hosts</vt:lpstr>
      <vt:lpstr>CONTENTS</vt:lpstr>
      <vt:lpstr>Welcome</vt:lpstr>
      <vt:lpstr>Webinar Logistics</vt:lpstr>
      <vt:lpstr>Mandated Reporter and District/DCF Social Worker Information Sharing Update </vt:lpstr>
      <vt:lpstr>Mandated Reporter Guidance</vt:lpstr>
      <vt:lpstr>Where Can I Find This Updated Guidance?</vt:lpstr>
      <vt:lpstr>When to File a 51A</vt:lpstr>
      <vt:lpstr>Community-Based Resources for Families</vt:lpstr>
      <vt:lpstr>Engaging Families as Partners</vt:lpstr>
      <vt:lpstr>Cultivating Positive Behaviors</vt:lpstr>
      <vt:lpstr>Daily “Live Check-in”: Visual Component for Remote Learners</vt:lpstr>
      <vt:lpstr>Supporting Mandated Reporters</vt:lpstr>
      <vt:lpstr>51A Filing Situations Include (But Are Not Limited To):</vt:lpstr>
      <vt:lpstr>Child Abuse Reporting Protocols</vt:lpstr>
      <vt:lpstr>No one worries alone!</vt:lpstr>
      <vt:lpstr>Additional Resources</vt:lpstr>
      <vt:lpstr>When There’s a Question</vt:lpstr>
      <vt:lpstr>How to Communicate a Report of Suspected Abuse or Neglect</vt:lpstr>
      <vt:lpstr>Next Steps: Once a Report Has Been Filed</vt:lpstr>
      <vt:lpstr>Additional Advisory Takeaways</vt:lpstr>
      <vt:lpstr>Important Considerations Relating to 51As</vt:lpstr>
      <vt:lpstr>Information Sharing with DCF Social Workers</vt:lpstr>
      <vt:lpstr>Information Sharing with DCF Social Workers</vt:lpstr>
      <vt:lpstr>Protocols: Key Resource Links</vt:lpstr>
      <vt:lpstr>Reducing or Eliminating the Use of  Time-Out Rooms</vt:lpstr>
      <vt:lpstr>Reducing or Eliminating the Use of Time-Out Rooms  </vt:lpstr>
      <vt:lpstr>III. Important Requirements if Using Time-Out Rooms</vt:lpstr>
      <vt:lpstr>Some Key Recommendations</vt:lpstr>
      <vt:lpstr>Some Key Recommendations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DESE/DCF Student Safety and Mandated Reporting Webinar, December 14, 2021</dc:title>
  <dc:creator>DESE</dc:creator>
  <cp:lastModifiedBy>Zou, Dong (EOE)</cp:lastModifiedBy>
  <cp:revision>3</cp:revision>
  <cp:lastPrinted>2017-08-07T14:46:10Z</cp:lastPrinted>
  <dcterms:created xsi:type="dcterms:W3CDTF">2021-11-18T14:27:21Z</dcterms:created>
  <dcterms:modified xsi:type="dcterms:W3CDTF">2021-12-21T18:13:33Z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21 2021</vt:lpwstr>
  </property>
</Properties>
</file>