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8"/>
  </p:notesMasterIdLst>
  <p:sldIdLst>
    <p:sldId id="256" r:id="rId6"/>
    <p:sldId id="257" r:id="rId7"/>
  </p:sldIdLst>
  <p:sldSz cx="12192000" cy="6858000"/>
  <p:notesSz cx="7010400" cy="9296400"/>
  <p:embeddedFontLst>
    <p:embeddedFont>
      <p:font typeface="PT Sans" panose="020B0604020202020204" charset="0"/>
      <p:regular r:id="rId9"/>
      <p:bold r:id="rId10"/>
      <p:italic r:id="rId11"/>
      <p:boldItalic r:id="rId12"/>
    </p:embeddedFont>
    <p:embeddedFont>
      <p:font typeface="Quattrocento Sans" panose="020B0502050000020003"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2BRVzwz/KqFLA2dj7/HaTAfl8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82" d="100"/>
          <a:sy n="82" d="100"/>
        </p:scale>
        <p:origin x="114" y="3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font" Target="fonts/font4.fntdata"/><Relationship Id="rId17" Type="http://customschemas.google.com/relationships/presentationmetadata" Target="metadata"/><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5" Type="http://schemas.openxmlformats.org/officeDocument/2006/relationships/slideMaster" Target="slideMasters/slideMaster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6" name="Google Shape;56;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2972ce4e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g62972ce4ef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71450" lvl="0" indent="-82550" algn="l" rtl="0">
              <a:lnSpc>
                <a:spcPct val="100000"/>
              </a:lnSpc>
              <a:spcBef>
                <a:spcPts val="0"/>
              </a:spcBef>
              <a:spcAft>
                <a:spcPts val="0"/>
              </a:spcAft>
              <a:buSzPts val="1400"/>
              <a:buFont typeface="Arial"/>
              <a:buNone/>
            </a:pPr>
            <a:endParaRPr sz="1600"/>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62" name="Google Shape;62;g62972ce4ef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19"/>
        <p:cNvGrpSpPr/>
        <p:nvPr/>
      </p:nvGrpSpPr>
      <p:grpSpPr>
        <a:xfrm>
          <a:off x="0" y="0"/>
          <a:ext cx="0" cy="0"/>
          <a:chOff x="0" y="0"/>
          <a:chExt cx="0" cy="0"/>
        </a:xfrm>
      </p:grpSpPr>
      <p:pic>
        <p:nvPicPr>
          <p:cNvPr id="20" name="Google Shape;20;p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1" name="Google Shape;21;p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2" name="Google Shape;22;p3"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3" name="Google Shape;23;p3"/>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page 2">
  <p:cSld name="Cover page 2">
    <p:spTree>
      <p:nvGrpSpPr>
        <p:cNvPr id="1" name="Shape 27"/>
        <p:cNvGrpSpPr/>
        <p:nvPr/>
      </p:nvGrpSpPr>
      <p:grpSpPr>
        <a:xfrm>
          <a:off x="0" y="0"/>
          <a:ext cx="0" cy="0"/>
          <a:chOff x="0" y="0"/>
          <a:chExt cx="0" cy="0"/>
        </a:xfrm>
      </p:grpSpPr>
      <p:pic>
        <p:nvPicPr>
          <p:cNvPr id="28" name="Google Shape;28;p4" descr="ESE logo."/>
          <p:cNvPicPr preferRelativeResize="0"/>
          <p:nvPr/>
        </p:nvPicPr>
        <p:blipFill rotWithShape="1">
          <a:blip r:embed="rId2">
            <a:alphaModFix/>
          </a:blip>
          <a:srcRect/>
          <a:stretch/>
        </p:blipFill>
        <p:spPr>
          <a:xfrm>
            <a:off x="4887316" y="5630644"/>
            <a:ext cx="2417368" cy="1175641"/>
          </a:xfrm>
          <a:prstGeom prst="rect">
            <a:avLst/>
          </a:prstGeom>
          <a:noFill/>
          <a:ln>
            <a:noFill/>
          </a:ln>
        </p:spPr>
      </p:pic>
      <p:pic>
        <p:nvPicPr>
          <p:cNvPr id="29" name="Google Shape;29;p4" descr="Massachusetts map."/>
          <p:cNvPicPr preferRelativeResize="0"/>
          <p:nvPr/>
        </p:nvPicPr>
        <p:blipFill rotWithShape="1">
          <a:blip r:embed="rId3">
            <a:alphaModFix/>
          </a:blip>
          <a:srcRect/>
          <a:stretch/>
        </p:blipFill>
        <p:spPr>
          <a:xfrm>
            <a:off x="267128" y="1921878"/>
            <a:ext cx="4068567" cy="2563965"/>
          </a:xfrm>
          <a:prstGeom prst="rect">
            <a:avLst/>
          </a:prstGeom>
          <a:noFill/>
          <a:ln>
            <a:noFill/>
          </a:ln>
        </p:spPr>
      </p:pic>
      <p:sp>
        <p:nvSpPr>
          <p:cNvPr id="30" name="Google Shape;30;p4"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1" name="Google Shape;31;p4"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2" name="Google Shape;32;p4"/>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Quattrocento Sans"/>
                <a:ea typeface="Quattrocento Sans"/>
                <a:cs typeface="Quattrocento Sans"/>
                <a:sym typeface="Quattrocento Sans"/>
              </a:rPr>
              <a:t>Joint Kickoff Mwet</a:t>
            </a:r>
            <a:endParaRPr sz="3200" b="0" i="0" u="none" strike="noStrike" cap="none">
              <a:solidFill>
                <a:schemeClr val="lt1"/>
              </a:solidFill>
              <a:latin typeface="Quattrocento Sans"/>
              <a:ea typeface="Quattrocento Sans"/>
              <a:cs typeface="Quattrocento Sans"/>
              <a:sym typeface="Quattrocento Sans"/>
            </a:endParaRPr>
          </a:p>
        </p:txBody>
      </p:sp>
      <p:sp>
        <p:nvSpPr>
          <p:cNvPr id="33" name="Google Shape;33;p4"/>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01D34"/>
                </a:solidFill>
                <a:latin typeface="Quattrocento Sans"/>
                <a:ea typeface="Quattrocento Sans"/>
                <a:cs typeface="Quattrocento Sans"/>
                <a:sym typeface="Quattrocento Sans"/>
              </a:rPr>
              <a:t>Place Subtitle/Host/Date Here</a:t>
            </a:r>
            <a:endParaRPr sz="2400" b="0" i="0" u="none" strike="noStrike" cap="none">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with footer">
  <p:cSld name="blank with footer">
    <p:spTree>
      <p:nvGrpSpPr>
        <p:cNvPr id="1" name="Shape 34"/>
        <p:cNvGrpSpPr/>
        <p:nvPr/>
      </p:nvGrpSpPr>
      <p:grpSpPr>
        <a:xfrm>
          <a:off x="0" y="0"/>
          <a:ext cx="0" cy="0"/>
          <a:chOff x="0" y="0"/>
          <a:chExt cx="0" cy="0"/>
        </a:xfrm>
      </p:grpSpPr>
      <p:pic>
        <p:nvPicPr>
          <p:cNvPr id="35" name="Google Shape;35;p5"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5"/>
          <p:cNvSpPr txBox="1"/>
          <p:nvPr/>
        </p:nvSpPr>
        <p:spPr>
          <a:xfrm>
            <a:off x="23913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a:stretch/>
        </p:blipFill>
        <p:spPr>
          <a:xfrm>
            <a:off x="0" y="0"/>
            <a:ext cx="12192000" cy="6850825"/>
          </a:xfrm>
          <a:prstGeom prst="rect">
            <a:avLst/>
          </a:prstGeom>
          <a:noFill/>
          <a:ln>
            <a:noFill/>
          </a:ln>
        </p:spPr>
      </p:pic>
      <p:sp>
        <p:nvSpPr>
          <p:cNvPr id="40" name="Google Shape;40;p6"/>
          <p:cNvSpPr txBox="1">
            <a:spLocks noGrp="1"/>
          </p:cNvSpPr>
          <p:nvPr>
            <p:ph type="title"/>
          </p:nvPr>
        </p:nvSpPr>
        <p:spPr>
          <a:xfrm>
            <a:off x="0" y="7173"/>
            <a:ext cx="12191999" cy="168351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3000"/>
              <a:buNone/>
              <a:defRPr b="1">
                <a:solidFill>
                  <a:schemeClr val="lt1"/>
                </a:solidFill>
                <a:latin typeface="PT Sans"/>
                <a:ea typeface="PT Sans"/>
                <a:cs typeface="PT Sans"/>
                <a:sym typeface="PT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6"/>
          <p:cNvSpPr/>
          <p:nvPr/>
        </p:nvSpPr>
        <p:spPr>
          <a:xfrm>
            <a:off x="154546" y="759854"/>
            <a:ext cx="2189409" cy="643943"/>
          </a:xfrm>
          <a:prstGeom prst="rect">
            <a:avLst/>
          </a:prstGeom>
          <a:solidFill>
            <a:srgbClr val="0D78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a:stretch/>
        </p:blipFill>
        <p:spPr>
          <a:xfrm>
            <a:off x="0" y="7172"/>
            <a:ext cx="12192000" cy="6843653"/>
          </a:xfrm>
          <a:prstGeom prst="rect">
            <a:avLst/>
          </a:prstGeom>
          <a:noFill/>
          <a:ln>
            <a:noFill/>
          </a:ln>
        </p:spPr>
      </p:pic>
      <p:sp>
        <p:nvSpPr>
          <p:cNvPr id="47" name="Google Shape;47;p7"/>
          <p:cNvSpPr txBox="1">
            <a:spLocks noGrp="1"/>
          </p:cNvSpPr>
          <p:nvPr>
            <p:ph type="title"/>
          </p:nvPr>
        </p:nvSpPr>
        <p:spPr>
          <a:xfrm>
            <a:off x="0" y="7173"/>
            <a:ext cx="12191999" cy="144909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3000"/>
              <a:buNone/>
              <a:defRPr sz="4000" b="1">
                <a:solidFill>
                  <a:schemeClr val="lt1"/>
                </a:solidFill>
                <a:latin typeface="PT Sans"/>
                <a:ea typeface="PT Sans"/>
                <a:cs typeface="PT Sans"/>
                <a:sym typeface="PT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7"/>
          <p:cNvSpPr txBox="1">
            <a:spLocks noGrp="1"/>
          </p:cNvSpPr>
          <p:nvPr>
            <p:ph type="body" idx="1"/>
          </p:nvPr>
        </p:nvSpPr>
        <p:spPr>
          <a:xfrm>
            <a:off x="257577" y="1995489"/>
            <a:ext cx="5718219" cy="4181474"/>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b="0">
                <a:latin typeface="PT Sans"/>
                <a:ea typeface="PT Sans"/>
                <a:cs typeface="PT Sans"/>
                <a:sym typeface="PT Sans"/>
              </a:defRPr>
            </a:lvl1pPr>
            <a:lvl2pPr marL="914400" lvl="1" indent="-406400" algn="l">
              <a:lnSpc>
                <a:spcPct val="90000"/>
              </a:lnSpc>
              <a:spcBef>
                <a:spcPts val="500"/>
              </a:spcBef>
              <a:spcAft>
                <a:spcPts val="0"/>
              </a:spcAft>
              <a:buSzPts val="2800"/>
              <a:buFont typeface="Noto Sans Symbols"/>
              <a:buChar char="▪"/>
              <a:defRPr b="0">
                <a:latin typeface="PT Sans"/>
                <a:ea typeface="PT Sans"/>
                <a:cs typeface="PT Sans"/>
                <a:sym typeface="PT Sans"/>
              </a:defRPr>
            </a:lvl2pPr>
            <a:lvl3pPr marL="1371600" lvl="2" indent="-342900" algn="l">
              <a:lnSpc>
                <a:spcPct val="90000"/>
              </a:lnSpc>
              <a:spcBef>
                <a:spcPts val="500"/>
              </a:spcBef>
              <a:spcAft>
                <a:spcPts val="0"/>
              </a:spcAft>
              <a:buSzPts val="1800"/>
              <a:buFont typeface="Noto Sans Symbols"/>
              <a:buChar char="♦"/>
              <a:defRPr b="0">
                <a:latin typeface="PT Sans"/>
                <a:ea typeface="PT Sans"/>
                <a:cs typeface="PT Sans"/>
                <a:sym typeface="PT Sans"/>
              </a:defRPr>
            </a:lvl3pPr>
            <a:lvl4pPr marL="1828800" lvl="3" indent="-323850" algn="l">
              <a:lnSpc>
                <a:spcPct val="90000"/>
              </a:lnSpc>
              <a:spcBef>
                <a:spcPts val="500"/>
              </a:spcBef>
              <a:spcAft>
                <a:spcPts val="0"/>
              </a:spcAft>
              <a:buSzPts val="1500"/>
              <a:buFont typeface="Noto Sans Symbols"/>
              <a:buChar char="❖"/>
              <a:defRPr b="0">
                <a:latin typeface="PT Sans"/>
                <a:ea typeface="PT Sans"/>
                <a:cs typeface="PT Sans"/>
                <a:sym typeface="PT Sans"/>
              </a:defRPr>
            </a:lvl4pPr>
            <a:lvl5pPr marL="2286000" lvl="4" indent="-355600" algn="l">
              <a:lnSpc>
                <a:spcPct val="90000"/>
              </a:lnSpc>
              <a:spcBef>
                <a:spcPts val="500"/>
              </a:spcBef>
              <a:spcAft>
                <a:spcPts val="0"/>
              </a:spcAft>
              <a:buSzPts val="2000"/>
              <a:buChar char="❖"/>
              <a:defRPr b="0">
                <a:latin typeface="PT Sans"/>
                <a:ea typeface="PT Sans"/>
                <a:cs typeface="PT Sans"/>
                <a:sym typeface="PT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2" name="Google Shape;52;p7"/>
          <p:cNvSpPr txBox="1">
            <a:spLocks noGrp="1"/>
          </p:cNvSpPr>
          <p:nvPr>
            <p:ph type="body" idx="2"/>
          </p:nvPr>
        </p:nvSpPr>
        <p:spPr>
          <a:xfrm>
            <a:off x="6156101" y="1995489"/>
            <a:ext cx="5743978" cy="4181474"/>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b="0">
                <a:latin typeface="PT Sans"/>
                <a:ea typeface="PT Sans"/>
                <a:cs typeface="PT Sans"/>
                <a:sym typeface="PT Sans"/>
              </a:defRPr>
            </a:lvl1pPr>
            <a:lvl2pPr marL="914400" lvl="1" indent="-406400" algn="l">
              <a:lnSpc>
                <a:spcPct val="90000"/>
              </a:lnSpc>
              <a:spcBef>
                <a:spcPts val="500"/>
              </a:spcBef>
              <a:spcAft>
                <a:spcPts val="0"/>
              </a:spcAft>
              <a:buSzPts val="2800"/>
              <a:buFont typeface="Noto Sans Symbols"/>
              <a:buChar char="▪"/>
              <a:defRPr b="0">
                <a:latin typeface="PT Sans"/>
                <a:ea typeface="PT Sans"/>
                <a:cs typeface="PT Sans"/>
                <a:sym typeface="PT Sans"/>
              </a:defRPr>
            </a:lvl2pPr>
            <a:lvl3pPr marL="1371600" lvl="2" indent="-342900" algn="l">
              <a:lnSpc>
                <a:spcPct val="90000"/>
              </a:lnSpc>
              <a:spcBef>
                <a:spcPts val="500"/>
              </a:spcBef>
              <a:spcAft>
                <a:spcPts val="0"/>
              </a:spcAft>
              <a:buSzPts val="1800"/>
              <a:buFont typeface="Noto Sans Symbols"/>
              <a:buChar char="♦"/>
              <a:defRPr b="0">
                <a:latin typeface="PT Sans"/>
                <a:ea typeface="PT Sans"/>
                <a:cs typeface="PT Sans"/>
                <a:sym typeface="PT Sans"/>
              </a:defRPr>
            </a:lvl3pPr>
            <a:lvl4pPr marL="1828800" lvl="3" indent="-323850" algn="l">
              <a:lnSpc>
                <a:spcPct val="90000"/>
              </a:lnSpc>
              <a:spcBef>
                <a:spcPts val="500"/>
              </a:spcBef>
              <a:spcAft>
                <a:spcPts val="0"/>
              </a:spcAft>
              <a:buSzPts val="1500"/>
              <a:buFont typeface="Noto Sans Symbols"/>
              <a:buChar char="❖"/>
              <a:defRPr b="0">
                <a:latin typeface="PT Sans"/>
                <a:ea typeface="PT Sans"/>
                <a:cs typeface="PT Sans"/>
                <a:sym typeface="PT Sans"/>
              </a:defRPr>
            </a:lvl4pPr>
            <a:lvl5pPr marL="2286000" lvl="4" indent="-355600" algn="l">
              <a:lnSpc>
                <a:spcPct val="90000"/>
              </a:lnSpc>
              <a:spcBef>
                <a:spcPts val="500"/>
              </a:spcBef>
              <a:spcAft>
                <a:spcPts val="0"/>
              </a:spcAft>
              <a:buSzPts val="2000"/>
              <a:buChar char="❖"/>
              <a:defRPr b="0">
                <a:latin typeface="PT Sans"/>
                <a:ea typeface="PT Sans"/>
                <a:cs typeface="PT Sans"/>
                <a:sym typeface="PT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3" name="Google Shape;53;p7"/>
          <p:cNvSpPr/>
          <p:nvPr/>
        </p:nvSpPr>
        <p:spPr>
          <a:xfrm>
            <a:off x="257577" y="643944"/>
            <a:ext cx="1931831" cy="812323"/>
          </a:xfrm>
          <a:prstGeom prst="rect">
            <a:avLst/>
          </a:prstGeom>
          <a:solidFill>
            <a:srgbClr val="0D78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8" descr="This image shows five sequential steps to five sequential steps to Strengthening Wellness Policy at the district and school level using the Whole School Whole Child Whole Community Model while Planning for Sustainability:&#10;&#10;Step 1: Build Team&#10;Step 2: ASsess &amp; Plan&#10;Step 3: Implement&#10;Step 4: Monitor &amp; Evaluate&#10;Step 5: Share Success&#10;&#10;More information on this model can be found in the &quot;presenter notes&quot;" title="MA Roadmap to Healthy Schools"/>
          <p:cNvPicPr preferRelativeResize="0"/>
          <p:nvPr/>
        </p:nvPicPr>
        <p:blipFill rotWithShape="1">
          <a:blip r:embed="rId3">
            <a:alphaModFix/>
          </a:blip>
          <a:srcRect/>
          <a:stretch/>
        </p:blipFill>
        <p:spPr>
          <a:xfrm>
            <a:off x="0" y="0"/>
            <a:ext cx="12192000" cy="7083427"/>
          </a:xfrm>
          <a:prstGeom prst="rect">
            <a:avLst/>
          </a:prstGeom>
          <a:noFill/>
          <a:ln>
            <a:noFill/>
          </a:ln>
        </p:spPr>
      </p:pic>
      <p:sp>
        <p:nvSpPr>
          <p:cNvPr id="2" name="Title 1">
            <a:extLst>
              <a:ext uri="{FF2B5EF4-FFF2-40B4-BE49-F238E27FC236}">
                <a16:creationId xmlns:a16="http://schemas.microsoft.com/office/drawing/2014/main" id="{36BB6D71-3044-4122-802E-A13267B080FD}"/>
              </a:ext>
            </a:extLst>
          </p:cNvPr>
          <p:cNvSpPr>
            <a:spLocks noGrp="1"/>
          </p:cNvSpPr>
          <p:nvPr>
            <p:ph type="title" idx="4294967295"/>
          </p:nvPr>
        </p:nvSpPr>
        <p:spPr>
          <a:xfrm>
            <a:off x="402936" y="895062"/>
            <a:ext cx="2312554" cy="324139"/>
          </a:xfrm>
        </p:spPr>
        <p:txBody>
          <a:bodyPr/>
          <a:lstStyle/>
          <a:p>
            <a:r>
              <a:rPr lang="en-US" dirty="0">
                <a:solidFill>
                  <a:schemeClr val="bg1"/>
                </a:solidFill>
              </a:rPr>
              <a:t>MA Roadmap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62972ce4ef_0_0"/>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t>Massachusetts Roadmap To Healthy Schools </a:t>
            </a:r>
            <a:endParaRPr dirty="0"/>
          </a:p>
        </p:txBody>
      </p:sp>
      <p:sp>
        <p:nvSpPr>
          <p:cNvPr id="66" name="Google Shape;66;g62972ce4ef_0_0"/>
          <p:cNvSpPr txBox="1"/>
          <p:nvPr/>
        </p:nvSpPr>
        <p:spPr>
          <a:xfrm>
            <a:off x="5654050" y="1208746"/>
            <a:ext cx="6018600" cy="43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Step 1: </a:t>
            </a:r>
            <a:r>
              <a:rPr lang="en-US" sz="1400" b="1" i="0" u="none" strike="noStrike" cap="none" dirty="0">
                <a:solidFill>
                  <a:schemeClr val="accent2"/>
                </a:solidFill>
                <a:latin typeface="Arial"/>
                <a:ea typeface="Arial"/>
                <a:cs typeface="Arial"/>
                <a:sym typeface="Arial"/>
              </a:rPr>
              <a:t>Build</a:t>
            </a:r>
            <a:r>
              <a:rPr lang="en-US" sz="1400" b="0" i="0" u="none" strike="noStrike" cap="none" dirty="0">
                <a:solidFill>
                  <a:srgbClr val="000000"/>
                </a:solidFill>
                <a:latin typeface="Arial"/>
                <a:ea typeface="Arial"/>
                <a:cs typeface="Arial"/>
                <a:sym typeface="Arial"/>
              </a:rPr>
              <a:t> comprehensive, diverse School Wellness Teams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dirty="0"/>
              <a:t>that coordinate progress through a</a:t>
            </a:r>
            <a:r>
              <a:rPr lang="en-US" sz="1400" b="0" i="0" u="none" strike="noStrike" cap="none" dirty="0">
                <a:solidFill>
                  <a:srgbClr val="000000"/>
                </a:solidFill>
                <a:latin typeface="Arial"/>
                <a:ea typeface="Arial"/>
                <a:cs typeface="Arial"/>
                <a:sym typeface="Arial"/>
              </a:rPr>
              <a:t> District Wellness Advisory Council, ensuring ongoing communication of </a:t>
            </a:r>
            <a:r>
              <a:rPr lang="en-US" dirty="0"/>
              <a:t>progress improvements that can impact </a:t>
            </a:r>
            <a:r>
              <a:rPr lang="en-US" sz="1400" b="0" i="0" u="none" strike="noStrike" cap="none" dirty="0">
                <a:solidFill>
                  <a:srgbClr val="000000"/>
                </a:solidFill>
                <a:latin typeface="Arial"/>
                <a:ea typeface="Arial"/>
                <a:cs typeface="Arial"/>
                <a:sym typeface="Arial"/>
              </a:rPr>
              <a:t>local wellness policy and school health improvement plans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Step 2:  </a:t>
            </a:r>
            <a:r>
              <a:rPr lang="en-US" sz="1400" b="1" i="0" u="none" strike="noStrike" cap="none" dirty="0">
                <a:solidFill>
                  <a:schemeClr val="accent2"/>
                </a:solidFill>
                <a:latin typeface="Arial"/>
                <a:ea typeface="Arial"/>
                <a:cs typeface="Arial"/>
                <a:sym typeface="Arial"/>
              </a:rPr>
              <a:t>Assess</a:t>
            </a:r>
            <a:r>
              <a:rPr lang="en-US" sz="1400" b="0" i="0" u="none" strike="noStrike" cap="none" dirty="0">
                <a:solidFill>
                  <a:srgbClr val="000000"/>
                </a:solidFill>
                <a:latin typeface="Arial"/>
                <a:ea typeface="Arial"/>
                <a:cs typeface="Arial"/>
                <a:sym typeface="Arial"/>
              </a:rPr>
              <a:t> local wellness policy, programs and practices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to identify priorities for improving your school environment using evidence-based tools and </a:t>
            </a:r>
            <a:r>
              <a:rPr lang="en-US" sz="1400" b="1" i="0" u="none" strike="noStrike" cap="none" dirty="0">
                <a:solidFill>
                  <a:schemeClr val="accent2"/>
                </a:solidFill>
                <a:latin typeface="Arial"/>
                <a:ea typeface="Arial"/>
                <a:cs typeface="Arial"/>
                <a:sym typeface="Arial"/>
              </a:rPr>
              <a:t>Plan</a:t>
            </a:r>
            <a:r>
              <a:rPr lang="en-US" sz="1400" b="0" i="0" u="none" strike="noStrike" cap="none" dirty="0">
                <a:solidFill>
                  <a:srgbClr val="000000"/>
                </a:solidFill>
                <a:latin typeface="Arial"/>
                <a:ea typeface="Arial"/>
                <a:cs typeface="Arial"/>
                <a:sym typeface="Arial"/>
              </a:rPr>
              <a:t> which structural improvements and activities to prioritize based on findings from the assessments</a:t>
            </a:r>
            <a:endParaRPr dirty="0"/>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accent2"/>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Step 3: </a:t>
            </a:r>
            <a:r>
              <a:rPr lang="en-US" sz="1400" b="1" i="0" u="none" strike="noStrike" cap="none" dirty="0">
                <a:solidFill>
                  <a:schemeClr val="accent2"/>
                </a:solidFill>
                <a:latin typeface="Arial"/>
                <a:ea typeface="Arial"/>
                <a:cs typeface="Arial"/>
                <a:sym typeface="Arial"/>
              </a:rPr>
              <a:t>Implement</a:t>
            </a:r>
            <a:r>
              <a:rPr lang="en-US" sz="1400" b="0" i="0" u="none" strike="noStrike" cap="none" dirty="0">
                <a:solidFill>
                  <a:srgbClr val="000000"/>
                </a:solidFill>
                <a:latin typeface="Arial"/>
                <a:ea typeface="Arial"/>
                <a:cs typeface="Arial"/>
                <a:sym typeface="Arial"/>
              </a:rPr>
              <a:t> your activities, ensuring alignment with and update to the local wellness policy as needed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Step 4:  </a:t>
            </a:r>
            <a:r>
              <a:rPr lang="en-US" sz="1400" b="1" i="0" u="none" strike="noStrike" cap="none" dirty="0">
                <a:solidFill>
                  <a:schemeClr val="accent2"/>
                </a:solidFill>
                <a:latin typeface="Arial"/>
                <a:ea typeface="Arial"/>
                <a:cs typeface="Arial"/>
                <a:sym typeface="Arial"/>
              </a:rPr>
              <a:t>Monitor and Evaluate</a:t>
            </a:r>
            <a:r>
              <a:rPr lang="en-US" sz="1400" b="0" i="0" u="none" strike="noStrike" cap="none" dirty="0">
                <a:solidFill>
                  <a:srgbClr val="000000"/>
                </a:solidFill>
                <a:latin typeface="Arial"/>
                <a:ea typeface="Arial"/>
                <a:cs typeface="Arial"/>
                <a:sym typeface="Arial"/>
              </a:rPr>
              <a:t> implementation of the local wellness policy and other school health, wellness and safety activities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Step 5:  </a:t>
            </a:r>
            <a:r>
              <a:rPr lang="en-US" sz="1400" b="1" i="0" u="none" strike="noStrike" cap="none" dirty="0">
                <a:solidFill>
                  <a:schemeClr val="accent2"/>
                </a:solidFill>
                <a:latin typeface="Arial"/>
                <a:ea typeface="Arial"/>
                <a:cs typeface="Arial"/>
                <a:sym typeface="Arial"/>
              </a:rPr>
              <a:t>Share </a:t>
            </a:r>
            <a:r>
              <a:rPr lang="en-US" sz="1400" b="0" i="0" u="none" strike="noStrike" cap="none" dirty="0">
                <a:solidFill>
                  <a:srgbClr val="000000"/>
                </a:solidFill>
                <a:latin typeface="Arial"/>
                <a:ea typeface="Arial"/>
                <a:cs typeface="Arial"/>
                <a:sym typeface="Arial"/>
              </a:rPr>
              <a:t>your</a:t>
            </a:r>
            <a:r>
              <a:rPr lang="en-US" sz="1400" b="1" i="0" u="none" strike="noStrike" cap="none" dirty="0">
                <a:solidFill>
                  <a:schemeClr val="accent2"/>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successes with the whole school community (district, school, parents, students and other key stakeholders)!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7" name="Google Shape;67;g62972ce4ef_0_0"/>
          <p:cNvSpPr txBox="1"/>
          <p:nvPr/>
        </p:nvSpPr>
        <p:spPr>
          <a:xfrm>
            <a:off x="260670" y="5547346"/>
            <a:ext cx="11606700" cy="585834"/>
          </a:xfrm>
          <a:prstGeom prst="rect">
            <a:avLst/>
          </a:prstGeom>
          <a:solidFill>
            <a:schemeClr val="dk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Central to building a healthy school is recruiting a comprehensive, diverse team to strengthen the </a:t>
            </a:r>
            <a:r>
              <a:rPr lang="en-US" sz="1600" b="0" i="0" u="none" strike="noStrike" cap="none" dirty="0">
                <a:solidFill>
                  <a:schemeClr val="accent3"/>
                </a:solidFill>
                <a:latin typeface="Arial"/>
                <a:ea typeface="Arial"/>
                <a:cs typeface="Arial"/>
                <a:sym typeface="Arial"/>
              </a:rPr>
              <a:t>Local Wellness Policy</a:t>
            </a:r>
            <a:r>
              <a:rPr lang="en-US" sz="1600" b="0" i="0" u="none" strike="noStrike" cap="none" dirty="0">
                <a:solidFill>
                  <a:schemeClr val="lt1"/>
                </a:solidFill>
                <a:latin typeface="Arial"/>
                <a:ea typeface="Arial"/>
                <a:cs typeface="Arial"/>
                <a:sym typeface="Arial"/>
              </a:rPr>
              <a:t>, </a:t>
            </a:r>
            <a:endParaRPr sz="1600" b="0" i="0" u="none" strike="noStrike" cap="none" dirty="0">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using the </a:t>
            </a:r>
            <a:r>
              <a:rPr lang="en-US" sz="1600" b="0" i="0" u="none" strike="noStrike" cap="none" dirty="0">
                <a:solidFill>
                  <a:schemeClr val="accent3"/>
                </a:solidFill>
                <a:latin typeface="Arial"/>
                <a:ea typeface="Arial"/>
                <a:cs typeface="Arial"/>
                <a:sym typeface="Arial"/>
              </a:rPr>
              <a:t>WSCC framework </a:t>
            </a:r>
            <a:r>
              <a:rPr lang="en-US" sz="1600" b="0" i="0" u="none" strike="noStrike" cap="none" dirty="0">
                <a:solidFill>
                  <a:schemeClr val="lt1"/>
                </a:solidFill>
                <a:latin typeface="Arial"/>
                <a:ea typeface="Arial"/>
                <a:cs typeface="Arial"/>
                <a:sym typeface="Arial"/>
              </a:rPr>
              <a:t>for improving student health and ensuring that </a:t>
            </a:r>
            <a:r>
              <a:rPr lang="en-US" sz="1600" b="0" i="0" u="none" strike="noStrike" cap="none" dirty="0">
                <a:solidFill>
                  <a:schemeClr val="accent3"/>
                </a:solidFill>
                <a:latin typeface="Arial"/>
                <a:ea typeface="Arial"/>
                <a:cs typeface="Arial"/>
                <a:sym typeface="Arial"/>
              </a:rPr>
              <a:t>Health Equity </a:t>
            </a:r>
            <a:r>
              <a:rPr lang="en-US" sz="1600" b="0" i="0" u="none" strike="noStrike" cap="none" dirty="0">
                <a:solidFill>
                  <a:schemeClr val="lt1"/>
                </a:solidFill>
                <a:latin typeface="Arial"/>
                <a:ea typeface="Arial"/>
                <a:cs typeface="Arial"/>
                <a:sym typeface="Arial"/>
              </a:rPr>
              <a:t>is addressed throughout the process. </a:t>
            </a:r>
            <a:endParaRPr sz="1600" b="0" i="0" u="none" strike="noStrike" cap="none" dirty="0">
              <a:solidFill>
                <a:schemeClr val="lt1"/>
              </a:solidFill>
              <a:latin typeface="Arial"/>
              <a:ea typeface="Arial"/>
              <a:cs typeface="Arial"/>
              <a:sym typeface="Arial"/>
            </a:endParaRPr>
          </a:p>
        </p:txBody>
      </p:sp>
      <p:pic>
        <p:nvPicPr>
          <p:cNvPr id="68" name="Google Shape;68;g62972ce4ef_0_0" descr="This image shows five sequential steps to five sequential steps to Strengthening Wellness Policy at the district and school level using the Whole School Whole Child Whole Community Model while Planning for Sustainability:&#10;&#10;Step 1: Build Team&#10;Step 2: ASsess &amp; Plan&#10;Step 3: Implement&#10;Step 4: Monitor &amp; Evaluate&#10;Step 5: Share Success&#10;&#10;More information on this model can be found in the &quot;presenter notes&quot;" title="MA Roadmap to Healthy Schools"/>
          <p:cNvPicPr preferRelativeResize="0"/>
          <p:nvPr/>
        </p:nvPicPr>
        <p:blipFill rotWithShape="1">
          <a:blip r:embed="rId3">
            <a:alphaModFix/>
          </a:blip>
          <a:srcRect/>
          <a:stretch/>
        </p:blipFill>
        <p:spPr>
          <a:xfrm>
            <a:off x="260670" y="1179276"/>
            <a:ext cx="5057564" cy="4079374"/>
          </a:xfrm>
          <a:prstGeom prst="rect">
            <a:avLst/>
          </a:prstGeom>
          <a:noFill/>
          <a:ln>
            <a:noFill/>
          </a:ln>
        </p:spPr>
      </p:pic>
      <p:sp>
        <p:nvSpPr>
          <p:cNvPr id="65" name="Google Shape;65;g62972ce4ef_0_0">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dirty="0"/>
          </a:p>
        </p:txBody>
      </p:sp>
    </p:spTree>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DESE-231-67197</_dlc_DocId>
    <_dlc_DocIdUrl xmlns="733efe1c-5bbe-4968-87dc-d400e65c879f">
      <Url>https://sharepoint.doemass.org/ese/webteam/cps/_layouts/DocIdRedir.aspx?ID=DESE-231-67197</Url>
      <Description>DESE-231-67197</Description>
    </_dlc_DocIdUrl>
  </documentManagement>
</p:propertie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C3CD8BE-C05B-4020-900B-BCBF19B944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701054-F94A-46E5-A6B2-673EAEE64F16}">
  <ds:schemaRefs>
    <ds:schemaRef ds:uri="http://schemas.microsoft.com/office/infopath/2007/PartnerControls"/>
    <ds:schemaRef ds:uri="http://purl.org/dc/terms/"/>
    <ds:schemaRef ds:uri="http://purl.org/dc/dcmitype/"/>
    <ds:schemaRef ds:uri="0a4e05da-b9bc-4326-ad73-01ef31b95567"/>
    <ds:schemaRef ds:uri="http://schemas.microsoft.com/office/2006/documentManagement/types"/>
    <ds:schemaRef ds:uri="http://schemas.microsoft.com/office/2006/metadata/properties"/>
    <ds:schemaRef ds:uri="http://schemas.openxmlformats.org/package/2006/metadata/core-properties"/>
    <ds:schemaRef ds:uri="733efe1c-5bbe-4968-87dc-d400e65c879f"/>
    <ds:schemaRef ds:uri="http://www.w3.org/XML/1998/namespace"/>
    <ds:schemaRef ds:uri="http://purl.org/dc/elements/1.1/"/>
  </ds:schemaRefs>
</ds:datastoreItem>
</file>

<file path=customXml/itemProps3.xml><?xml version="1.0" encoding="utf-8"?>
<ds:datastoreItem xmlns:ds="http://schemas.openxmlformats.org/officeDocument/2006/customXml" ds:itemID="{D4C56CE8-4D7F-4253-8F14-75DBF584575A}">
  <ds:schemaRefs>
    <ds:schemaRef ds:uri="http://schemas.microsoft.com/sharepoint/v3/contenttype/forms"/>
  </ds:schemaRefs>
</ds:datastoreItem>
</file>

<file path=customXml/itemProps4.xml><?xml version="1.0" encoding="utf-8"?>
<ds:datastoreItem xmlns:ds="http://schemas.openxmlformats.org/officeDocument/2006/customXml" ds:itemID="{B9FBF35C-3FAA-4B9D-B7F0-DA6133C3AE6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TotalTime>
  <Words>186</Words>
  <Application>Microsoft Office PowerPoint</Application>
  <PresentationFormat>Widescreen</PresentationFormat>
  <Paragraphs>18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Courier New</vt:lpstr>
      <vt:lpstr>Arial</vt:lpstr>
      <vt:lpstr>Noto Sans Symbols</vt:lpstr>
      <vt:lpstr>Quattrocento Sans</vt:lpstr>
      <vt:lpstr>PT Sans</vt:lpstr>
      <vt:lpstr>ESE​​</vt:lpstr>
      <vt:lpstr>MA Roadmap</vt:lpstr>
      <vt:lpstr>Massachusetts Roadmap To Healthy Schools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Roadmap</dc:title>
  <dc:creator>DESE</dc:creator>
  <cp:lastModifiedBy>Zou, Dong (EOE)</cp:lastModifiedBy>
  <cp:revision>3</cp:revision>
  <dcterms:modified xsi:type="dcterms:W3CDTF">2021-03-10T18:11:28Z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10 2021</vt:lpwstr>
  </property>
</Properties>
</file>